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6" r:id="rId5"/>
    <p:sldId id="266" r:id="rId6"/>
    <p:sldId id="281" r:id="rId7"/>
    <p:sldId id="264"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78" r:id="rId21"/>
    <p:sldId id="280" r:id="rId22"/>
    <p:sldId id="265" r:id="rId23"/>
  </p:sldIdLst>
  <p:sldSz cx="15544800" cy="100584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1471" autoAdjust="0"/>
  </p:normalViewPr>
  <p:slideViewPr>
    <p:cSldViewPr snapToGrid="0" snapToObjects="1" showGuides="1">
      <p:cViewPr varScale="1">
        <p:scale>
          <a:sx n="36" d="100"/>
          <a:sy n="36" d="100"/>
        </p:scale>
        <p:origin x="2982" y="60"/>
      </p:cViewPr>
      <p:guideLst>
        <p:guide orient="horz" pos="3192"/>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54B21-D3D0-4749-83CB-95FB933F2483}" type="datetimeFigureOut">
              <a:rPr lang="en-US" smtClean="0"/>
              <a:t>7/27/2021</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F1355-4BF0-4FBF-9FA5-46EA601C2492}" type="slidenum">
              <a:rPr lang="en-US" smtClean="0"/>
              <a:t>‹#›</a:t>
            </a:fld>
            <a:endParaRPr lang="en-US"/>
          </a:p>
        </p:txBody>
      </p:sp>
    </p:spTree>
    <p:extLst>
      <p:ext uri="{BB962C8B-B14F-4D97-AF65-F5344CB8AC3E}">
        <p14:creationId xmlns:p14="http://schemas.microsoft.com/office/powerpoint/2010/main" val="381784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gulations.gov/document/FDA-2011-N-0921-185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fda.gov/media/117422/download" TargetMode="External"/><Relationship Id="rId3" Type="http://schemas.openxmlformats.org/officeDocument/2006/relationships/hyperlink" Target="https://www.govinfo.gov/content/pkg/FR-2015-11-27/pdf/2015-28159.pdf" TargetMode="External"/><Relationship Id="rId7" Type="http://schemas.openxmlformats.org/officeDocument/2006/relationships/hyperlink" Target="https://www.fda.gov/media/117421/download" TargetMode="External"/><Relationship Id="rId12" Type="http://schemas.openxmlformats.org/officeDocument/2006/relationships/hyperlink" Target="https://www.fda.gov/media/117426/downloa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fda.gov/media/117419/download" TargetMode="External"/><Relationship Id="rId11" Type="http://schemas.openxmlformats.org/officeDocument/2006/relationships/hyperlink" Target="https://www.fda.gov/media/117425/download" TargetMode="External"/><Relationship Id="rId5" Type="http://schemas.openxmlformats.org/officeDocument/2006/relationships/hyperlink" Target="https://www.fda.gov/media/117416/download" TargetMode="External"/><Relationship Id="rId10" Type="http://schemas.openxmlformats.org/officeDocument/2006/relationships/hyperlink" Target="https://www.fda.gov/media/117424/download" TargetMode="External"/><Relationship Id="rId4" Type="http://schemas.openxmlformats.org/officeDocument/2006/relationships/hyperlink" Target="https://www.fda.gov/media/117414/download" TargetMode="External"/><Relationship Id="rId9" Type="http://schemas.openxmlformats.org/officeDocument/2006/relationships/hyperlink" Target="https://www.fda.gov/media/117423/downloa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da.report/media/117417/Produce+Safety+Rule+Draft+Guidance+Key+Terms+Glossary.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fda.gov/food/food-safety-modernization-act-fsma/fsma-inflation-adjusted-cut-offs" TargetMode="External"/><Relationship Id="rId4" Type="http://schemas.openxmlformats.org/officeDocument/2006/relationships/hyperlink" Target="https://www.fda.gov/media/94332/downloa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3</a:t>
            </a:fld>
            <a:endParaRPr lang="en-US"/>
          </a:p>
        </p:txBody>
      </p:sp>
    </p:spTree>
    <p:extLst>
      <p:ext uri="{BB962C8B-B14F-4D97-AF65-F5344CB8AC3E}">
        <p14:creationId xmlns:p14="http://schemas.microsoft.com/office/powerpoint/2010/main" val="34025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Subpart K</a:t>
            </a:r>
          </a:p>
          <a:p>
            <a:pPr marL="171450" indent="-171450">
              <a:buFont typeface="Arial" panose="020B0604020202020204" pitchFamily="34" charset="0"/>
              <a:buChar char="•"/>
            </a:pPr>
            <a:r>
              <a:rPr lang="en-US" dirty="0" smtClean="0"/>
              <a:t>This subpart addresses the growing, harvesting, packing and holding activities requirements in the Produce Safety Rule. </a:t>
            </a:r>
          </a:p>
          <a:p>
            <a:pPr marL="171450" indent="-171450">
              <a:buFont typeface="Arial" panose="020B0604020202020204" pitchFamily="34" charset="0"/>
              <a:buChar char="•"/>
            </a:pPr>
            <a:r>
              <a:rPr lang="en-US" dirty="0" smtClean="0"/>
              <a:t>This subpart covers a variety of produce safety issues likely to be encountered in day-to-day farm operations. </a:t>
            </a:r>
          </a:p>
          <a:p>
            <a:pPr marL="171450" indent="-171450">
              <a:buFont typeface="Arial" panose="020B0604020202020204" pitchFamily="34" charset="0"/>
              <a:buChar char="•"/>
            </a:pPr>
            <a:r>
              <a:rPr lang="en-US" dirty="0" smtClean="0"/>
              <a:t>As well as farms which grow both covered produce and produce that is not subject to the Rule and dropped produce</a:t>
            </a:r>
            <a:endParaRPr lang="en-US" b="0" dirty="0" smtClean="0"/>
          </a:p>
          <a:p>
            <a:endParaRPr lang="en-US" dirty="0" smtClean="0"/>
          </a:p>
          <a:p>
            <a:r>
              <a:rPr lang="en-US" b="1" dirty="0" smtClean="0"/>
              <a:t>Subpart L</a:t>
            </a:r>
          </a:p>
          <a:p>
            <a:pPr marL="171450" indent="-171450">
              <a:buFont typeface="Arial" panose="020B0604020202020204" pitchFamily="34" charset="0"/>
              <a:buChar char="•"/>
            </a:pPr>
            <a:r>
              <a:rPr lang="en-US" dirty="0" smtClean="0"/>
              <a:t>This subpart addresses the requirements covering equipment and tools, buildings, and sanitation in the Produce Safety Rule. </a:t>
            </a:r>
          </a:p>
          <a:p>
            <a:pPr marL="171450" indent="-171450">
              <a:buFont typeface="Arial" panose="020B0604020202020204" pitchFamily="34" charset="0"/>
              <a:buChar char="•"/>
            </a:pPr>
            <a:r>
              <a:rPr lang="en-US" dirty="0" smtClean="0"/>
              <a:t>Maintaining sanitary conditions of equipment and tools is critical to preventing the contamination of produce from the surrounding environment. </a:t>
            </a:r>
          </a:p>
          <a:p>
            <a:endParaRPr lang="en-US" dirty="0" smtClean="0"/>
          </a:p>
          <a:p>
            <a:pPr lvl="0"/>
            <a:r>
              <a:rPr lang="en-US" b="1" dirty="0" smtClean="0"/>
              <a:t>Subpart O</a:t>
            </a:r>
          </a:p>
          <a:p>
            <a:pPr marL="171450" indent="-171450">
              <a:buFont typeface="Arial" panose="020B0604020202020204" pitchFamily="34" charset="0"/>
              <a:buChar char="•"/>
            </a:pPr>
            <a:r>
              <a:rPr lang="en-US" dirty="0" smtClean="0"/>
              <a:t>This subpart addresses the general requirements and recommendations for creating and maintaining all records required under the Produce Safety Rule. </a:t>
            </a:r>
          </a:p>
          <a:p>
            <a:pPr marL="171450" indent="-171450">
              <a:buFont typeface="Arial" panose="020B0604020202020204" pitchFamily="34" charset="0"/>
              <a:buChar char="•"/>
            </a:pPr>
            <a:r>
              <a:rPr lang="en-US" dirty="0" smtClean="0"/>
              <a:t>Records are needed to keep track of measures taken to reduce the risks of potential hazards, to identify a pattern of problems that increases risks, and to facilitate verification and compliance with regulatory standards.</a:t>
            </a:r>
          </a:p>
          <a:p>
            <a:pPr marL="171450" indent="-171450">
              <a:buFont typeface="Arial" panose="020B0604020202020204" pitchFamily="34" charset="0"/>
              <a:buChar char="•"/>
            </a:pPr>
            <a:r>
              <a:rPr lang="en-US" dirty="0" smtClean="0"/>
              <a:t>This subpart describes the general requirements and recommendations that apply to all records under the Rule. However, the specific records that a farm is required to keep depend on the requirements of the rule that apply to that farm. </a:t>
            </a:r>
          </a:p>
          <a:p>
            <a:endParaRPr lang="en-US" dirty="0" smtClean="0"/>
          </a:p>
          <a:p>
            <a:r>
              <a:rPr lang="en-US" b="1" dirty="0" smtClean="0"/>
              <a:t>Review:</a:t>
            </a:r>
          </a:p>
          <a:p>
            <a:r>
              <a:rPr lang="en-US" dirty="0" smtClean="0"/>
              <a:t>Handout-PSA record required document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12</a:t>
            </a:fld>
            <a:endParaRPr lang="en-US"/>
          </a:p>
        </p:txBody>
      </p:sp>
    </p:spTree>
    <p:extLst>
      <p:ext uri="{BB962C8B-B14F-4D97-AF65-F5344CB8AC3E}">
        <p14:creationId xmlns:p14="http://schemas.microsoft.com/office/powerpoint/2010/main" val="282010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different</a:t>
            </a:r>
            <a:r>
              <a:rPr lang="en-US" b="1" baseline="0" dirty="0" smtClean="0"/>
              <a:t> terms and actions that inspectors may hear for clarification. </a:t>
            </a:r>
            <a:endParaRPr lang="en-US" b="1" dirty="0" smtClean="0"/>
          </a:p>
          <a:p>
            <a:endParaRPr lang="en-US" b="1" dirty="0" smtClean="0"/>
          </a:p>
          <a:p>
            <a:r>
              <a:rPr lang="en-US" b="1" dirty="0" smtClean="0"/>
              <a:t>Audits:</a:t>
            </a:r>
          </a:p>
          <a:p>
            <a:pPr marL="171450" indent="-171450">
              <a:buFont typeface="Arial" panose="020B0604020202020204" pitchFamily="34" charset="0"/>
              <a:buChar char="•"/>
            </a:pPr>
            <a:r>
              <a:rPr lang="en-US" dirty="0" smtClean="0"/>
              <a:t>In general: A process of evaluation to determine accuracy, an activity that generally looks at the whole of something by evaluating the parts which make up the whole to identify gaps or areas needing improvement.</a:t>
            </a:r>
          </a:p>
          <a:p>
            <a:pPr marL="171450" indent="-171450">
              <a:buFont typeface="Arial" panose="020B0604020202020204" pitchFamily="34" charset="0"/>
              <a:buChar char="•"/>
            </a:pPr>
            <a:r>
              <a:rPr lang="en-US" dirty="0" smtClean="0"/>
              <a:t>May be voluntary or paid program, usually done by a third party</a:t>
            </a:r>
          </a:p>
          <a:p>
            <a:pPr marL="171450" indent="-171450">
              <a:buFont typeface="Arial" panose="020B0604020202020204" pitchFamily="34" charset="0"/>
              <a:buChar char="•"/>
            </a:pPr>
            <a:r>
              <a:rPr lang="en-US" dirty="0" smtClean="0"/>
              <a:t>Is usually an industry requirement</a:t>
            </a:r>
          </a:p>
          <a:p>
            <a:pPr marL="171450" indent="-171450">
              <a:buFont typeface="Arial" panose="020B0604020202020204" pitchFamily="34" charset="0"/>
              <a:buChar char="•"/>
            </a:pPr>
            <a:r>
              <a:rPr lang="en-US" dirty="0" smtClean="0"/>
              <a:t>Can be seen as a proactive/preventive activity.</a:t>
            </a:r>
          </a:p>
          <a:p>
            <a:endParaRPr lang="en-US" dirty="0" smtClean="0"/>
          </a:p>
          <a:p>
            <a:r>
              <a:rPr lang="en-US" b="1" dirty="0" smtClean="0"/>
              <a:t>Inspections:</a:t>
            </a:r>
          </a:p>
          <a:p>
            <a:pPr marL="171450" indent="-171450">
              <a:buFont typeface="Arial" panose="020B0604020202020204" pitchFamily="34" charset="0"/>
              <a:buChar char="•"/>
            </a:pPr>
            <a:r>
              <a:rPr lang="en-US" dirty="0" smtClean="0"/>
              <a:t>A formal evaluation against a known measure or standard as to meeting the minimal requirement of set measurements or standards</a:t>
            </a:r>
          </a:p>
          <a:p>
            <a:pPr marL="171450" indent="-171450">
              <a:buFont typeface="Arial" panose="020B0604020202020204" pitchFamily="34" charset="0"/>
              <a:buChar char="•"/>
            </a:pPr>
            <a:r>
              <a:rPr lang="en-US" dirty="0" smtClean="0"/>
              <a:t>Is a regulatory requirement</a:t>
            </a:r>
          </a:p>
          <a:p>
            <a:pPr marL="171450" indent="-171450">
              <a:buFont typeface="Arial" panose="020B0604020202020204" pitchFamily="34" charset="0"/>
              <a:buChar char="•"/>
            </a:pPr>
            <a:r>
              <a:rPr lang="en-US" dirty="0" smtClean="0"/>
              <a:t>Not necessarily seen as an proactive activity but can be used to prevent reoccurrence and/or to improve upon current practices.</a:t>
            </a:r>
          </a:p>
          <a:p>
            <a:endParaRPr lang="en-US" dirty="0" smtClean="0"/>
          </a:p>
          <a:p>
            <a:r>
              <a:rPr lang="en-US" b="1" dirty="0" smtClean="0"/>
              <a:t>Investigations:</a:t>
            </a:r>
          </a:p>
          <a:p>
            <a:pPr marL="171450" indent="-171450">
              <a:buFont typeface="Arial" panose="020B0604020202020204" pitchFamily="34" charset="0"/>
              <a:buChar char="•"/>
            </a:pPr>
            <a:r>
              <a:rPr lang="en-US" dirty="0" smtClean="0"/>
              <a:t>Activity to determine what happen, usually after a catastrophic failure of a process. Generally an activity to determine cause.</a:t>
            </a:r>
          </a:p>
          <a:p>
            <a:pPr marL="171450" indent="-171450">
              <a:buFont typeface="Arial" panose="020B0604020202020204" pitchFamily="34" charset="0"/>
              <a:buChar char="•"/>
            </a:pPr>
            <a:r>
              <a:rPr lang="en-US" dirty="0" smtClean="0"/>
              <a:t>Reactive. something bad has already happen investigation, investigation to determine what, how, why.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13</a:t>
            </a:fld>
            <a:endParaRPr lang="en-US"/>
          </a:p>
        </p:txBody>
      </p:sp>
    </p:spTree>
    <p:extLst>
      <p:ext uri="{BB962C8B-B14F-4D97-AF65-F5344CB8AC3E}">
        <p14:creationId xmlns:p14="http://schemas.microsoft.com/office/powerpoint/2010/main" val="140707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to Have Interactive Communications with Farmers</a:t>
            </a:r>
          </a:p>
          <a:p>
            <a:endParaRPr lang="en-US" dirty="0" smtClean="0"/>
          </a:p>
          <a:p>
            <a:pPr marL="171450" indent="-171450">
              <a:buFont typeface="Arial" panose="020B0604020202020204" pitchFamily="34" charset="0"/>
              <a:buChar char="•"/>
            </a:pPr>
            <a:r>
              <a:rPr lang="en-US" dirty="0" smtClean="0"/>
              <a:t>Based on observation(s), develop an internal dialog to determine questions to ask for the purpose of collecting information (data)</a:t>
            </a:r>
          </a:p>
          <a:p>
            <a:r>
              <a:rPr lang="en-US" dirty="0" smtClean="0"/>
              <a:t>	Ex: what are the issues, concerns, potential routes for contaminants?</a:t>
            </a:r>
          </a:p>
          <a:p>
            <a:pPr marL="171450" indent="-171450">
              <a:buFont typeface="Arial" panose="020B0604020202020204" pitchFamily="34" charset="0"/>
              <a:buChar char="•"/>
            </a:pPr>
            <a:r>
              <a:rPr lang="en-US" dirty="0" smtClean="0"/>
              <a:t>Rephrase to develop open ended questions to promote discussion during inspection activities</a:t>
            </a:r>
          </a:p>
          <a:p>
            <a:r>
              <a:rPr lang="en-US" dirty="0" smtClean="0"/>
              <a:t>	Ex. Could you explain…?, Could you describe…….?</a:t>
            </a:r>
          </a:p>
          <a:p>
            <a:endParaRPr lang="en-US" dirty="0" smtClean="0"/>
          </a:p>
          <a:p>
            <a:pPr marL="171450" indent="-171450">
              <a:buFont typeface="Arial" panose="020B0604020202020204" pitchFamily="34" charset="0"/>
              <a:buChar char="•"/>
            </a:pPr>
            <a:r>
              <a:rPr lang="en-US" dirty="0" smtClean="0"/>
              <a:t>When talking to growers, farmers, workers for the purpose of gather information, we should be doing 20% of the talking by asking opened ended questions and they do 80% of the talking answering questions and explaining </a:t>
            </a:r>
          </a:p>
          <a:p>
            <a:endParaRPr lang="en-US" dirty="0" smtClean="0"/>
          </a:p>
          <a:p>
            <a:pPr marL="171450" indent="-171450">
              <a:buFont typeface="Arial" panose="020B0604020202020204" pitchFamily="34" charset="0"/>
              <a:buChar char="•"/>
            </a:pPr>
            <a:r>
              <a:rPr lang="en-US" dirty="0" smtClean="0"/>
              <a:t>Why open ended questions?</a:t>
            </a:r>
          </a:p>
          <a:p>
            <a:pPr marL="171450" indent="-171450">
              <a:buFont typeface="Arial" panose="020B0604020202020204" pitchFamily="34" charset="0"/>
              <a:buChar char="•"/>
            </a:pPr>
            <a:r>
              <a:rPr lang="en-US" dirty="0" smtClean="0"/>
              <a:t>Information either by questions or by observations,  should be the way to determine if activities are meeting the minimum expectations of the Rule</a:t>
            </a:r>
          </a:p>
          <a:p>
            <a:endParaRPr lang="en-US" dirty="0" smtClean="0"/>
          </a:p>
          <a:p>
            <a:pPr marL="171450" indent="-171450">
              <a:buFont typeface="Arial" panose="020B0604020202020204" pitchFamily="34" charset="0"/>
              <a:buChar char="•"/>
            </a:pPr>
            <a:r>
              <a:rPr lang="en-US" dirty="0" smtClean="0"/>
              <a:t>Questions should be relative to the PSR or to determine compliance to the PSR, all other is inconsequential. </a:t>
            </a:r>
          </a:p>
          <a:p>
            <a:pPr marL="628650" lvl="1" indent="-171450">
              <a:buFont typeface="Arial" panose="020B0604020202020204" pitchFamily="34" charset="0"/>
              <a:buChar char="•"/>
            </a:pPr>
            <a:r>
              <a:rPr lang="en-US" dirty="0" smtClean="0"/>
              <a:t>Not that all other questions are not important, but it might not be relative. </a:t>
            </a:r>
          </a:p>
          <a:p>
            <a:pPr marL="628650" lvl="1" indent="-171450">
              <a:buFont typeface="Arial" panose="020B0604020202020204" pitchFamily="34" charset="0"/>
              <a:buChar char="•"/>
            </a:pPr>
            <a:r>
              <a:rPr lang="en-US" dirty="0" smtClean="0"/>
              <a:t>Stay focused on the PSR!</a:t>
            </a:r>
          </a:p>
          <a:p>
            <a:endParaRPr lang="en-US" dirty="0" smtClean="0"/>
          </a:p>
          <a:p>
            <a:endParaRPr lang="en-US" dirty="0" smtClean="0"/>
          </a:p>
          <a:p>
            <a:pPr marL="171450" indent="-171450">
              <a:buFont typeface="Arial" panose="020B0604020202020204" pitchFamily="34" charset="0"/>
              <a:buChar char="•"/>
            </a:pPr>
            <a:r>
              <a:rPr lang="en-US" dirty="0" smtClean="0"/>
              <a:t>Hearing is a sense, listening is a skill.</a:t>
            </a:r>
          </a:p>
          <a:p>
            <a:endParaRPr lang="en-US" dirty="0" smtClean="0"/>
          </a:p>
          <a:p>
            <a:pPr marL="171450" indent="-171450">
              <a:buFont typeface="Arial" panose="020B0604020202020204" pitchFamily="34" charset="0"/>
              <a:buChar char="•"/>
            </a:pPr>
            <a:r>
              <a:rPr lang="en-US" dirty="0" smtClean="0"/>
              <a:t>When engaged in active listening, one can pick up on key words to either determine what or how something is being done or if another questions needs to be asked for additional clarification</a:t>
            </a:r>
          </a:p>
          <a:p>
            <a:endParaRPr lang="en-US" dirty="0" smtClean="0"/>
          </a:p>
          <a:p>
            <a:pPr marL="171450" indent="-171450">
              <a:buFont typeface="Arial" panose="020B0604020202020204" pitchFamily="34" charset="0"/>
              <a:buChar char="•"/>
            </a:pPr>
            <a:r>
              <a:rPr lang="en-US" dirty="0" smtClean="0"/>
              <a:t>Do not assume, assumption leads to bias. Its should not be about what you want to hear, but rather what was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14</a:t>
            </a:fld>
            <a:endParaRPr lang="en-US"/>
          </a:p>
        </p:txBody>
      </p:sp>
    </p:spTree>
    <p:extLst>
      <p:ext uri="{BB962C8B-B14F-4D97-AF65-F5344CB8AC3E}">
        <p14:creationId xmlns:p14="http://schemas.microsoft.com/office/powerpoint/2010/main" val="408119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lgn="l">
              <a:buFont typeface="Arial" panose="020B0604020202020204" pitchFamily="34" charset="0"/>
              <a:buChar char="•"/>
            </a:pPr>
            <a:r>
              <a:rPr lang="en-US" dirty="0" smtClean="0"/>
              <a:t>Like most federal regulations, minimal standards is what needs to be met, how is up to the grower</a:t>
            </a:r>
          </a:p>
          <a:p>
            <a:pPr lvl="2" algn="l"/>
            <a:endParaRPr lang="en-US" dirty="0" smtClean="0"/>
          </a:p>
          <a:p>
            <a:pPr marL="1085850" lvl="2" indent="-171450" algn="l">
              <a:buFont typeface="Arial" panose="020B0604020202020204" pitchFamily="34" charset="0"/>
              <a:buChar char="•"/>
            </a:pPr>
            <a:r>
              <a:rPr lang="en-US" dirty="0" smtClean="0"/>
              <a:t>The flexibility of the Rule allows growers to meet expectations, their way so long as:</a:t>
            </a:r>
          </a:p>
          <a:p>
            <a:pPr marL="1543050" lvl="3" indent="-171450" algn="l">
              <a:buFont typeface="Arial" panose="020B0604020202020204" pitchFamily="34" charset="0"/>
              <a:buChar char="•"/>
            </a:pPr>
            <a:r>
              <a:rPr lang="en-US" dirty="0" smtClean="0"/>
              <a:t>they do not create another hazard </a:t>
            </a:r>
          </a:p>
          <a:p>
            <a:pPr marL="1543050" lvl="3" indent="-171450" algn="l">
              <a:buFont typeface="Arial" panose="020B0604020202020204" pitchFamily="34" charset="0"/>
              <a:buChar char="•"/>
            </a:pPr>
            <a:r>
              <a:rPr lang="en-US" dirty="0" smtClean="0"/>
              <a:t>become non-compliance to another standard, rule, expectation</a:t>
            </a:r>
          </a:p>
          <a:p>
            <a:pPr lvl="2" algn="l"/>
            <a:endParaRPr lang="en-US" dirty="0" smtClean="0"/>
          </a:p>
          <a:p>
            <a:pPr marL="1119957" lvl="2" indent="-171450" defTabSz="948507">
              <a:buFont typeface="Arial" panose="020B0604020202020204" pitchFamily="34" charset="0"/>
              <a:buChar char="•"/>
              <a:defRPr/>
            </a:pPr>
            <a:r>
              <a:rPr lang="en-US" dirty="0" smtClean="0"/>
              <a:t>Always be mindful, some observations on specific parts of the regulation might impact other parts of the regulation. This is the reason why the inspectors need to be familiar with the entire standard. Example, the standard covering wild animal intrusion requires proper training on the workers to assess animal intrusion, hence prompting the inspector to verify if the standard in training covers the training on wild animals. </a:t>
            </a:r>
          </a:p>
          <a:p>
            <a:pPr marL="948507" lvl="2" defTabSz="948507">
              <a:defRPr/>
            </a:pPr>
            <a:endParaRPr lang="en-US" dirty="0" smtClean="0"/>
          </a:p>
          <a:p>
            <a:pPr marL="1119957" lvl="2" indent="-171450" defTabSz="948507">
              <a:buFont typeface="Arial" panose="020B0604020202020204" pitchFamily="34" charset="0"/>
              <a:buChar char="•"/>
              <a:defRPr/>
            </a:pPr>
            <a:r>
              <a:rPr lang="en-US" dirty="0" smtClean="0"/>
              <a:t>What is the </a:t>
            </a:r>
            <a:r>
              <a:rPr lang="en-US" u="sng" dirty="0" smtClean="0"/>
              <a:t>farm’s</a:t>
            </a:r>
            <a:r>
              <a:rPr lang="en-US" dirty="0" smtClean="0"/>
              <a:t> process?</a:t>
            </a:r>
          </a:p>
          <a:p>
            <a:pPr lvl="2" algn="l"/>
            <a:endParaRPr lang="en-US" dirty="0" smtClean="0"/>
          </a:p>
          <a:p>
            <a:pPr marL="1085850" lvl="2" indent="-171450" algn="l">
              <a:buFont typeface="Arial" panose="020B0604020202020204" pitchFamily="34" charset="0"/>
              <a:buChar char="•"/>
            </a:pPr>
            <a:r>
              <a:rPr lang="en-US" dirty="0" smtClean="0"/>
              <a:t>Consider before walking on the farm, asking the farmer about their process: what do they do? how they do it?, in order for you to get a better understanding of where you are.</a:t>
            </a:r>
          </a:p>
          <a:p>
            <a:pPr marL="1543050" lvl="3" indent="-171450" algn="l">
              <a:buFont typeface="Arial" panose="020B0604020202020204" pitchFamily="34" charset="0"/>
              <a:buChar char="•"/>
            </a:pPr>
            <a:r>
              <a:rPr lang="en-US" dirty="0" smtClean="0"/>
              <a:t>Determining how each individual grower is meeting the standards of the PSR?</a:t>
            </a:r>
          </a:p>
          <a:p>
            <a:pPr marL="1543050" lvl="3" indent="-171450" algn="l">
              <a:buFont typeface="Arial" panose="020B0604020202020204" pitchFamily="34" charset="0"/>
              <a:buChar char="•"/>
            </a:pPr>
            <a:r>
              <a:rPr lang="en-US" dirty="0" smtClean="0"/>
              <a:t>May look different, but is it meeting the minimal requirement of the Rule?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Remember, </a:t>
            </a:r>
            <a:r>
              <a:rPr lang="en-US" sz="1200" kern="1200" dirty="0" smtClean="0">
                <a:solidFill>
                  <a:schemeClr val="tx1"/>
                </a:solidFill>
                <a:latin typeface="+mn-lt"/>
                <a:ea typeface="+mn-ea"/>
                <a:cs typeface="+mn-cs"/>
              </a:rPr>
              <a:t>there are many ways that a farm can meet the minimum requirements of the Rule.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rule doesn't say you can't reuse cardboard boxes). </a:t>
            </a:r>
          </a:p>
          <a:p>
            <a:pPr lvl="2" algn="l"/>
            <a:endParaRPr lang="en-US" dirty="0" smtClean="0"/>
          </a:p>
          <a:p>
            <a:pPr marL="1085850" lvl="2" indent="-171450" algn="l">
              <a:buFont typeface="Arial" panose="020B0604020202020204" pitchFamily="34" charset="0"/>
              <a:buChar char="•"/>
            </a:pPr>
            <a:r>
              <a:rPr lang="en-US" dirty="0" smtClean="0"/>
              <a:t>While on the farm; mentally create scenarios, identify what parts of the rule would be potentially affected, identify the facts that prove that the regulation is or is not being met.</a:t>
            </a:r>
            <a:br>
              <a:rPr lang="en-US" dirty="0" smtClean="0"/>
            </a:br>
            <a:endParaRPr lang="en-US" dirty="0" smtClean="0"/>
          </a:p>
          <a:p>
            <a:pPr marL="1085850" lvl="2" indent="-171450" algn="l">
              <a:buFont typeface="Arial" panose="020B0604020202020204" pitchFamily="34" charset="0"/>
              <a:buChar char="•"/>
            </a:pPr>
            <a:r>
              <a:rPr lang="en-US" dirty="0" smtClean="0"/>
              <a:t>The PSR is based on activity</a:t>
            </a:r>
          </a:p>
          <a:p>
            <a:pPr marL="1085850" lvl="2" indent="-171450" algn="l">
              <a:buFont typeface="Arial" panose="020B0604020202020204" pitchFamily="34" charset="0"/>
              <a:buChar char="•"/>
            </a:pPr>
            <a:endParaRPr lang="en-US" dirty="0" smtClean="0"/>
          </a:p>
          <a:p>
            <a:pPr marL="1085850" lvl="2" indent="-171450" algn="l">
              <a:buFont typeface="Arial" panose="020B0604020202020204" pitchFamily="34" charset="0"/>
              <a:buChar char="•"/>
            </a:pPr>
            <a:r>
              <a:rPr lang="en-US" dirty="0" smtClean="0"/>
              <a:t>In regards to when or how to start a visit: prioritize activities- as the activities move or end, records tend to be more stationary. (Ex. </a:t>
            </a:r>
            <a:r>
              <a:rPr lang="en-US" sz="1200" kern="1200" dirty="0" smtClean="0">
                <a:solidFill>
                  <a:schemeClr val="tx1"/>
                </a:solidFill>
                <a:latin typeface="+mn-lt"/>
                <a:ea typeface="+mn-ea"/>
                <a:cs typeface="+mn-cs"/>
              </a:rPr>
              <a:t>If they are harvesting you may want to go see the harvest first so that you do not miss this activity)</a:t>
            </a:r>
          </a:p>
          <a:p>
            <a:pPr lvl="2" algn="l"/>
            <a:r>
              <a:rPr lang="en-US" sz="1200" kern="1200" dirty="0" smtClean="0">
                <a:solidFill>
                  <a:schemeClr val="tx1"/>
                </a:solidFill>
                <a:latin typeface="+mn-lt"/>
                <a:ea typeface="+mn-ea"/>
                <a:cs typeface="+mn-cs"/>
              </a:rPr>
              <a:t> </a:t>
            </a:r>
            <a:endParaRPr lang="en-US" dirty="0" smtClean="0"/>
          </a:p>
          <a:p>
            <a:pPr marL="1085850" lvl="2" indent="-171450" algn="l">
              <a:buFont typeface="Arial" panose="020B0604020202020204" pitchFamily="34" charset="0"/>
              <a:buChar char="•"/>
            </a:pPr>
            <a:r>
              <a:rPr lang="en-US" dirty="0" smtClean="0"/>
              <a:t>Inspectors must see the activities being performed to be able to assess that what is being observed meets the minimal requirements of the standard.</a:t>
            </a:r>
          </a:p>
          <a:p>
            <a:pPr marL="1085850" lvl="2" indent="-171450" algn="l">
              <a:buFont typeface="Arial" panose="020B0604020202020204" pitchFamily="34" charset="0"/>
              <a:buChar char="•"/>
            </a:pPr>
            <a:r>
              <a:rPr lang="en-US" dirty="0" smtClean="0"/>
              <a:t/>
            </a:r>
            <a:br>
              <a:rPr lang="en-US" dirty="0" smtClean="0"/>
            </a:br>
            <a:r>
              <a:rPr lang="en-US" dirty="0" smtClean="0"/>
              <a:t>Ask questions, engage with the most responsible individual you are meeting with, and if possible, engage with the people performing the activities.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15</a:t>
            </a:fld>
            <a:endParaRPr lang="en-US"/>
          </a:p>
        </p:txBody>
      </p:sp>
    </p:spTree>
    <p:extLst>
      <p:ext uri="{BB962C8B-B14F-4D97-AF65-F5344CB8AC3E}">
        <p14:creationId xmlns:p14="http://schemas.microsoft.com/office/powerpoint/2010/main" val="7173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If FDA is in</a:t>
            </a:r>
            <a:r>
              <a:rPr lang="en-US" b="1" i="1" baseline="0" dirty="0" smtClean="0"/>
              <a:t> attendance, t</a:t>
            </a:r>
            <a:r>
              <a:rPr lang="en-US" b="1" i="1" dirty="0" smtClean="0"/>
              <a:t>his slide is to provide time for any FDA personnel to speak</a:t>
            </a:r>
          </a:p>
          <a:p>
            <a:endParaRPr lang="en-US" b="1" dirty="0" smtClean="0"/>
          </a:p>
          <a:p>
            <a:pPr marL="171450" indent="-171450">
              <a:buFont typeface="Arial" panose="020B0604020202020204" pitchFamily="34" charset="0"/>
              <a:buChar char="•"/>
            </a:pPr>
            <a:r>
              <a:rPr lang="en-US" b="1" dirty="0" smtClean="0"/>
              <a:t>What does enforcement discretion mean?</a:t>
            </a:r>
          </a:p>
          <a:p>
            <a:pPr marL="628650" lvl="1" indent="-171450">
              <a:buFont typeface="Arial" panose="020B0604020202020204" pitchFamily="34" charset="0"/>
              <a:buChar char="•"/>
            </a:pPr>
            <a:r>
              <a:rPr lang="en-US" dirty="0" smtClean="0"/>
              <a:t>Refer to FDA resource sheet. Usually best if FDA goes into detail about this.</a:t>
            </a:r>
          </a:p>
          <a:p>
            <a:endParaRPr lang="en-US" dirty="0" smtClean="0"/>
          </a:p>
          <a:p>
            <a:pPr marL="171450" indent="-171450">
              <a:buFont typeface="Arial" panose="020B0604020202020204" pitchFamily="34" charset="0"/>
              <a:buChar char="•"/>
            </a:pPr>
            <a:r>
              <a:rPr lang="en-US" b="1" dirty="0" smtClean="0"/>
              <a:t>What is the FDA requesting the States to do?</a:t>
            </a:r>
          </a:p>
          <a:p>
            <a:pPr marL="628650" lvl="1" indent="-171450">
              <a:buFont typeface="Arial" panose="020B0604020202020204" pitchFamily="34" charset="0"/>
              <a:buChar char="•"/>
            </a:pPr>
            <a:r>
              <a:rPr lang="en-US" dirty="0" smtClean="0"/>
              <a:t>Growers responsibility?</a:t>
            </a:r>
          </a:p>
          <a:p>
            <a:pPr marL="628650" lvl="1" indent="-171450">
              <a:buFont typeface="Arial" panose="020B0604020202020204" pitchFamily="34" charset="0"/>
              <a:buChar char="•"/>
            </a:pPr>
            <a:r>
              <a:rPr lang="en-US" dirty="0" smtClean="0"/>
              <a:t>Witten Assurance</a:t>
            </a:r>
          </a:p>
          <a:p>
            <a:pPr marL="628650" lvl="1" indent="-171450">
              <a:buFont typeface="Arial" panose="020B0604020202020204" pitchFamily="34" charset="0"/>
              <a:buChar char="•"/>
            </a:pPr>
            <a:r>
              <a:rPr lang="en-US" dirty="0" smtClean="0"/>
              <a:t>Food facilities</a:t>
            </a:r>
          </a:p>
          <a:p>
            <a:r>
              <a:rPr lang="en-US" dirty="0" smtClean="0"/>
              <a:t>	</a:t>
            </a:r>
          </a:p>
          <a:p>
            <a:endParaRPr lang="en-US" dirty="0" smtClean="0"/>
          </a:p>
          <a:p>
            <a:pPr marL="171450" indent="-171450">
              <a:buFont typeface="Arial" panose="020B0604020202020204" pitchFamily="34" charset="0"/>
              <a:buChar char="•"/>
            </a:pPr>
            <a:r>
              <a:rPr lang="en-US" dirty="0" smtClean="0"/>
              <a:t>FDA participant to discuss any update, changes, and/or modifications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16</a:t>
            </a:fld>
            <a:endParaRPr lang="en-US"/>
          </a:p>
        </p:txBody>
      </p:sp>
    </p:spTree>
    <p:extLst>
      <p:ext uri="{BB962C8B-B14F-4D97-AF65-F5344CB8AC3E}">
        <p14:creationId xmlns:p14="http://schemas.microsoft.com/office/powerpoint/2010/main" val="153627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Egregious Conditions:</a:t>
            </a:r>
          </a:p>
          <a:p>
            <a:endParaRPr lang="en-US" b="1" dirty="0" smtClean="0"/>
          </a:p>
          <a:p>
            <a:pPr marL="171450" indent="-171450">
              <a:buFont typeface="Arial" panose="020B0604020202020204" pitchFamily="34" charset="0"/>
              <a:buChar char="•"/>
            </a:pPr>
            <a:r>
              <a:rPr lang="en-US" dirty="0" smtClean="0"/>
              <a:t>Refer to and review to the egregious definition set out by FDA and NASDA unless States have develop their own guideline/definitions. </a:t>
            </a:r>
          </a:p>
          <a:p>
            <a:endParaRPr lang="en-US" dirty="0" smtClean="0"/>
          </a:p>
          <a:p>
            <a:pPr marL="171450" indent="-171450">
              <a:buFont typeface="Arial" panose="020B0604020202020204" pitchFamily="34" charset="0"/>
              <a:buChar char="•"/>
            </a:pPr>
            <a:r>
              <a:rPr lang="en-US" dirty="0" smtClean="0"/>
              <a:t>Discuss:</a:t>
            </a:r>
          </a:p>
          <a:p>
            <a:pPr marL="628650" lvl="1" indent="-171450">
              <a:buFont typeface="Arial" panose="020B0604020202020204" pitchFamily="34" charset="0"/>
              <a:buChar char="•"/>
            </a:pPr>
            <a:r>
              <a:rPr lang="en-US" dirty="0" smtClean="0"/>
              <a:t>How do the states determine egregious conditions?</a:t>
            </a:r>
          </a:p>
          <a:p>
            <a:pPr marL="628650" lvl="1" indent="-171450">
              <a:buFont typeface="Arial" panose="020B0604020202020204" pitchFamily="34" charset="0"/>
              <a:buChar char="•"/>
            </a:pPr>
            <a:r>
              <a:rPr lang="en-US" dirty="0" smtClean="0"/>
              <a:t>What is their process?</a:t>
            </a:r>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17</a:t>
            </a:fld>
            <a:endParaRPr lang="en-US"/>
          </a:p>
        </p:txBody>
      </p:sp>
    </p:spTree>
    <p:extLst>
      <p:ext uri="{BB962C8B-B14F-4D97-AF65-F5344CB8AC3E}">
        <p14:creationId xmlns:p14="http://schemas.microsoft.com/office/powerpoint/2010/main" val="35498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a:t>
            </a:r>
          </a:p>
          <a:p>
            <a:endParaRPr lang="en-US" dirty="0" smtClean="0"/>
          </a:p>
          <a:p>
            <a:pPr marL="171450" indent="-171450">
              <a:buFont typeface="Arial" panose="020B0604020202020204" pitchFamily="34" charset="0"/>
              <a:buChar char="•"/>
            </a:pPr>
            <a:r>
              <a:rPr lang="en-US" dirty="0" smtClean="0"/>
              <a:t>How do neighboring States work with each other? </a:t>
            </a:r>
          </a:p>
          <a:p>
            <a:pPr marL="171450" indent="-171450">
              <a:buFont typeface="Arial" panose="020B0604020202020204" pitchFamily="34" charset="0"/>
              <a:buChar char="•"/>
            </a:pPr>
            <a:r>
              <a:rPr lang="en-US" dirty="0" smtClean="0"/>
              <a:t>At what point will they?</a:t>
            </a:r>
          </a:p>
          <a:p>
            <a:pPr marL="171450" indent="-171450">
              <a:buFont typeface="Arial" panose="020B0604020202020204" pitchFamily="34" charset="0"/>
              <a:buChar char="•"/>
            </a:pPr>
            <a:r>
              <a:rPr lang="en-US" dirty="0" smtClean="0"/>
              <a:t>How will they?</a:t>
            </a:r>
          </a:p>
          <a:p>
            <a:endParaRPr lang="en-US" dirty="0" smtClean="0"/>
          </a:p>
          <a:p>
            <a:r>
              <a:rPr lang="en-US" b="1" dirty="0" smtClean="0"/>
              <a:t>Discuss:</a:t>
            </a:r>
          </a:p>
          <a:p>
            <a:endParaRPr lang="en-US" dirty="0" smtClean="0"/>
          </a:p>
          <a:p>
            <a:pPr marL="171450" indent="-171450">
              <a:buFont typeface="Arial" panose="020B0604020202020204" pitchFamily="34" charset="0"/>
              <a:buChar char="•"/>
            </a:pPr>
            <a:r>
              <a:rPr lang="en-US" dirty="0" smtClean="0"/>
              <a:t>Other FSMA regulations, and how, when will they apply? (Good to let FDA to discuss/review)</a:t>
            </a:r>
          </a:p>
          <a:p>
            <a:endParaRPr lang="en-US" dirty="0" smtClean="0"/>
          </a:p>
          <a:p>
            <a:pPr marL="171450" indent="-171450">
              <a:buFont typeface="Arial" panose="020B0604020202020204" pitchFamily="34" charset="0"/>
              <a:buChar char="•"/>
            </a:pPr>
            <a:r>
              <a:rPr lang="en-US" dirty="0" smtClean="0"/>
              <a:t>Some facilities may choose to be covered under the PC rule instead of the PSR  or vise versa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18</a:t>
            </a:fld>
            <a:endParaRPr lang="en-US"/>
          </a:p>
        </p:txBody>
      </p:sp>
    </p:spTree>
    <p:extLst>
      <p:ext uri="{BB962C8B-B14F-4D97-AF65-F5344CB8AC3E}">
        <p14:creationId xmlns:p14="http://schemas.microsoft.com/office/powerpoint/2010/main" val="37112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Introductions, and Housekeeping</a:t>
            </a:r>
          </a:p>
          <a:p>
            <a:endParaRPr lang="en-US" dirty="0" smtClean="0"/>
          </a:p>
          <a:p>
            <a:pPr marL="171450" indent="-171450">
              <a:buFont typeface="Arial" panose="020B0604020202020204" pitchFamily="34" charset="0"/>
              <a:buChar char="•"/>
            </a:pPr>
            <a:r>
              <a:rPr lang="en-US" dirty="0" smtClean="0"/>
              <a:t>Review class schedule and times for starting and ending</a:t>
            </a:r>
          </a:p>
          <a:p>
            <a:endParaRPr lang="en-US" dirty="0" smtClean="0"/>
          </a:p>
          <a:p>
            <a:pPr marL="171450" indent="-171450">
              <a:buFont typeface="Arial" panose="020B0604020202020204" pitchFamily="34" charset="0"/>
              <a:buChar char="•"/>
            </a:pPr>
            <a:r>
              <a:rPr lang="en-US" dirty="0" smtClean="0"/>
              <a:t>Set expectations for professionalism, but most importantly for what this training is not.</a:t>
            </a:r>
          </a:p>
          <a:p>
            <a:endParaRPr lang="en-US" dirty="0" smtClean="0"/>
          </a:p>
          <a:p>
            <a:pPr marL="171450" indent="-171450">
              <a:buFont typeface="Arial" panose="020B0604020202020204" pitchFamily="34" charset="0"/>
              <a:buChar char="•"/>
            </a:pPr>
            <a:r>
              <a:rPr lang="en-US" dirty="0" smtClean="0"/>
              <a:t>This training is not about:</a:t>
            </a:r>
          </a:p>
          <a:p>
            <a:pPr marL="628650" lvl="1" indent="-171450">
              <a:buFont typeface="Arial" panose="020B0604020202020204" pitchFamily="34" charset="0"/>
              <a:buChar char="•"/>
            </a:pPr>
            <a:r>
              <a:rPr lang="en-US" dirty="0" smtClean="0"/>
              <a:t>How to conduct inspections</a:t>
            </a:r>
          </a:p>
          <a:p>
            <a:pPr marL="628650" lvl="1" indent="-171450">
              <a:buFont typeface="Arial" panose="020B0604020202020204" pitchFamily="34" charset="0"/>
              <a:buChar char="•"/>
            </a:pPr>
            <a:r>
              <a:rPr lang="en-US" dirty="0" smtClean="0"/>
              <a:t>How to write citations</a:t>
            </a:r>
          </a:p>
          <a:p>
            <a:pPr marL="628650" lvl="1" indent="-171450">
              <a:buFont typeface="Arial" panose="020B0604020202020204" pitchFamily="34" charset="0"/>
              <a:buChar char="•"/>
            </a:pPr>
            <a:r>
              <a:rPr lang="en-US" dirty="0" smtClean="0"/>
              <a:t>What is the right way or wrong way to implement a State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4</a:t>
            </a:fld>
            <a:endParaRPr lang="en-US"/>
          </a:p>
        </p:txBody>
      </p:sp>
    </p:spTree>
    <p:extLst>
      <p:ext uri="{BB962C8B-B14F-4D97-AF65-F5344CB8AC3E}">
        <p14:creationId xmlns:p14="http://schemas.microsoft.com/office/powerpoint/2010/main" val="16690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that these activities should be part of State specific training and will not be covered in this program</a:t>
            </a:r>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5</a:t>
            </a:fld>
            <a:endParaRPr lang="en-US"/>
          </a:p>
        </p:txBody>
      </p:sp>
    </p:spTree>
    <p:extLst>
      <p:ext uri="{BB962C8B-B14F-4D97-AF65-F5344CB8AC3E}">
        <p14:creationId xmlns:p14="http://schemas.microsoft.com/office/powerpoint/2010/main" val="299775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program, while directed to agriculture of covered produce, is about the regulation, not agriculture; it is about meeting the minimal requirements of the regulation that affects agricultural activities as define by this rule.</a:t>
            </a:r>
          </a:p>
          <a:p>
            <a:endParaRPr lang="en-US" dirty="0" smtClean="0"/>
          </a:p>
          <a:p>
            <a:r>
              <a:rPr lang="en-US" dirty="0" smtClean="0"/>
              <a:t>It is the inspector’s responsibility to understand the regulation as it may apply to the farm that they currently are at and how the farmer is meeting the minimal requirements of the regulation. </a:t>
            </a:r>
          </a:p>
          <a:p>
            <a:r>
              <a:rPr lang="en-US" dirty="0" smtClean="0"/>
              <a:t>And while some things might be similar from experience, each farm is unique and should be treated as such.</a:t>
            </a:r>
          </a:p>
          <a:p>
            <a:endParaRPr lang="en-US" dirty="0" smtClean="0"/>
          </a:p>
          <a:p>
            <a:r>
              <a:rPr lang="en-US" dirty="0" smtClean="0"/>
              <a:t>This is not a regulation that describes to the farmer how to meet the minimal standards. It is the inspector’s responsibility is to know the standard, to understand the farm and then to assess if the farm meets the minimal requirements of the standard based on activities being observed at the time we are there. </a:t>
            </a:r>
          </a:p>
          <a:p>
            <a:endParaRPr lang="en-US" dirty="0" smtClean="0"/>
          </a:p>
          <a:p>
            <a:r>
              <a:rPr lang="en-US" dirty="0" smtClean="0"/>
              <a:t>While each farm is different and unique, the one constant should be the inspector’s knowledge and implementation of the standard.</a:t>
            </a:r>
          </a:p>
          <a:p>
            <a:endParaRPr lang="en-US" dirty="0" smtClean="0"/>
          </a:p>
          <a:p>
            <a:pPr defTabSz="948507">
              <a:defRPr/>
            </a:pPr>
            <a:r>
              <a:rPr lang="en-US" dirty="0" smtClean="0"/>
              <a:t>The basis of effective implementation of this regulation is the development of critical thinking. It is applying the rule to what it is being observed. It is about marrying the observations to meeting the minimal requirements of the standard. </a:t>
            </a:r>
          </a:p>
          <a:p>
            <a:endParaRPr lang="en-US" dirty="0" smtClean="0"/>
          </a:p>
          <a:p>
            <a:r>
              <a:rPr lang="en-US" dirty="0" smtClean="0"/>
              <a:t>This is a new regulation. Every observation is potentially new and dependent on the farm and the activities observed. Do not concentrate on trying to develop a standardized forms as you will potentially miss the opportunity of identifying new observations that might impact how the minimal standard are met or not met, limiting the inspector’s critical thinking. </a:t>
            </a:r>
          </a:p>
          <a:p>
            <a:endParaRPr lang="en-US" dirty="0" smtClean="0"/>
          </a:p>
          <a:p>
            <a:r>
              <a:rPr lang="en-US" dirty="0" smtClean="0"/>
              <a:t>Reference Materials for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hlinkClick r:id="rId3"/>
              </a:rPr>
              <a:t>21 CFR 112 Standards for the Growing, Harvesting, Packing, and Holding of Produce for Human Consumption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6</a:t>
            </a:fld>
            <a:endParaRPr lang="en-US"/>
          </a:p>
        </p:txBody>
      </p:sp>
    </p:spTree>
    <p:extLst>
      <p:ext uri="{BB962C8B-B14F-4D97-AF65-F5344CB8AC3E}">
        <p14:creationId xmlns:p14="http://schemas.microsoft.com/office/powerpoint/2010/main" val="402077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The Produce Safety Rule: </a:t>
            </a:r>
          </a:p>
          <a:p>
            <a:pPr marL="171450" indent="-171450" defTabSz="948507">
              <a:buFont typeface="Arial" panose="020B0604020202020204" pitchFamily="34" charset="0"/>
              <a:buChar char="•"/>
              <a:defRPr/>
            </a:pPr>
            <a:r>
              <a:rPr lang="en-US" b="0" dirty="0" smtClean="0"/>
              <a:t>Regardless of opinion this is what produce inspection programs are implementing</a:t>
            </a:r>
          </a:p>
          <a:p>
            <a:pPr marL="171450" indent="-171450" defTabSz="948507">
              <a:buFont typeface="Arial" panose="020B0604020202020204" pitchFamily="34" charset="0"/>
              <a:buChar char="•"/>
              <a:defRPr/>
            </a:pPr>
            <a:r>
              <a:rPr lang="en-US" b="0" dirty="0" smtClean="0"/>
              <a:t>Important not just to know the Rule but to understand the underlying  science and rationale of key provision</a:t>
            </a:r>
          </a:p>
          <a:p>
            <a:pPr marL="171450" indent="-171450" defTabSz="948507">
              <a:buFont typeface="Arial" panose="020B0604020202020204" pitchFamily="34" charset="0"/>
              <a:buChar char="•"/>
              <a:defRPr/>
            </a:pPr>
            <a:r>
              <a:rPr lang="en-US" b="0" dirty="0" smtClean="0"/>
              <a:t>This is a Rule about food, aspects of the FD&amp;C Act may be useful to know as well</a:t>
            </a:r>
          </a:p>
          <a:p>
            <a:pPr defTabSz="948507">
              <a:defRPr/>
            </a:pPr>
            <a:endParaRPr lang="en-US" b="1" dirty="0" smtClean="0"/>
          </a:p>
          <a:p>
            <a:pPr defTabSz="948507">
              <a:defRPr/>
            </a:pPr>
            <a:r>
              <a:rPr lang="en-US" b="1" dirty="0" smtClean="0"/>
              <a:t>Guidance documents:</a:t>
            </a:r>
            <a:r>
              <a:rPr lang="en-US" dirty="0" smtClean="0"/>
              <a:t> </a:t>
            </a:r>
          </a:p>
          <a:p>
            <a:pPr marL="171450" indent="-171450" defTabSz="948507">
              <a:buFont typeface="Arial" panose="020B0604020202020204" pitchFamily="34" charset="0"/>
              <a:buChar char="•"/>
              <a:defRPr/>
            </a:pPr>
            <a:r>
              <a:rPr lang="en-US" dirty="0" smtClean="0"/>
              <a:t>The inspections are not based on the guidance but the regulation</a:t>
            </a:r>
          </a:p>
          <a:p>
            <a:pPr marL="171450" indent="-171450" defTabSz="948507">
              <a:buFont typeface="Arial" panose="020B0604020202020204" pitchFamily="34" charset="0"/>
              <a:buChar char="•"/>
              <a:defRPr/>
            </a:pPr>
            <a:r>
              <a:rPr lang="en-US" dirty="0" smtClean="0"/>
              <a:t>Guidance document meant for growers but can be a useful resource to help determine Agency thinking</a:t>
            </a:r>
          </a:p>
          <a:p>
            <a:pPr marL="171450" indent="-171450" defTabSz="948507">
              <a:buFont typeface="Arial" panose="020B0604020202020204" pitchFamily="34" charset="0"/>
              <a:buChar char="•"/>
              <a:defRPr/>
            </a:pPr>
            <a:r>
              <a:rPr lang="en-US" dirty="0" smtClean="0"/>
              <a:t>The Rule is still not final</a:t>
            </a:r>
          </a:p>
          <a:p>
            <a:pPr defTabSz="948507">
              <a:defRPr/>
            </a:pPr>
            <a:endParaRPr lang="en-US" dirty="0" smtClean="0"/>
          </a:p>
          <a:p>
            <a:pPr defTabSz="948507">
              <a:defRPr/>
            </a:pPr>
            <a:endParaRPr lang="en-US" dirty="0" smtClean="0"/>
          </a:p>
          <a:p>
            <a:pPr defTabSz="948507">
              <a:defRPr/>
            </a:pPr>
            <a:r>
              <a:rPr lang="en-US" b="1" dirty="0" smtClean="0"/>
              <a:t>At a glance documents:</a:t>
            </a:r>
          </a:p>
          <a:p>
            <a:pPr marL="171450" indent="-171450" defTabSz="948507">
              <a:buFont typeface="Arial" panose="020B0604020202020204" pitchFamily="34" charset="0"/>
              <a:buChar char="•"/>
              <a:defRPr/>
            </a:pPr>
            <a:r>
              <a:rPr lang="en-US" dirty="0" smtClean="0"/>
              <a:t>Meant for growers but can be a useful resource to help determine Agency thinking</a:t>
            </a:r>
          </a:p>
          <a:p>
            <a:pPr marL="171450" indent="-171450" defTabSz="948507">
              <a:buFont typeface="Arial" panose="020B0604020202020204" pitchFamily="34" charset="0"/>
              <a:buChar char="•"/>
              <a:defRPr/>
            </a:pPr>
            <a:r>
              <a:rPr lang="en-US" dirty="0" smtClean="0"/>
              <a:t>Easy to read and comprehend but does not get into a lot of detail</a:t>
            </a:r>
          </a:p>
          <a:p>
            <a:pPr marL="0" indent="0" defTabSz="948507">
              <a:buFont typeface="Arial" panose="020B0604020202020204" pitchFamily="34" charset="0"/>
              <a:buNone/>
              <a:defRPr/>
            </a:pPr>
            <a:endParaRPr lang="en-US" dirty="0" smtClean="0"/>
          </a:p>
          <a:p>
            <a:pPr marL="0" indent="0" defTabSz="948507">
              <a:buFont typeface="Arial" panose="020B0604020202020204" pitchFamily="34" charset="0"/>
              <a:buNone/>
              <a:defRPr/>
            </a:pPr>
            <a:r>
              <a:rPr lang="en-US" dirty="0" smtClean="0"/>
              <a:t>Both are supplemental resources but does not alleviate anyone's obligation to know the rule and importantly for us to understand the rule.</a:t>
            </a:r>
          </a:p>
          <a:p>
            <a:pPr defTabSz="948507">
              <a:defRPr/>
            </a:pPr>
            <a:endParaRPr lang="en-US" dirty="0" smtClean="0"/>
          </a:p>
          <a:p>
            <a:pPr defTabSz="948507">
              <a:defRPr/>
            </a:pPr>
            <a:r>
              <a:rPr lang="en-US" b="1" dirty="0" smtClean="0"/>
              <a:t>Resources:</a:t>
            </a:r>
          </a:p>
          <a:p>
            <a:pPr marL="0" marR="0" lvl="0" indent="0" algn="l" defTabSz="948507"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HANDOUT 1-</a:t>
            </a:r>
            <a:r>
              <a:rPr lang="en-US" sz="1200" i="1" kern="1200" dirty="0" smtClean="0">
                <a:solidFill>
                  <a:schemeClr val="tx1"/>
                </a:solidFill>
                <a:effectLst/>
                <a:latin typeface="+mn-lt"/>
                <a:ea typeface="+mn-ea"/>
                <a:cs typeface="+mn-cs"/>
              </a:rPr>
              <a:t> </a:t>
            </a:r>
            <a:r>
              <a:rPr lang="en-US" sz="1200" b="1" i="1" u="sng" kern="1200" dirty="0" smtClean="0">
                <a:solidFill>
                  <a:schemeClr val="tx1"/>
                </a:solidFill>
                <a:effectLst/>
                <a:latin typeface="+mn-lt"/>
                <a:ea typeface="+mn-ea"/>
                <a:cs typeface="+mn-cs"/>
                <a:hlinkClick r:id="rId3"/>
              </a:rPr>
              <a:t>Produce Safety Rule with Preamble</a:t>
            </a:r>
            <a:endParaRPr lang="en-US" sz="1200" kern="1200" dirty="0" smtClean="0">
              <a:solidFill>
                <a:schemeClr val="tx1"/>
              </a:solidFill>
              <a:effectLst/>
              <a:latin typeface="+mn-lt"/>
              <a:ea typeface="+mn-ea"/>
              <a:cs typeface="+mn-cs"/>
            </a:endParaRPr>
          </a:p>
          <a:p>
            <a:pPr defTabSz="948507">
              <a:defRPr/>
            </a:pPr>
            <a:r>
              <a:rPr lang="en-US" sz="1200" b="1" i="1" kern="1200" dirty="0" smtClean="0">
                <a:solidFill>
                  <a:schemeClr val="tx1"/>
                </a:solidFill>
                <a:effectLst/>
                <a:latin typeface="+mn-lt"/>
                <a:ea typeface="+mn-ea"/>
                <a:cs typeface="+mn-cs"/>
              </a:rPr>
              <a:t>HANDOUT 2 </a:t>
            </a:r>
            <a:r>
              <a:rPr lang="en-US" sz="1200" b="1" i="1" u="sng" kern="1200" dirty="0" smtClean="0">
                <a:solidFill>
                  <a:schemeClr val="tx1"/>
                </a:solidFill>
                <a:effectLst/>
                <a:latin typeface="+mn-lt"/>
                <a:ea typeface="+mn-ea"/>
                <a:cs typeface="+mn-cs"/>
                <a:hlinkClick r:id="rId4"/>
              </a:rPr>
              <a:t>Draft Guidance for the Standards for the Growing, Harvesting, Packing, and Holding of Produce for Human Consumption: Guidance for Industry</a:t>
            </a:r>
            <a:endParaRPr lang="en-US" sz="1200" b="1" i="1" u="sng"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3 </a:t>
            </a:r>
            <a:r>
              <a:rPr lang="en-US" sz="1200" b="1" i="1" u="sng" kern="1200" dirty="0" smtClean="0">
                <a:solidFill>
                  <a:schemeClr val="tx1"/>
                </a:solidFill>
                <a:effectLst/>
                <a:latin typeface="+mn-lt"/>
                <a:ea typeface="+mn-ea"/>
                <a:cs typeface="+mn-cs"/>
                <a:hlinkClick r:id="rId5"/>
              </a:rPr>
              <a:t>At a Glance: Chapter 1: General Provisions (Subpart A</a:t>
            </a:r>
            <a:r>
              <a:rPr lang="en-US" sz="1200" b="1" i="1" u="sng"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4 </a:t>
            </a:r>
            <a:r>
              <a:rPr lang="en-US" sz="1200" b="1" i="1" u="sng" kern="1200" dirty="0" smtClean="0">
                <a:solidFill>
                  <a:schemeClr val="tx1"/>
                </a:solidFill>
                <a:effectLst/>
                <a:latin typeface="+mn-lt"/>
                <a:ea typeface="+mn-ea"/>
                <a:cs typeface="+mn-cs"/>
                <a:hlinkClick r:id="rId6"/>
              </a:rPr>
              <a:t>At a Glance Chapter 2: Personnel Qualifications and Training (Subpart C)</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5 </a:t>
            </a:r>
            <a:r>
              <a:rPr lang="en-US" sz="1200" b="1" i="1" u="sng" kern="1200" dirty="0" smtClean="0">
                <a:solidFill>
                  <a:schemeClr val="tx1"/>
                </a:solidFill>
                <a:effectLst/>
                <a:latin typeface="+mn-lt"/>
                <a:ea typeface="+mn-ea"/>
                <a:cs typeface="+mn-cs"/>
                <a:hlinkClick r:id="rId7"/>
              </a:rPr>
              <a:t>At a Glance Chapter 3: Health and Hygiene (Subpart D</a:t>
            </a:r>
            <a:r>
              <a:rPr lang="en-US" sz="1200" b="1" i="1"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6 </a:t>
            </a:r>
            <a:r>
              <a:rPr lang="en-US" sz="1200" b="1" i="1" u="sng" kern="1200" dirty="0" smtClean="0">
                <a:solidFill>
                  <a:schemeClr val="tx1"/>
                </a:solidFill>
                <a:effectLst/>
                <a:latin typeface="+mn-lt"/>
                <a:ea typeface="+mn-ea"/>
                <a:cs typeface="+mn-cs"/>
                <a:hlinkClick r:id="rId8"/>
              </a:rPr>
              <a:t>At a Glance Chapter 4: Biological Soil Amendments of Animal Origin and Human Waste (Subpart F)</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7 </a:t>
            </a:r>
            <a:r>
              <a:rPr lang="en-US" sz="1200" b="1" i="1" u="sng" kern="1200" dirty="0" smtClean="0">
                <a:solidFill>
                  <a:schemeClr val="tx1"/>
                </a:solidFill>
                <a:effectLst/>
                <a:latin typeface="+mn-lt"/>
                <a:ea typeface="+mn-ea"/>
                <a:cs typeface="+mn-cs"/>
                <a:hlinkClick r:id="rId9"/>
              </a:rPr>
              <a:t>At a Glance Chapter 5: Domesticated and Wild Animals (Subpart I)</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8 </a:t>
            </a:r>
            <a:r>
              <a:rPr lang="en-US" sz="1200" b="1" i="1" u="sng" kern="1200" dirty="0" smtClean="0">
                <a:solidFill>
                  <a:schemeClr val="tx1"/>
                </a:solidFill>
                <a:effectLst/>
                <a:latin typeface="+mn-lt"/>
                <a:ea typeface="+mn-ea"/>
                <a:cs typeface="+mn-cs"/>
                <a:hlinkClick r:id="rId10"/>
              </a:rPr>
              <a:t>At a Glance Chapter 6: Growing, Harvesting, Packing, and Holding Activities (Subpart K)</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9 </a:t>
            </a:r>
            <a:r>
              <a:rPr lang="en-US" sz="1200" b="1" i="1" u="sng" kern="1200" dirty="0" smtClean="0">
                <a:solidFill>
                  <a:schemeClr val="tx1"/>
                </a:solidFill>
                <a:effectLst/>
                <a:latin typeface="+mn-lt"/>
                <a:ea typeface="+mn-ea"/>
                <a:cs typeface="+mn-cs"/>
                <a:hlinkClick r:id="rId11"/>
              </a:rPr>
              <a:t>At a Glance Chapter 7: Equipment, Tools, Buildings, and Sanitation (Subpart L)</a:t>
            </a:r>
            <a:endParaRPr lang="en-US" sz="1200" kern="1200" dirty="0" smtClean="0">
              <a:solidFill>
                <a:schemeClr val="tx1"/>
              </a:solidFill>
              <a:effectLst/>
              <a:latin typeface="+mn-lt"/>
              <a:ea typeface="+mn-ea"/>
              <a:cs typeface="+mn-cs"/>
            </a:endParaRPr>
          </a:p>
          <a:p>
            <a:pPr lvl="0" fontAlgn="base"/>
            <a:r>
              <a:rPr lang="en-US" sz="1200" b="1" i="1" kern="1200" dirty="0" smtClean="0">
                <a:solidFill>
                  <a:schemeClr val="tx1"/>
                </a:solidFill>
                <a:effectLst/>
                <a:latin typeface="+mn-lt"/>
                <a:ea typeface="+mn-ea"/>
                <a:cs typeface="+mn-cs"/>
              </a:rPr>
              <a:t>HANDOUT 10 </a:t>
            </a:r>
            <a:r>
              <a:rPr lang="en-US" sz="1200" b="1" i="1" u="sng" kern="1200" dirty="0" smtClean="0">
                <a:solidFill>
                  <a:schemeClr val="tx1"/>
                </a:solidFill>
                <a:effectLst/>
                <a:latin typeface="+mn-lt"/>
                <a:ea typeface="+mn-ea"/>
                <a:cs typeface="+mn-cs"/>
                <a:hlinkClick r:id="rId12"/>
              </a:rPr>
              <a:t>At a Glance Chapter 8: Records (Subpart O)</a:t>
            </a:r>
            <a:endParaRPr lang="en-US" sz="1200" kern="1200" dirty="0" smtClean="0">
              <a:solidFill>
                <a:schemeClr val="tx1"/>
              </a:solidFill>
              <a:effectLst/>
              <a:latin typeface="+mn-lt"/>
              <a:ea typeface="+mn-ea"/>
              <a:cs typeface="+mn-cs"/>
            </a:endParaRPr>
          </a:p>
          <a:p>
            <a:pPr defTabSz="948507">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7</a:t>
            </a:fld>
            <a:endParaRPr lang="en-US"/>
          </a:p>
        </p:txBody>
      </p:sp>
    </p:spTree>
    <p:extLst>
      <p:ext uri="{BB962C8B-B14F-4D97-AF65-F5344CB8AC3E}">
        <p14:creationId xmlns:p14="http://schemas.microsoft.com/office/powerpoint/2010/main" val="146416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key terms from Subpart A (all or some).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Can use “At a glance document” to assist with this</a:t>
            </a:r>
          </a:p>
          <a:p>
            <a:endParaRPr lang="en-US" dirty="0" smtClean="0"/>
          </a:p>
          <a:p>
            <a:pPr marL="171450" indent="-171450">
              <a:buFont typeface="Arial" panose="020B0604020202020204" pitchFamily="34" charset="0"/>
              <a:buChar char="•"/>
            </a:pPr>
            <a:r>
              <a:rPr lang="en-US" dirty="0" smtClean="0"/>
              <a:t>Understanding the definitions is the first part of knowing the rule. </a:t>
            </a:r>
          </a:p>
          <a:p>
            <a:endParaRPr lang="en-US" dirty="0" smtClean="0"/>
          </a:p>
          <a:p>
            <a:pPr marL="171450" indent="-171450">
              <a:buFont typeface="Arial" panose="020B0604020202020204" pitchFamily="34" charset="0"/>
              <a:buChar char="•"/>
            </a:pPr>
            <a:r>
              <a:rPr lang="en-US" dirty="0" smtClean="0"/>
              <a:t>Definitions determine how a particular word is to be specifically utilized within the rule. If an observation does not meet the definition as stated in the rule, the rule may not apply. Ex. Dropped covered produce</a:t>
            </a:r>
          </a:p>
          <a:p>
            <a:endParaRPr lang="en-US" dirty="0" smtClean="0"/>
          </a:p>
          <a:p>
            <a:r>
              <a:rPr lang="en-US" b="1" dirty="0" smtClean="0"/>
              <a:t>NOTE</a:t>
            </a:r>
            <a:r>
              <a:rPr lang="en-US" dirty="0" smtClean="0"/>
              <a:t>: Rule also refers to other key words/terminology already defined in Section 201, FD&amp;C Act</a:t>
            </a:r>
          </a:p>
          <a:p>
            <a:endParaRPr lang="en-US" dirty="0" smtClean="0"/>
          </a:p>
          <a:p>
            <a:pPr marL="171450" indent="-171450">
              <a:buFont typeface="Arial" panose="020B0604020202020204" pitchFamily="34" charset="0"/>
              <a:buChar char="•"/>
            </a:pPr>
            <a:r>
              <a:rPr lang="en-US" dirty="0" smtClean="0"/>
              <a:t>Words and its appropriate definitions as written in Section 201 and this rule, should not be used interchangeable with industry slang or growers perception of what a word or definition means.</a:t>
            </a:r>
          </a:p>
          <a:p>
            <a:endParaRPr lang="en-US" dirty="0" smtClean="0"/>
          </a:p>
          <a:p>
            <a:endParaRPr lang="en-US" dirty="0" smtClean="0"/>
          </a:p>
          <a:p>
            <a:r>
              <a:rPr lang="en-US" b="1" dirty="0" smtClean="0"/>
              <a:t>Resources: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HANDOUT 11 </a:t>
            </a:r>
            <a:r>
              <a:rPr lang="en-US" sz="1200" b="1" i="1" u="sng" kern="1200" dirty="0" smtClean="0">
                <a:solidFill>
                  <a:schemeClr val="tx1"/>
                </a:solidFill>
                <a:effectLst/>
                <a:latin typeface="+mn-lt"/>
                <a:ea typeface="+mn-ea"/>
                <a:cs typeface="+mn-cs"/>
                <a:hlinkClick r:id="rId3"/>
              </a:rPr>
              <a:t>FDA Glossary of Key Terms</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HANDOUT 12 </a:t>
            </a:r>
            <a:r>
              <a:rPr lang="en-US" sz="1200" b="1" i="1" u="sng" kern="1200" dirty="0" smtClean="0">
                <a:solidFill>
                  <a:schemeClr val="tx1"/>
                </a:solidFill>
                <a:effectLst/>
                <a:latin typeface="+mn-lt"/>
                <a:ea typeface="+mn-ea"/>
                <a:cs typeface="+mn-cs"/>
                <a:hlinkClick r:id="rId4"/>
              </a:rPr>
              <a:t>FDA Fact Sheet: Coverage and Exemptions</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HANDOUT 13</a:t>
            </a:r>
            <a:r>
              <a:rPr lang="en-US" sz="1200" kern="1200" smtClean="0">
                <a:solidFill>
                  <a:schemeClr val="tx1"/>
                </a:solidFill>
                <a:effectLst/>
                <a:latin typeface="+mn-lt"/>
                <a:ea typeface="+mn-ea"/>
                <a:cs typeface="+mn-cs"/>
              </a:rPr>
              <a:t> </a:t>
            </a:r>
            <a:r>
              <a:rPr lang="en-US" sz="1200" b="1" u="sng" kern="1200" smtClean="0">
                <a:solidFill>
                  <a:schemeClr val="tx1"/>
                </a:solidFill>
                <a:effectLst/>
                <a:latin typeface="+mn-lt"/>
                <a:ea typeface="+mn-ea"/>
                <a:cs typeface="+mn-cs"/>
                <a:hlinkClick r:id="rId5"/>
              </a:rPr>
              <a:t>FSMA Inflation Adjusted Cut Offs</a:t>
            </a:r>
            <a:endParaRPr lang="en-US" sz="1200" kern="120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1BF1355-4BF0-4FBF-9FA5-46EA601C2492}" type="slidenum">
              <a:rPr lang="en-US" smtClean="0"/>
              <a:t>8</a:t>
            </a:fld>
            <a:endParaRPr lang="en-US"/>
          </a:p>
        </p:txBody>
      </p:sp>
    </p:spTree>
    <p:extLst>
      <p:ext uri="{BB962C8B-B14F-4D97-AF65-F5344CB8AC3E}">
        <p14:creationId xmlns:p14="http://schemas.microsoft.com/office/powerpoint/2010/main" val="246079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Covered Farm</a:t>
            </a:r>
          </a:p>
          <a:p>
            <a:r>
              <a:rPr lang="en-US" dirty="0" smtClean="0"/>
              <a:t>The Produce Safety Rule applies when three conditions are present: “covered produce,” “covered farms,” and “covered activities.” </a:t>
            </a:r>
          </a:p>
          <a:p>
            <a:r>
              <a:rPr lang="en-US" dirty="0" smtClean="0"/>
              <a:t>The rule applies to farms with more than $25,000 in average annual produce sales during the previous three years. </a:t>
            </a:r>
          </a:p>
          <a:p>
            <a:endParaRPr lang="en-US" dirty="0" smtClean="0"/>
          </a:p>
          <a:p>
            <a:r>
              <a:rPr lang="en-US" b="1" dirty="0" smtClean="0"/>
              <a:t>Qualified exemptions</a:t>
            </a:r>
          </a:p>
          <a:p>
            <a:r>
              <a:rPr lang="en-US" dirty="0" smtClean="0"/>
              <a:t>If a farm exceeds the $25,000 threshold, the farm still may be </a:t>
            </a:r>
            <a:r>
              <a:rPr lang="en-US" u="sng" dirty="0" smtClean="0"/>
              <a:t>eligible</a:t>
            </a:r>
            <a:r>
              <a:rPr lang="en-US" dirty="0" smtClean="0"/>
              <a:t> for a qualified exemption. </a:t>
            </a:r>
          </a:p>
          <a:p>
            <a:r>
              <a:rPr lang="en-US" dirty="0" smtClean="0"/>
              <a:t>Farms may be </a:t>
            </a:r>
            <a:r>
              <a:rPr lang="en-US" u="sng" dirty="0" smtClean="0"/>
              <a:t>eligible</a:t>
            </a:r>
            <a:r>
              <a:rPr lang="en-US" dirty="0" smtClean="0"/>
              <a:t> for a qualified exemption based on their sales of all food products, not just produce sales. </a:t>
            </a:r>
          </a:p>
          <a:p>
            <a:endParaRPr lang="en-US" dirty="0" smtClean="0"/>
          </a:p>
          <a:p>
            <a:r>
              <a:rPr lang="en-US" b="1" dirty="0" smtClean="0"/>
              <a:t>Exempt</a:t>
            </a:r>
          </a:p>
          <a:p>
            <a:pPr marL="171450" indent="-171450">
              <a:buFont typeface="Arial" panose="020B0604020202020204" pitchFamily="34" charset="0"/>
              <a:buChar char="•"/>
            </a:pPr>
            <a:r>
              <a:rPr lang="en-US" dirty="0" smtClean="0"/>
              <a:t>Not a RAC</a:t>
            </a:r>
          </a:p>
          <a:p>
            <a:pPr marL="171450" indent="-171450">
              <a:buFont typeface="Arial" panose="020B0604020202020204" pitchFamily="34" charset="0"/>
              <a:buChar char="•"/>
            </a:pPr>
            <a:r>
              <a:rPr lang="en-US" dirty="0" smtClean="0"/>
              <a:t>Does not grow covered commodities</a:t>
            </a:r>
          </a:p>
          <a:p>
            <a:pPr marL="171450" indent="-171450">
              <a:buFont typeface="Arial" panose="020B0604020202020204" pitchFamily="34" charset="0"/>
              <a:buChar char="•"/>
            </a:pPr>
            <a:r>
              <a:rPr lang="en-US" dirty="0" smtClean="0"/>
              <a:t>Does not exceed $25,000</a:t>
            </a:r>
          </a:p>
          <a:p>
            <a:endParaRPr lang="en-US" dirty="0" smtClean="0"/>
          </a:p>
          <a:p>
            <a:r>
              <a:rPr lang="en-US" dirty="0" smtClean="0"/>
              <a:t>Handout 2-Use FDA decision tree for exemptions</a:t>
            </a:r>
          </a:p>
          <a:p>
            <a:r>
              <a:rPr lang="en-US" dirty="0" smtClean="0"/>
              <a:t>Handout 3-TOPS spreadsheet</a:t>
            </a:r>
          </a:p>
          <a:p>
            <a:r>
              <a:rPr lang="en-US" dirty="0" smtClean="0"/>
              <a:t>Handout 3a-PSA calculations sheet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9</a:t>
            </a:fld>
            <a:endParaRPr lang="en-US"/>
          </a:p>
        </p:txBody>
      </p:sp>
    </p:spTree>
    <p:extLst>
      <p:ext uri="{BB962C8B-B14F-4D97-AF65-F5344CB8AC3E}">
        <p14:creationId xmlns:p14="http://schemas.microsoft.com/office/powerpoint/2010/main" val="40855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a:t>
            </a:r>
          </a:p>
          <a:p>
            <a:pPr marL="171450" indent="-171450">
              <a:buFont typeface="Arial" panose="020B0604020202020204" pitchFamily="34" charset="0"/>
              <a:buChar char="•"/>
            </a:pPr>
            <a:r>
              <a:rPr lang="en-US" dirty="0" smtClean="0"/>
              <a:t>If the grower wants to be considered covered but has been verified and determine not covered?</a:t>
            </a:r>
          </a:p>
          <a:p>
            <a:pPr marL="171450" indent="-171450">
              <a:buFont typeface="Arial" panose="020B0604020202020204" pitchFamily="34" charset="0"/>
              <a:buChar char="•"/>
            </a:pPr>
            <a:r>
              <a:rPr lang="en-US" dirty="0" smtClean="0"/>
              <a:t>If the grower qualifies but does not want to claim exemption?</a:t>
            </a:r>
          </a:p>
          <a:p>
            <a:endParaRPr lang="en-US" b="1" dirty="0" smtClean="0"/>
          </a:p>
          <a:p>
            <a:r>
              <a:rPr lang="en-US" b="1" dirty="0" smtClean="0"/>
              <a:t>Grower obligations:</a:t>
            </a:r>
          </a:p>
          <a:p>
            <a:pPr marL="171450" indent="-171450">
              <a:buFont typeface="Arial" panose="020B0604020202020204" pitchFamily="34" charset="0"/>
              <a:buChar char="•"/>
            </a:pPr>
            <a:r>
              <a:rPr lang="en-US" dirty="0" smtClean="0"/>
              <a:t>If covered-provisions of the PSR as applicable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If not covered-FD&amp;C Act apply; FDA jurisdiction</a:t>
            </a:r>
          </a:p>
          <a:p>
            <a:endParaRPr lang="en-US" dirty="0" smtClean="0"/>
          </a:p>
          <a:p>
            <a:pPr marL="171450" indent="-171450">
              <a:buFont typeface="Arial" panose="020B0604020202020204" pitchFamily="34" charset="0"/>
              <a:buChar char="•"/>
            </a:pPr>
            <a:r>
              <a:rPr lang="en-US" dirty="0" smtClean="0"/>
              <a:t>If States already have provision to work with farms not covered by the rule, then they should follow those provisions.</a:t>
            </a:r>
          </a:p>
          <a:p>
            <a:endParaRPr lang="en-US" dirty="0" smtClean="0"/>
          </a:p>
          <a:p>
            <a:pPr marL="171450" indent="-171450">
              <a:buFont typeface="Arial" panose="020B0604020202020204" pitchFamily="34" charset="0"/>
              <a:buChar char="•"/>
            </a:pPr>
            <a:r>
              <a:rPr lang="en-US" dirty="0" smtClean="0"/>
              <a:t>For States that have not other provisions, working exclusively with the PSR under CAP agreement, States may only be allowed to work with farms that are deemed covered</a:t>
            </a:r>
          </a:p>
          <a:p>
            <a:pPr defTabSz="948507"/>
            <a:endParaRPr lang="en-US" dirty="0" smtClean="0"/>
          </a:p>
          <a:p>
            <a:pPr marL="171450" indent="-171450" defTabSz="948507">
              <a:buFont typeface="Arial" panose="020B0604020202020204" pitchFamily="34" charset="0"/>
              <a:buChar char="•"/>
            </a:pPr>
            <a:r>
              <a:rPr lang="en-US" dirty="0" smtClean="0"/>
              <a:t>Additional guidance from FDA may be required.</a:t>
            </a:r>
          </a:p>
          <a:p>
            <a:pPr defTabSz="948507"/>
            <a:endParaRPr lang="en-US" dirty="0" smtClean="0"/>
          </a:p>
          <a:p>
            <a:pPr marL="171450" indent="-171450" defTabSz="948507">
              <a:buFont typeface="Arial" panose="020B0604020202020204" pitchFamily="34" charset="0"/>
              <a:buChar char="•"/>
            </a:pPr>
            <a:r>
              <a:rPr lang="en-US" dirty="0" smtClean="0"/>
              <a:t>Growers are ultimately responsible for meeting the minimal requirement of the rule, even if covered activities are contracted out.</a:t>
            </a:r>
          </a:p>
          <a:p>
            <a:pPr defTabSz="948507"/>
            <a:endParaRPr lang="en-US" dirty="0" smtClean="0"/>
          </a:p>
          <a:p>
            <a:pPr defTabSz="948507"/>
            <a:r>
              <a:rPr lang="en-US" b="1" dirty="0" smtClean="0"/>
              <a:t>NOTE: </a:t>
            </a:r>
            <a:r>
              <a:rPr lang="en-US" dirty="0" smtClean="0"/>
              <a:t>under certain situations a grower may choose to be covered by the PC rule instead of the PSR or vise versa. This will be discussed later in this training. Slide 15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10</a:t>
            </a:fld>
            <a:endParaRPr lang="en-US"/>
          </a:p>
        </p:txBody>
      </p:sp>
    </p:spTree>
    <p:extLst>
      <p:ext uri="{BB962C8B-B14F-4D97-AF65-F5344CB8AC3E}">
        <p14:creationId xmlns:p14="http://schemas.microsoft.com/office/powerpoint/2010/main" val="237486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Subparts of the Produce</a:t>
            </a:r>
            <a:r>
              <a:rPr lang="en-US" b="1" baseline="0" dirty="0" smtClean="0"/>
              <a:t> Safety Rule</a:t>
            </a:r>
          </a:p>
          <a:p>
            <a:endParaRPr lang="en-US" b="1" dirty="0" smtClean="0"/>
          </a:p>
          <a:p>
            <a:r>
              <a:rPr lang="en-US" b="1" dirty="0" smtClean="0"/>
              <a:t>When Reviewing Subparts:</a:t>
            </a:r>
          </a:p>
          <a:p>
            <a:pPr marL="171450" indent="-171450">
              <a:buFont typeface="Arial" panose="020B0604020202020204" pitchFamily="34" charset="0"/>
              <a:buChar char="•"/>
            </a:pPr>
            <a:r>
              <a:rPr lang="en-US" b="0" dirty="0" smtClean="0"/>
              <a:t>Get into the sections and subsections of the rule.</a:t>
            </a:r>
          </a:p>
          <a:p>
            <a:pPr marL="171450" indent="-171450">
              <a:buFont typeface="Arial" panose="020B0604020202020204" pitchFamily="34" charset="0"/>
              <a:buChar char="•"/>
            </a:pPr>
            <a:r>
              <a:rPr lang="en-US" b="0" dirty="0" smtClean="0"/>
              <a:t>All regulatory standards start off with:</a:t>
            </a:r>
          </a:p>
          <a:p>
            <a:pPr marL="628650" lvl="1" indent="-171450">
              <a:buFont typeface="Arial" panose="020B0604020202020204" pitchFamily="34" charset="0"/>
              <a:buChar char="•"/>
            </a:pPr>
            <a:r>
              <a:rPr lang="en-US" b="0" dirty="0" smtClean="0"/>
              <a:t>vocabulary- the language of the standard. Subparts are written with the assumption that vocabulary is already know </a:t>
            </a:r>
          </a:p>
          <a:p>
            <a:pPr marL="628650" lvl="1" indent="-171450">
              <a:buFont typeface="Arial" panose="020B0604020202020204" pitchFamily="34" charset="0"/>
              <a:buChar char="•"/>
            </a:pPr>
            <a:r>
              <a:rPr lang="en-US" b="0" dirty="0" smtClean="0"/>
              <a:t>scope-where rule applies</a:t>
            </a:r>
          </a:p>
          <a:p>
            <a:pPr marL="628650" lvl="1" indent="-171450">
              <a:buFont typeface="Arial" panose="020B0604020202020204" pitchFamily="34" charset="0"/>
              <a:buChar char="•"/>
            </a:pPr>
            <a:r>
              <a:rPr lang="en-US" b="0" dirty="0" smtClean="0"/>
              <a:t>begins with general application then gets specific</a:t>
            </a:r>
          </a:p>
          <a:p>
            <a:pPr marL="171450" indent="-171450">
              <a:buFont typeface="Arial" panose="020B0604020202020204" pitchFamily="34" charset="0"/>
              <a:buChar char="•"/>
            </a:pPr>
            <a:r>
              <a:rPr lang="en-US" b="0" dirty="0" smtClean="0"/>
              <a:t>Subparts, unless otherwise stated, may only apply to certain activities and/or locations.</a:t>
            </a:r>
          </a:p>
          <a:p>
            <a:pPr marL="171450" indent="-171450">
              <a:buFont typeface="Arial" panose="020B0604020202020204" pitchFamily="34" charset="0"/>
              <a:buChar char="•"/>
            </a:pPr>
            <a:r>
              <a:rPr lang="en-US" b="0" dirty="0" smtClean="0"/>
              <a:t>Words in subparts are not interchangeable, “ground” not the same as “floor” </a:t>
            </a:r>
          </a:p>
          <a:p>
            <a:pPr marL="171450" indent="-171450" defTabSz="948507">
              <a:buFont typeface="Arial" panose="020B0604020202020204" pitchFamily="34" charset="0"/>
              <a:buChar char="•"/>
            </a:pPr>
            <a:r>
              <a:rPr lang="en-US" b="0" dirty="0" smtClean="0"/>
              <a:t>Other key words of the rules and their meaning: “should” &amp; “shall”, “and” &amp; “or” </a:t>
            </a:r>
          </a:p>
          <a:p>
            <a:pPr marL="171450" indent="-171450" defTabSz="948507">
              <a:buFont typeface="Arial" panose="020B0604020202020204" pitchFamily="34" charset="0"/>
              <a:buChar char="•"/>
            </a:pPr>
            <a:r>
              <a:rPr lang="en-US" b="0" dirty="0" smtClean="0"/>
              <a:t>Everything has meaning.</a:t>
            </a:r>
          </a:p>
          <a:p>
            <a:endParaRPr lang="en-US" b="1" dirty="0" smtClean="0"/>
          </a:p>
          <a:p>
            <a:endParaRPr lang="en-US" b="1" dirty="0" smtClean="0"/>
          </a:p>
          <a:p>
            <a:r>
              <a:rPr lang="en-US" b="1" dirty="0" smtClean="0"/>
              <a:t>Subpart C:</a:t>
            </a:r>
          </a:p>
          <a:p>
            <a:pPr marL="171450" indent="-171450">
              <a:buFont typeface="Arial" panose="020B0604020202020204" pitchFamily="34" charset="0"/>
              <a:buChar char="•"/>
            </a:pPr>
            <a:r>
              <a:rPr lang="en-US" dirty="0" smtClean="0"/>
              <a:t>This subpart addresses workers who may/can introduce contamination while handling produce or food contact surfaces and those that supervise such activities.</a:t>
            </a:r>
          </a:p>
          <a:p>
            <a:pPr marL="171450" indent="-171450">
              <a:buFont typeface="Arial" panose="020B0604020202020204" pitchFamily="34" charset="0"/>
              <a:buChar char="•"/>
            </a:pPr>
            <a:r>
              <a:rPr lang="en-US" dirty="0" smtClean="0"/>
              <a:t>All personnel should not only be qualified to perform their assigned duties but should understand how their actions impact food safety and the regulatory requirements that apply to their assigned duties. This chapter will help farms comply with the personnel qualifications and training requirements in the Produce Safety Rule. </a:t>
            </a:r>
          </a:p>
          <a:p>
            <a:endParaRPr lang="en-US" dirty="0" smtClean="0"/>
          </a:p>
          <a:p>
            <a:r>
              <a:rPr lang="en-US" b="1" dirty="0" smtClean="0"/>
              <a:t>Subpart D</a:t>
            </a:r>
          </a:p>
          <a:p>
            <a:pPr marL="171450" indent="-171450">
              <a:buFont typeface="Arial" panose="020B0604020202020204" pitchFamily="34" charset="0"/>
              <a:buChar char="•"/>
            </a:pPr>
            <a:r>
              <a:rPr lang="en-US" dirty="0" smtClean="0"/>
              <a:t>This Subpart addresses farm personnel in understanding how they use hygienic practices can prevent the contamination of produce and food contact surfaces.</a:t>
            </a:r>
          </a:p>
          <a:p>
            <a:pPr marL="171450" indent="-171450">
              <a:buFont typeface="Arial" panose="020B0604020202020204" pitchFamily="34" charset="0"/>
              <a:buChar char="•"/>
            </a:pPr>
            <a:r>
              <a:rPr lang="en-US" dirty="0" smtClean="0"/>
              <a:t>Unhygienic practices by farm personnel have contributed to some outbreaks of foodborne illness.</a:t>
            </a:r>
          </a:p>
          <a:p>
            <a:pPr marL="171450" indent="-171450">
              <a:buFont typeface="Arial" panose="020B0604020202020204" pitchFamily="34" charset="0"/>
              <a:buChar char="•"/>
            </a:pPr>
            <a:r>
              <a:rPr lang="en-US" dirty="0" smtClean="0"/>
              <a:t>Farm personnel who work in any operations that could result in the contamination of produce and those who supervise such activities. This chapter also outlines precautions for farm visitors. </a:t>
            </a:r>
          </a:p>
          <a:p>
            <a:r>
              <a:rPr lang="en-US" dirty="0" smtClean="0"/>
              <a:t> </a:t>
            </a:r>
          </a:p>
          <a:p>
            <a:pPr lvl="0"/>
            <a:r>
              <a:rPr lang="en-US" b="1" dirty="0" smtClean="0"/>
              <a:t>Subpart 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subpart affects farms that use biological soil amendments of animal origin.</a:t>
            </a:r>
          </a:p>
          <a:p>
            <a:pPr marL="171450" indent="-171450">
              <a:buFont typeface="Arial" panose="020B0604020202020204" pitchFamily="34" charset="0"/>
              <a:buChar char="•"/>
            </a:pPr>
            <a:r>
              <a:rPr lang="en-US" dirty="0" smtClean="0"/>
              <a:t>This subpart address the requirements for minimizing the risk of produce contamination from biological soil amendments, which are materials added to the soil to help plant growth or to improve the capacity of the soil to retain water. The materials that the requirements focus on are called biological soil amendments of animal origin (BSAAOs), such as manure or non-fecal animal byproducts.</a:t>
            </a:r>
          </a:p>
          <a:p>
            <a:pPr marL="171450" indent="-171450">
              <a:buFont typeface="Arial" panose="020B0604020202020204" pitchFamily="34" charset="0"/>
              <a:buChar char="•"/>
            </a:pPr>
            <a:r>
              <a:rPr lang="en-US" dirty="0" smtClean="0"/>
              <a:t>The unsafe use of BSAAO, could lead to a foodborne illness from the consumption of contaminated produce. </a:t>
            </a:r>
          </a:p>
          <a:p>
            <a:pPr lvl="0"/>
            <a:endParaRPr lang="en-US" dirty="0" smtClean="0"/>
          </a:p>
          <a:p>
            <a:r>
              <a:rPr lang="en-US" b="1" dirty="0" smtClean="0"/>
              <a:t>Subpart I</a:t>
            </a:r>
          </a:p>
          <a:p>
            <a:pPr marL="171450" indent="-171450">
              <a:buFont typeface="Arial" panose="020B0604020202020204" pitchFamily="34" charset="0"/>
              <a:buChar char="•"/>
            </a:pPr>
            <a:r>
              <a:rPr lang="en-US" dirty="0" smtClean="0"/>
              <a:t>This subpart address the requirements for farmers to determine whether there is a reasonable risk that domesticated or wild animals will contaminate produce on their farm, and if so, what they need to do.</a:t>
            </a:r>
          </a:p>
          <a:p>
            <a:pPr marL="171450" indent="-171450">
              <a:buFont typeface="Arial" panose="020B0604020202020204" pitchFamily="34" charset="0"/>
              <a:buChar char="•"/>
            </a:pPr>
            <a:r>
              <a:rPr lang="en-US" dirty="0" smtClean="0"/>
              <a:t>If it determined that there may be reasonable risk, farms will need to assess relevant outdoor and  harvesting areas to include fully and partially-enclosed buildings for potential contamination and evaluate any significant findings to determine their impact on the harvest. </a:t>
            </a:r>
          </a:p>
          <a:p>
            <a:pPr marL="171450" indent="-171450">
              <a:buFont typeface="Arial" panose="020B0604020202020204" pitchFamily="34" charset="0"/>
              <a:buChar char="•"/>
            </a:pPr>
            <a:r>
              <a:rPr lang="en-US" dirty="0" smtClean="0"/>
              <a:t>This subpart include both domesticated and wild animals which can be the sources of microorganisms that can contaminate produce and cause foodborne illness.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1BF1355-4BF0-4FBF-9FA5-46EA601C2492}" type="slidenum">
              <a:rPr lang="en-US" smtClean="0"/>
              <a:t>11</a:t>
            </a:fld>
            <a:endParaRPr lang="en-US"/>
          </a:p>
        </p:txBody>
      </p:sp>
    </p:spTree>
    <p:extLst>
      <p:ext uri="{BB962C8B-B14F-4D97-AF65-F5344CB8AC3E}">
        <p14:creationId xmlns:p14="http://schemas.microsoft.com/office/powerpoint/2010/main" val="1630569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37758" y="848500"/>
            <a:ext cx="11863841" cy="1241557"/>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937758" y="2586901"/>
            <a:ext cx="12646025" cy="6008688"/>
          </a:xfrm>
          <a:prstGeom prst="rect">
            <a:avLst/>
          </a:prstGeom>
        </p:spPr>
        <p:txBody>
          <a:bodyPr/>
          <a:lstStyle/>
          <a:p>
            <a:pPr lvl="0"/>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21354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937758" y="3905209"/>
            <a:ext cx="13614265" cy="2913602"/>
          </a:xfrm>
          <a:prstGeom prst="rect">
            <a:avLst/>
          </a:prstGeom>
        </p:spPr>
        <p:txBody>
          <a:bodyPr/>
          <a:lstStyle>
            <a:lvl1pPr algn="ctr">
              <a:defRPr sz="9600" b="1"/>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177161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37758" y="5289872"/>
            <a:ext cx="13614265" cy="2913602"/>
          </a:xfrm>
          <a:prstGeom prst="rect">
            <a:avLst/>
          </a:prstGeom>
        </p:spPr>
        <p:txBody>
          <a:bodyPr/>
          <a:lstStyle>
            <a:lvl1pPr algn="ctr">
              <a:defRPr sz="9600" b="1">
                <a:solidFill>
                  <a:schemeClr val="bg1"/>
                </a:solidFill>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53781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937758" y="848500"/>
            <a:ext cx="11863841" cy="1241557"/>
          </a:xfrm>
          <a:prstGeom prst="rect">
            <a:avLst/>
          </a:prstGeom>
        </p:spPr>
        <p:txBody>
          <a:bodyPr/>
          <a:lstStyle/>
          <a:p>
            <a:r>
              <a:rPr lang="en-US" smtClean="0"/>
              <a:t>Click to edit Master title style</a:t>
            </a:r>
            <a:endParaRPr lang="en-US"/>
          </a:p>
        </p:txBody>
      </p:sp>
      <p:sp>
        <p:nvSpPr>
          <p:cNvPr id="4" name="Text Placeholder 4"/>
          <p:cNvSpPr>
            <a:spLocks noGrp="1"/>
          </p:cNvSpPr>
          <p:nvPr>
            <p:ph type="body" sz="quarter" idx="10"/>
          </p:nvPr>
        </p:nvSpPr>
        <p:spPr>
          <a:xfrm>
            <a:off x="937758" y="2586900"/>
            <a:ext cx="11863841" cy="6713853"/>
          </a:xfrm>
          <a:prstGeom prst="rect">
            <a:avLst/>
          </a:prstGeom>
        </p:spPr>
        <p:txBody>
          <a:bodyPr/>
          <a:lstStyle/>
          <a:p>
            <a:pPr lvl="0"/>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1025292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651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22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
        <p:nvSpPr>
          <p:cNvPr id="2" name="Title 1"/>
          <p:cNvSpPr>
            <a:spLocks noGrp="1"/>
          </p:cNvSpPr>
          <p:nvPr>
            <p:ph type="title"/>
          </p:nvPr>
        </p:nvSpPr>
        <p:spPr>
          <a:xfrm>
            <a:off x="937758" y="612017"/>
            <a:ext cx="11863841" cy="1453266"/>
          </a:xfrm>
        </p:spPr>
        <p:txBody>
          <a:bodyPr/>
          <a:lstStyle/>
          <a:p>
            <a:r>
              <a:rPr lang="en-US" sz="6600" b="1" dirty="0">
                <a:solidFill>
                  <a:srgbClr val="0070C0"/>
                </a:solidFill>
              </a:rPr>
              <a:t>Review of Subparts Cont.</a:t>
            </a:r>
            <a:endParaRPr lang="en-US" dirty="0"/>
          </a:p>
        </p:txBody>
      </p:sp>
      <p:sp>
        <p:nvSpPr>
          <p:cNvPr id="3" name="Text Placeholder 2"/>
          <p:cNvSpPr>
            <a:spLocks noGrp="1"/>
          </p:cNvSpPr>
          <p:nvPr>
            <p:ph type="body" sz="quarter" idx="10"/>
          </p:nvPr>
        </p:nvSpPr>
        <p:spPr>
          <a:xfrm>
            <a:off x="937758" y="2065284"/>
            <a:ext cx="11863841" cy="7235470"/>
          </a:xfrm>
        </p:spPr>
        <p:txBody>
          <a:bodyPr/>
          <a:lstStyle/>
          <a:p>
            <a:pPr lvl="0"/>
            <a:r>
              <a:rPr lang="en-US" sz="4400" dirty="0"/>
              <a:t>What happens if:</a:t>
            </a:r>
          </a:p>
          <a:p>
            <a:pPr lvl="1"/>
            <a:r>
              <a:rPr lang="en-US" sz="4400" dirty="0"/>
              <a:t> the grower wants to be considered covered</a:t>
            </a:r>
          </a:p>
          <a:p>
            <a:pPr lvl="1"/>
            <a:r>
              <a:rPr lang="en-US" sz="4400" dirty="0"/>
              <a:t>does not want to claim an </a:t>
            </a:r>
            <a:r>
              <a:rPr lang="en-US" sz="4400" dirty="0" smtClean="0"/>
              <a:t>exemption</a:t>
            </a:r>
          </a:p>
          <a:p>
            <a:pPr lvl="1"/>
            <a:endParaRPr lang="en-US" sz="4400" dirty="0"/>
          </a:p>
          <a:p>
            <a:r>
              <a:rPr lang="en-US" sz="4400" dirty="0"/>
              <a:t>Grower's obligations</a:t>
            </a:r>
          </a:p>
          <a:p>
            <a:pPr lvl="1"/>
            <a:r>
              <a:rPr lang="en-US" sz="4400" dirty="0"/>
              <a:t>If covered</a:t>
            </a:r>
          </a:p>
          <a:p>
            <a:pPr lvl="1"/>
            <a:r>
              <a:rPr lang="en-US" sz="4400" dirty="0"/>
              <a:t>If not covered</a:t>
            </a:r>
          </a:p>
          <a:p>
            <a:pPr marL="0" indent="0">
              <a:buNone/>
            </a:pPr>
            <a:endParaRPr lang="en-US" dirty="0"/>
          </a:p>
        </p:txBody>
      </p:sp>
    </p:spTree>
    <p:extLst>
      <p:ext uri="{BB962C8B-B14F-4D97-AF65-F5344CB8AC3E}">
        <p14:creationId xmlns:p14="http://schemas.microsoft.com/office/powerpoint/2010/main" val="1268918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7" y="848500"/>
            <a:ext cx="13724173" cy="1738400"/>
          </a:xfrm>
        </p:spPr>
        <p:txBody>
          <a:bodyPr/>
          <a:lstStyle/>
          <a:p>
            <a:r>
              <a:rPr lang="en-US" sz="7200" b="1" dirty="0">
                <a:solidFill>
                  <a:srgbClr val="0070C0"/>
                </a:solidFill>
              </a:rPr>
              <a:t>Subparts of the Produce Safety Rule </a:t>
            </a:r>
          </a:p>
        </p:txBody>
      </p:sp>
      <p:sp>
        <p:nvSpPr>
          <p:cNvPr id="3" name="Text Placeholder 2"/>
          <p:cNvSpPr>
            <a:spLocks noGrp="1"/>
          </p:cNvSpPr>
          <p:nvPr>
            <p:ph type="body" sz="quarter" idx="10"/>
          </p:nvPr>
        </p:nvSpPr>
        <p:spPr>
          <a:xfrm>
            <a:off x="937757" y="2728602"/>
            <a:ext cx="11863841" cy="7046284"/>
          </a:xfrm>
        </p:spPr>
        <p:txBody>
          <a:bodyPr/>
          <a:lstStyle/>
          <a:p>
            <a:r>
              <a:rPr lang="en-US" sz="4400" dirty="0"/>
              <a:t>Subpart </a:t>
            </a:r>
            <a:r>
              <a:rPr lang="en-US" sz="4400" dirty="0" smtClean="0"/>
              <a:t>C</a:t>
            </a:r>
          </a:p>
          <a:p>
            <a:endParaRPr lang="en-US" sz="4400" dirty="0"/>
          </a:p>
          <a:p>
            <a:r>
              <a:rPr lang="en-US" sz="4400" dirty="0"/>
              <a:t>Subpart </a:t>
            </a:r>
            <a:r>
              <a:rPr lang="en-US" sz="4400" dirty="0" smtClean="0"/>
              <a:t>D</a:t>
            </a:r>
          </a:p>
          <a:p>
            <a:endParaRPr lang="en-US" sz="4400" dirty="0"/>
          </a:p>
          <a:p>
            <a:pPr lvl="0"/>
            <a:r>
              <a:rPr lang="en-US" sz="4400" dirty="0"/>
              <a:t>Subpart </a:t>
            </a:r>
            <a:r>
              <a:rPr lang="en-US" sz="4400" dirty="0" smtClean="0"/>
              <a:t>F</a:t>
            </a:r>
          </a:p>
          <a:p>
            <a:pPr lvl="0"/>
            <a:endParaRPr lang="en-US" sz="4400" dirty="0"/>
          </a:p>
          <a:p>
            <a:r>
              <a:rPr lang="en-US" sz="4400" dirty="0"/>
              <a:t>Subpart I</a:t>
            </a:r>
          </a:p>
          <a:p>
            <a:pPr marL="0" indent="0">
              <a:buNone/>
            </a:pPr>
            <a:endParaRPr lang="en-US" dirty="0"/>
          </a:p>
        </p:txBody>
      </p:sp>
    </p:spTree>
    <p:extLst>
      <p:ext uri="{BB962C8B-B14F-4D97-AF65-F5344CB8AC3E}">
        <p14:creationId xmlns:p14="http://schemas.microsoft.com/office/powerpoint/2010/main" val="225830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0"/>
            <a:ext cx="13456159" cy="1738400"/>
          </a:xfrm>
        </p:spPr>
        <p:txBody>
          <a:bodyPr/>
          <a:lstStyle/>
          <a:p>
            <a:r>
              <a:rPr lang="en-US" sz="7200" b="1" dirty="0">
                <a:solidFill>
                  <a:srgbClr val="0070C0"/>
                </a:solidFill>
              </a:rPr>
              <a:t>Subparts of the Produce Safety Rule </a:t>
            </a:r>
          </a:p>
        </p:txBody>
      </p:sp>
      <p:sp>
        <p:nvSpPr>
          <p:cNvPr id="3" name="Text Placeholder 2"/>
          <p:cNvSpPr>
            <a:spLocks noGrp="1"/>
          </p:cNvSpPr>
          <p:nvPr>
            <p:ph type="body" sz="quarter" idx="10"/>
          </p:nvPr>
        </p:nvSpPr>
        <p:spPr>
          <a:xfrm>
            <a:off x="937758" y="2702357"/>
            <a:ext cx="11863841" cy="6346538"/>
          </a:xfrm>
        </p:spPr>
        <p:txBody>
          <a:bodyPr/>
          <a:lstStyle/>
          <a:p>
            <a:r>
              <a:rPr lang="en-US" sz="4400" dirty="0"/>
              <a:t>Subpart </a:t>
            </a:r>
            <a:r>
              <a:rPr lang="en-US" sz="4400" dirty="0" smtClean="0"/>
              <a:t>K</a:t>
            </a:r>
          </a:p>
          <a:p>
            <a:endParaRPr lang="en-US" sz="4400" dirty="0"/>
          </a:p>
          <a:p>
            <a:r>
              <a:rPr lang="en-US" sz="4400" dirty="0"/>
              <a:t>Subpart </a:t>
            </a:r>
            <a:r>
              <a:rPr lang="en-US" sz="4400" dirty="0" smtClean="0"/>
              <a:t>L</a:t>
            </a:r>
          </a:p>
          <a:p>
            <a:endParaRPr lang="en-US" sz="4400" dirty="0"/>
          </a:p>
          <a:p>
            <a:pPr lvl="0"/>
            <a:r>
              <a:rPr lang="en-US" sz="4400" dirty="0"/>
              <a:t>Subpart </a:t>
            </a:r>
            <a:r>
              <a:rPr lang="en-US" sz="4400" dirty="0" smtClean="0"/>
              <a:t>O</a:t>
            </a:r>
          </a:p>
          <a:p>
            <a:pPr lvl="0"/>
            <a:endParaRPr lang="en-US" sz="4400" dirty="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Tree>
    <p:extLst>
      <p:ext uri="{BB962C8B-B14F-4D97-AF65-F5344CB8AC3E}">
        <p14:creationId xmlns:p14="http://schemas.microsoft.com/office/powerpoint/2010/main" val="344346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0"/>
            <a:ext cx="11863841" cy="1738400"/>
          </a:xfrm>
        </p:spPr>
        <p:txBody>
          <a:bodyPr/>
          <a:lstStyle/>
          <a:p>
            <a:r>
              <a:rPr lang="en-US" sz="6600" b="1" dirty="0" smtClean="0">
                <a:solidFill>
                  <a:srgbClr val="0070C0"/>
                </a:solidFill>
              </a:rPr>
              <a:t>Differences</a:t>
            </a:r>
            <a:endParaRPr lang="en-US" b="1" dirty="0">
              <a:solidFill>
                <a:srgbClr val="0070C0"/>
              </a:solidFill>
            </a:endParaRPr>
          </a:p>
        </p:txBody>
      </p:sp>
      <p:sp>
        <p:nvSpPr>
          <p:cNvPr id="3" name="Text Placeholder 2"/>
          <p:cNvSpPr>
            <a:spLocks noGrp="1"/>
          </p:cNvSpPr>
          <p:nvPr>
            <p:ph type="body" sz="quarter" idx="10"/>
          </p:nvPr>
        </p:nvSpPr>
        <p:spPr>
          <a:xfrm>
            <a:off x="937758" y="2473367"/>
            <a:ext cx="11863841" cy="6346538"/>
          </a:xfrm>
        </p:spPr>
        <p:txBody>
          <a:bodyPr/>
          <a:lstStyle/>
          <a:p>
            <a:pPr lvl="0"/>
            <a:r>
              <a:rPr lang="en-US" sz="4400" dirty="0"/>
              <a:t>Audits</a:t>
            </a:r>
          </a:p>
          <a:p>
            <a:pPr lvl="0"/>
            <a:endParaRPr lang="en-US" sz="4400" dirty="0"/>
          </a:p>
          <a:p>
            <a:pPr lvl="0"/>
            <a:r>
              <a:rPr lang="en-US" sz="4400" dirty="0" smtClean="0"/>
              <a:t>Inspections</a:t>
            </a:r>
            <a:endParaRPr lang="en-US" sz="4400" dirty="0"/>
          </a:p>
          <a:p>
            <a:pPr lvl="0"/>
            <a:endParaRPr lang="en-US" sz="4400" dirty="0"/>
          </a:p>
          <a:p>
            <a:pPr lvl="0"/>
            <a:r>
              <a:rPr lang="en-US" sz="4400" dirty="0" smtClean="0"/>
              <a:t>Investigations</a:t>
            </a:r>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Tree>
    <p:extLst>
      <p:ext uri="{BB962C8B-B14F-4D97-AF65-F5344CB8AC3E}">
        <p14:creationId xmlns:p14="http://schemas.microsoft.com/office/powerpoint/2010/main" val="1930506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0"/>
            <a:ext cx="11863841" cy="1738400"/>
          </a:xfrm>
        </p:spPr>
        <p:txBody>
          <a:bodyPr/>
          <a:lstStyle/>
          <a:p>
            <a:r>
              <a:rPr lang="en-US" sz="7200" b="1" dirty="0">
                <a:solidFill>
                  <a:srgbClr val="0070C0"/>
                </a:solidFill>
              </a:rPr>
              <a:t>Interactive Communications</a:t>
            </a:r>
            <a:br>
              <a:rPr lang="en-US" sz="7200" b="1" dirty="0">
                <a:solidFill>
                  <a:srgbClr val="0070C0"/>
                </a:solidFill>
              </a:rPr>
            </a:br>
            <a:endParaRPr lang="en-US" sz="7200" b="1" dirty="0">
              <a:solidFill>
                <a:srgbClr val="0070C0"/>
              </a:solidFill>
            </a:endParaRPr>
          </a:p>
        </p:txBody>
      </p:sp>
      <p:sp>
        <p:nvSpPr>
          <p:cNvPr id="3" name="Text Placeholder 2"/>
          <p:cNvSpPr>
            <a:spLocks noGrp="1"/>
          </p:cNvSpPr>
          <p:nvPr>
            <p:ph type="body" sz="quarter" idx="10"/>
          </p:nvPr>
        </p:nvSpPr>
        <p:spPr>
          <a:xfrm>
            <a:off x="937757" y="2270635"/>
            <a:ext cx="12636200" cy="6346538"/>
          </a:xfrm>
        </p:spPr>
        <p:txBody>
          <a:bodyPr/>
          <a:lstStyle/>
          <a:p>
            <a:pPr lvl="0"/>
            <a:r>
              <a:rPr lang="en-US" sz="4400" dirty="0"/>
              <a:t>Open ended questions</a:t>
            </a:r>
          </a:p>
          <a:p>
            <a:pPr lvl="1"/>
            <a:r>
              <a:rPr lang="en-US" sz="4400" dirty="0"/>
              <a:t>Information gathering tool</a:t>
            </a:r>
          </a:p>
          <a:p>
            <a:pPr lvl="1"/>
            <a:r>
              <a:rPr lang="en-US" sz="4400" dirty="0"/>
              <a:t>80/20 split</a:t>
            </a:r>
          </a:p>
          <a:p>
            <a:pPr lvl="1"/>
            <a:r>
              <a:rPr lang="en-US" sz="4400" dirty="0"/>
              <a:t>Information only as good as the questions </a:t>
            </a:r>
            <a:r>
              <a:rPr lang="en-US" sz="4400" dirty="0" smtClean="0"/>
              <a:t>asked</a:t>
            </a:r>
          </a:p>
          <a:p>
            <a:pPr lvl="1"/>
            <a:endParaRPr lang="en-US" sz="4400" dirty="0"/>
          </a:p>
          <a:p>
            <a:pPr lvl="0"/>
            <a:r>
              <a:rPr lang="en-US" sz="4400" dirty="0"/>
              <a:t>Active listening</a:t>
            </a:r>
          </a:p>
          <a:p>
            <a:pPr lvl="1"/>
            <a:r>
              <a:rPr lang="en-US" sz="4400" dirty="0"/>
              <a:t>It is a skill</a:t>
            </a:r>
          </a:p>
          <a:p>
            <a:pPr lvl="1"/>
            <a:r>
              <a:rPr lang="en-US" sz="4400" dirty="0"/>
              <a:t>Shows engagement </a:t>
            </a:r>
          </a:p>
          <a:p>
            <a:pPr lvl="1"/>
            <a:r>
              <a:rPr lang="en-US" sz="4400" dirty="0"/>
              <a:t>No assumptions</a:t>
            </a:r>
          </a:p>
          <a:p>
            <a:pPr marL="0" indent="0">
              <a:buNone/>
            </a:pPr>
            <a:endParaRPr lang="en-US" dirty="0"/>
          </a:p>
        </p:txBody>
      </p:sp>
    </p:spTree>
    <p:extLst>
      <p:ext uri="{BB962C8B-B14F-4D97-AF65-F5344CB8AC3E}">
        <p14:creationId xmlns:p14="http://schemas.microsoft.com/office/powerpoint/2010/main" val="280228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0"/>
            <a:ext cx="11863841" cy="1738400"/>
          </a:xfrm>
        </p:spPr>
        <p:txBody>
          <a:bodyPr/>
          <a:lstStyle/>
          <a:p>
            <a:r>
              <a:rPr lang="en-US" sz="7200" b="1" dirty="0">
                <a:solidFill>
                  <a:srgbClr val="0070C0"/>
                </a:solidFill>
              </a:rPr>
              <a:t>Interactive Inspectional Process</a:t>
            </a:r>
          </a:p>
        </p:txBody>
      </p:sp>
      <p:sp>
        <p:nvSpPr>
          <p:cNvPr id="3" name="Text Placeholder 2"/>
          <p:cNvSpPr>
            <a:spLocks noGrp="1"/>
          </p:cNvSpPr>
          <p:nvPr>
            <p:ph type="body" sz="quarter" idx="10"/>
          </p:nvPr>
        </p:nvSpPr>
        <p:spPr>
          <a:xfrm>
            <a:off x="937758" y="2954215"/>
            <a:ext cx="11863841" cy="6346538"/>
          </a:xfrm>
        </p:spPr>
        <p:txBody>
          <a:bodyPr/>
          <a:lstStyle/>
          <a:p>
            <a:r>
              <a:rPr lang="en-US" sz="4400" dirty="0"/>
              <a:t>The rules are not vague, they are flexible </a:t>
            </a:r>
            <a:endParaRPr lang="en-US" sz="4400" dirty="0" smtClean="0"/>
          </a:p>
          <a:p>
            <a:endParaRPr lang="en-US" sz="4400" dirty="0"/>
          </a:p>
          <a:p>
            <a:r>
              <a:rPr lang="en-US" sz="4400" dirty="0"/>
              <a:t>Establishing a systematic process </a:t>
            </a:r>
            <a:endParaRPr lang="en-US" sz="4400" dirty="0" smtClean="0"/>
          </a:p>
          <a:p>
            <a:endParaRPr lang="en-US" sz="4400" dirty="0"/>
          </a:p>
          <a:p>
            <a:r>
              <a:rPr lang="en-US" sz="4400" dirty="0"/>
              <a:t>Look at the big picture</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Tree>
    <p:extLst>
      <p:ext uri="{BB962C8B-B14F-4D97-AF65-F5344CB8AC3E}">
        <p14:creationId xmlns:p14="http://schemas.microsoft.com/office/powerpoint/2010/main" val="13067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499"/>
            <a:ext cx="13159982" cy="1930211"/>
          </a:xfrm>
        </p:spPr>
        <p:txBody>
          <a:bodyPr/>
          <a:lstStyle/>
          <a:p>
            <a:r>
              <a:rPr lang="en-US" sz="7200" b="1" dirty="0">
                <a:solidFill>
                  <a:srgbClr val="0070C0"/>
                </a:solidFill>
              </a:rPr>
              <a:t>Enforcement Discretion Documents </a:t>
            </a:r>
            <a:r>
              <a:rPr lang="en-US" sz="7200" b="1" dirty="0" smtClean="0">
                <a:solidFill>
                  <a:srgbClr val="0070C0"/>
                </a:solidFill>
              </a:rPr>
              <a:t>   </a:t>
            </a:r>
            <a:br>
              <a:rPr lang="en-US" sz="7200" b="1" dirty="0" smtClean="0">
                <a:solidFill>
                  <a:srgbClr val="0070C0"/>
                </a:solidFill>
              </a:rPr>
            </a:br>
            <a:r>
              <a:rPr lang="en-US" sz="7200" b="1" dirty="0" smtClean="0">
                <a:solidFill>
                  <a:srgbClr val="0070C0"/>
                </a:solidFill>
              </a:rPr>
              <a:t>from </a:t>
            </a:r>
            <a:r>
              <a:rPr lang="en-US" sz="7200" b="1" dirty="0">
                <a:solidFill>
                  <a:srgbClr val="0070C0"/>
                </a:solidFill>
              </a:rPr>
              <a:t>the FDA </a:t>
            </a:r>
          </a:p>
        </p:txBody>
      </p:sp>
      <p:sp>
        <p:nvSpPr>
          <p:cNvPr id="3" name="Text Placeholder 2"/>
          <p:cNvSpPr>
            <a:spLocks noGrp="1"/>
          </p:cNvSpPr>
          <p:nvPr>
            <p:ph type="body" sz="quarter" idx="10"/>
          </p:nvPr>
        </p:nvSpPr>
        <p:spPr>
          <a:xfrm>
            <a:off x="937758" y="2954215"/>
            <a:ext cx="11863841" cy="6346538"/>
          </a:xfrm>
        </p:spPr>
        <p:txBody>
          <a:bodyPr/>
          <a:lstStyle/>
          <a:p>
            <a:r>
              <a:rPr lang="en-US" sz="4400" dirty="0"/>
              <a:t>What does it mean</a:t>
            </a:r>
            <a:r>
              <a:rPr lang="en-US" sz="4400" dirty="0" smtClean="0"/>
              <a:t>?</a:t>
            </a:r>
          </a:p>
          <a:p>
            <a:endParaRPr lang="en-US" sz="4400" dirty="0"/>
          </a:p>
          <a:p>
            <a:r>
              <a:rPr lang="en-US" sz="4400" dirty="0"/>
              <a:t>What is the FDA requesting the States to do?</a:t>
            </a:r>
          </a:p>
          <a:p>
            <a:pPr lvl="1"/>
            <a:r>
              <a:rPr lang="en-US" sz="4400" dirty="0" smtClean="0"/>
              <a:t>What </a:t>
            </a:r>
            <a:r>
              <a:rPr lang="en-US" sz="4400" dirty="0"/>
              <a:t>are the grower’s responsibilities</a:t>
            </a:r>
            <a:r>
              <a:rPr lang="en-US" sz="4400" dirty="0" smtClean="0"/>
              <a:t>?</a:t>
            </a:r>
          </a:p>
          <a:p>
            <a:pPr lvl="1"/>
            <a:endParaRPr lang="en-US" sz="4400" dirty="0"/>
          </a:p>
          <a:p>
            <a:r>
              <a:rPr lang="en-US" sz="4400" dirty="0"/>
              <a:t>What’s the latest</a:t>
            </a:r>
          </a:p>
          <a:p>
            <a:pPr lvl="1"/>
            <a:r>
              <a:rPr lang="en-US" sz="4400" dirty="0"/>
              <a:t>Testing and monitoring agricultural water</a:t>
            </a:r>
          </a:p>
          <a:p>
            <a:pPr marL="0" indent="0">
              <a:buNone/>
            </a:pPr>
            <a:endParaRPr lang="en-US" dirty="0"/>
          </a:p>
        </p:txBody>
      </p:sp>
    </p:spTree>
    <p:extLst>
      <p:ext uri="{BB962C8B-B14F-4D97-AF65-F5344CB8AC3E}">
        <p14:creationId xmlns:p14="http://schemas.microsoft.com/office/powerpoint/2010/main" val="179505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7016436"/>
            <a:ext cx="8609560" cy="3041964"/>
          </a:xfrm>
          <a:prstGeom prst="rect">
            <a:avLst/>
          </a:prstGeom>
        </p:spPr>
      </p:pic>
      <p:sp>
        <p:nvSpPr>
          <p:cNvPr id="2" name="Title 1"/>
          <p:cNvSpPr>
            <a:spLocks noGrp="1"/>
          </p:cNvSpPr>
          <p:nvPr>
            <p:ph type="title"/>
          </p:nvPr>
        </p:nvSpPr>
        <p:spPr>
          <a:xfrm>
            <a:off x="937758" y="848500"/>
            <a:ext cx="11863841" cy="1738400"/>
          </a:xfrm>
        </p:spPr>
        <p:txBody>
          <a:bodyPr/>
          <a:lstStyle/>
          <a:p>
            <a:r>
              <a:rPr lang="en-US" sz="7200" b="1" dirty="0">
                <a:solidFill>
                  <a:srgbClr val="0070C0"/>
                </a:solidFill>
              </a:rPr>
              <a:t>What is an </a:t>
            </a:r>
            <a:r>
              <a:rPr lang="en-US" sz="7200" b="1" dirty="0" smtClean="0">
                <a:solidFill>
                  <a:srgbClr val="0070C0"/>
                </a:solidFill>
              </a:rPr>
              <a:t>Egregious Condition</a:t>
            </a:r>
            <a:r>
              <a:rPr lang="en-US" sz="7200" b="1" dirty="0">
                <a:solidFill>
                  <a:srgbClr val="0070C0"/>
                </a:solidFill>
              </a:rPr>
              <a:t>? </a:t>
            </a:r>
          </a:p>
        </p:txBody>
      </p:sp>
      <p:sp>
        <p:nvSpPr>
          <p:cNvPr id="3" name="Text Placeholder 2"/>
          <p:cNvSpPr>
            <a:spLocks noGrp="1"/>
          </p:cNvSpPr>
          <p:nvPr>
            <p:ph type="body" sz="quarter" idx="10"/>
          </p:nvPr>
        </p:nvSpPr>
        <p:spPr>
          <a:xfrm>
            <a:off x="937757" y="2119714"/>
            <a:ext cx="11863841" cy="6346538"/>
          </a:xfrm>
        </p:spPr>
        <p:txBody>
          <a:bodyPr/>
          <a:lstStyle/>
          <a:p>
            <a:pPr lvl="0"/>
            <a:r>
              <a:rPr lang="en-US" sz="4400" dirty="0"/>
              <a:t>Definition, origin, use in </a:t>
            </a:r>
            <a:r>
              <a:rPr lang="en-US" sz="4400" dirty="0" smtClean="0"/>
              <a:t>PSR</a:t>
            </a:r>
          </a:p>
          <a:p>
            <a:pPr lvl="0"/>
            <a:endParaRPr lang="en-US" sz="4400" dirty="0"/>
          </a:p>
          <a:p>
            <a:r>
              <a:rPr lang="en-US" sz="4400" dirty="0"/>
              <a:t>The concept of imminent public health concern as an adverse consequence to health or </a:t>
            </a:r>
            <a:r>
              <a:rPr lang="en-US" sz="4400" dirty="0" smtClean="0"/>
              <a:t>death</a:t>
            </a:r>
          </a:p>
          <a:p>
            <a:endParaRPr lang="en-US" sz="4400" dirty="0"/>
          </a:p>
          <a:p>
            <a:r>
              <a:rPr lang="en-US" sz="4400" dirty="0"/>
              <a:t>When do you have enough </a:t>
            </a:r>
            <a:r>
              <a:rPr lang="en-US" sz="4400" dirty="0" smtClean="0"/>
              <a:t>elements?</a:t>
            </a:r>
            <a:endParaRPr lang="en-US" sz="4400" dirty="0"/>
          </a:p>
          <a:p>
            <a:pPr lvl="1"/>
            <a:r>
              <a:rPr lang="en-US" sz="4400" dirty="0" smtClean="0"/>
              <a:t>When </a:t>
            </a:r>
            <a:r>
              <a:rPr lang="en-US" sz="4400" dirty="0"/>
              <a:t>do you need to take it to the next level?</a:t>
            </a:r>
          </a:p>
          <a:p>
            <a:pPr marL="0" indent="0">
              <a:buNone/>
            </a:pPr>
            <a:endParaRPr lang="en-US" dirty="0"/>
          </a:p>
        </p:txBody>
      </p:sp>
    </p:spTree>
    <p:extLst>
      <p:ext uri="{BB962C8B-B14F-4D97-AF65-F5344CB8AC3E}">
        <p14:creationId xmlns:p14="http://schemas.microsoft.com/office/powerpoint/2010/main" val="1800982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499"/>
            <a:ext cx="12929162" cy="1876945"/>
          </a:xfrm>
        </p:spPr>
        <p:txBody>
          <a:bodyPr/>
          <a:lstStyle/>
          <a:p>
            <a:r>
              <a:rPr lang="en-US" sz="7200" b="1" dirty="0">
                <a:solidFill>
                  <a:srgbClr val="0070C0"/>
                </a:solidFill>
              </a:rPr>
              <a:t>Produce Safety Rule and </a:t>
            </a:r>
            <a:r>
              <a:rPr lang="en-US" sz="7200" b="1" dirty="0" smtClean="0">
                <a:solidFill>
                  <a:srgbClr val="0070C0"/>
                </a:solidFill>
              </a:rPr>
              <a:t>Other Activities</a:t>
            </a:r>
            <a:r>
              <a:rPr lang="en-US" dirty="0"/>
              <a:t/>
            </a:r>
            <a:br>
              <a:rPr lang="en-US" dirty="0"/>
            </a:br>
            <a:endParaRPr lang="en-US" dirty="0"/>
          </a:p>
        </p:txBody>
      </p:sp>
      <p:sp>
        <p:nvSpPr>
          <p:cNvPr id="3" name="Text Placeholder 2"/>
          <p:cNvSpPr>
            <a:spLocks noGrp="1"/>
          </p:cNvSpPr>
          <p:nvPr>
            <p:ph type="body" sz="quarter" idx="10"/>
          </p:nvPr>
        </p:nvSpPr>
        <p:spPr>
          <a:xfrm>
            <a:off x="937758" y="3438309"/>
            <a:ext cx="11863841" cy="6346538"/>
          </a:xfrm>
        </p:spPr>
        <p:txBody>
          <a:bodyPr/>
          <a:lstStyle/>
          <a:p>
            <a:r>
              <a:rPr lang="en-US" sz="4400" dirty="0"/>
              <a:t>Multiple covered activities in multiple states by one </a:t>
            </a:r>
            <a:r>
              <a:rPr lang="en-US" sz="4400" dirty="0" smtClean="0"/>
              <a:t>grower</a:t>
            </a:r>
          </a:p>
          <a:p>
            <a:endParaRPr lang="en-US" sz="4400" dirty="0"/>
          </a:p>
          <a:p>
            <a:r>
              <a:rPr lang="en-US" sz="4400" dirty="0"/>
              <a:t>When a grower’s activities trigger other regulations</a:t>
            </a:r>
          </a:p>
          <a:p>
            <a:pPr lvl="1"/>
            <a:r>
              <a:rPr lang="en-US" sz="4400" dirty="0"/>
              <a:t>PC</a:t>
            </a:r>
          </a:p>
          <a:p>
            <a:pPr lvl="1"/>
            <a:r>
              <a:rPr lang="en-US" sz="4400" dirty="0"/>
              <a:t>FSVP </a:t>
            </a:r>
          </a:p>
          <a:p>
            <a:pPr lvl="1"/>
            <a:r>
              <a:rPr lang="en-US" sz="4400" dirty="0"/>
              <a:t>Sanitary Transport</a:t>
            </a:r>
          </a:p>
          <a:p>
            <a:pPr marL="0" indent="0">
              <a:buNone/>
            </a:pPr>
            <a:endParaRPr lang="en-US" dirty="0"/>
          </a:p>
        </p:txBody>
      </p:sp>
    </p:spTree>
    <p:extLst>
      <p:ext uri="{BB962C8B-B14F-4D97-AF65-F5344CB8AC3E}">
        <p14:creationId xmlns:p14="http://schemas.microsoft.com/office/powerpoint/2010/main" val="135875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40103" y="1175351"/>
            <a:ext cx="12646025" cy="6008688"/>
          </a:xfrm>
        </p:spPr>
        <p:txBody>
          <a:bodyPr/>
          <a:lstStyle/>
          <a:p>
            <a:endParaRPr lang="en-US" dirty="0" smtClean="0"/>
          </a:p>
          <a:p>
            <a:pPr marL="0" indent="0" algn="ctr">
              <a:buNone/>
            </a:pPr>
            <a:endParaRPr lang="en-US" sz="7200" b="1" dirty="0">
              <a:solidFill>
                <a:srgbClr val="0070C0"/>
              </a:solidFill>
            </a:endParaRPr>
          </a:p>
          <a:p>
            <a:pPr marL="0" indent="0" algn="ctr">
              <a:buNone/>
            </a:pPr>
            <a:endParaRPr lang="en-US" sz="72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014" y="925409"/>
            <a:ext cx="10190916" cy="7525600"/>
          </a:xfrm>
          <a:prstGeom prst="rect">
            <a:avLst/>
          </a:prstGeom>
        </p:spPr>
      </p:pic>
    </p:spTree>
    <p:extLst>
      <p:ext uri="{BB962C8B-B14F-4D97-AF65-F5344CB8AC3E}">
        <p14:creationId xmlns:p14="http://schemas.microsoft.com/office/powerpoint/2010/main" val="159075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58" y="4832672"/>
            <a:ext cx="13614265" cy="2913602"/>
          </a:xfrm>
        </p:spPr>
        <p:txBody>
          <a:bodyPr/>
          <a:lstStyle/>
          <a:p>
            <a:r>
              <a:rPr lang="en-US" sz="8000" dirty="0" smtClean="0"/>
              <a:t>Strategies to Promote Consistency in the Implementation of the Produce Safety Rule</a:t>
            </a:r>
            <a:endParaRPr lang="en-US" sz="8000" dirty="0"/>
          </a:p>
        </p:txBody>
      </p:sp>
    </p:spTree>
    <p:extLst>
      <p:ext uri="{BB962C8B-B14F-4D97-AF65-F5344CB8AC3E}">
        <p14:creationId xmlns:p14="http://schemas.microsoft.com/office/powerpoint/2010/main" val="69381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solidFill>
                  <a:srgbClr val="0070C0"/>
                </a:solidFill>
              </a:rPr>
              <a:t>Presenters</a:t>
            </a:r>
            <a:endParaRPr lang="en-US" sz="7200" b="1" dirty="0">
              <a:solidFill>
                <a:srgbClr val="0070C0"/>
              </a:solidFill>
            </a:endParaRPr>
          </a:p>
        </p:txBody>
      </p:sp>
      <p:sp>
        <p:nvSpPr>
          <p:cNvPr id="3" name="Text Placeholder 2"/>
          <p:cNvSpPr>
            <a:spLocks noGrp="1"/>
          </p:cNvSpPr>
          <p:nvPr>
            <p:ph type="body" sz="quarter" idx="10"/>
          </p:nvPr>
        </p:nvSpPr>
        <p:spPr/>
        <p:txBody>
          <a:bodyPr/>
          <a:lstStyle/>
          <a:p>
            <a:pPr marL="0" indent="0">
              <a:buNone/>
            </a:pPr>
            <a:endParaRPr lang="en-US" dirty="0"/>
          </a:p>
        </p:txBody>
      </p:sp>
    </p:spTree>
    <p:extLst>
      <p:ext uri="{BB962C8B-B14F-4D97-AF65-F5344CB8AC3E}">
        <p14:creationId xmlns:p14="http://schemas.microsoft.com/office/powerpoint/2010/main" val="99937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19" y="6649375"/>
            <a:ext cx="8488680" cy="3279648"/>
          </a:xfrm>
          <a:prstGeom prst="rect">
            <a:avLst/>
          </a:prstGeom>
        </p:spPr>
      </p:pic>
      <p:sp>
        <p:nvSpPr>
          <p:cNvPr id="2" name="Title 1"/>
          <p:cNvSpPr>
            <a:spLocks noGrp="1"/>
          </p:cNvSpPr>
          <p:nvPr>
            <p:ph type="title"/>
          </p:nvPr>
        </p:nvSpPr>
        <p:spPr/>
        <p:txBody>
          <a:bodyPr/>
          <a:lstStyle/>
          <a:p>
            <a:r>
              <a:rPr lang="en-US" sz="7200" b="1" dirty="0" smtClean="0">
                <a:solidFill>
                  <a:srgbClr val="0070C0"/>
                </a:solidFill>
              </a:rPr>
              <a:t>Welcome</a:t>
            </a:r>
            <a:endParaRPr lang="en-US" sz="7200" b="1" dirty="0">
              <a:solidFill>
                <a:srgbClr val="0070C0"/>
              </a:solidFill>
            </a:endParaRPr>
          </a:p>
        </p:txBody>
      </p:sp>
      <p:sp>
        <p:nvSpPr>
          <p:cNvPr id="3" name="Text Placeholder 2"/>
          <p:cNvSpPr>
            <a:spLocks noGrp="1"/>
          </p:cNvSpPr>
          <p:nvPr>
            <p:ph type="body" sz="quarter" idx="10"/>
          </p:nvPr>
        </p:nvSpPr>
        <p:spPr/>
        <p:txBody>
          <a:bodyPr/>
          <a:lstStyle/>
          <a:p>
            <a:r>
              <a:rPr lang="en-US" sz="4400" dirty="0"/>
              <a:t>Introductions and housekeeping</a:t>
            </a:r>
          </a:p>
          <a:p>
            <a:r>
              <a:rPr lang="en-US" sz="4400" dirty="0"/>
              <a:t>Roles and </a:t>
            </a:r>
            <a:r>
              <a:rPr lang="en-US" sz="4400" dirty="0" smtClean="0"/>
              <a:t>Responsibilities</a:t>
            </a:r>
          </a:p>
          <a:p>
            <a:pPr lvl="1"/>
            <a:r>
              <a:rPr lang="en-US" sz="4400" dirty="0" smtClean="0"/>
              <a:t>Instructors</a:t>
            </a:r>
            <a:endParaRPr lang="en-US" sz="4400" dirty="0"/>
          </a:p>
          <a:p>
            <a:pPr lvl="1"/>
            <a:r>
              <a:rPr lang="en-US" sz="4400" dirty="0"/>
              <a:t>FDA </a:t>
            </a:r>
          </a:p>
          <a:p>
            <a:pPr lvl="1"/>
            <a:r>
              <a:rPr lang="en-US" sz="4400" dirty="0"/>
              <a:t>Other Guest </a:t>
            </a:r>
          </a:p>
          <a:p>
            <a:pPr marL="0" indent="0">
              <a:buNone/>
            </a:pPr>
            <a:endParaRPr lang="en-US" dirty="0"/>
          </a:p>
        </p:txBody>
      </p:sp>
    </p:spTree>
    <p:extLst>
      <p:ext uri="{BB962C8B-B14F-4D97-AF65-F5344CB8AC3E}">
        <p14:creationId xmlns:p14="http://schemas.microsoft.com/office/powerpoint/2010/main" val="869077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rgbClr val="0070C0"/>
                </a:solidFill>
              </a:rPr>
              <a:t>Meeting </a:t>
            </a:r>
            <a:r>
              <a:rPr lang="en-US" sz="7200" b="1" dirty="0" smtClean="0">
                <a:solidFill>
                  <a:srgbClr val="0070C0"/>
                </a:solidFill>
              </a:rPr>
              <a:t>Will NOT Cover</a:t>
            </a:r>
            <a:endParaRPr lang="en-US" sz="7200" b="1" dirty="0">
              <a:solidFill>
                <a:srgbClr val="0070C0"/>
              </a:solidFill>
            </a:endParaRPr>
          </a:p>
        </p:txBody>
      </p:sp>
      <p:sp>
        <p:nvSpPr>
          <p:cNvPr id="3" name="Text Placeholder 2"/>
          <p:cNvSpPr>
            <a:spLocks noGrp="1"/>
          </p:cNvSpPr>
          <p:nvPr>
            <p:ph type="body" sz="quarter" idx="10"/>
          </p:nvPr>
        </p:nvSpPr>
        <p:spPr/>
        <p:txBody>
          <a:bodyPr/>
          <a:lstStyle/>
          <a:p>
            <a:pPr marL="334963" lvl="2" indent="-334963"/>
            <a:r>
              <a:rPr lang="en-US" sz="4400" dirty="0" smtClean="0"/>
              <a:t>How </a:t>
            </a:r>
            <a:r>
              <a:rPr lang="en-US" sz="4400" dirty="0"/>
              <a:t>to conduct </a:t>
            </a:r>
            <a:r>
              <a:rPr lang="en-US" sz="4400" dirty="0" smtClean="0"/>
              <a:t>inspections</a:t>
            </a:r>
          </a:p>
          <a:p>
            <a:pPr lvl="2"/>
            <a:endParaRPr lang="en-US" sz="4400" dirty="0"/>
          </a:p>
          <a:p>
            <a:pPr marL="228600" lvl="2" indent="-228600"/>
            <a:r>
              <a:rPr lang="en-US" sz="4400" dirty="0" smtClean="0"/>
              <a:t>How </a:t>
            </a:r>
            <a:r>
              <a:rPr lang="en-US" sz="4400" dirty="0"/>
              <a:t>to write citations</a:t>
            </a:r>
          </a:p>
          <a:p>
            <a:pPr marL="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Tree>
    <p:extLst>
      <p:ext uri="{BB962C8B-B14F-4D97-AF65-F5344CB8AC3E}">
        <p14:creationId xmlns:p14="http://schemas.microsoft.com/office/powerpoint/2010/main" val="379597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408" y="6732049"/>
            <a:ext cx="8609560" cy="3326351"/>
          </a:xfrm>
          <a:prstGeom prst="rect">
            <a:avLst/>
          </a:prstGeom>
        </p:spPr>
      </p:pic>
      <p:sp>
        <p:nvSpPr>
          <p:cNvPr id="2" name="Title 1"/>
          <p:cNvSpPr>
            <a:spLocks noGrp="1"/>
          </p:cNvSpPr>
          <p:nvPr>
            <p:ph type="title"/>
          </p:nvPr>
        </p:nvSpPr>
        <p:spPr/>
        <p:txBody>
          <a:bodyPr/>
          <a:lstStyle/>
          <a:p>
            <a:r>
              <a:rPr lang="en-US" sz="7200" b="1" dirty="0">
                <a:solidFill>
                  <a:srgbClr val="0070C0"/>
                </a:solidFill>
              </a:rPr>
              <a:t>Understanding </a:t>
            </a:r>
            <a:r>
              <a:rPr lang="en-US" sz="7200" b="1" dirty="0" smtClean="0">
                <a:solidFill>
                  <a:srgbClr val="0070C0"/>
                </a:solidFill>
              </a:rPr>
              <a:t>To Apply</a:t>
            </a:r>
            <a:endParaRPr lang="en-US" sz="7200" b="1" dirty="0">
              <a:solidFill>
                <a:srgbClr val="0070C0"/>
              </a:solidFill>
            </a:endParaRPr>
          </a:p>
        </p:txBody>
      </p:sp>
      <p:sp>
        <p:nvSpPr>
          <p:cNvPr id="3" name="Text Placeholder 2"/>
          <p:cNvSpPr>
            <a:spLocks noGrp="1"/>
          </p:cNvSpPr>
          <p:nvPr>
            <p:ph type="body" sz="quarter" idx="10"/>
          </p:nvPr>
        </p:nvSpPr>
        <p:spPr/>
        <p:txBody>
          <a:bodyPr/>
          <a:lstStyle/>
          <a:p>
            <a:pPr marL="334963" lvl="1" indent="-334963"/>
            <a:r>
              <a:rPr lang="en-US" sz="4400" dirty="0"/>
              <a:t>Learning the language of the </a:t>
            </a:r>
            <a:r>
              <a:rPr lang="en-US" sz="4400" dirty="0" smtClean="0"/>
              <a:t>Rule</a:t>
            </a:r>
          </a:p>
          <a:p>
            <a:pPr marL="334963" lvl="1" indent="-334963"/>
            <a:endParaRPr lang="en-US" sz="4400" dirty="0"/>
          </a:p>
          <a:p>
            <a:pPr marL="334963" lvl="1" indent="-334963"/>
            <a:r>
              <a:rPr lang="en-US" sz="4400" dirty="0"/>
              <a:t>Knowing the </a:t>
            </a:r>
            <a:r>
              <a:rPr lang="en-US" sz="4400" dirty="0" smtClean="0"/>
              <a:t>Rule</a:t>
            </a:r>
          </a:p>
          <a:p>
            <a:pPr marL="334963" lvl="1" indent="-334963"/>
            <a:endParaRPr lang="en-US" sz="4400" dirty="0"/>
          </a:p>
          <a:p>
            <a:pPr marL="334963" lvl="1" indent="-334963"/>
            <a:r>
              <a:rPr lang="en-US" sz="4400" dirty="0"/>
              <a:t>Understanding the </a:t>
            </a:r>
            <a:r>
              <a:rPr lang="en-US" sz="4400" dirty="0" smtClean="0"/>
              <a:t>Rule</a:t>
            </a:r>
          </a:p>
          <a:p>
            <a:pPr marL="334963" lvl="1" indent="-334963"/>
            <a:endParaRPr lang="en-US" sz="4400" dirty="0"/>
          </a:p>
          <a:p>
            <a:pPr marL="334963" lvl="1" indent="-334963"/>
            <a:r>
              <a:rPr lang="en-US" sz="4400" dirty="0"/>
              <a:t>Applying the Rule</a:t>
            </a:r>
          </a:p>
          <a:p>
            <a:pPr marL="0" indent="0">
              <a:buNone/>
            </a:pPr>
            <a:endParaRPr lang="en-US" dirty="0"/>
          </a:p>
        </p:txBody>
      </p:sp>
    </p:spTree>
    <p:extLst>
      <p:ext uri="{BB962C8B-B14F-4D97-AF65-F5344CB8AC3E}">
        <p14:creationId xmlns:p14="http://schemas.microsoft.com/office/powerpoint/2010/main" val="414138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rgbClr val="0070C0"/>
                </a:solidFill>
              </a:rPr>
              <a:t>Resources</a:t>
            </a:r>
          </a:p>
        </p:txBody>
      </p:sp>
      <p:sp>
        <p:nvSpPr>
          <p:cNvPr id="3" name="Text Placeholder 2"/>
          <p:cNvSpPr>
            <a:spLocks noGrp="1"/>
          </p:cNvSpPr>
          <p:nvPr>
            <p:ph type="body" sz="quarter" idx="10"/>
          </p:nvPr>
        </p:nvSpPr>
        <p:spPr/>
        <p:txBody>
          <a:bodyPr/>
          <a:lstStyle/>
          <a:p>
            <a:pPr lvl="0"/>
            <a:r>
              <a:rPr lang="en-US" sz="4000" dirty="0"/>
              <a:t>The Produce Safety </a:t>
            </a:r>
            <a:r>
              <a:rPr lang="en-US" sz="4000" dirty="0" smtClean="0"/>
              <a:t>Rule</a:t>
            </a:r>
          </a:p>
          <a:p>
            <a:pPr lvl="0"/>
            <a:endParaRPr lang="en-US" sz="4000" dirty="0"/>
          </a:p>
          <a:p>
            <a:pPr lvl="0"/>
            <a:r>
              <a:rPr lang="en-US" sz="4000" dirty="0"/>
              <a:t>Guidance documents</a:t>
            </a:r>
          </a:p>
          <a:p>
            <a:pPr lvl="1"/>
            <a:r>
              <a:rPr lang="en-US" sz="4000" dirty="0"/>
              <a:t>Primarily for growers</a:t>
            </a:r>
          </a:p>
          <a:p>
            <a:pPr lvl="1"/>
            <a:r>
              <a:rPr lang="en-US" sz="4000" dirty="0"/>
              <a:t>Guide to help explain</a:t>
            </a:r>
          </a:p>
          <a:p>
            <a:pPr lvl="1"/>
            <a:r>
              <a:rPr lang="en-US" sz="4000" dirty="0"/>
              <a:t>Not finished (yet</a:t>
            </a:r>
            <a:r>
              <a:rPr lang="en-US" sz="4000" dirty="0" smtClean="0"/>
              <a:t>)</a:t>
            </a:r>
          </a:p>
          <a:p>
            <a:pPr lvl="1"/>
            <a:endParaRPr lang="en-US" sz="4000" dirty="0"/>
          </a:p>
          <a:p>
            <a:pPr lvl="0"/>
            <a:r>
              <a:rPr lang="en-US" sz="4000" dirty="0"/>
              <a:t>At-a-Glance documents</a:t>
            </a:r>
          </a:p>
          <a:p>
            <a:pPr lvl="1"/>
            <a:r>
              <a:rPr lang="en-US" sz="4000" dirty="0"/>
              <a:t>Streamlines everything</a:t>
            </a:r>
          </a:p>
          <a:p>
            <a:pPr lvl="1"/>
            <a:r>
              <a:rPr lang="en-US" sz="4000" dirty="0"/>
              <a:t>Useful but lacks detail</a:t>
            </a:r>
          </a:p>
          <a:p>
            <a:pPr marL="0" indent="0">
              <a:buNone/>
            </a:pPr>
            <a:endParaRPr lang="en-US" dirty="0"/>
          </a:p>
        </p:txBody>
      </p:sp>
    </p:spTree>
    <p:extLst>
      <p:ext uri="{BB962C8B-B14F-4D97-AF65-F5344CB8AC3E}">
        <p14:creationId xmlns:p14="http://schemas.microsoft.com/office/powerpoint/2010/main" val="218797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0"/>
            <a:ext cx="11863841" cy="1429617"/>
          </a:xfrm>
        </p:spPr>
        <p:txBody>
          <a:bodyPr/>
          <a:lstStyle/>
          <a:p>
            <a:r>
              <a:rPr lang="en-US" sz="7200" b="1" dirty="0">
                <a:solidFill>
                  <a:srgbClr val="0070C0"/>
                </a:solidFill>
              </a:rPr>
              <a:t>Review of </a:t>
            </a:r>
            <a:r>
              <a:rPr lang="en-US" sz="7200" b="1" dirty="0" smtClean="0">
                <a:solidFill>
                  <a:srgbClr val="0070C0"/>
                </a:solidFill>
              </a:rPr>
              <a:t>Subparts</a:t>
            </a:r>
            <a:br>
              <a:rPr lang="en-US" sz="7200" b="1" dirty="0" smtClean="0">
                <a:solidFill>
                  <a:srgbClr val="0070C0"/>
                </a:solidFill>
              </a:rPr>
            </a:br>
            <a:endParaRPr lang="en-US" sz="5400" dirty="0"/>
          </a:p>
        </p:txBody>
      </p:sp>
      <p:sp>
        <p:nvSpPr>
          <p:cNvPr id="3" name="Text Placeholder 2"/>
          <p:cNvSpPr>
            <a:spLocks noGrp="1"/>
          </p:cNvSpPr>
          <p:nvPr>
            <p:ph type="body" sz="quarter" idx="10"/>
          </p:nvPr>
        </p:nvSpPr>
        <p:spPr>
          <a:xfrm>
            <a:off x="937758" y="2222938"/>
            <a:ext cx="11863841" cy="7077815"/>
          </a:xfrm>
        </p:spPr>
        <p:txBody>
          <a:bodyPr/>
          <a:lstStyle/>
          <a:p>
            <a:pPr marL="0" indent="0">
              <a:buNone/>
            </a:pPr>
            <a:r>
              <a:rPr lang="en-US" sz="4800" b="1" dirty="0"/>
              <a:t>Coverage, Non-Coverage and Qualified Exemption Criteria </a:t>
            </a:r>
            <a:endParaRPr lang="en-US" sz="4800" b="1" dirty="0" smtClean="0"/>
          </a:p>
          <a:p>
            <a:pPr marL="0" indent="0">
              <a:buNone/>
            </a:pPr>
            <a:endParaRPr lang="en-US" sz="4800" dirty="0" smtClean="0"/>
          </a:p>
          <a:p>
            <a:r>
              <a:rPr lang="en-US" sz="4400" dirty="0" smtClean="0"/>
              <a:t>Subpart </a:t>
            </a:r>
            <a:r>
              <a:rPr lang="en-US" sz="4400" dirty="0"/>
              <a:t>A </a:t>
            </a:r>
          </a:p>
          <a:p>
            <a:pPr lvl="1"/>
            <a:r>
              <a:rPr lang="en-US" sz="4400" dirty="0"/>
              <a:t>Definitions are the language of the </a:t>
            </a:r>
            <a:r>
              <a:rPr lang="en-US" sz="4400" dirty="0" smtClean="0"/>
              <a:t>regulation</a:t>
            </a:r>
          </a:p>
          <a:p>
            <a:pPr lvl="1"/>
            <a:endParaRPr lang="en-US" sz="4400" dirty="0"/>
          </a:p>
          <a:p>
            <a:r>
              <a:rPr lang="en-US" sz="4400" dirty="0"/>
              <a:t>First question to ask:</a:t>
            </a:r>
          </a:p>
          <a:p>
            <a:pPr lvl="1"/>
            <a:r>
              <a:rPr lang="en-US" sz="4400" dirty="0"/>
              <a:t>Are you a farm?</a:t>
            </a:r>
          </a:p>
          <a:p>
            <a:pPr lvl="2"/>
            <a:r>
              <a:rPr lang="en-US" sz="4400" dirty="0"/>
              <a:t>By definition of the Rule</a:t>
            </a:r>
          </a:p>
          <a:p>
            <a:pPr marL="0" indent="0">
              <a:buNone/>
            </a:pPr>
            <a:endParaRPr lang="en-US" dirty="0"/>
          </a:p>
        </p:txBody>
      </p:sp>
    </p:spTree>
    <p:extLst>
      <p:ext uri="{BB962C8B-B14F-4D97-AF65-F5344CB8AC3E}">
        <p14:creationId xmlns:p14="http://schemas.microsoft.com/office/powerpoint/2010/main" val="2850243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758" y="848501"/>
            <a:ext cx="11863841" cy="1413852"/>
          </a:xfrm>
        </p:spPr>
        <p:txBody>
          <a:bodyPr/>
          <a:lstStyle/>
          <a:p>
            <a:r>
              <a:rPr lang="en-US" sz="7200" b="1" dirty="0">
                <a:solidFill>
                  <a:srgbClr val="0070C0"/>
                </a:solidFill>
              </a:rPr>
              <a:t>Review of </a:t>
            </a:r>
            <a:r>
              <a:rPr lang="en-US" sz="7200" b="1" dirty="0" smtClean="0">
                <a:solidFill>
                  <a:srgbClr val="0070C0"/>
                </a:solidFill>
              </a:rPr>
              <a:t>Subparts Cont.</a:t>
            </a:r>
            <a:endParaRPr lang="en-US" b="1" dirty="0">
              <a:solidFill>
                <a:srgbClr val="0070C0"/>
              </a:solidFill>
            </a:endParaRPr>
          </a:p>
        </p:txBody>
      </p:sp>
      <p:sp>
        <p:nvSpPr>
          <p:cNvPr id="3" name="Text Placeholder 2"/>
          <p:cNvSpPr>
            <a:spLocks noGrp="1"/>
          </p:cNvSpPr>
          <p:nvPr>
            <p:ph type="body" sz="quarter" idx="10"/>
          </p:nvPr>
        </p:nvSpPr>
        <p:spPr>
          <a:xfrm>
            <a:off x="937758" y="2199290"/>
            <a:ext cx="11863841" cy="7101463"/>
          </a:xfrm>
        </p:spPr>
        <p:txBody>
          <a:bodyPr/>
          <a:lstStyle/>
          <a:p>
            <a:r>
              <a:rPr lang="en-US" sz="4400" dirty="0"/>
              <a:t>Is the farm covered?</a:t>
            </a:r>
          </a:p>
          <a:p>
            <a:pPr lvl="1"/>
            <a:r>
              <a:rPr lang="en-US" sz="4400" dirty="0"/>
              <a:t>second </a:t>
            </a:r>
            <a:r>
              <a:rPr lang="en-US" sz="4400" dirty="0" smtClean="0"/>
              <a:t>question</a:t>
            </a:r>
          </a:p>
          <a:p>
            <a:pPr lvl="1"/>
            <a:endParaRPr lang="en-US" sz="4400" dirty="0"/>
          </a:p>
          <a:p>
            <a:r>
              <a:rPr lang="en-US" sz="4400" dirty="0"/>
              <a:t>Qualified Exempt</a:t>
            </a:r>
            <a:r>
              <a:rPr lang="en-US" sz="4400" dirty="0" smtClean="0">
                <a:solidFill>
                  <a:srgbClr val="FF0000"/>
                </a:solidFill>
              </a:rPr>
              <a:t>*</a:t>
            </a:r>
          </a:p>
          <a:p>
            <a:endParaRPr lang="en-US" sz="4400" dirty="0">
              <a:solidFill>
                <a:srgbClr val="FF0000"/>
              </a:solidFill>
            </a:endParaRPr>
          </a:p>
          <a:p>
            <a:r>
              <a:rPr lang="en-US" sz="4400" dirty="0"/>
              <a:t>Not covered- “Exempt</a:t>
            </a:r>
            <a:r>
              <a:rPr lang="en-US" sz="4400" dirty="0" smtClean="0"/>
              <a:t>”</a:t>
            </a:r>
            <a:r>
              <a:rPr lang="en-US" sz="4400" dirty="0" smtClean="0">
                <a:solidFill>
                  <a:srgbClr val="FF0000"/>
                </a:solidFill>
              </a:rPr>
              <a:t>*</a:t>
            </a:r>
          </a:p>
          <a:p>
            <a:endParaRPr lang="en-US" sz="4400" dirty="0">
              <a:solidFill>
                <a:srgbClr val="FF0000"/>
              </a:solidFill>
            </a:endParaRPr>
          </a:p>
          <a:p>
            <a:pPr marL="0" indent="0">
              <a:buNone/>
            </a:pPr>
            <a:r>
              <a:rPr lang="en-US" sz="6000" b="1" i="1" dirty="0">
                <a:solidFill>
                  <a:srgbClr val="FF0000"/>
                </a:solidFill>
              </a:rPr>
              <a:t>*The terms are not interchangeable</a:t>
            </a:r>
            <a:endParaRPr lang="en-US" sz="6000" b="1" dirty="0"/>
          </a:p>
        </p:txBody>
      </p:sp>
    </p:spTree>
    <p:extLst>
      <p:ext uri="{BB962C8B-B14F-4D97-AF65-F5344CB8AC3E}">
        <p14:creationId xmlns:p14="http://schemas.microsoft.com/office/powerpoint/2010/main" val="116602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F416AABFE59440A01F949B778980B4" ma:contentTypeVersion="13" ma:contentTypeDescription="Create a new document." ma:contentTypeScope="" ma:versionID="0c867589854951ff6581cb7a7bb72d26">
  <xsd:schema xmlns:xsd="http://www.w3.org/2001/XMLSchema" xmlns:xs="http://www.w3.org/2001/XMLSchema" xmlns:p="http://schemas.microsoft.com/office/2006/metadata/properties" xmlns:ns2="d5ac8d35-6a2d-48f2-b601-06cd45d5926e" xmlns:ns3="30af0fd0-a37f-49e3-bd84-b6dc25b6d8a4" targetNamespace="http://schemas.microsoft.com/office/2006/metadata/properties" ma:root="true" ma:fieldsID="ce756a99923ec87f12bf26c5caefd4d1" ns2:_="" ns3:_="">
    <xsd:import namespace="d5ac8d35-6a2d-48f2-b601-06cd45d5926e"/>
    <xsd:import namespace="30af0fd0-a37f-49e3-bd84-b6dc25b6d8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c8d35-6a2d-48f2-b601-06cd45d59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af0fd0-a37f-49e3-bd84-b6dc25b6d8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05263-EABA-462C-804E-917F7EA846FC}">
  <ds:schemaRefs>
    <ds:schemaRef ds:uri="http://purl.org/dc/elements/1.1/"/>
    <ds:schemaRef ds:uri="http://www.w3.org/XML/1998/namespace"/>
    <ds:schemaRef ds:uri="http://purl.org/dc/terms/"/>
    <ds:schemaRef ds:uri="http://schemas.microsoft.com/office/2006/documentManagement/types"/>
    <ds:schemaRef ds:uri="d5ac8d35-6a2d-48f2-b601-06cd45d5926e"/>
    <ds:schemaRef ds:uri="http://schemas.microsoft.com/office/infopath/2007/PartnerControls"/>
    <ds:schemaRef ds:uri="http://purl.org/dc/dcmitype/"/>
    <ds:schemaRef ds:uri="http://schemas.microsoft.com/office/2006/metadata/properties"/>
    <ds:schemaRef ds:uri="http://schemas.openxmlformats.org/package/2006/metadata/core-properties"/>
    <ds:schemaRef ds:uri="30af0fd0-a37f-49e3-bd84-b6dc25b6d8a4"/>
  </ds:schemaRefs>
</ds:datastoreItem>
</file>

<file path=customXml/itemProps2.xml><?xml version="1.0" encoding="utf-8"?>
<ds:datastoreItem xmlns:ds="http://schemas.openxmlformats.org/officeDocument/2006/customXml" ds:itemID="{A1EC7D8E-A8AD-4691-A109-8325E3012E67}">
  <ds:schemaRefs>
    <ds:schemaRef ds:uri="http://schemas.microsoft.com/sharepoint/v3/contenttype/forms"/>
  </ds:schemaRefs>
</ds:datastoreItem>
</file>

<file path=customXml/itemProps3.xml><?xml version="1.0" encoding="utf-8"?>
<ds:datastoreItem xmlns:ds="http://schemas.openxmlformats.org/officeDocument/2006/customXml" ds:itemID="{1DB944BC-B26E-4523-9B4B-D963D268D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c8d35-6a2d-48f2-b601-06cd45d5926e"/>
    <ds:schemaRef ds:uri="30af0fd0-a37f-49e3-bd84-b6dc25b6d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330</TotalTime>
  <Words>2775</Words>
  <Application>Microsoft Office PowerPoint</Application>
  <PresentationFormat>Custom</PresentationFormat>
  <Paragraphs>379</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Strategies to Promote Consistency in the Implementation of the Produce Safety Rule</vt:lpstr>
      <vt:lpstr>Presenters</vt:lpstr>
      <vt:lpstr>Welcome</vt:lpstr>
      <vt:lpstr>Meeting Will NOT Cover</vt:lpstr>
      <vt:lpstr>Understanding To Apply</vt:lpstr>
      <vt:lpstr>Resources</vt:lpstr>
      <vt:lpstr>Review of Subparts </vt:lpstr>
      <vt:lpstr>Review of Subparts Cont.</vt:lpstr>
      <vt:lpstr>Review of Subparts Cont.</vt:lpstr>
      <vt:lpstr>Subparts of the Produce Safety Rule </vt:lpstr>
      <vt:lpstr>Subparts of the Produce Safety Rule </vt:lpstr>
      <vt:lpstr>Differences</vt:lpstr>
      <vt:lpstr>Interactive Communications </vt:lpstr>
      <vt:lpstr>Interactive Inspectional Process</vt:lpstr>
      <vt:lpstr>Enforcement Discretion Documents     from the FDA </vt:lpstr>
      <vt:lpstr>What is an Egregious Condition? </vt:lpstr>
      <vt:lpstr>Produce Safety Rule and Other Activities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Brenda Morris</cp:lastModifiedBy>
  <cp:revision>27</cp:revision>
  <dcterms:created xsi:type="dcterms:W3CDTF">2018-01-22T12:59:34Z</dcterms:created>
  <dcterms:modified xsi:type="dcterms:W3CDTF">2021-07-27T19:16:38Z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0x0101003FF416AABFE59440A01F949B778980B4</vt:lpwstr>
  </property>
</Properties>
</file>