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4"/>
  </p:sldMasterIdLst>
  <p:notesMasterIdLst>
    <p:notesMasterId r:id="rId44"/>
  </p:notesMasterIdLst>
  <p:handoutMasterIdLst>
    <p:handoutMasterId r:id="rId45"/>
  </p:handoutMasterIdLst>
  <p:sldIdLst>
    <p:sldId id="297" r:id="rId5"/>
    <p:sldId id="278" r:id="rId6"/>
    <p:sldId id="280" r:id="rId7"/>
    <p:sldId id="279" r:id="rId8"/>
    <p:sldId id="294" r:id="rId9"/>
    <p:sldId id="318" r:id="rId10"/>
    <p:sldId id="326" r:id="rId11"/>
    <p:sldId id="349" r:id="rId12"/>
    <p:sldId id="347" r:id="rId13"/>
    <p:sldId id="303" r:id="rId14"/>
    <p:sldId id="342" r:id="rId15"/>
    <p:sldId id="343" r:id="rId16"/>
    <p:sldId id="323" r:id="rId17"/>
    <p:sldId id="281" r:id="rId18"/>
    <p:sldId id="311" r:id="rId19"/>
    <p:sldId id="350" r:id="rId20"/>
    <p:sldId id="283" r:id="rId21"/>
    <p:sldId id="306" r:id="rId22"/>
    <p:sldId id="312" r:id="rId23"/>
    <p:sldId id="329" r:id="rId24"/>
    <p:sldId id="330" r:id="rId25"/>
    <p:sldId id="332" r:id="rId26"/>
    <p:sldId id="313" r:id="rId27"/>
    <p:sldId id="339" r:id="rId28"/>
    <p:sldId id="324" r:id="rId29"/>
    <p:sldId id="340" r:id="rId30"/>
    <p:sldId id="301" r:id="rId31"/>
    <p:sldId id="320" r:id="rId32"/>
    <p:sldId id="307" r:id="rId33"/>
    <p:sldId id="321" r:id="rId34"/>
    <p:sldId id="308" r:id="rId35"/>
    <p:sldId id="325" r:id="rId36"/>
    <p:sldId id="345" r:id="rId37"/>
    <p:sldId id="315" r:id="rId38"/>
    <p:sldId id="316" r:id="rId39"/>
    <p:sldId id="317" r:id="rId40"/>
    <p:sldId id="337" r:id="rId41"/>
    <p:sldId id="338" r:id="rId42"/>
    <p:sldId id="346" r:id="rId43"/>
  </p:sldIdLst>
  <p:sldSz cx="9145588" cy="6859588"/>
  <p:notesSz cx="7102475" cy="9388475"/>
  <p:defaultTextStyle>
    <a:defPPr>
      <a:defRPr lang="ru-RU"/>
    </a:defPPr>
    <a:lvl1pPr algn="l" rtl="0" fontAlgn="base">
      <a:spcBef>
        <a:spcPct val="0"/>
      </a:spcBef>
      <a:spcAft>
        <a:spcPct val="0"/>
      </a:spcAft>
      <a:defRPr sz="3600" kern="1200">
        <a:solidFill>
          <a:schemeClr val="bg1"/>
        </a:solidFill>
        <a:latin typeface="Futura LT Book" pitchFamily="2" charset="0"/>
        <a:ea typeface="굴림" charset="-127"/>
        <a:cs typeface="+mn-cs"/>
      </a:defRPr>
    </a:lvl1pPr>
    <a:lvl2pPr marL="457200" algn="l" rtl="0" fontAlgn="base">
      <a:spcBef>
        <a:spcPct val="0"/>
      </a:spcBef>
      <a:spcAft>
        <a:spcPct val="0"/>
      </a:spcAft>
      <a:defRPr sz="3600" kern="1200">
        <a:solidFill>
          <a:schemeClr val="bg1"/>
        </a:solidFill>
        <a:latin typeface="Futura LT Book" pitchFamily="2" charset="0"/>
        <a:ea typeface="굴림" charset="-127"/>
        <a:cs typeface="+mn-cs"/>
      </a:defRPr>
    </a:lvl2pPr>
    <a:lvl3pPr marL="914400" algn="l" rtl="0" fontAlgn="base">
      <a:spcBef>
        <a:spcPct val="0"/>
      </a:spcBef>
      <a:spcAft>
        <a:spcPct val="0"/>
      </a:spcAft>
      <a:defRPr sz="3600" kern="1200">
        <a:solidFill>
          <a:schemeClr val="bg1"/>
        </a:solidFill>
        <a:latin typeface="Futura LT Book" pitchFamily="2" charset="0"/>
        <a:ea typeface="굴림" charset="-127"/>
        <a:cs typeface="+mn-cs"/>
      </a:defRPr>
    </a:lvl3pPr>
    <a:lvl4pPr marL="1371600" algn="l" rtl="0" fontAlgn="base">
      <a:spcBef>
        <a:spcPct val="0"/>
      </a:spcBef>
      <a:spcAft>
        <a:spcPct val="0"/>
      </a:spcAft>
      <a:defRPr sz="3600" kern="1200">
        <a:solidFill>
          <a:schemeClr val="bg1"/>
        </a:solidFill>
        <a:latin typeface="Futura LT Book" pitchFamily="2" charset="0"/>
        <a:ea typeface="굴림" charset="-127"/>
        <a:cs typeface="+mn-cs"/>
      </a:defRPr>
    </a:lvl4pPr>
    <a:lvl5pPr marL="1828800" algn="l" rtl="0" fontAlgn="base">
      <a:spcBef>
        <a:spcPct val="0"/>
      </a:spcBef>
      <a:spcAft>
        <a:spcPct val="0"/>
      </a:spcAft>
      <a:defRPr sz="3600" kern="1200">
        <a:solidFill>
          <a:schemeClr val="bg1"/>
        </a:solidFill>
        <a:latin typeface="Futura LT Book" pitchFamily="2" charset="0"/>
        <a:ea typeface="굴림" charset="-127"/>
        <a:cs typeface="+mn-cs"/>
      </a:defRPr>
    </a:lvl5pPr>
    <a:lvl6pPr marL="2286000" algn="l" defTabSz="914400" rtl="0" eaLnBrk="1" latinLnBrk="0" hangingPunct="1">
      <a:defRPr sz="3600" kern="1200">
        <a:solidFill>
          <a:schemeClr val="bg1"/>
        </a:solidFill>
        <a:latin typeface="Futura LT Book" pitchFamily="2" charset="0"/>
        <a:ea typeface="굴림" charset="-127"/>
        <a:cs typeface="+mn-cs"/>
      </a:defRPr>
    </a:lvl6pPr>
    <a:lvl7pPr marL="2743200" algn="l" defTabSz="914400" rtl="0" eaLnBrk="1" latinLnBrk="0" hangingPunct="1">
      <a:defRPr sz="3600" kern="1200">
        <a:solidFill>
          <a:schemeClr val="bg1"/>
        </a:solidFill>
        <a:latin typeface="Futura LT Book" pitchFamily="2" charset="0"/>
        <a:ea typeface="굴림" charset="-127"/>
        <a:cs typeface="+mn-cs"/>
      </a:defRPr>
    </a:lvl7pPr>
    <a:lvl8pPr marL="3200400" algn="l" defTabSz="914400" rtl="0" eaLnBrk="1" latinLnBrk="0" hangingPunct="1">
      <a:defRPr sz="3600" kern="1200">
        <a:solidFill>
          <a:schemeClr val="bg1"/>
        </a:solidFill>
        <a:latin typeface="Futura LT Book" pitchFamily="2" charset="0"/>
        <a:ea typeface="굴림" charset="-127"/>
        <a:cs typeface="+mn-cs"/>
      </a:defRPr>
    </a:lvl8pPr>
    <a:lvl9pPr marL="3657600" algn="l" defTabSz="914400" rtl="0" eaLnBrk="1" latinLnBrk="0" hangingPunct="1">
      <a:defRPr sz="3600" kern="1200">
        <a:solidFill>
          <a:schemeClr val="bg1"/>
        </a:solidFill>
        <a:latin typeface="Futura LT Book" pitchFamily="2" charset="0"/>
        <a:ea typeface="굴림" charset="-127"/>
        <a:cs typeface="+mn-cs"/>
      </a:defRPr>
    </a:lvl9pPr>
  </p:defaultTextStyle>
  <p:extLst>
    <p:ext uri="{EFAFB233-063F-42B5-8137-9DF3F51BA10A}">
      <p15:sldGuideLst xmlns:p15="http://schemas.microsoft.com/office/powerpoint/2012/main">
        <p15:guide id="1" orient="horz" pos="2161">
          <p15:clr>
            <a:srgbClr val="A4A3A4"/>
          </p15:clr>
        </p15:guide>
        <p15:guide id="2" pos="288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Kent Dezendorf" initials="PKD" lastIdx="21" clrIdx="0">
    <p:extLst>
      <p:ext uri="{19B8F6BF-5375-455C-9EA6-DF929625EA0E}">
        <p15:presenceInfo xmlns:p15="http://schemas.microsoft.com/office/powerpoint/2012/main" userId="Paul Kent Dezendor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7"/>
    <a:srgbClr val="C1D72F"/>
    <a:srgbClr val="FF8200"/>
    <a:srgbClr val="7F7F7F"/>
    <a:srgbClr val="005396"/>
    <a:srgbClr val="DBDBDB"/>
    <a:srgbClr val="EAEAEA"/>
    <a:srgbClr val="0085F2"/>
    <a:srgbClr val="0075D6"/>
    <a:srgbClr val="006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1" autoAdjust="0"/>
    <p:restoredTop sz="91892" autoAdjust="0"/>
  </p:normalViewPr>
  <p:slideViewPr>
    <p:cSldViewPr>
      <p:cViewPr varScale="1">
        <p:scale>
          <a:sx n="101" d="100"/>
          <a:sy n="101" d="100"/>
        </p:scale>
        <p:origin x="1434" y="108"/>
      </p:cViewPr>
      <p:guideLst>
        <p:guide orient="horz" pos="2161"/>
        <p:guide pos="2881"/>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77" d="100"/>
          <a:sy n="77" d="100"/>
        </p:scale>
        <p:origin x="3876" y="96"/>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08T09:51:36.651" idx="1">
    <p:pos x="10" y="10"/>
    <p:text>If necessary, drag the border of the text box so that your name and credentials fit on one line.</p:text>
    <p:extLst>
      <p:ext uri="{C676402C-5697-4E1C-873F-D02D1690AC5C}">
        <p15:threadingInfo xmlns:p15="http://schemas.microsoft.com/office/powerpoint/2012/main" timeZoneBias="300"/>
      </p:ext>
    </p:extLst>
  </p:cm>
  <p:cm authorId="1" dt="2018-12-08T10:07:37.652" idx="6">
    <p:pos x="106" y="106"/>
    <p:text>For each slide, please fill in the speaker notes using the headings provided on the IFPTI template. Doing so is shown to aid persons writing a presentation PPT as the headings prompt thought about the the slide content and presentation. For example, writing a note about how you intend to do the "Transition" may lead to including a final bullet on the slide.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5BF068-9C68-40E6-A452-F18B164FA5F8}"/>
              </a:ext>
            </a:extLst>
          </p:cNvPr>
          <p:cNvSpPr>
            <a:spLocks noGrp="1"/>
          </p:cNvSpPr>
          <p:nvPr>
            <p:ph type="ftr" sz="quarter" idx="2"/>
          </p:nvPr>
        </p:nvSpPr>
        <p:spPr>
          <a:xfrm>
            <a:off x="234478" y="9002375"/>
            <a:ext cx="2643463" cy="301148"/>
          </a:xfrm>
          <a:prstGeom prst="rect">
            <a:avLst/>
          </a:prstGeom>
        </p:spPr>
        <p:txBody>
          <a:bodyPr vert="horz" lIns="94226" tIns="47113" rIns="94226" bIns="47113" rtlCol="0" anchor="b"/>
          <a:lstStyle>
            <a:lvl1pPr algn="l">
              <a:defRPr sz="1300"/>
            </a:lvl1pPr>
          </a:lstStyle>
          <a:p>
            <a:r>
              <a:rPr lang="en-US" sz="1000" dirty="0">
                <a:solidFill>
                  <a:srgbClr val="004B87"/>
                </a:solidFill>
                <a:latin typeface="Century Gothic" panose="020B0502020202020204" pitchFamily="34" charset="0"/>
              </a:rPr>
              <a:t>© IFPTI 2018</a:t>
            </a:r>
          </a:p>
        </p:txBody>
      </p:sp>
      <p:sp>
        <p:nvSpPr>
          <p:cNvPr id="4" name="Slide Number Placeholder 3">
            <a:extLst>
              <a:ext uri="{FF2B5EF4-FFF2-40B4-BE49-F238E27FC236}">
                <a16:creationId xmlns:a16="http://schemas.microsoft.com/office/drawing/2014/main" id="{4E541DDD-FDAB-4224-97FB-A2EF3611F1FB}"/>
              </a:ext>
            </a:extLst>
          </p:cNvPr>
          <p:cNvSpPr>
            <a:spLocks noGrp="1"/>
          </p:cNvSpPr>
          <p:nvPr>
            <p:ph type="sldNum" sz="quarter" idx="3"/>
          </p:nvPr>
        </p:nvSpPr>
        <p:spPr>
          <a:xfrm>
            <a:off x="4232322" y="9002375"/>
            <a:ext cx="2643464" cy="301148"/>
          </a:xfrm>
          <a:prstGeom prst="rect">
            <a:avLst/>
          </a:prstGeom>
        </p:spPr>
        <p:txBody>
          <a:bodyPr vert="horz" lIns="94226" tIns="47113" rIns="94226" bIns="47113" rtlCol="0" anchor="b"/>
          <a:lstStyle>
            <a:lvl1pPr algn="r">
              <a:defRPr sz="1300"/>
            </a:lvl1pPr>
          </a:lstStyle>
          <a:p>
            <a:fld id="{A0126D92-2C6E-452A-8FD5-11E7D535602C}" type="slidenum">
              <a:rPr lang="en-US" sz="1000">
                <a:solidFill>
                  <a:srgbClr val="004B87"/>
                </a:solidFill>
                <a:latin typeface="Century Gothic" panose="020B0502020202020204" pitchFamily="34" charset="0"/>
              </a:rPr>
              <a:t>‹#›</a:t>
            </a:fld>
            <a:endParaRPr lang="en-US" sz="1000" dirty="0">
              <a:solidFill>
                <a:srgbClr val="004B87"/>
              </a:solidFill>
              <a:latin typeface="Century Gothic" panose="020B0502020202020204" pitchFamily="34" charset="0"/>
            </a:endParaRPr>
          </a:p>
        </p:txBody>
      </p:sp>
      <p:pic>
        <p:nvPicPr>
          <p:cNvPr id="6" name="Picture 5">
            <a:extLst>
              <a:ext uri="{FF2B5EF4-FFF2-40B4-BE49-F238E27FC236}">
                <a16:creationId xmlns:a16="http://schemas.microsoft.com/office/drawing/2014/main" id="{F7E5DB5E-2A80-4D40-B9B8-7AB383921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350" y="9002375"/>
            <a:ext cx="842133" cy="301147"/>
          </a:xfrm>
          <a:prstGeom prst="rect">
            <a:avLst/>
          </a:prstGeom>
        </p:spPr>
      </p:pic>
      <p:sp>
        <p:nvSpPr>
          <p:cNvPr id="7" name="Rectangle 6">
            <a:extLst>
              <a:ext uri="{FF2B5EF4-FFF2-40B4-BE49-F238E27FC236}">
                <a16:creationId xmlns:a16="http://schemas.microsoft.com/office/drawing/2014/main" id="{B5922843-9310-4931-9AB9-16403F24883B}"/>
              </a:ext>
            </a:extLst>
          </p:cNvPr>
          <p:cNvSpPr/>
          <p:nvPr/>
        </p:nvSpPr>
        <p:spPr>
          <a:xfrm>
            <a:off x="0" y="0"/>
            <a:ext cx="7102475" cy="618922"/>
          </a:xfrm>
          <a:prstGeom prst="rect">
            <a:avLst/>
          </a:prstGeom>
          <a:solidFill>
            <a:srgbClr val="004B87"/>
          </a:solidFill>
        </p:spPr>
        <p:style>
          <a:lnRef idx="2">
            <a:schemeClr val="accent1">
              <a:shade val="50000"/>
            </a:schemeClr>
          </a:lnRef>
          <a:fillRef idx="1">
            <a:schemeClr val="accent1"/>
          </a:fillRef>
          <a:effectRef idx="0">
            <a:schemeClr val="accent1"/>
          </a:effectRef>
          <a:fontRef idx="minor">
            <a:schemeClr val="lt1"/>
          </a:fontRef>
        </p:style>
        <p:txBody>
          <a:bodyPr lIns="94226" tIns="47113" rIns="94226" bIns="47113" rtlCol="0" anchor="ctr"/>
          <a:lstStyle/>
          <a:p>
            <a:pPr algn="ctr"/>
            <a:endParaRPr lang="en-US"/>
          </a:p>
        </p:txBody>
      </p:sp>
      <p:sp>
        <p:nvSpPr>
          <p:cNvPr id="8" name="TextBox 7">
            <a:extLst>
              <a:ext uri="{FF2B5EF4-FFF2-40B4-BE49-F238E27FC236}">
                <a16:creationId xmlns:a16="http://schemas.microsoft.com/office/drawing/2014/main" id="{3A3028A5-33D1-46AB-BA2A-607918F91B98}"/>
              </a:ext>
            </a:extLst>
          </p:cNvPr>
          <p:cNvSpPr txBox="1"/>
          <p:nvPr/>
        </p:nvSpPr>
        <p:spPr>
          <a:xfrm>
            <a:off x="239682" y="10948"/>
            <a:ext cx="6505870" cy="556811"/>
          </a:xfrm>
          <a:prstGeom prst="rect">
            <a:avLst/>
          </a:prstGeom>
          <a:noFill/>
        </p:spPr>
        <p:txBody>
          <a:bodyPr wrap="square" lIns="94226" tIns="47113" rIns="94226" bIns="47113" rtlCol="0" anchor="ctr">
            <a:spAutoFit/>
          </a:bodyPr>
          <a:lstStyle/>
          <a:p>
            <a:r>
              <a:rPr lang="en-US" sz="1500" b="1" dirty="0">
                <a:latin typeface="Century Gothic" panose="020B0502020202020204" pitchFamily="34" charset="0"/>
              </a:rPr>
              <a:t>Partnership in Food Protection:</a:t>
            </a:r>
          </a:p>
          <a:p>
            <a:r>
              <a:rPr lang="en-US" sz="1500" b="1" dirty="0">
                <a:latin typeface="Century Gothic" panose="020B0502020202020204" pitchFamily="34" charset="0"/>
              </a:rPr>
              <a:t>Fellow’s Study Title goes here</a:t>
            </a:r>
          </a:p>
        </p:txBody>
      </p:sp>
    </p:spTree>
    <p:extLst>
      <p:ext uri="{BB962C8B-B14F-4D97-AF65-F5344CB8AC3E}">
        <p14:creationId xmlns:p14="http://schemas.microsoft.com/office/powerpoint/2010/main" val="1405387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98475" y="701675"/>
            <a:ext cx="2767013" cy="2076450"/>
          </a:xfrm>
          <a:prstGeom prst="rect">
            <a:avLst/>
          </a:prstGeom>
          <a:noFill/>
          <a:ln w="12700">
            <a:solidFill>
              <a:prstClr val="black"/>
            </a:solidFill>
          </a:ln>
        </p:spPr>
        <p:txBody>
          <a:bodyPr vert="horz" lIns="94226" tIns="47113" rIns="94226" bIns="47113" rtlCol="0" anchor="ctr"/>
          <a:lstStyle/>
          <a:p>
            <a:endParaRPr lang="en-US"/>
          </a:p>
        </p:txBody>
      </p:sp>
      <p:sp>
        <p:nvSpPr>
          <p:cNvPr id="8" name="Rectangle 7">
            <a:extLst>
              <a:ext uri="{FF2B5EF4-FFF2-40B4-BE49-F238E27FC236}">
                <a16:creationId xmlns:a16="http://schemas.microsoft.com/office/drawing/2014/main" id="{4FD2DB69-05B3-4748-835B-F1E869E5AC86}"/>
              </a:ext>
            </a:extLst>
          </p:cNvPr>
          <p:cNvSpPr/>
          <p:nvPr/>
        </p:nvSpPr>
        <p:spPr>
          <a:xfrm>
            <a:off x="0" y="0"/>
            <a:ext cx="7090746" cy="618922"/>
          </a:xfrm>
          <a:prstGeom prst="rect">
            <a:avLst/>
          </a:prstGeom>
          <a:solidFill>
            <a:srgbClr val="004B87"/>
          </a:solidFill>
        </p:spPr>
        <p:style>
          <a:lnRef idx="2">
            <a:schemeClr val="accent1">
              <a:shade val="50000"/>
            </a:schemeClr>
          </a:lnRef>
          <a:fillRef idx="1">
            <a:schemeClr val="accent1"/>
          </a:fillRef>
          <a:effectRef idx="0">
            <a:schemeClr val="accent1"/>
          </a:effectRef>
          <a:fontRef idx="minor">
            <a:schemeClr val="lt1"/>
          </a:fontRef>
        </p:style>
        <p:txBody>
          <a:bodyPr lIns="94226" tIns="47113" rIns="94226" bIns="47113" rtlCol="0" anchor="ctr"/>
          <a:lstStyle/>
          <a:p>
            <a:pPr algn="ctr"/>
            <a:endParaRPr lang="en-US"/>
          </a:p>
        </p:txBody>
      </p:sp>
      <p:sp>
        <p:nvSpPr>
          <p:cNvPr id="10" name="TextBox 9">
            <a:extLst>
              <a:ext uri="{FF2B5EF4-FFF2-40B4-BE49-F238E27FC236}">
                <a16:creationId xmlns:a16="http://schemas.microsoft.com/office/drawing/2014/main" id="{4B9BC792-0DA4-4B72-ACEB-3914D5D6ED90}"/>
              </a:ext>
            </a:extLst>
          </p:cNvPr>
          <p:cNvSpPr txBox="1"/>
          <p:nvPr/>
        </p:nvSpPr>
        <p:spPr>
          <a:xfrm>
            <a:off x="239682" y="10948"/>
            <a:ext cx="6694688" cy="556811"/>
          </a:xfrm>
          <a:prstGeom prst="rect">
            <a:avLst/>
          </a:prstGeom>
          <a:noFill/>
        </p:spPr>
        <p:txBody>
          <a:bodyPr wrap="square" lIns="94226" tIns="47113" rIns="94226" bIns="47113" rtlCol="0" anchor="ctr">
            <a:spAutoFit/>
          </a:bodyPr>
          <a:lstStyle/>
          <a:p>
            <a:r>
              <a:rPr lang="en-US" sz="1500" b="1" i="1" dirty="0">
                <a:latin typeface="Century Gothic" panose="020B0502020202020204" pitchFamily="34" charset="0"/>
              </a:rPr>
              <a:t>Partnership in Food Protection:</a:t>
            </a:r>
          </a:p>
          <a:p>
            <a:r>
              <a:rPr lang="en-US" sz="1500" b="1" dirty="0">
                <a:latin typeface="Century Gothic" panose="020B0502020202020204" pitchFamily="34" charset="0"/>
              </a:rPr>
              <a:t>Fellow’s Study Title goes here</a:t>
            </a:r>
          </a:p>
        </p:txBody>
      </p:sp>
      <p:pic>
        <p:nvPicPr>
          <p:cNvPr id="13" name="Picture 12">
            <a:extLst>
              <a:ext uri="{FF2B5EF4-FFF2-40B4-BE49-F238E27FC236}">
                <a16:creationId xmlns:a16="http://schemas.microsoft.com/office/drawing/2014/main" id="{5D8C7F62-B630-4EDD-A94C-35DCF3153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619" y="9045278"/>
            <a:ext cx="791964" cy="283206"/>
          </a:xfrm>
          <a:prstGeom prst="rect">
            <a:avLst/>
          </a:prstGeom>
        </p:spPr>
      </p:pic>
      <p:sp>
        <p:nvSpPr>
          <p:cNvPr id="2" name="Rectangle 1">
            <a:extLst>
              <a:ext uri="{FF2B5EF4-FFF2-40B4-BE49-F238E27FC236}">
                <a16:creationId xmlns:a16="http://schemas.microsoft.com/office/drawing/2014/main" id="{7F55B319-135B-4991-935E-5A85BE86A510}"/>
              </a:ext>
            </a:extLst>
          </p:cNvPr>
          <p:cNvSpPr/>
          <p:nvPr/>
        </p:nvSpPr>
        <p:spPr>
          <a:xfrm>
            <a:off x="204169" y="9056527"/>
            <a:ext cx="1247648" cy="279812"/>
          </a:xfrm>
          <a:prstGeom prst="rect">
            <a:avLst/>
          </a:prstGeom>
        </p:spPr>
        <p:txBody>
          <a:bodyPr wrap="square" lIns="94226" tIns="47113" rIns="94226" bIns="47113">
            <a:spAutoFit/>
          </a:bodyPr>
          <a:lstStyle/>
          <a:p>
            <a:r>
              <a:rPr lang="en-US" sz="1200" kern="1200" dirty="0">
                <a:solidFill>
                  <a:srgbClr val="004B87"/>
                </a:solidFill>
                <a:effectLst/>
                <a:latin typeface="+mn-lt"/>
                <a:ea typeface="굴림" charset="-127"/>
                <a:cs typeface="+mn-cs"/>
              </a:rPr>
              <a:t>© IFPTI 2018</a:t>
            </a:r>
          </a:p>
        </p:txBody>
      </p:sp>
      <p:sp>
        <p:nvSpPr>
          <p:cNvPr id="3" name="Slide Number Placeholder 2">
            <a:extLst>
              <a:ext uri="{FF2B5EF4-FFF2-40B4-BE49-F238E27FC236}">
                <a16:creationId xmlns:a16="http://schemas.microsoft.com/office/drawing/2014/main" id="{BE69DB6F-5689-49BA-BC81-EB64848334FE}"/>
              </a:ext>
            </a:extLst>
          </p:cNvPr>
          <p:cNvSpPr>
            <a:spLocks noGrp="1"/>
          </p:cNvSpPr>
          <p:nvPr>
            <p:ph type="sldNum" sz="quarter" idx="5"/>
          </p:nvPr>
        </p:nvSpPr>
        <p:spPr>
          <a:xfrm>
            <a:off x="4566877" y="9009410"/>
            <a:ext cx="2367492" cy="354940"/>
          </a:xfrm>
          <a:prstGeom prst="rect">
            <a:avLst/>
          </a:prstGeom>
        </p:spPr>
        <p:txBody>
          <a:bodyPr vert="horz" lIns="89136" tIns="44568" rIns="89136" bIns="44568" rtlCol="0" anchor="b"/>
          <a:lstStyle>
            <a:lvl1pPr algn="r">
              <a:defRPr sz="1200">
                <a:solidFill>
                  <a:srgbClr val="004B87"/>
                </a:solidFill>
                <a:latin typeface="Century Gothic" panose="020B0502020202020204" pitchFamily="34" charset="0"/>
              </a:defRPr>
            </a:lvl1pPr>
          </a:lstStyle>
          <a:p>
            <a:fld id="{E8E11B7A-E4A7-4FCC-88DD-E75C1653BABB}" type="slidenum">
              <a:rPr lang="en-US" smtClean="0"/>
              <a:pPr/>
              <a:t>‹#›</a:t>
            </a:fld>
            <a:endParaRPr lang="en-US" dirty="0"/>
          </a:p>
        </p:txBody>
      </p:sp>
      <p:sp>
        <p:nvSpPr>
          <p:cNvPr id="5" name="Notes Placeholder 4">
            <a:extLst>
              <a:ext uri="{FF2B5EF4-FFF2-40B4-BE49-F238E27FC236}">
                <a16:creationId xmlns:a16="http://schemas.microsoft.com/office/drawing/2014/main" id="{040F6D75-10C6-4FF9-B8A4-4CAD571B3D1F}"/>
              </a:ext>
            </a:extLst>
          </p:cNvPr>
          <p:cNvSpPr>
            <a:spLocks noGrp="1"/>
          </p:cNvSpPr>
          <p:nvPr>
            <p:ph type="body" sz="quarter" idx="3"/>
          </p:nvPr>
        </p:nvSpPr>
        <p:spPr>
          <a:xfrm>
            <a:off x="507101" y="2980469"/>
            <a:ext cx="6081225" cy="5879441"/>
          </a:xfrm>
          <a:prstGeom prst="rect">
            <a:avLst/>
          </a:prstGeom>
        </p:spPr>
        <p:txBody>
          <a:bodyPr vert="horz" lIns="89136" tIns="44568" rIns="89136" bIns="445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1061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050" kern="1200">
        <a:solidFill>
          <a:schemeClr val="tx1"/>
        </a:solidFill>
        <a:latin typeface="+mn-lt"/>
        <a:ea typeface="+mn-ea"/>
        <a:cs typeface="+mn-cs"/>
      </a:defRPr>
    </a:lvl2pPr>
    <a:lvl3pPr marL="914400" algn="l" defTabSz="914400" rtl="0" eaLnBrk="1" latinLnBrk="0" hangingPunct="1">
      <a:defRPr sz="1050" kern="1200">
        <a:solidFill>
          <a:schemeClr val="tx1"/>
        </a:solidFill>
        <a:latin typeface="+mn-lt"/>
        <a:ea typeface="+mn-ea"/>
        <a:cs typeface="+mn-cs"/>
      </a:defRPr>
    </a:lvl3pPr>
    <a:lvl4pPr marL="1371600" algn="l" defTabSz="914400" rtl="0" eaLnBrk="1" latinLnBrk="0" hangingPunct="1">
      <a:defRPr sz="1050" kern="1200">
        <a:solidFill>
          <a:schemeClr val="tx1"/>
        </a:solidFill>
        <a:latin typeface="+mn-lt"/>
        <a:ea typeface="+mn-ea"/>
        <a:cs typeface="+mn-cs"/>
      </a:defRPr>
    </a:lvl4pPr>
    <a:lvl5pPr marL="1828800" algn="l" defTabSz="914400" rtl="0" eaLnBrk="1" latinLnBrk="0" hangingPunct="1">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42"/>
              </a:spcBef>
              <a:defRPr/>
            </a:pPr>
            <a:r>
              <a:rPr lang="en-US" b="1" dirty="0">
                <a:cs typeface="Arial" panose="020B0604020202020204" pitchFamily="34" charset="0"/>
              </a:rPr>
              <a:t>Slide </a:t>
            </a:r>
            <a:fld id="{7E653851-F3F3-4257-86BE-C769B44C2A01}" type="slidenum">
              <a:rPr lang="en-US" b="1" smtClean="0">
                <a:cs typeface="Arial" panose="020B0604020202020204" pitchFamily="34" charset="0"/>
              </a:rPr>
              <a:pPr>
                <a:spcBef>
                  <a:spcPts val="442"/>
                </a:spcBef>
                <a:defRPr/>
              </a:pPr>
              <a:t>1</a:t>
            </a:fld>
            <a:r>
              <a:rPr lang="en-US" b="1" dirty="0">
                <a:cs typeface="Arial" panose="020B0604020202020204" pitchFamily="34" charset="0"/>
              </a:rPr>
              <a:t>:</a:t>
            </a:r>
            <a:r>
              <a:rPr lang="en-US" dirty="0">
                <a:cs typeface="Arial" panose="020B0604020202020204" pitchFamily="34" charset="0"/>
              </a:rPr>
              <a:t> “IFPTI Fellowship in Food Protection”</a:t>
            </a:r>
          </a:p>
          <a:p>
            <a:pPr>
              <a:spcBef>
                <a:spcPts val="442"/>
              </a:spcBef>
              <a:defRPr/>
            </a:pPr>
            <a:endParaRPr lang="en-US" dirty="0">
              <a:cs typeface="Arial" panose="020B0604020202020204" pitchFamily="34" charset="0"/>
            </a:endParaRPr>
          </a:p>
          <a:p>
            <a:pPr>
              <a:spcBef>
                <a:spcPts val="442"/>
              </a:spcBef>
              <a:defRPr/>
            </a:pPr>
            <a:r>
              <a:rPr lang="en-US" b="1" dirty="0">
                <a:cs typeface="Arial" panose="020B0604020202020204" pitchFamily="34" charset="0"/>
              </a:rPr>
              <a:t>Transition</a:t>
            </a:r>
          </a:p>
          <a:p>
            <a:pPr marL="167129" indent="-167129">
              <a:spcBef>
                <a:spcPts val="442"/>
              </a:spcBef>
              <a:buFont typeface="Arial" panose="020B0604020202020204" pitchFamily="34" charset="0"/>
              <a:buChar char="•"/>
              <a:defRPr/>
            </a:pPr>
            <a:r>
              <a:rPr lang="en-US" dirty="0">
                <a:cs typeface="Arial" panose="020B0604020202020204" pitchFamily="34" charset="0"/>
              </a:rPr>
              <a:t>(Click for next slide)</a:t>
            </a:r>
          </a:p>
        </p:txBody>
      </p:sp>
      <p:sp>
        <p:nvSpPr>
          <p:cNvPr id="4" name="Slide Number Placeholder 3"/>
          <p:cNvSpPr>
            <a:spLocks noGrp="1"/>
          </p:cNvSpPr>
          <p:nvPr>
            <p:ph type="sldNum" sz="quarter" idx="10"/>
          </p:nvPr>
        </p:nvSpPr>
        <p:spPr/>
        <p:txBody>
          <a:bodyPr/>
          <a:lstStyle/>
          <a:p>
            <a:fld id="{E8E11B7A-E4A7-4FCC-88DD-E75C1653BABB}" type="slidenum">
              <a:rPr lang="en-US" smtClean="0"/>
              <a:pPr/>
              <a:t>1</a:t>
            </a:fld>
            <a:endParaRPr lang="en-US" dirty="0"/>
          </a:p>
        </p:txBody>
      </p:sp>
    </p:spTree>
    <p:extLst>
      <p:ext uri="{BB962C8B-B14F-4D97-AF65-F5344CB8AC3E}">
        <p14:creationId xmlns:p14="http://schemas.microsoft.com/office/powerpoint/2010/main" val="3312276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dirty="0"/>
              <a:t>All measurements have limitations, and the instruments as well as the ATP</a:t>
            </a:r>
            <a:r>
              <a:rPr lang="en-US" baseline="0" dirty="0"/>
              <a:t> method have reported limitations.  </a:t>
            </a:r>
          </a:p>
          <a:p>
            <a:pPr defTabSz="891357">
              <a:defRPr/>
            </a:pPr>
            <a:r>
              <a:rPr lang="en-US" baseline="0" dirty="0"/>
              <a:t>Temperature and time also can be limiting factors.  Some swabs must be refrigerated for storage, but must be at room temperature before using for sampling.  Others do not require refrigeration.  Time can be a factor when sampling as well, once the enzyme is applied to the swab the reaction begins and the strength of the response can degrade over time. </a:t>
            </a:r>
          </a:p>
          <a:p>
            <a:pPr defTabSz="891357">
              <a:defRPr/>
            </a:pPr>
            <a:endParaRPr lang="en-US" baseline="0" dirty="0"/>
          </a:p>
          <a:p>
            <a:pPr defTabSz="891357">
              <a:defRPr/>
            </a:pPr>
            <a:r>
              <a:rPr lang="en-US" baseline="0" dirty="0"/>
              <a:t>Others do not require refrigeration.  Time can be a factor when sampling as well, once the enzyme is applied to the swab the reaction begins and the strength of the response can degrade over time. </a:t>
            </a:r>
          </a:p>
          <a:p>
            <a:pPr defTabSz="891357">
              <a:defRPr/>
            </a:pPr>
            <a:endParaRPr lang="en-US" baseline="0" dirty="0"/>
          </a:p>
          <a:p>
            <a:pPr defTabSz="891357">
              <a:defRPr/>
            </a:pPr>
            <a:r>
              <a:rPr lang="en-US" baseline="0" dirty="0"/>
              <a:t>Velazquez conducted research in the 90s looking at sanitizer effects on the enzymatic reaction of ATP monitors available at the time and found that residual sanitizers on sampled surfaces can have differing effect on the bioluminescence signal obtained. The type of sanitizer as well as the concentration of the sanitizer can have a quenching or enhancing effect on the results.  </a:t>
            </a:r>
          </a:p>
          <a:p>
            <a:pPr defTabSz="891357">
              <a:defRPr/>
            </a:pPr>
            <a:endParaRPr lang="en-US" baseline="0" dirty="0"/>
          </a:p>
          <a:p>
            <a:pPr defTabSz="891357">
              <a:defRPr/>
            </a:pPr>
            <a:r>
              <a:rPr lang="en-US" baseline="0" dirty="0"/>
              <a:t>“Enhancement of the signal in some cases, may lead to false-positive results for the sanitation crew resulting in an extra cost of labor and investment as well as delays in production when surfaces are falsely classified as dirty.  However of more concern is the situation when the ATP </a:t>
            </a:r>
            <a:r>
              <a:rPr lang="en-US" baseline="0" dirty="0" err="1"/>
              <a:t>bioluminescens</a:t>
            </a:r>
            <a:r>
              <a:rPr lang="en-US" baseline="0" dirty="0"/>
              <a:t> signal is quenched, suggesting the surface is clean and sanitized when there still may be organic material, or surviving microorganisms present that could lead to contamination”</a:t>
            </a:r>
            <a:endParaRPr lang="en-US" dirty="0"/>
          </a:p>
          <a:p>
            <a:pPr defTabSz="891357">
              <a:defRPr/>
            </a:pPr>
            <a:endParaRPr lang="en-US" dirty="0"/>
          </a:p>
          <a:p>
            <a:pPr defTabSz="891357">
              <a:defRPr/>
            </a:pPr>
            <a:endParaRPr lang="en-US" dirty="0"/>
          </a:p>
          <a:p>
            <a:pPr defTabSz="891357">
              <a:defRPr/>
            </a:pPr>
            <a:r>
              <a:rPr lang="en-US" dirty="0"/>
              <a:t>For reference: </a:t>
            </a:r>
          </a:p>
          <a:p>
            <a:r>
              <a:rPr lang="en-US" dirty="0"/>
              <a:t>Limitations – “Antimicrobial disc assays demonstrated</a:t>
            </a:r>
            <a:r>
              <a:rPr lang="en-US" baseline="0" dirty="0"/>
              <a:t> that in some cases the cleanser or sanitizer concentration was not effective against the bacteria, but enhanced or quenched the detection of bioluminescence signal, leading to fall-positive or false negative results”  (</a:t>
            </a:r>
            <a:r>
              <a:rPr lang="en-US" baseline="0" dirty="0" err="1"/>
              <a:t>madeline</a:t>
            </a:r>
            <a:r>
              <a:rPr lang="en-US" baseline="0" dirty="0"/>
              <a:t> Velazquez, Journal of Food Prot. Vol. 60, No. 7, 1997 </a:t>
            </a:r>
            <a:r>
              <a:rPr lang="en-US" baseline="0" dirty="0" err="1"/>
              <a:t>pg</a:t>
            </a:r>
            <a:r>
              <a:rPr lang="en-US" baseline="0" dirty="0"/>
              <a:t> 799-803</a:t>
            </a:r>
          </a:p>
        </p:txBody>
      </p:sp>
      <p:sp>
        <p:nvSpPr>
          <p:cNvPr id="4" name="Slide Number Placeholder 3"/>
          <p:cNvSpPr>
            <a:spLocks noGrp="1"/>
          </p:cNvSpPr>
          <p:nvPr>
            <p:ph type="sldNum" sz="quarter" idx="10"/>
          </p:nvPr>
        </p:nvSpPr>
        <p:spPr/>
        <p:txBody>
          <a:bodyPr/>
          <a:lstStyle/>
          <a:p>
            <a:fld id="{E8E11B7A-E4A7-4FCC-88DD-E75C1653BABB}" type="slidenum">
              <a:rPr lang="en-US" smtClean="0"/>
              <a:pPr/>
              <a:t>10</a:t>
            </a:fld>
            <a:endParaRPr lang="en-US" dirty="0"/>
          </a:p>
        </p:txBody>
      </p:sp>
    </p:spTree>
    <p:extLst>
      <p:ext uri="{BB962C8B-B14F-4D97-AF65-F5344CB8AC3E}">
        <p14:creationId xmlns:p14="http://schemas.microsoft.com/office/powerpoint/2010/main" val="4355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dirty="0"/>
              <a:t>All measurements have limitations, and the instruments as well as the ATP</a:t>
            </a:r>
            <a:r>
              <a:rPr lang="en-US" baseline="0" dirty="0"/>
              <a:t> method have reported limitations.  </a:t>
            </a:r>
          </a:p>
          <a:p>
            <a:pPr defTabSz="891357">
              <a:defRPr/>
            </a:pPr>
            <a:endParaRPr lang="en-US" baseline="0" dirty="0"/>
          </a:p>
          <a:p>
            <a:r>
              <a:rPr lang="en-US" dirty="0"/>
              <a:t>Overall A3 – 2xs higher than</a:t>
            </a:r>
            <a:r>
              <a:rPr lang="en-US" baseline="0" dirty="0"/>
              <a:t> just ATP</a:t>
            </a:r>
            <a:endParaRPr lang="en-US" dirty="0"/>
          </a:p>
          <a:p>
            <a:r>
              <a:rPr lang="en-US" dirty="0"/>
              <a:t>A3 method 3x</a:t>
            </a:r>
            <a:r>
              <a:rPr lang="en-US" baseline="0" dirty="0"/>
              <a:t> higher than just ATP method in milk products (highly processed foods, butter, ice cream, cheese and coffee creamer &gt;than 3xs</a:t>
            </a:r>
          </a:p>
          <a:p>
            <a:r>
              <a:rPr lang="en-US" baseline="0" dirty="0"/>
              <a:t>Raw meat – fish contain ADP</a:t>
            </a:r>
          </a:p>
          <a:p>
            <a:r>
              <a:rPr lang="en-US" baseline="0" dirty="0"/>
              <a:t>Eggs, processed meat, seafood, sausage, bacon, beef jerky, canned fish and dried fish- AMP</a:t>
            </a:r>
          </a:p>
          <a:p>
            <a:r>
              <a:rPr lang="en-US" baseline="0" dirty="0"/>
              <a:t>Grains, nuts, pasta, noodles, peanut butter, beer, mostly low responses and consist of  AMP</a:t>
            </a:r>
          </a:p>
          <a:p>
            <a:r>
              <a:rPr lang="en-US" baseline="0" dirty="0"/>
              <a:t>Fruits and vegetables mostly AMP and ADP different based on species</a:t>
            </a:r>
            <a:endParaRPr lang="en-US" dirty="0"/>
          </a:p>
          <a:p>
            <a:pPr defTabSz="891357">
              <a:defRPr/>
            </a:pPr>
            <a:endParaRPr lang="en-US" baseline="0" dirty="0"/>
          </a:p>
          <a:p>
            <a:pPr defTabSz="891357">
              <a:defRPr/>
            </a:pPr>
            <a:r>
              <a:rPr lang="en-US" baseline="0" dirty="0"/>
              <a:t>“Enhancement of the signal in some cases, may lead to false-positive results for the sanitation crew resulting in an extra cost of labor and investment as well as delays in production when surfaces are falsely classified as dirty.  However of more concern is the situation when the ATP </a:t>
            </a:r>
            <a:r>
              <a:rPr lang="en-US" baseline="0" dirty="0" err="1"/>
              <a:t>bioluminescens</a:t>
            </a:r>
            <a:r>
              <a:rPr lang="en-US" baseline="0" dirty="0"/>
              <a:t> signal is quenched, suggesting the surface is clean and sanitized when there still may be organic material, or surviving microorganisms present that could lead to contamination”</a:t>
            </a:r>
            <a:endParaRPr lang="en-US" dirty="0"/>
          </a:p>
          <a:p>
            <a:pPr defTabSz="891357">
              <a:defRPr/>
            </a:pPr>
            <a:endParaRPr lang="en-US" baseline="0" dirty="0"/>
          </a:p>
          <a:p>
            <a:pPr defTabSz="891357">
              <a:defRPr/>
            </a:pPr>
            <a:r>
              <a:rPr lang="en-US" baseline="0" dirty="0"/>
              <a:t>I’d like to talk a little bit more about the study population and recruitment methods as well as the contents of the survey that was administered. </a:t>
            </a:r>
          </a:p>
          <a:p>
            <a:pPr defTabSz="891357">
              <a:defRPr/>
            </a:pPr>
            <a:endParaRPr lang="en-US" dirty="0"/>
          </a:p>
          <a:p>
            <a:pPr defTabSz="891357">
              <a:defRPr/>
            </a:pPr>
            <a:endParaRPr lang="en-US" dirty="0"/>
          </a:p>
          <a:p>
            <a:pPr defTabSz="891357">
              <a:defRPr/>
            </a:pPr>
            <a:endParaRPr lang="en-US" dirty="0"/>
          </a:p>
          <a:p>
            <a:pPr defTabSz="891357">
              <a:defRPr/>
            </a:pPr>
            <a:r>
              <a:rPr lang="en-US" dirty="0"/>
              <a:t>For reference: </a:t>
            </a:r>
          </a:p>
          <a:p>
            <a:r>
              <a:rPr lang="en-US" dirty="0"/>
              <a:t>Limitations – “Antimicrobial disc assays demonstrated</a:t>
            </a:r>
            <a:r>
              <a:rPr lang="en-US" baseline="0" dirty="0"/>
              <a:t> that in some cases the cleanser or sanitizer concentration was not effective against the bacteria, but enhanced or quenched the detection of bioluminescence signal, leading to fall-positive or false negative results”  (</a:t>
            </a:r>
            <a:r>
              <a:rPr lang="en-US" baseline="0" dirty="0" err="1"/>
              <a:t>madeline</a:t>
            </a:r>
            <a:r>
              <a:rPr lang="en-US" baseline="0" dirty="0"/>
              <a:t> Velazquez, Journal of Food Prot. Vol. 60, No. 7, 1997 </a:t>
            </a:r>
            <a:r>
              <a:rPr lang="en-US" baseline="0" dirty="0" err="1"/>
              <a:t>pg</a:t>
            </a:r>
            <a:r>
              <a:rPr lang="en-US" baseline="0" dirty="0"/>
              <a:t> 799-803</a:t>
            </a:r>
          </a:p>
        </p:txBody>
      </p:sp>
      <p:sp>
        <p:nvSpPr>
          <p:cNvPr id="4" name="Slide Number Placeholder 3"/>
          <p:cNvSpPr>
            <a:spLocks noGrp="1"/>
          </p:cNvSpPr>
          <p:nvPr>
            <p:ph type="sldNum" sz="quarter" idx="10"/>
          </p:nvPr>
        </p:nvSpPr>
        <p:spPr/>
        <p:txBody>
          <a:bodyPr/>
          <a:lstStyle/>
          <a:p>
            <a:fld id="{E8E11B7A-E4A7-4FCC-88DD-E75C1653BABB}" type="slidenum">
              <a:rPr lang="en-US" smtClean="0"/>
              <a:pPr/>
              <a:t>11</a:t>
            </a:fld>
            <a:endParaRPr lang="en-US" dirty="0"/>
          </a:p>
        </p:txBody>
      </p:sp>
    </p:spTree>
    <p:extLst>
      <p:ext uri="{BB962C8B-B14F-4D97-AF65-F5344CB8AC3E}">
        <p14:creationId xmlns:p14="http://schemas.microsoft.com/office/powerpoint/2010/main" val="17381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dirty="0"/>
              <a:t>All measurements have limitations, and the instruments as well as the ATP</a:t>
            </a:r>
            <a:r>
              <a:rPr lang="en-US" baseline="0" dirty="0"/>
              <a:t> method have reported limitations.  </a:t>
            </a:r>
          </a:p>
          <a:p>
            <a:pPr defTabSz="891357">
              <a:defRPr/>
            </a:pPr>
            <a:endParaRPr lang="en-US" baseline="0" dirty="0"/>
          </a:p>
          <a:p>
            <a:pPr defTabSz="891357">
              <a:defRPr/>
            </a:pPr>
            <a:r>
              <a:rPr lang="en-US" baseline="0" dirty="0"/>
              <a:t>Limitations associated with the operation of the instrument itself can be associated with photodiode or the photomultiplier as well as the analytic capabilities of the software.  One instrument that I reviewed indicated that there may be electromagnetic interference associated with EM emitting equipment as you can see, there are quite a few EM emitters that are commonplace</a:t>
            </a:r>
          </a:p>
          <a:p>
            <a:pPr defTabSz="891357">
              <a:defRPr/>
            </a:pPr>
            <a:endParaRPr lang="en-US" baseline="0" dirty="0"/>
          </a:p>
          <a:p>
            <a:pPr defTabSz="891357">
              <a:defRPr/>
            </a:pPr>
            <a:r>
              <a:rPr lang="en-US" baseline="0" dirty="0"/>
              <a:t>On caveat though, it that these limitations can be evaluated by calibration procedures, the use of blank, known samples or duplicate analysis.  Additionally most instrument companies recommend yearly factory calibration of equipment.  The technical experts that I have spoken too also recommend that the firm evaluate the use for their specific application.</a:t>
            </a:r>
          </a:p>
          <a:p>
            <a:pPr defTabSz="891357">
              <a:defRPr/>
            </a:pPr>
            <a:endParaRPr lang="en-US" baseline="0" dirty="0"/>
          </a:p>
          <a:p>
            <a:pPr defTabSz="891357">
              <a:defRPr/>
            </a:pPr>
            <a:r>
              <a:rPr lang="en-US" baseline="0" dirty="0"/>
              <a:t>I’d like to move on to talk a little more about the background of the study that I conducted…</a:t>
            </a:r>
          </a:p>
          <a:p>
            <a:pPr defTabSz="891357">
              <a:defRPr/>
            </a:pPr>
            <a:endParaRPr lang="en-US" baseline="0" dirty="0"/>
          </a:p>
          <a:p>
            <a:pPr defTabSz="891357">
              <a:defRPr/>
            </a:pPr>
            <a:endParaRPr lang="en-US" dirty="0"/>
          </a:p>
          <a:p>
            <a:pPr defTabSz="891357">
              <a:defRPr/>
            </a:pPr>
            <a:r>
              <a:rPr lang="en-US" dirty="0"/>
              <a:t>For reference: </a:t>
            </a:r>
          </a:p>
          <a:p>
            <a:r>
              <a:rPr lang="en-US" dirty="0"/>
              <a:t>Limitations – “Antimicrobial disc assays demonstrated</a:t>
            </a:r>
            <a:r>
              <a:rPr lang="en-US" baseline="0" dirty="0"/>
              <a:t> that in some cases the cleanser or sanitizer concentration was not effective against the bacteria, but enhanced or quenched the detection of bioluminescence signal, leading to fall-positive or false negative results”  (</a:t>
            </a:r>
            <a:r>
              <a:rPr lang="en-US" baseline="0" dirty="0" err="1"/>
              <a:t>madeline</a:t>
            </a:r>
            <a:r>
              <a:rPr lang="en-US" baseline="0" dirty="0"/>
              <a:t> Velazquez, Journal of Food Prot. Vol. 60, No. 7, 1997 </a:t>
            </a:r>
            <a:r>
              <a:rPr lang="en-US" baseline="0" dirty="0" err="1"/>
              <a:t>pg</a:t>
            </a:r>
            <a:r>
              <a:rPr lang="en-US" baseline="0" dirty="0"/>
              <a:t> 799-803</a:t>
            </a:r>
          </a:p>
        </p:txBody>
      </p:sp>
      <p:sp>
        <p:nvSpPr>
          <p:cNvPr id="4" name="Slide Number Placeholder 3"/>
          <p:cNvSpPr>
            <a:spLocks noGrp="1"/>
          </p:cNvSpPr>
          <p:nvPr>
            <p:ph type="sldNum" sz="quarter" idx="10"/>
          </p:nvPr>
        </p:nvSpPr>
        <p:spPr/>
        <p:txBody>
          <a:bodyPr/>
          <a:lstStyle/>
          <a:p>
            <a:fld id="{E8E11B7A-E4A7-4FCC-88DD-E75C1653BABB}" type="slidenum">
              <a:rPr lang="en-US" smtClean="0"/>
              <a:pPr/>
              <a:t>12</a:t>
            </a:fld>
            <a:endParaRPr lang="en-US" dirty="0"/>
          </a:p>
        </p:txBody>
      </p:sp>
    </p:spTree>
    <p:extLst>
      <p:ext uri="{BB962C8B-B14F-4D97-AF65-F5344CB8AC3E}">
        <p14:creationId xmlns:p14="http://schemas.microsoft.com/office/powerpoint/2010/main" val="1640412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Maryland regulates 1387 firms that are designated as manufactured food firms, of those 482 are prioritized as high-priority facilities.  </a:t>
            </a:r>
          </a:p>
          <a:p>
            <a:endParaRPr lang="en-US" sz="1000" dirty="0"/>
          </a:p>
          <a:p>
            <a:r>
              <a:rPr lang="en-US" sz="1000" dirty="0"/>
              <a:t>At this time it is unclear how many of MD HPF are employing DRI/RT instruments in their firms or how they are incorporated into their processing environments.  </a:t>
            </a:r>
          </a:p>
          <a:p>
            <a:endParaRPr lang="en-US" sz="1000" dirty="0"/>
          </a:p>
          <a:p>
            <a:pPr defTabSz="891357">
              <a:defRPr/>
            </a:pPr>
            <a:r>
              <a:rPr lang="en-US" baseline="0" dirty="0"/>
              <a:t>I have a brief discussion about ATP monitors and how they work in the next few slides.  The use of ATP monitors is featured in this research.  </a:t>
            </a:r>
            <a:endParaRPr lang="en-US" dirty="0"/>
          </a:p>
          <a:p>
            <a:endParaRPr lang="en-US" sz="1000" dirty="0"/>
          </a:p>
          <a:p>
            <a:endParaRPr lang="en-US" sz="1000" dirty="0"/>
          </a:p>
          <a:p>
            <a:endParaRPr lang="en-US" sz="1000" dirty="0"/>
          </a:p>
          <a:p>
            <a:endParaRPr lang="en-US" sz="1000" dirty="0"/>
          </a:p>
          <a:p>
            <a:r>
              <a:rPr lang="en-US" sz="1000" dirty="0"/>
              <a:t>Direct-reading instruments, such as monitors that measure adenosine triphosphate (ATP), a component of all living cells, have been used for over 20 years for the validation of sanitary conditions in the food industry (</a:t>
            </a:r>
            <a:r>
              <a:rPr lang="en-US" sz="1000" dirty="0" err="1"/>
              <a:t>Valezquez</a:t>
            </a:r>
            <a:r>
              <a:rPr lang="en-US" sz="1000" dirty="0"/>
              <a:t>, 1997).  Multiple DRI/RTM instruments are commercially available to evaluate environmental sanitation and allergen control measurements. These instruments are produced by </a:t>
            </a:r>
            <a:r>
              <a:rPr lang="en-US" sz="1000" dirty="0" err="1"/>
              <a:t>Accupoint</a:t>
            </a:r>
            <a:r>
              <a:rPr lang="en-US" sz="1000" dirty="0"/>
              <a:t>, </a:t>
            </a:r>
            <a:r>
              <a:rPr lang="en-US" sz="1000" dirty="0" err="1"/>
              <a:t>Hygiena</a:t>
            </a:r>
            <a:r>
              <a:rPr lang="en-US" sz="1000" dirty="0"/>
              <a:t>, </a:t>
            </a:r>
            <a:r>
              <a:rPr lang="en-US" sz="1000" dirty="0" err="1"/>
              <a:t>Neogen</a:t>
            </a:r>
            <a:r>
              <a:rPr lang="en-US" sz="1000" dirty="0"/>
              <a:t>, 3M, </a:t>
            </a:r>
            <a:r>
              <a:rPr lang="en-US" sz="1000" dirty="0" err="1"/>
              <a:t>BioControl</a:t>
            </a:r>
            <a:r>
              <a:rPr lang="en-US" sz="1000" dirty="0"/>
              <a:t>, and Charm. Publicly available research was reviewed that describes the use of these instruments, generally in the dairy, meat, and brewing industries. (Sala, 2009) However, it is unclear exactly how these instruments are currently being used by the food manufacturing industry in Maryland high-priority firms.   </a:t>
            </a:r>
          </a:p>
          <a:p>
            <a:r>
              <a:rPr lang="en-US" sz="1000" dirty="0"/>
              <a:t>ATP monitors employ the oxidation reaction of luciferase with ATP to produce photons of light that are then read and reported as relative light units (RLU) by a </a:t>
            </a:r>
            <a:r>
              <a:rPr lang="en-US" sz="1000" dirty="0" err="1"/>
              <a:t>luminometer</a:t>
            </a:r>
            <a:r>
              <a:rPr lang="en-US" sz="1000" dirty="0"/>
              <a:t>, light detector.  Surfaces within a facility are swabbed, an enzyme is added to the swab and then the swab is placed into the instrument that reports a RLU reading or a text and/or colorimetric judgement indicator (ex. good green; yellow, caution; red, fail).  The detection of ATP on a surface indicates the presence of living cells or organisms and high RLU measurements are interpreted as an indicator of an unclean surface or a surface with living cells. ATP monitors may also be used as a rapid test method indicating the presence of proteins for general allergen detection.  </a:t>
            </a:r>
          </a:p>
        </p:txBody>
      </p:sp>
      <p:sp>
        <p:nvSpPr>
          <p:cNvPr id="4" name="Slide Number Placeholder 3"/>
          <p:cNvSpPr>
            <a:spLocks noGrp="1"/>
          </p:cNvSpPr>
          <p:nvPr>
            <p:ph type="sldNum" sz="quarter" idx="10"/>
          </p:nvPr>
        </p:nvSpPr>
        <p:spPr/>
        <p:txBody>
          <a:bodyPr/>
          <a:lstStyle/>
          <a:p>
            <a:fld id="{E8E11B7A-E4A7-4FCC-88DD-E75C1653BABB}" type="slidenum">
              <a:rPr lang="en-US" smtClean="0"/>
              <a:pPr/>
              <a:t>13</a:t>
            </a:fld>
            <a:endParaRPr lang="en-US" dirty="0"/>
          </a:p>
        </p:txBody>
      </p:sp>
    </p:spTree>
    <p:extLst>
      <p:ext uri="{BB962C8B-B14F-4D97-AF65-F5344CB8AC3E}">
        <p14:creationId xmlns:p14="http://schemas.microsoft.com/office/powerpoint/2010/main" val="4092991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42"/>
              </a:spcBef>
              <a:defRPr/>
            </a:pPr>
            <a:r>
              <a:rPr lang="en-US" dirty="0">
                <a:cs typeface="Arial" panose="020B0604020202020204" pitchFamily="34" charset="0"/>
              </a:rPr>
              <a:t>“</a:t>
            </a:r>
            <a:r>
              <a:rPr lang="en-US" dirty="0"/>
              <a:t>Problem Statement</a:t>
            </a:r>
            <a:r>
              <a:rPr lang="en-US" dirty="0">
                <a:cs typeface="Arial" panose="020B0604020202020204" pitchFamily="34" charset="0"/>
              </a:rPr>
              <a:t>”</a:t>
            </a:r>
          </a:p>
          <a:p>
            <a:pPr>
              <a:spcBef>
                <a:spcPts val="442"/>
              </a:spcBef>
              <a:defRPr/>
            </a:pPr>
            <a:r>
              <a:rPr lang="en-US" dirty="0"/>
              <a:t>More information on industry use of these instruments for risk control practices to validate hazard controls and trigger corrective actions will increase understanding for Maryland food regulators. </a:t>
            </a:r>
            <a:endParaRPr lang="en-US" dirty="0">
              <a:cs typeface="Arial" panose="020B0604020202020204" pitchFamily="34" charset="0"/>
            </a:endParaRPr>
          </a:p>
          <a:p>
            <a:pPr>
              <a:spcBef>
                <a:spcPts val="442"/>
              </a:spcBef>
              <a:defRPr/>
            </a:pPr>
            <a:endParaRPr lang="en-US" b="1" dirty="0">
              <a:cs typeface="Arial" panose="020B0604020202020204" pitchFamily="34" charset="0"/>
            </a:endParaRPr>
          </a:p>
          <a:p>
            <a:pPr>
              <a:spcBef>
                <a:spcPts val="442"/>
              </a:spcBef>
              <a:defRPr/>
            </a:pPr>
            <a:r>
              <a:rPr lang="en-US" b="1" dirty="0">
                <a:cs typeface="Arial" panose="020B0604020202020204" pitchFamily="34" charset="0"/>
              </a:rPr>
              <a:t> </a:t>
            </a:r>
            <a:r>
              <a:rPr lang="en-US" dirty="0">
                <a:cs typeface="Arial" panose="020B0604020202020204" pitchFamily="34" charset="0"/>
              </a:rPr>
              <a:t>‘Let’s talk about the specific research questions that we had at MDH</a:t>
            </a:r>
          </a:p>
          <a:p>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14</a:t>
            </a:fld>
            <a:endParaRPr lang="en-US" dirty="0"/>
          </a:p>
        </p:txBody>
      </p:sp>
    </p:spTree>
    <p:extLst>
      <p:ext uri="{BB962C8B-B14F-4D97-AF65-F5344CB8AC3E}">
        <p14:creationId xmlns:p14="http://schemas.microsoft.com/office/powerpoint/2010/main" val="1983822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a:t>
            </a:r>
            <a:r>
              <a:rPr lang="en-US" baseline="0" dirty="0"/>
              <a:t> questions for this study consist of determining what types of DRI are currently being used by MDHPF.</a:t>
            </a:r>
          </a:p>
          <a:p>
            <a:endParaRPr lang="en-US" baseline="0" dirty="0"/>
          </a:p>
          <a:p>
            <a:r>
              <a:rPr lang="en-US" baseline="0" dirty="0"/>
              <a:t>What purposes that the instruments are being used for, </a:t>
            </a:r>
            <a:r>
              <a:rPr lang="en-US" baseline="0" dirty="0" err="1"/>
              <a:t>sSOPs</a:t>
            </a:r>
            <a:r>
              <a:rPr lang="en-US" baseline="0" dirty="0"/>
              <a:t>, GMPs, allergen control, preventive controls?</a:t>
            </a:r>
          </a:p>
          <a:p>
            <a:endParaRPr lang="en-US" dirty="0"/>
          </a:p>
          <a:p>
            <a:r>
              <a:rPr lang="en-US" dirty="0"/>
              <a:t>How they are using the </a:t>
            </a:r>
            <a:r>
              <a:rPr lang="en-US" dirty="0" err="1"/>
              <a:t>the</a:t>
            </a:r>
            <a:r>
              <a:rPr lang="en-US" dirty="0"/>
              <a:t> instruments to make decisions,</a:t>
            </a:r>
            <a:r>
              <a:rPr lang="en-US" baseline="0" dirty="0"/>
              <a:t> are some of the assumptions used to make corrections, </a:t>
            </a:r>
          </a:p>
          <a:p>
            <a:endParaRPr lang="en-US" baseline="0"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15</a:t>
            </a:fld>
            <a:endParaRPr lang="en-US" dirty="0"/>
          </a:p>
        </p:txBody>
      </p:sp>
    </p:spTree>
    <p:extLst>
      <p:ext uri="{BB962C8B-B14F-4D97-AF65-F5344CB8AC3E}">
        <p14:creationId xmlns:p14="http://schemas.microsoft.com/office/powerpoint/2010/main" val="1809964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defTabSz="891357">
              <a:defRPr/>
            </a:pPr>
            <a:r>
              <a:rPr lang="en-US" baseline="0" dirty="0"/>
              <a:t>What training methods are being used by firms to prepare their employees to use these instruments.</a:t>
            </a:r>
          </a:p>
          <a:p>
            <a:pPr defTabSz="891357">
              <a:defRPr/>
            </a:pPr>
            <a:endParaRPr lang="en-US" baseline="0" dirty="0"/>
          </a:p>
          <a:p>
            <a:pPr defTabSz="891357">
              <a:defRPr/>
            </a:pPr>
            <a:r>
              <a:rPr lang="en-US" baseline="0" dirty="0"/>
              <a:t>Additionally we were interested in the limitations associated with the instruments as these limitations may impact “go no-go” decisions that can impact food safety.  </a:t>
            </a:r>
          </a:p>
          <a:p>
            <a:pPr defTabSz="891357">
              <a:defRPr/>
            </a:pPr>
            <a:endParaRPr lang="en-US" dirty="0"/>
          </a:p>
          <a:p>
            <a:pPr defTabSz="891357">
              <a:defRPr/>
            </a:pPr>
            <a:r>
              <a:rPr lang="en-US" dirty="0"/>
              <a:t>Next we’ll discuss the methodology</a:t>
            </a:r>
            <a:r>
              <a:rPr lang="en-US" baseline="0" dirty="0"/>
              <a:t> that was used to evaluate these research questions.  </a:t>
            </a:r>
            <a:endParaRPr lang="en-US" dirty="0"/>
          </a:p>
          <a:p>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16</a:t>
            </a:fld>
            <a:endParaRPr lang="en-US" dirty="0"/>
          </a:p>
        </p:txBody>
      </p:sp>
    </p:spTree>
    <p:extLst>
      <p:ext uri="{BB962C8B-B14F-4D97-AF65-F5344CB8AC3E}">
        <p14:creationId xmlns:p14="http://schemas.microsoft.com/office/powerpoint/2010/main" val="3828726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42"/>
              </a:spcBef>
              <a:defRPr/>
            </a:pPr>
            <a:r>
              <a:rPr lang="en-US" dirty="0">
                <a:cs typeface="Arial" panose="020B0604020202020204" pitchFamily="34" charset="0"/>
              </a:rPr>
              <a:t>The methodology</a:t>
            </a:r>
            <a:r>
              <a:rPr lang="en-US" baseline="0" dirty="0">
                <a:cs typeface="Arial" panose="020B0604020202020204" pitchFamily="34" charset="0"/>
              </a:rPr>
              <a:t> employed was the development of a survey.  This survey consisted of yes/no as well as open-ended questions.  </a:t>
            </a:r>
          </a:p>
          <a:p>
            <a:pPr>
              <a:spcBef>
                <a:spcPts val="442"/>
              </a:spcBef>
              <a:defRPr/>
            </a:pPr>
            <a:endParaRPr lang="en-US" baseline="0" dirty="0">
              <a:cs typeface="Arial" panose="020B0604020202020204" pitchFamily="34" charset="0"/>
            </a:endParaRPr>
          </a:p>
          <a:p>
            <a:pPr>
              <a:spcBef>
                <a:spcPts val="442"/>
              </a:spcBef>
              <a:defRPr/>
            </a:pPr>
            <a:r>
              <a:rPr lang="en-US" baseline="0" dirty="0">
                <a:cs typeface="Arial" panose="020B0604020202020204" pitchFamily="34" charset="0"/>
              </a:rPr>
              <a:t>The survey was reviewed by MDH OFP staff and administered to selected industry partners and then revised based on question flow, natural response patterns as well as follow on questions or needed explanations.  </a:t>
            </a:r>
          </a:p>
          <a:p>
            <a:pPr>
              <a:spcBef>
                <a:spcPts val="442"/>
              </a:spcBef>
              <a:defRPr/>
            </a:pPr>
            <a:endParaRPr lang="en-US" baseline="0" dirty="0">
              <a:cs typeface="Arial" panose="020B0604020202020204" pitchFamily="34" charset="0"/>
            </a:endParaRPr>
          </a:p>
          <a:p>
            <a:pPr>
              <a:spcBef>
                <a:spcPts val="442"/>
              </a:spcBef>
              <a:defRPr/>
            </a:pPr>
            <a:r>
              <a:rPr lang="en-US" baseline="0" dirty="0">
                <a:cs typeface="Arial" panose="020B0604020202020204" pitchFamily="34" charset="0"/>
              </a:rPr>
              <a:t>I reviewed made all of the calls to firms, requested to speak with firm QA/FS representatives, scheduled interview times convenient to the participants and the survey was administered via phone.  The time of administration was between 15-45 minutes based on Sections of the survey completed as well as follow on questions and further discussions.  </a:t>
            </a:r>
          </a:p>
          <a:p>
            <a:pPr>
              <a:spcBef>
                <a:spcPts val="442"/>
              </a:spcBef>
              <a:defRPr/>
            </a:pPr>
            <a:endParaRPr lang="en-US" baseline="0" dirty="0">
              <a:cs typeface="Arial" panose="020B0604020202020204" pitchFamily="34" charset="0"/>
            </a:endParaRPr>
          </a:p>
          <a:p>
            <a:pPr>
              <a:spcBef>
                <a:spcPts val="442"/>
              </a:spcBef>
              <a:defRPr/>
            </a:pPr>
            <a:r>
              <a:rPr lang="en-US" baseline="0" dirty="0">
                <a:cs typeface="Arial" panose="020B0604020202020204" pitchFamily="34" charset="0"/>
              </a:rPr>
              <a:t>Data was entered into an excel spreadsheet and descriptive statistics were calculated.</a:t>
            </a:r>
          </a:p>
          <a:p>
            <a:pPr>
              <a:spcBef>
                <a:spcPts val="442"/>
              </a:spcBef>
              <a:defRPr/>
            </a:pPr>
            <a:endParaRPr lang="en-US" baseline="0" dirty="0">
              <a:cs typeface="Arial" panose="020B0604020202020204" pitchFamily="34" charset="0"/>
            </a:endParaRPr>
          </a:p>
          <a:p>
            <a:pPr>
              <a:spcBef>
                <a:spcPts val="442"/>
              </a:spcBef>
              <a:defRPr/>
            </a:pPr>
            <a:r>
              <a:rPr lang="en-US" baseline="0" dirty="0">
                <a:cs typeface="Arial" panose="020B0604020202020204" pitchFamily="34" charset="0"/>
              </a:rPr>
              <a:t>Open-ended questions were further evaluated and are also reported.</a:t>
            </a:r>
          </a:p>
          <a:p>
            <a:pPr>
              <a:spcBef>
                <a:spcPts val="442"/>
              </a:spcBef>
              <a:defRPr/>
            </a:pPr>
            <a:endParaRPr lang="en-US" baseline="0" dirty="0">
              <a:cs typeface="Arial" panose="020B0604020202020204" pitchFamily="34" charset="0"/>
            </a:endParaRPr>
          </a:p>
          <a:p>
            <a:pPr>
              <a:spcBef>
                <a:spcPts val="442"/>
              </a:spcBef>
              <a:defRPr/>
            </a:pPr>
            <a:endParaRPr lang="en-US" baseline="0" dirty="0">
              <a:cs typeface="Arial" panose="020B0604020202020204" pitchFamily="34" charset="0"/>
            </a:endParaRPr>
          </a:p>
          <a:p>
            <a:pPr defTabSz="891357">
              <a:spcBef>
                <a:spcPts val="442"/>
              </a:spcBef>
              <a:defRPr/>
            </a:pPr>
            <a:r>
              <a:rPr lang="en-US" baseline="0" dirty="0">
                <a:cs typeface="Arial" panose="020B0604020202020204" pitchFamily="34" charset="0"/>
              </a:rPr>
              <a:t>The next slide covers the study population was based on firms that were available via the MDH Office of Food Protection, Firm Inspection Database.  At the time of this research , 482 High-priority food processing firms were identified and 50 firms were chosen to receive invitations.  </a:t>
            </a:r>
          </a:p>
          <a:p>
            <a:pPr>
              <a:spcBef>
                <a:spcPts val="442"/>
              </a:spcBef>
              <a:defRPr/>
            </a:pPr>
            <a:endParaRPr lang="en-US" baseline="0" dirty="0">
              <a:cs typeface="Arial" panose="020B0604020202020204" pitchFamily="34" charset="0"/>
            </a:endParaRPr>
          </a:p>
          <a:p>
            <a:pPr>
              <a:spcBef>
                <a:spcPts val="442"/>
              </a:spcBef>
              <a:defRPr/>
            </a:pPr>
            <a:r>
              <a:rPr lang="en-US" baseline="0" dirty="0">
                <a:cs typeface="Arial" panose="020B0604020202020204" pitchFamily="34" charset="0"/>
              </a:rPr>
              <a:t> </a:t>
            </a:r>
            <a:endParaRPr lang="en-US" dirty="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17</a:t>
            </a:fld>
            <a:endParaRPr lang="en-US" dirty="0"/>
          </a:p>
        </p:txBody>
      </p:sp>
    </p:spTree>
    <p:extLst>
      <p:ext uri="{BB962C8B-B14F-4D97-AF65-F5344CB8AC3E}">
        <p14:creationId xmlns:p14="http://schemas.microsoft.com/office/powerpoint/2010/main" val="146252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high-priority food processing firms Maryland ranged from </a:t>
            </a:r>
            <a:r>
              <a:rPr lang="en-US" baseline="0" dirty="0" err="1"/>
              <a:t>speciality</a:t>
            </a:r>
            <a:r>
              <a:rPr lang="en-US" baseline="0" dirty="0"/>
              <a:t> goods, (single products) to small to large bakeries, dairies, seafood producers, produce RTE preparation, sprouts, frozen foods, as well as production of meal kits, as well as other RTE foods.</a:t>
            </a:r>
          </a:p>
          <a:p>
            <a:endParaRPr lang="en-US" baseline="0" dirty="0"/>
          </a:p>
          <a:p>
            <a:r>
              <a:rPr lang="en-US" baseline="0" dirty="0"/>
              <a:t>Request was made at first contact to speak to the quality assurance, quality control or food safety specialist at the firm.  That person varied from the owner to 1 of maybe 8 PCQI.  In some cases for small firms, the term PCQI was not a familiar term.  A few firms also were unsure of FSMA requirements and whether PC rules pertained to them.</a:t>
            </a:r>
          </a:p>
          <a:p>
            <a:endParaRPr lang="en-US" baseline="0" dirty="0"/>
          </a:p>
          <a:p>
            <a:r>
              <a:rPr lang="en-US" baseline="0" dirty="0"/>
              <a:t>We also wanted to determine the type of instruments that were being used at our firms.  </a:t>
            </a:r>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18</a:t>
            </a:fld>
            <a:endParaRPr lang="en-US" dirty="0"/>
          </a:p>
        </p:txBody>
      </p:sp>
    </p:spTree>
    <p:extLst>
      <p:ext uri="{BB962C8B-B14F-4D97-AF65-F5344CB8AC3E}">
        <p14:creationId xmlns:p14="http://schemas.microsoft.com/office/powerpoint/2010/main" val="457841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42"/>
              </a:spcBef>
              <a:defRPr/>
            </a:pPr>
            <a:r>
              <a:rPr lang="en-US" dirty="0">
                <a:cs typeface="Arial" panose="020B0604020202020204" pitchFamily="34" charset="0"/>
              </a:rPr>
              <a:t>This may</a:t>
            </a:r>
            <a:r>
              <a:rPr lang="en-US" baseline="0" dirty="0">
                <a:cs typeface="Arial" panose="020B0604020202020204" pitchFamily="34" charset="0"/>
              </a:rPr>
              <a:t> seem to be a complicated slide, but I will break it down into components in the next few slides and walk you through the recruitment process, the participants, their group as well as the components and questions explored in the survey.</a:t>
            </a:r>
            <a:endParaRPr lang="en-US" dirty="0">
              <a:cs typeface="Arial" panose="020B0604020202020204" pitchFamily="34" charset="0"/>
            </a:endParaRPr>
          </a:p>
          <a:p>
            <a:pPr>
              <a:spcBef>
                <a:spcPts val="442"/>
              </a:spcBef>
              <a:defRPr/>
            </a:pPr>
            <a:endParaRPr lang="en-US" dirty="0">
              <a:cs typeface="Arial" panose="020B0604020202020204" pitchFamily="34" charset="0"/>
            </a:endParaRPr>
          </a:p>
          <a:p>
            <a:pPr>
              <a:spcBef>
                <a:spcPts val="442"/>
              </a:spcBef>
              <a:defRPr/>
            </a:pPr>
            <a:endParaRPr lang="en-US" baseline="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E11B7A-E4A7-4FCC-88DD-E75C1653BABB}" type="slidenum">
              <a:rPr lang="en-US" smtClean="0"/>
              <a:pPr/>
              <a:t>19</a:t>
            </a:fld>
            <a:endParaRPr lang="en-US" dirty="0"/>
          </a:p>
        </p:txBody>
      </p:sp>
    </p:spTree>
    <p:extLst>
      <p:ext uri="{BB962C8B-B14F-4D97-AF65-F5344CB8AC3E}">
        <p14:creationId xmlns:p14="http://schemas.microsoft.com/office/powerpoint/2010/main" val="70189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DB1FCD8C-C90F-49B2-9F5E-A43C480DF325}"/>
              </a:ext>
            </a:extLst>
          </p:cNvPr>
          <p:cNvSpPr>
            <a:spLocks noGrp="1" noRot="1" noChangeAspect="1"/>
          </p:cNvSpPr>
          <p:nvPr>
            <p:ph type="sldImg"/>
          </p:nvPr>
        </p:nvSpPr>
        <p:spPr>
          <a:xfrm>
            <a:off x="498475" y="701675"/>
            <a:ext cx="2765425" cy="2076450"/>
          </a:xfrm>
        </p:spPr>
      </p:sp>
      <p:sp>
        <p:nvSpPr>
          <p:cNvPr id="6" name="Notes Placeholder 5">
            <a:extLst>
              <a:ext uri="{FF2B5EF4-FFF2-40B4-BE49-F238E27FC236}">
                <a16:creationId xmlns:a16="http://schemas.microsoft.com/office/drawing/2014/main" id="{961EF89D-511C-473D-A629-E5D83E3A921B}"/>
              </a:ext>
            </a:extLst>
          </p:cNvPr>
          <p:cNvSpPr>
            <a:spLocks noGrp="1"/>
          </p:cNvSpPr>
          <p:nvPr>
            <p:ph type="body" sz="quarter" idx="3"/>
          </p:nvPr>
        </p:nvSpPr>
        <p:spPr/>
        <p:txBody>
          <a:bodyPr/>
          <a:lstStyle/>
          <a:p>
            <a:pPr>
              <a:spcBef>
                <a:spcPts val="442"/>
              </a:spcBef>
              <a:defRPr/>
            </a:pPr>
            <a:r>
              <a:rPr lang="en-US" b="1" dirty="0">
                <a:cs typeface="Arial" panose="020B0604020202020204" pitchFamily="34" charset="0"/>
              </a:rPr>
              <a:t>Slide </a:t>
            </a:r>
            <a:fld id="{7E653851-F3F3-4257-86BE-C769B44C2A01}" type="slidenum">
              <a:rPr lang="en-US" b="1" smtClean="0">
                <a:cs typeface="Arial" panose="020B0604020202020204" pitchFamily="34" charset="0"/>
              </a:rPr>
              <a:pPr>
                <a:spcBef>
                  <a:spcPts val="442"/>
                </a:spcBef>
                <a:defRPr/>
              </a:pPr>
              <a:t>2</a:t>
            </a:fld>
            <a:r>
              <a:rPr lang="en-US" b="1" dirty="0">
                <a:cs typeface="Arial" panose="020B0604020202020204" pitchFamily="34" charset="0"/>
              </a:rPr>
              <a:t>:</a:t>
            </a:r>
            <a:r>
              <a:rPr lang="en-US" dirty="0">
                <a:cs typeface="Arial" panose="020B0604020202020204" pitchFamily="34" charset="0"/>
              </a:rPr>
              <a:t> “IFPTI Fellowship Cohort VII: Research Presentation—Enter Fellow’s Name, Credentials”</a:t>
            </a:r>
          </a:p>
          <a:p>
            <a:pPr>
              <a:spcBef>
                <a:spcPts val="442"/>
              </a:spcBef>
              <a:defRPr/>
            </a:pPr>
            <a:endParaRPr lang="en-US" dirty="0">
              <a:cs typeface="Arial" panose="020B0604020202020204" pitchFamily="34" charset="0"/>
            </a:endParaRPr>
          </a:p>
          <a:p>
            <a:pPr>
              <a:spcBef>
                <a:spcPts val="442"/>
              </a:spcBef>
              <a:defRPr/>
            </a:pPr>
            <a:r>
              <a:rPr lang="en-US" b="1" dirty="0">
                <a:cs typeface="Arial" panose="020B0604020202020204" pitchFamily="34" charset="0"/>
              </a:rPr>
              <a:t>Instructions</a:t>
            </a:r>
          </a:p>
          <a:p>
            <a:pPr marL="167129" indent="-167129">
              <a:spcBef>
                <a:spcPts val="442"/>
              </a:spcBef>
              <a:buFont typeface="Arial" panose="020B0604020202020204" pitchFamily="34" charset="0"/>
              <a:buChar char="•"/>
              <a:defRPr/>
            </a:pPr>
            <a:r>
              <a:rPr lang="en-US" dirty="0">
                <a:cs typeface="Arial" panose="020B0604020202020204" pitchFamily="34" charset="0"/>
              </a:rPr>
              <a:t>Introduce yourself, if not already introduced.</a:t>
            </a:r>
          </a:p>
          <a:p>
            <a:pPr marL="167129" indent="-167129">
              <a:spcBef>
                <a:spcPts val="442"/>
              </a:spcBef>
              <a:buFont typeface="Arial" panose="020B0604020202020204" pitchFamily="34" charset="0"/>
              <a:buChar char="•"/>
              <a:defRPr/>
            </a:pPr>
            <a:r>
              <a:rPr lang="en-US" dirty="0">
                <a:cs typeface="Arial" panose="020B0604020202020204" pitchFamily="34" charset="0"/>
              </a:rPr>
              <a:t>Greet the participants: “Good morning/afternoon.” </a:t>
            </a:r>
          </a:p>
          <a:p>
            <a:pPr>
              <a:spcBef>
                <a:spcPts val="442"/>
              </a:spcBef>
              <a:defRPr/>
            </a:pPr>
            <a:r>
              <a:rPr lang="en-US" dirty="0">
                <a:cs typeface="Arial" panose="020B0604020202020204" pitchFamily="34" charset="0"/>
              </a:rPr>
              <a:t> </a:t>
            </a:r>
          </a:p>
          <a:p>
            <a:pPr>
              <a:spcBef>
                <a:spcPts val="442"/>
              </a:spcBef>
              <a:defRPr/>
            </a:pPr>
            <a:r>
              <a:rPr lang="en-US" b="1" dirty="0">
                <a:cs typeface="Arial" panose="020B0604020202020204" pitchFamily="34" charset="0"/>
              </a:rPr>
              <a:t>Transition</a:t>
            </a:r>
          </a:p>
          <a:p>
            <a:pPr marL="167129" indent="-167129">
              <a:spcBef>
                <a:spcPts val="442"/>
              </a:spcBef>
              <a:buFont typeface="Arial" panose="020B0604020202020204" pitchFamily="34" charset="0"/>
              <a:buChar char="•"/>
              <a:defRPr/>
            </a:pPr>
            <a:r>
              <a:rPr lang="en-US" dirty="0">
                <a:cs typeface="Arial" panose="020B0604020202020204" pitchFamily="34" charset="0"/>
              </a:rPr>
              <a:t>(Click for next slide)</a:t>
            </a:r>
          </a:p>
          <a:p>
            <a:endParaRPr lang="en-US" dirty="0"/>
          </a:p>
        </p:txBody>
      </p:sp>
      <p:sp>
        <p:nvSpPr>
          <p:cNvPr id="19" name="Slide Number Placeholder 3">
            <a:extLst>
              <a:ext uri="{FF2B5EF4-FFF2-40B4-BE49-F238E27FC236}">
                <a16:creationId xmlns:a16="http://schemas.microsoft.com/office/drawing/2014/main" id="{49B607B8-BBB4-4BF0-BEDD-1FA9C5AFD437}"/>
              </a:ext>
            </a:extLst>
          </p:cNvPr>
          <p:cNvSpPr txBox="1">
            <a:spLocks/>
          </p:cNvSpPr>
          <p:nvPr/>
        </p:nvSpPr>
        <p:spPr>
          <a:xfrm>
            <a:off x="4566877" y="9009410"/>
            <a:ext cx="2367492" cy="354940"/>
          </a:xfrm>
          <a:prstGeom prst="rect">
            <a:avLst/>
          </a:prstGeom>
        </p:spPr>
        <p:txBody>
          <a:bodyPr vert="horz" lIns="89136" tIns="44568" rIns="89136" bIns="44568" rtlCol="0" anchor="b"/>
          <a:lstStyle>
            <a:defPPr>
              <a:defRPr lang="ru-RU"/>
            </a:defPPr>
            <a:lvl1pPr algn="r" rtl="0" fontAlgn="base">
              <a:spcBef>
                <a:spcPct val="0"/>
              </a:spcBef>
              <a:spcAft>
                <a:spcPct val="0"/>
              </a:spcAft>
              <a:defRPr sz="1200" kern="1200">
                <a:solidFill>
                  <a:srgbClr val="004B87"/>
                </a:solidFill>
                <a:latin typeface="Century Gothic" panose="020B0502020202020204" pitchFamily="34" charset="0"/>
                <a:ea typeface="굴림" charset="-127"/>
                <a:cs typeface="+mn-cs"/>
              </a:defRPr>
            </a:lvl1pPr>
            <a:lvl2pPr marL="457200" algn="l" rtl="0" fontAlgn="base">
              <a:spcBef>
                <a:spcPct val="0"/>
              </a:spcBef>
              <a:spcAft>
                <a:spcPct val="0"/>
              </a:spcAft>
              <a:defRPr sz="3600" kern="1200">
                <a:solidFill>
                  <a:schemeClr val="bg1"/>
                </a:solidFill>
                <a:latin typeface="Futura LT Book" pitchFamily="2" charset="0"/>
                <a:ea typeface="굴림" charset="-127"/>
                <a:cs typeface="+mn-cs"/>
              </a:defRPr>
            </a:lvl2pPr>
            <a:lvl3pPr marL="914400" algn="l" rtl="0" fontAlgn="base">
              <a:spcBef>
                <a:spcPct val="0"/>
              </a:spcBef>
              <a:spcAft>
                <a:spcPct val="0"/>
              </a:spcAft>
              <a:defRPr sz="3600" kern="1200">
                <a:solidFill>
                  <a:schemeClr val="bg1"/>
                </a:solidFill>
                <a:latin typeface="Futura LT Book" pitchFamily="2" charset="0"/>
                <a:ea typeface="굴림" charset="-127"/>
                <a:cs typeface="+mn-cs"/>
              </a:defRPr>
            </a:lvl3pPr>
            <a:lvl4pPr marL="1371600" algn="l" rtl="0" fontAlgn="base">
              <a:spcBef>
                <a:spcPct val="0"/>
              </a:spcBef>
              <a:spcAft>
                <a:spcPct val="0"/>
              </a:spcAft>
              <a:defRPr sz="3600" kern="1200">
                <a:solidFill>
                  <a:schemeClr val="bg1"/>
                </a:solidFill>
                <a:latin typeface="Futura LT Book" pitchFamily="2" charset="0"/>
                <a:ea typeface="굴림" charset="-127"/>
                <a:cs typeface="+mn-cs"/>
              </a:defRPr>
            </a:lvl4pPr>
            <a:lvl5pPr marL="1828800" algn="l" rtl="0" fontAlgn="base">
              <a:spcBef>
                <a:spcPct val="0"/>
              </a:spcBef>
              <a:spcAft>
                <a:spcPct val="0"/>
              </a:spcAft>
              <a:defRPr sz="3600" kern="1200">
                <a:solidFill>
                  <a:schemeClr val="bg1"/>
                </a:solidFill>
                <a:latin typeface="Futura LT Book" pitchFamily="2" charset="0"/>
                <a:ea typeface="굴림" charset="-127"/>
                <a:cs typeface="+mn-cs"/>
              </a:defRPr>
            </a:lvl5pPr>
            <a:lvl6pPr marL="2286000" algn="l" defTabSz="914400" rtl="0" eaLnBrk="1" latinLnBrk="0" hangingPunct="1">
              <a:defRPr sz="3600" kern="1200">
                <a:solidFill>
                  <a:schemeClr val="bg1"/>
                </a:solidFill>
                <a:latin typeface="Futura LT Book" pitchFamily="2" charset="0"/>
                <a:ea typeface="굴림" charset="-127"/>
                <a:cs typeface="+mn-cs"/>
              </a:defRPr>
            </a:lvl6pPr>
            <a:lvl7pPr marL="2743200" algn="l" defTabSz="914400" rtl="0" eaLnBrk="1" latinLnBrk="0" hangingPunct="1">
              <a:defRPr sz="3600" kern="1200">
                <a:solidFill>
                  <a:schemeClr val="bg1"/>
                </a:solidFill>
                <a:latin typeface="Futura LT Book" pitchFamily="2" charset="0"/>
                <a:ea typeface="굴림" charset="-127"/>
                <a:cs typeface="+mn-cs"/>
              </a:defRPr>
            </a:lvl7pPr>
            <a:lvl8pPr marL="3200400" algn="l" defTabSz="914400" rtl="0" eaLnBrk="1" latinLnBrk="0" hangingPunct="1">
              <a:defRPr sz="3600" kern="1200">
                <a:solidFill>
                  <a:schemeClr val="bg1"/>
                </a:solidFill>
                <a:latin typeface="Futura LT Book" pitchFamily="2" charset="0"/>
                <a:ea typeface="굴림" charset="-127"/>
                <a:cs typeface="+mn-cs"/>
              </a:defRPr>
            </a:lvl8pPr>
            <a:lvl9pPr marL="3657600" algn="l" defTabSz="914400" rtl="0" eaLnBrk="1" latinLnBrk="0" hangingPunct="1">
              <a:defRPr sz="3600" kern="1200">
                <a:solidFill>
                  <a:schemeClr val="bg1"/>
                </a:solidFill>
                <a:latin typeface="Futura LT Book" pitchFamily="2" charset="0"/>
                <a:ea typeface="굴림" charset="-127"/>
                <a:cs typeface="+mn-cs"/>
              </a:defRPr>
            </a:lvl9pPr>
          </a:lstStyle>
          <a:p>
            <a:fld id="{E8E11B7A-E4A7-4FCC-88DD-E75C1653BABB}" type="slidenum">
              <a:rPr lang="en-US" smtClean="0"/>
              <a:pPr/>
              <a:t>2</a:t>
            </a:fld>
            <a:endParaRPr lang="en-US" dirty="0"/>
          </a:p>
        </p:txBody>
      </p:sp>
    </p:spTree>
    <p:extLst>
      <p:ext uri="{BB962C8B-B14F-4D97-AF65-F5344CB8AC3E}">
        <p14:creationId xmlns:p14="http://schemas.microsoft.com/office/powerpoint/2010/main" val="2776959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42"/>
              </a:spcBef>
              <a:defRPr/>
            </a:pPr>
            <a:r>
              <a:rPr lang="en-US" dirty="0">
                <a:cs typeface="Arial" panose="020B0604020202020204" pitchFamily="34" charset="0"/>
              </a:rPr>
              <a:t>50 Firms were contacted</a:t>
            </a:r>
            <a:r>
              <a:rPr lang="en-US" baseline="0" dirty="0">
                <a:cs typeface="Arial" panose="020B0604020202020204" pitchFamily="34" charset="0"/>
              </a:rPr>
              <a:t> via an email invitation and then at least one follow up call was conducted for each of those 50 firms.</a:t>
            </a:r>
          </a:p>
          <a:p>
            <a:pPr>
              <a:spcBef>
                <a:spcPts val="442"/>
              </a:spcBef>
              <a:defRPr/>
            </a:pPr>
            <a:endParaRPr lang="en-US" baseline="0" dirty="0">
              <a:cs typeface="Arial" panose="020B0604020202020204" pitchFamily="34" charset="0"/>
            </a:endParaRPr>
          </a:p>
          <a:p>
            <a:pPr>
              <a:spcBef>
                <a:spcPts val="442"/>
              </a:spcBef>
              <a:defRPr/>
            </a:pPr>
            <a:r>
              <a:rPr lang="en-US" baseline="0" dirty="0">
                <a:cs typeface="Arial" panose="020B0604020202020204" pitchFamily="34" charset="0"/>
              </a:rPr>
              <a:t>Of the 50 firms, I received no response from 30 firms, of the 20 firms that responded, 2 refused to take the survey, one due to corporate guidelines.  </a:t>
            </a:r>
          </a:p>
          <a:p>
            <a:pPr>
              <a:spcBef>
                <a:spcPts val="442"/>
              </a:spcBef>
              <a:defRPr/>
            </a:pPr>
            <a:endParaRPr lang="en-US" baseline="0" dirty="0">
              <a:cs typeface="Arial" panose="020B0604020202020204" pitchFamily="34" charset="0"/>
            </a:endParaRPr>
          </a:p>
          <a:p>
            <a:pPr>
              <a:spcBef>
                <a:spcPts val="442"/>
              </a:spcBef>
              <a:defRPr/>
            </a:pPr>
            <a:r>
              <a:rPr lang="en-US" baseline="0" dirty="0">
                <a:cs typeface="Arial" panose="020B0604020202020204" pitchFamily="34" charset="0"/>
              </a:rPr>
              <a:t>18 participants, completed Section 1 of the survey that asked general questions about the firm, their production volume, products and process, regulatory agencies as well as FSMA requirements for their firms.  One firm was dropped from analysis due to inability of the individual to answer further questions about the DRI/RT used by the firm.   </a:t>
            </a:r>
          </a:p>
          <a:p>
            <a:pPr>
              <a:spcBef>
                <a:spcPts val="442"/>
              </a:spcBef>
              <a:defRPr/>
            </a:pPr>
            <a:endParaRPr lang="en-US" baseline="0" dirty="0">
              <a:cs typeface="Arial" panose="020B0604020202020204" pitchFamily="34" charset="0"/>
            </a:endParaRPr>
          </a:p>
          <a:p>
            <a:pPr>
              <a:spcBef>
                <a:spcPts val="442"/>
              </a:spcBef>
              <a:defRPr/>
            </a:pPr>
            <a:r>
              <a:rPr lang="en-US" baseline="0" dirty="0">
                <a:cs typeface="Arial" panose="020B0604020202020204" pitchFamily="34" charset="0"/>
              </a:rPr>
              <a:t>5 of the 18 participants reported that they did not use DRI/RT and the survey was ended for them as Section 2 and 3 were questions specific to the use of DRI/RT in the firm. </a:t>
            </a:r>
          </a:p>
          <a:p>
            <a:pPr>
              <a:spcBef>
                <a:spcPts val="442"/>
              </a:spcBef>
              <a:defRPr/>
            </a:pPr>
            <a:endParaRPr lang="en-US" baseline="0" dirty="0">
              <a:cs typeface="Arial" panose="020B0604020202020204" pitchFamily="34" charset="0"/>
            </a:endParaRPr>
          </a:p>
          <a:p>
            <a:pPr>
              <a:spcBef>
                <a:spcPts val="442"/>
              </a:spcBef>
              <a:defRPr/>
            </a:pPr>
            <a:r>
              <a:rPr lang="en-US" baseline="0" dirty="0">
                <a:cs typeface="Arial" panose="020B0604020202020204" pitchFamily="34" charset="0"/>
              </a:rPr>
              <a:t>12 Firms reported using DRI/RT and those firms completed the all 3 sections of the survey.  Section 2 was comprised of questions that explored the use of the instrument in the firm, how it was used, triggering limits and corrective actions based on instrument results.  Section 3 questions explored firm understanding of instrument limitations and how they were made aware of those .</a:t>
            </a:r>
          </a:p>
          <a:p>
            <a:pPr>
              <a:spcBef>
                <a:spcPts val="442"/>
              </a:spcBef>
              <a:defRPr/>
            </a:pPr>
            <a:endParaRPr lang="en-US" baseline="0" dirty="0">
              <a:cs typeface="Arial" panose="020B0604020202020204" pitchFamily="34" charset="0"/>
            </a:endParaRPr>
          </a:p>
          <a:p>
            <a:pPr>
              <a:spcBef>
                <a:spcPts val="442"/>
              </a:spcBef>
              <a:defRPr/>
            </a:pPr>
            <a:r>
              <a:rPr lang="en-US" baseline="0" dirty="0">
                <a:cs typeface="Arial" panose="020B0604020202020204" pitchFamily="34" charset="0"/>
              </a:rPr>
              <a:t>The next few tables present overall percentages of the results of the specific question by the 2 groups, those firms that DO NOT use DRI/RT and those that do.</a:t>
            </a:r>
            <a:endParaRPr lang="en-US" dirty="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20</a:t>
            </a:fld>
            <a:endParaRPr lang="en-US" dirty="0"/>
          </a:p>
        </p:txBody>
      </p:sp>
    </p:spTree>
    <p:extLst>
      <p:ext uri="{BB962C8B-B14F-4D97-AF65-F5344CB8AC3E}">
        <p14:creationId xmlns:p14="http://schemas.microsoft.com/office/powerpoint/2010/main" val="2913088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42"/>
              </a:spcBef>
              <a:defRPr/>
            </a:pPr>
            <a:endParaRPr lang="en-US" baseline="0" dirty="0">
              <a:cs typeface="Arial" panose="020B0604020202020204" pitchFamily="34" charset="0"/>
            </a:endParaRPr>
          </a:p>
          <a:p>
            <a:pPr>
              <a:spcBef>
                <a:spcPts val="442"/>
              </a:spcBef>
              <a:defRPr/>
            </a:pPr>
            <a:r>
              <a:rPr lang="en-US" baseline="0" dirty="0">
                <a:cs typeface="Arial" panose="020B0604020202020204" pitchFamily="34" charset="0"/>
              </a:rPr>
              <a:t>18 participants, completed Section 1 of the survey that asked general questions about the firm, their production volume, products and process, regulatory agencies as well as FSMA requirements for their firms.  One firm was dropped from analysis due to inability of the individual to answer further questions about the DRI/RT used by the firm giving 17 firms in total, who were then divided into 2 groups.   </a:t>
            </a:r>
          </a:p>
          <a:p>
            <a:pPr>
              <a:spcBef>
                <a:spcPts val="442"/>
              </a:spcBef>
              <a:defRPr/>
            </a:pPr>
            <a:endParaRPr lang="en-US" baseline="0" dirty="0">
              <a:cs typeface="Arial" panose="020B0604020202020204" pitchFamily="34" charset="0"/>
            </a:endParaRPr>
          </a:p>
          <a:p>
            <a:pPr>
              <a:spcBef>
                <a:spcPts val="442"/>
              </a:spcBef>
              <a:defRPr/>
            </a:pPr>
            <a:endParaRPr lang="en-US" baseline="0" dirty="0">
              <a:cs typeface="Arial" panose="020B0604020202020204" pitchFamily="34" charset="0"/>
            </a:endParaRPr>
          </a:p>
          <a:p>
            <a:pPr>
              <a:spcBef>
                <a:spcPts val="442"/>
              </a:spcBef>
              <a:defRPr/>
            </a:pPr>
            <a:r>
              <a:rPr lang="en-US" baseline="0" dirty="0">
                <a:cs typeface="Arial" panose="020B0604020202020204" pitchFamily="34" charset="0"/>
              </a:rPr>
              <a:t>.</a:t>
            </a:r>
          </a:p>
          <a:p>
            <a:pPr>
              <a:spcBef>
                <a:spcPts val="442"/>
              </a:spcBef>
              <a:defRPr/>
            </a:pPr>
            <a:endParaRPr lang="en-US" baseline="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E11B7A-E4A7-4FCC-88DD-E75C1653BABB}" type="slidenum">
              <a:rPr lang="en-US" smtClean="0"/>
              <a:pPr/>
              <a:t>21</a:t>
            </a:fld>
            <a:endParaRPr lang="en-US" dirty="0"/>
          </a:p>
        </p:txBody>
      </p:sp>
    </p:spTree>
    <p:extLst>
      <p:ext uri="{BB962C8B-B14F-4D97-AF65-F5344CB8AC3E}">
        <p14:creationId xmlns:p14="http://schemas.microsoft.com/office/powerpoint/2010/main" val="1078504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42"/>
              </a:spcBef>
              <a:defRPr/>
            </a:pPr>
            <a:endParaRPr lang="en-US" baseline="0" dirty="0">
              <a:cs typeface="Arial" panose="020B0604020202020204" pitchFamily="34" charset="0"/>
            </a:endParaRPr>
          </a:p>
          <a:p>
            <a:pPr>
              <a:spcBef>
                <a:spcPts val="442"/>
              </a:spcBef>
              <a:defRPr/>
            </a:pPr>
            <a:r>
              <a:rPr lang="en-US" baseline="0" dirty="0">
                <a:cs typeface="Arial" panose="020B0604020202020204" pitchFamily="34" charset="0"/>
              </a:rPr>
              <a:t>Again, 17 firms in total, who all completed Section 1 of the survey, they were then divided into 2 groups, 5 who did not report using DRI at that point the survey was ended.  </a:t>
            </a:r>
          </a:p>
          <a:p>
            <a:pPr>
              <a:spcBef>
                <a:spcPts val="442"/>
              </a:spcBef>
              <a:defRPr/>
            </a:pPr>
            <a:endParaRPr lang="en-US" baseline="0" dirty="0">
              <a:cs typeface="Arial" panose="020B0604020202020204" pitchFamily="34" charset="0"/>
            </a:endParaRPr>
          </a:p>
          <a:p>
            <a:pPr>
              <a:spcBef>
                <a:spcPts val="442"/>
              </a:spcBef>
              <a:defRPr/>
            </a:pPr>
            <a:r>
              <a:rPr lang="en-US" baseline="0" dirty="0">
                <a:cs typeface="Arial" panose="020B0604020202020204" pitchFamily="34" charset="0"/>
              </a:rPr>
              <a:t>For the 12 Firms who did report using DRI/RT firms all 3 sections of the survey were completed with them.  Section 2 was comprised of questions that explored the use of the instrument in the firm, how it was used, triggering limits and corrective actions based on instrument results.  Section 3 questions explored firm understanding of instrument limitations and how they were made aware of those .</a:t>
            </a:r>
          </a:p>
          <a:p>
            <a:pPr>
              <a:spcBef>
                <a:spcPts val="442"/>
              </a:spcBef>
              <a:defRPr/>
            </a:pPr>
            <a:endParaRPr lang="en-US" baseline="0" dirty="0">
              <a:cs typeface="Arial" panose="020B0604020202020204" pitchFamily="34" charset="0"/>
            </a:endParaRPr>
          </a:p>
          <a:p>
            <a:pPr>
              <a:spcBef>
                <a:spcPts val="442"/>
              </a:spcBef>
              <a:defRPr/>
            </a:pPr>
            <a:r>
              <a:rPr lang="en-US" baseline="0" dirty="0">
                <a:cs typeface="Arial" panose="020B0604020202020204" pitchFamily="34" charset="0"/>
              </a:rPr>
              <a:t>The next few tables present overall percentages of the results of the specific question by the 2 groups, those firms that DO NOT use DRI/RT and those that do.</a:t>
            </a:r>
          </a:p>
          <a:p>
            <a:pPr>
              <a:spcBef>
                <a:spcPts val="442"/>
              </a:spcBef>
              <a:defRPr/>
            </a:pPr>
            <a:endParaRPr lang="en-US" dirty="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22</a:t>
            </a:fld>
            <a:endParaRPr lang="en-US" dirty="0"/>
          </a:p>
        </p:txBody>
      </p:sp>
    </p:spTree>
    <p:extLst>
      <p:ext uri="{BB962C8B-B14F-4D97-AF65-F5344CB8AC3E}">
        <p14:creationId xmlns:p14="http://schemas.microsoft.com/office/powerpoint/2010/main" val="1891942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1a contains the selected</a:t>
            </a:r>
            <a:r>
              <a:rPr lang="en-US" baseline="0" dirty="0"/>
              <a:t> results of the o</a:t>
            </a:r>
            <a:r>
              <a:rPr lang="en-US" dirty="0"/>
              <a:t>f</a:t>
            </a:r>
            <a:r>
              <a:rPr lang="en-US" baseline="0" dirty="0"/>
              <a:t> the firms that do not use DRI/RT and completed the Section 1 - General Questions, 40 percent reported being subject to FSMA Process, Sanitation, Supply-Chain and Allergen Preventive Controls.  60 percent reported having a PCQI in house, as well as having a food safety plan in place.  Of those 5 firms, 3 reported being unsure about FSMA requirements for their firms.  </a:t>
            </a:r>
          </a:p>
          <a:p>
            <a:endParaRPr lang="en-US" baseline="0" dirty="0"/>
          </a:p>
          <a:p>
            <a:r>
              <a:rPr lang="en-US" baseline="0" dirty="0"/>
              <a:t>Now we will move on to the firms that do use DRI/RT</a:t>
            </a:r>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23</a:t>
            </a:fld>
            <a:endParaRPr lang="en-US" dirty="0"/>
          </a:p>
        </p:txBody>
      </p:sp>
    </p:spTree>
    <p:extLst>
      <p:ext uri="{BB962C8B-B14F-4D97-AF65-F5344CB8AC3E}">
        <p14:creationId xmlns:p14="http://schemas.microsoft.com/office/powerpoint/2010/main" val="4010180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a:t>
            </a:r>
            <a:r>
              <a:rPr lang="en-US" dirty="0"/>
              <a:t>92% of the Firms that use DRI/RT report that they are subject to the</a:t>
            </a:r>
            <a:r>
              <a:rPr lang="en-US" baseline="0" dirty="0"/>
              <a:t> process, sanitation, allergen and supply chains as designated in FSMA.  100% percent report having a PCQI person on staff and 100% report having a food safety plan in place.  ‘</a:t>
            </a:r>
          </a:p>
          <a:p>
            <a:endParaRPr lang="en-US" baseline="0" dirty="0"/>
          </a:p>
          <a:p>
            <a:endParaRPr lang="en-US" baseline="0" dirty="0"/>
          </a:p>
          <a:p>
            <a:r>
              <a:rPr lang="en-US" baseline="0" dirty="0"/>
              <a:t>Additional information collected revealed that   8 firms reported </a:t>
            </a:r>
            <a:r>
              <a:rPr lang="en-US" dirty="0"/>
              <a:t>daily use of ATP</a:t>
            </a:r>
            <a:r>
              <a:rPr lang="en-US" baseline="0" dirty="0"/>
              <a:t> monitor</a:t>
            </a:r>
            <a:r>
              <a:rPr lang="en-US" dirty="0"/>
              <a:t> – of</a:t>
            </a:r>
            <a:r>
              <a:rPr lang="en-US" baseline="0" dirty="0"/>
              <a:t> those that reported between 4-70 per day</a:t>
            </a:r>
          </a:p>
          <a:p>
            <a:endParaRPr lang="en-US" baseline="0" dirty="0"/>
          </a:p>
          <a:p>
            <a:r>
              <a:rPr lang="en-US" baseline="0" dirty="0"/>
              <a:t>When asked about threshold Measurements of the ATP meters used, acceptable values were reported between 0-10,000 RLU.  This range of values were based on   different locations raw vs finished product areas and specific conditions associated with products, for example raw produce, raw milk as well as finished products.</a:t>
            </a:r>
          </a:p>
          <a:p>
            <a:endParaRPr lang="en-US" baseline="0" dirty="0"/>
          </a:p>
          <a:p>
            <a:r>
              <a:rPr lang="en-US" baseline="0" dirty="0"/>
              <a:t>I’d like to talk about some of the other information reported associated with the open-ended questions.  </a:t>
            </a:r>
          </a:p>
          <a:p>
            <a:r>
              <a:rPr lang="en-US" dirty="0"/>
              <a:t> </a:t>
            </a:r>
          </a:p>
        </p:txBody>
      </p:sp>
      <p:sp>
        <p:nvSpPr>
          <p:cNvPr id="4" name="Slide Number Placeholder 3"/>
          <p:cNvSpPr>
            <a:spLocks noGrp="1"/>
          </p:cNvSpPr>
          <p:nvPr>
            <p:ph type="sldNum" sz="quarter" idx="10"/>
          </p:nvPr>
        </p:nvSpPr>
        <p:spPr/>
        <p:txBody>
          <a:bodyPr/>
          <a:lstStyle/>
          <a:p>
            <a:fld id="{E8E11B7A-E4A7-4FCC-88DD-E75C1653BABB}" type="slidenum">
              <a:rPr lang="en-US" smtClean="0"/>
              <a:pPr/>
              <a:t>24</a:t>
            </a:fld>
            <a:endParaRPr lang="en-US" dirty="0"/>
          </a:p>
        </p:txBody>
      </p:sp>
    </p:spTree>
    <p:extLst>
      <p:ext uri="{BB962C8B-B14F-4D97-AF65-F5344CB8AC3E}">
        <p14:creationId xmlns:p14="http://schemas.microsoft.com/office/powerpoint/2010/main" val="2431899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a:t>
            </a:r>
            <a:r>
              <a:rPr lang="en-US" dirty="0"/>
              <a:t>92% of the Firms that use DRI/RT report that they are subject to the</a:t>
            </a:r>
            <a:r>
              <a:rPr lang="en-US" baseline="0" dirty="0"/>
              <a:t> process, sanitation, allergen and supply chains as designated in FSMA.</a:t>
            </a:r>
          </a:p>
          <a:p>
            <a:r>
              <a:rPr lang="en-US" baseline="0" dirty="0"/>
              <a:t>100% percent report having a PCQI person on staff and 92% report having a food safety plan in place.  ‘</a:t>
            </a:r>
          </a:p>
          <a:p>
            <a:endParaRPr lang="en-US" baseline="0" dirty="0"/>
          </a:p>
          <a:p>
            <a:r>
              <a:rPr lang="en-US" baseline="0" dirty="0"/>
              <a:t>92% report using an ATP monitor or Allergen Rapid Test Methods</a:t>
            </a:r>
          </a:p>
          <a:p>
            <a:r>
              <a:rPr lang="en-US" baseline="0" dirty="0"/>
              <a:t>Training is provided in-house for the use of the instruments and sampling methods by 100% of the firms.  33% of firms also report having a 3</a:t>
            </a:r>
            <a:r>
              <a:rPr lang="en-US" baseline="30000" dirty="0"/>
              <a:t>rd</a:t>
            </a:r>
            <a:r>
              <a:rPr lang="en-US" baseline="0" dirty="0"/>
              <a:t> party or corporate training program that is conducted each year.  </a:t>
            </a:r>
          </a:p>
          <a:p>
            <a:endParaRPr lang="en-US" baseline="0" dirty="0"/>
          </a:p>
          <a:p>
            <a:r>
              <a:rPr lang="en-US" baseline="0" dirty="0"/>
              <a:t>50% of firms conduct in-house microbial analysis, additionally all firms use a 3</a:t>
            </a:r>
            <a:r>
              <a:rPr lang="en-US" baseline="30000" dirty="0"/>
              <a:t>rd</a:t>
            </a:r>
            <a:r>
              <a:rPr lang="en-US" baseline="0" dirty="0"/>
              <a:t> party lab for their microbial analysis of environmental samples and finished products. </a:t>
            </a:r>
          </a:p>
          <a:p>
            <a:endParaRPr lang="en-US" baseline="0" dirty="0"/>
          </a:p>
          <a:p>
            <a:r>
              <a:rPr lang="en-US" baseline="0" dirty="0"/>
              <a:t>When asked about knowledge of instrument limitations, 25% of those interviewed were aware of limitations.  </a:t>
            </a:r>
          </a:p>
          <a:p>
            <a:endParaRPr lang="en-US" baseline="0" dirty="0"/>
          </a:p>
          <a:p>
            <a:r>
              <a:rPr lang="en-US" baseline="0" dirty="0"/>
              <a:t>Additional information collected revealed that   8 firms reported </a:t>
            </a:r>
            <a:r>
              <a:rPr lang="en-US" dirty="0"/>
              <a:t>daily use of ATP</a:t>
            </a:r>
            <a:r>
              <a:rPr lang="en-US" baseline="0" dirty="0"/>
              <a:t> monitor</a:t>
            </a:r>
            <a:r>
              <a:rPr lang="en-US" dirty="0"/>
              <a:t> – of</a:t>
            </a:r>
            <a:r>
              <a:rPr lang="en-US" baseline="0" dirty="0"/>
              <a:t> those that reported between 4-70 per day</a:t>
            </a:r>
          </a:p>
          <a:p>
            <a:endParaRPr lang="en-US" baseline="0" dirty="0"/>
          </a:p>
          <a:p>
            <a:r>
              <a:rPr lang="en-US" baseline="0" dirty="0"/>
              <a:t>When asked about threshold Measurements of the ATP meters used, acceptable values were reported between 0-10,000 RLU.  This range of values were based on   different locations raw vs finished product areas and specific conditions associated with products, for example raw produce, raw milk as well as finished products.</a:t>
            </a:r>
          </a:p>
          <a:p>
            <a:endParaRPr lang="en-US" baseline="0" dirty="0"/>
          </a:p>
          <a:p>
            <a:r>
              <a:rPr lang="en-US" baseline="0" dirty="0"/>
              <a:t>I’d like to talk about some of the other information reported associated with the open-ended questions.  </a:t>
            </a:r>
          </a:p>
          <a:p>
            <a:r>
              <a:rPr lang="en-US" dirty="0"/>
              <a:t> </a:t>
            </a:r>
          </a:p>
        </p:txBody>
      </p:sp>
      <p:sp>
        <p:nvSpPr>
          <p:cNvPr id="4" name="Slide Number Placeholder 3"/>
          <p:cNvSpPr>
            <a:spLocks noGrp="1"/>
          </p:cNvSpPr>
          <p:nvPr>
            <p:ph type="sldNum" sz="quarter" idx="10"/>
          </p:nvPr>
        </p:nvSpPr>
        <p:spPr/>
        <p:txBody>
          <a:bodyPr/>
          <a:lstStyle/>
          <a:p>
            <a:fld id="{E8E11B7A-E4A7-4FCC-88DD-E75C1653BABB}" type="slidenum">
              <a:rPr lang="en-US" smtClean="0"/>
              <a:pPr/>
              <a:t>25</a:t>
            </a:fld>
            <a:endParaRPr lang="en-US" dirty="0"/>
          </a:p>
        </p:txBody>
      </p:sp>
    </p:spTree>
    <p:extLst>
      <p:ext uri="{BB962C8B-B14F-4D97-AF65-F5344CB8AC3E}">
        <p14:creationId xmlns:p14="http://schemas.microsoft.com/office/powerpoint/2010/main" val="1717937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asked about the calibration of instruments of those who reported, 67% said that the instruments were calibrated yearly.  One manufacture actually sent new equipment yearly and had the other instruments returned.  Of the 33% who reported some type of QA procedures, a few ran blanks and duplicate samples. It was also discussed a specific negative control and positive control program that was arranged by instrument supplier or as a 3</a:t>
            </a:r>
            <a:r>
              <a:rPr lang="en-US" baseline="30000" dirty="0"/>
              <a:t>rd</a:t>
            </a:r>
            <a:r>
              <a:rPr lang="en-US" baseline="0" dirty="0"/>
              <a:t> party audit program.</a:t>
            </a:r>
          </a:p>
          <a:p>
            <a:endParaRPr lang="en-US" baseline="0" dirty="0"/>
          </a:p>
          <a:p>
            <a:r>
              <a:rPr lang="en-US" baseline="0" dirty="0"/>
              <a:t>Of greater concern thought, was when asked about knowledge or awareness of instrument limitations, 75% of those interviewed were NOT aware of any limitations.  </a:t>
            </a:r>
          </a:p>
          <a:p>
            <a:endParaRPr lang="en-US" baseline="0" dirty="0"/>
          </a:p>
          <a:p>
            <a:endParaRPr lang="en-US" baseline="0" dirty="0"/>
          </a:p>
          <a:p>
            <a:r>
              <a:rPr lang="en-US" baseline="0" dirty="0"/>
              <a:t>I’d like to talk about some of the other information reported associated with the open-ended questions.  </a:t>
            </a:r>
          </a:p>
          <a:p>
            <a:r>
              <a:rPr lang="en-US" dirty="0"/>
              <a:t> </a:t>
            </a:r>
          </a:p>
        </p:txBody>
      </p:sp>
      <p:sp>
        <p:nvSpPr>
          <p:cNvPr id="4" name="Slide Number Placeholder 3"/>
          <p:cNvSpPr>
            <a:spLocks noGrp="1"/>
          </p:cNvSpPr>
          <p:nvPr>
            <p:ph type="sldNum" sz="quarter" idx="10"/>
          </p:nvPr>
        </p:nvSpPr>
        <p:spPr/>
        <p:txBody>
          <a:bodyPr/>
          <a:lstStyle/>
          <a:p>
            <a:fld id="{E8E11B7A-E4A7-4FCC-88DD-E75C1653BABB}" type="slidenum">
              <a:rPr lang="en-US" smtClean="0"/>
              <a:pPr/>
              <a:t>26</a:t>
            </a:fld>
            <a:endParaRPr lang="en-US" dirty="0"/>
          </a:p>
        </p:txBody>
      </p:sp>
    </p:spTree>
    <p:extLst>
      <p:ext uri="{BB962C8B-B14F-4D97-AF65-F5344CB8AC3E}">
        <p14:creationId xmlns:p14="http://schemas.microsoft.com/office/powerpoint/2010/main" val="3379851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was reported earlier, there was a wide range of firms interviewed, bakeries, produce, dairy, packaged meals, seafood as well as </a:t>
            </a:r>
            <a:r>
              <a:rPr lang="en-US" baseline="0" dirty="0" err="1"/>
              <a:t>speciality</a:t>
            </a:r>
            <a:r>
              <a:rPr lang="en-US" baseline="0" dirty="0"/>
              <a:t> goods and single products.</a:t>
            </a:r>
          </a:p>
          <a:p>
            <a:endParaRPr lang="en-US" baseline="0" dirty="0"/>
          </a:p>
          <a:p>
            <a:r>
              <a:rPr lang="en-US" baseline="0" dirty="0"/>
              <a:t>The size of the firms varied from just the use of a single multi-use area to as many as 19 production lines.  Of those firms that reported multiple production lines, the median was 9 production lines.  </a:t>
            </a:r>
          </a:p>
          <a:p>
            <a:endParaRPr lang="en-US" baseline="0" dirty="0"/>
          </a:p>
          <a:p>
            <a:r>
              <a:rPr lang="en-US" baseline="0" dirty="0"/>
              <a:t>For the firms that reported a PCQI on staff they reported as few as 1 (usually the owner an sole operator) up to as many as 8 PCQI trained staff.  88% of Firms report having a Food Safety Plan currently in Place.</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27</a:t>
            </a:fld>
            <a:endParaRPr lang="en-US" dirty="0"/>
          </a:p>
        </p:txBody>
      </p:sp>
    </p:spTree>
    <p:extLst>
      <p:ext uri="{BB962C8B-B14F-4D97-AF65-F5344CB8AC3E}">
        <p14:creationId xmlns:p14="http://schemas.microsoft.com/office/powerpoint/2010/main" val="3569976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firms reported using multiple</a:t>
            </a:r>
            <a:r>
              <a:rPr lang="en-US" baseline="0" dirty="0"/>
              <a:t> sanitizing chemicals or methods within their firm.  These were based many times on corporate or 3</a:t>
            </a:r>
            <a:r>
              <a:rPr lang="en-US" baseline="30000" dirty="0"/>
              <a:t>rd</a:t>
            </a:r>
            <a:r>
              <a:rPr lang="en-US" baseline="0" dirty="0"/>
              <a:t> party guidelines, organic certification requirements or associated risk as determined by the product or process.  One firm reported using a silver dioxide fogger as well as dry steam in some areas of the plant.  </a:t>
            </a:r>
          </a:p>
          <a:p>
            <a:endParaRPr lang="en-US" baseline="0" dirty="0"/>
          </a:p>
          <a:p>
            <a:r>
              <a:rPr lang="en-US" baseline="0" dirty="0"/>
              <a:t>When considering the limitations of the ATP method as discussed before in the presence of residual sanitizer I reviewed the user manuals of the 6 instruments that were reported used by the MDHPF that were interviewed.  Of the 6 instrument manuals, 1 manual had a section that discussed the interference, quenching or enhancement potential of sanitizer on the readings and 1 other manual discussed the potential of electromagnetic interference by equipment that may be used in the firm.  </a:t>
            </a:r>
          </a:p>
          <a:p>
            <a:endParaRPr lang="en-US" baseline="0" dirty="0"/>
          </a:p>
          <a:p>
            <a:r>
              <a:rPr lang="en-US" baseline="0" dirty="0"/>
              <a:t>Conclusions of this study are discussed on the next slide</a:t>
            </a:r>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28</a:t>
            </a:fld>
            <a:endParaRPr lang="en-US" dirty="0"/>
          </a:p>
        </p:txBody>
      </p:sp>
    </p:spTree>
    <p:extLst>
      <p:ext uri="{BB962C8B-B14F-4D97-AF65-F5344CB8AC3E}">
        <p14:creationId xmlns:p14="http://schemas.microsoft.com/office/powerpoint/2010/main" val="1374885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DRI/RT were used for the</a:t>
            </a:r>
            <a:r>
              <a:rPr lang="en-US" baseline="0" dirty="0"/>
              <a:t> verification of GMPs, </a:t>
            </a:r>
            <a:r>
              <a:rPr lang="en-US" baseline="0" dirty="0" err="1"/>
              <a:t>sSOPs</a:t>
            </a:r>
            <a:r>
              <a:rPr lang="en-US" baseline="0" dirty="0"/>
              <a:t>, allergen control as well as preventive controls in firms.  DRI/RTs reported were ATP monitors, rapid microbial test kits, as well as electronic allergen monitoring, allergen test strips and lateral flow devices.  </a:t>
            </a:r>
          </a:p>
          <a:p>
            <a:endParaRPr lang="en-US" baseline="0" dirty="0"/>
          </a:p>
          <a:p>
            <a:r>
              <a:rPr lang="en-US" baseline="0" dirty="0"/>
              <a:t>The triggering limits for corrective actions varied based on the product, the stage of production, as well as the instrument.  </a:t>
            </a:r>
          </a:p>
          <a:p>
            <a:endParaRPr lang="en-US" baseline="0" dirty="0"/>
          </a:p>
          <a:p>
            <a:r>
              <a:rPr lang="en-US" baseline="0" dirty="0"/>
              <a:t>All firms reported corrective action plans for ATP levels, microbiology as well as allergen detection.  Those varied based on individual firm guidelines, 3</a:t>
            </a:r>
            <a:r>
              <a:rPr lang="en-US" baseline="30000" dirty="0"/>
              <a:t>rd</a:t>
            </a:r>
            <a:r>
              <a:rPr lang="en-US" baseline="0" dirty="0"/>
              <a:t> party guidelines or regulatory requirements.  </a:t>
            </a:r>
          </a:p>
          <a:p>
            <a:endParaRPr lang="en-US" baseline="0" dirty="0"/>
          </a:p>
          <a:p>
            <a:r>
              <a:rPr lang="en-US" baseline="0" dirty="0"/>
              <a:t>We considering the corrective action plans, most described a process that included a deep cleaning of the area where a positive swab was collected or the piece of equipment sampled with a retesting procedure that varied based on type ATP, microbiology or allergen.  </a:t>
            </a:r>
          </a:p>
          <a:p>
            <a:endParaRPr lang="en-US" baseline="0" dirty="0"/>
          </a:p>
          <a:p>
            <a:r>
              <a:rPr lang="en-US" baseline="0" dirty="0"/>
              <a:t>When questioned about the different sanitizing agents used in firm a wide variety of chemicals and methods were reported.  We’ll talk about that on the next slide.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29</a:t>
            </a:fld>
            <a:endParaRPr lang="en-US" dirty="0"/>
          </a:p>
        </p:txBody>
      </p:sp>
    </p:spTree>
    <p:extLst>
      <p:ext uri="{BB962C8B-B14F-4D97-AF65-F5344CB8AC3E}">
        <p14:creationId xmlns:p14="http://schemas.microsoft.com/office/powerpoint/2010/main" val="321276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panose="020B0604020202020204" pitchFamily="34" charset="0"/>
              </a:rPr>
              <a:t>Slide </a:t>
            </a:r>
            <a:fld id="{7E653851-F3F3-4257-86BE-C769B44C2A01}" type="slidenum">
              <a:rPr lang="en-US" b="1" smtClean="0">
                <a:cs typeface="Arial" panose="020B0604020202020204" pitchFamily="34" charset="0"/>
              </a:rPr>
              <a:pPr/>
              <a:t>3</a:t>
            </a:fld>
            <a:r>
              <a:rPr lang="en-US" b="1" dirty="0">
                <a:cs typeface="Arial" panose="020B0604020202020204" pitchFamily="34" charset="0"/>
              </a:rPr>
              <a:t>:</a:t>
            </a:r>
            <a:r>
              <a:rPr lang="en-US" dirty="0">
                <a:cs typeface="Arial" panose="020B0604020202020204" pitchFamily="34" charset="0"/>
              </a:rPr>
              <a:t> </a:t>
            </a:r>
            <a:r>
              <a:rPr lang="en-US" sz="1000" dirty="0"/>
              <a:t>Direct-reading Rapid-test Methods Used to Evaluate Food Safety Controls in Maryland </a:t>
            </a:r>
          </a:p>
          <a:p>
            <a:r>
              <a:rPr lang="en-US" sz="1000" dirty="0"/>
              <a:t>High-priority Firms</a:t>
            </a:r>
          </a:p>
          <a:p>
            <a:endParaRPr lang="en-US" sz="1000" dirty="0"/>
          </a:p>
          <a:p>
            <a:r>
              <a:rPr lang="en-US" sz="1000" dirty="0"/>
              <a:t>Good (morning/afternoon/evening) – I am D’Ann Williams the Chief of the Center for Food Defense and Emergency Response at the Maryland Department of Health Office of Food Protection</a:t>
            </a:r>
          </a:p>
          <a:p>
            <a:r>
              <a:rPr lang="en-US" sz="1000" dirty="0"/>
              <a:t>I will be discussing my research that evaluated the use of Direct reading instruments in high-priority firms in Maryland and how they are used to evaluate food safety controls in the firms.  </a:t>
            </a:r>
            <a:endParaRPr lang="en-US" dirty="0">
              <a:cs typeface="Arial" panose="020B0604020202020204" pitchFamily="34" charset="0"/>
            </a:endParaRPr>
          </a:p>
          <a:p>
            <a:pPr>
              <a:spcBef>
                <a:spcPts val="442"/>
              </a:spcBef>
              <a:defRPr/>
            </a:pPr>
            <a:endParaRPr lang="en-US" dirty="0">
              <a:cs typeface="Arial" panose="020B0604020202020204" pitchFamily="34" charset="0"/>
            </a:endParaRPr>
          </a:p>
          <a:p>
            <a:pPr>
              <a:spcBef>
                <a:spcPts val="442"/>
              </a:spcBef>
              <a:defRPr/>
            </a:pPr>
            <a:r>
              <a:rPr lang="en-US" b="1" dirty="0">
                <a:cs typeface="Arial" panose="020B0604020202020204" pitchFamily="34" charset="0"/>
              </a:rPr>
              <a:t>Instructions</a:t>
            </a:r>
          </a:p>
          <a:p>
            <a:pPr marL="167129" indent="-167129">
              <a:spcBef>
                <a:spcPts val="442"/>
              </a:spcBef>
              <a:buFont typeface="Arial" panose="020B0604020202020204" pitchFamily="34" charset="0"/>
              <a:buChar char="•"/>
              <a:defRPr/>
            </a:pPr>
            <a:r>
              <a:rPr lang="en-US" dirty="0">
                <a:cs typeface="Arial" panose="020B0604020202020204" pitchFamily="34" charset="0"/>
              </a:rPr>
              <a:t>Introduce the study topic.” </a:t>
            </a:r>
          </a:p>
          <a:p>
            <a:pPr marL="167129" indent="-167129">
              <a:spcBef>
                <a:spcPts val="442"/>
              </a:spcBef>
              <a:buFont typeface="Arial" panose="020B0604020202020204" pitchFamily="34" charset="0"/>
              <a:buChar char="•"/>
              <a:defRPr/>
            </a:pPr>
            <a:r>
              <a:rPr lang="en-US" dirty="0">
                <a:cs typeface="Arial" panose="020B0604020202020204" pitchFamily="34" charset="0"/>
              </a:rPr>
              <a:t>Identify your agency, if you haven’t already.</a:t>
            </a:r>
          </a:p>
          <a:p>
            <a:pPr>
              <a:spcBef>
                <a:spcPts val="442"/>
              </a:spcBef>
              <a:defRPr/>
            </a:pPr>
            <a:endParaRPr lang="en-US" dirty="0">
              <a:cs typeface="Arial" panose="020B0604020202020204" pitchFamily="34" charset="0"/>
            </a:endParaRPr>
          </a:p>
          <a:p>
            <a:pPr>
              <a:spcBef>
                <a:spcPts val="442"/>
              </a:spcBef>
              <a:defRPr/>
            </a:pPr>
            <a:r>
              <a:rPr lang="en-US" b="1" dirty="0">
                <a:cs typeface="Arial" panose="020B0604020202020204" pitchFamily="34" charset="0"/>
              </a:rPr>
              <a:t>Transition</a:t>
            </a:r>
          </a:p>
          <a:p>
            <a:pPr marL="167129" indent="-167129">
              <a:spcBef>
                <a:spcPts val="442"/>
              </a:spcBef>
              <a:buFont typeface="Arial" panose="020B0604020202020204" pitchFamily="34" charset="0"/>
              <a:buChar char="•"/>
              <a:defRPr/>
            </a:pPr>
            <a:r>
              <a:rPr lang="en-US" dirty="0">
                <a:cs typeface="Arial" panose="020B0604020202020204" pitchFamily="34" charset="0"/>
              </a:rPr>
              <a:t>“Let’s talk about some background information</a:t>
            </a:r>
            <a:r>
              <a:rPr lang="en-US" baseline="0" dirty="0">
                <a:cs typeface="Arial" panose="020B0604020202020204" pitchFamily="34" charset="0"/>
              </a:rPr>
              <a:t> to help frame </a:t>
            </a:r>
            <a:r>
              <a:rPr lang="en-US" dirty="0">
                <a:cs typeface="Arial" panose="020B0604020202020204" pitchFamily="34" charset="0"/>
              </a:rPr>
              <a:t>the importance</a:t>
            </a:r>
            <a:r>
              <a:rPr lang="en-US" baseline="0" dirty="0">
                <a:cs typeface="Arial" panose="020B0604020202020204" pitchFamily="34" charset="0"/>
              </a:rPr>
              <a:t> and objectives of the </a:t>
            </a:r>
            <a:r>
              <a:rPr lang="en-US" dirty="0">
                <a:cs typeface="Arial" panose="020B0604020202020204" pitchFamily="34" charset="0"/>
              </a:rPr>
              <a:t>study.” (Click for next slide)</a:t>
            </a:r>
          </a:p>
          <a:p>
            <a:pPr marL="167129" indent="-167129">
              <a:spcBef>
                <a:spcPts val="442"/>
              </a:spcBef>
              <a:buFont typeface="Arial" panose="020B0604020202020204" pitchFamily="34" charset="0"/>
              <a:buChar char="•"/>
              <a:defRPr/>
            </a:pPr>
            <a:endParaRPr lang="en-US" dirty="0">
              <a:cs typeface="Arial" panose="020B0604020202020204" pitchFamily="34" charset="0"/>
            </a:endParaRPr>
          </a:p>
          <a:p>
            <a:pPr marL="167129" indent="-167129">
              <a:spcBef>
                <a:spcPts val="442"/>
              </a:spcBef>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3</a:t>
            </a:fld>
            <a:endParaRPr lang="en-US" dirty="0"/>
          </a:p>
        </p:txBody>
      </p:sp>
    </p:spTree>
    <p:extLst>
      <p:ext uri="{BB962C8B-B14F-4D97-AF65-F5344CB8AC3E}">
        <p14:creationId xmlns:p14="http://schemas.microsoft.com/office/powerpoint/2010/main" val="2864383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threshold for triggering corrective actions were different based on the instrument used, specific acceptable levels within the specific food product and 3</a:t>
            </a:r>
            <a:r>
              <a:rPr lang="en-US" sz="1000" baseline="30000" dirty="0"/>
              <a:t>rd</a:t>
            </a:r>
            <a:r>
              <a:rPr lang="en-US" sz="1000" dirty="0"/>
              <a:t> party audit requirements.  </a:t>
            </a:r>
          </a:p>
          <a:p>
            <a:endParaRPr lang="en-US" sz="1000" dirty="0"/>
          </a:p>
          <a:p>
            <a:r>
              <a:rPr lang="en-US" sz="1000" dirty="0"/>
              <a:t>All firms using DRI/RT reported conducting in-house training by a PCQI. 3 firms have a yearly 3</a:t>
            </a:r>
            <a:r>
              <a:rPr lang="en-US" sz="1000" baseline="30000" dirty="0"/>
              <a:t>rd</a:t>
            </a:r>
            <a:r>
              <a:rPr lang="en-US" sz="1000" dirty="0"/>
              <a:t> party training event.  ‘</a:t>
            </a:r>
          </a:p>
          <a:p>
            <a:endParaRPr lang="en-US" sz="1000" dirty="0"/>
          </a:p>
          <a:p>
            <a:r>
              <a:rPr lang="en-US" sz="1000" dirty="0"/>
              <a:t>Effectiveness of the training was assessed by various methods, pre-post quizzes, field tests as well as direct observation. </a:t>
            </a:r>
          </a:p>
          <a:p>
            <a:r>
              <a:rPr lang="en-US" sz="1000" dirty="0"/>
              <a:t>When PCQI personnel were questioned about their interactions with the manufacturer manuals, and technical support of these DRI/RT technologies, the limitations related to the use of these technologies for verification or validation of sanitary conditions are not adequately explained. These limitations were discussed with the firms at the time of the interview. </a:t>
            </a:r>
          </a:p>
          <a:p>
            <a:endParaRPr lang="en-US" sz="1000" dirty="0"/>
          </a:p>
          <a:p>
            <a:r>
              <a:rPr lang="en-US" sz="1000" dirty="0"/>
              <a:t>When discussing the limitations of the DRI/RT methods, 75% of firms were NOT aware of the limitations of the instruments that they were using.  Only 1 firms reported an instrument company that informed them of potential </a:t>
            </a:r>
            <a:r>
              <a:rPr lang="en-US" sz="1000" dirty="0" err="1"/>
              <a:t>limitatons</a:t>
            </a:r>
            <a:r>
              <a:rPr lang="en-US" sz="1000" dirty="0"/>
              <a:t>.</a:t>
            </a:r>
          </a:p>
          <a:p>
            <a:endParaRPr lang="en-US" sz="1000" dirty="0"/>
          </a:p>
          <a:p>
            <a:r>
              <a:rPr lang="en-US" sz="1000" dirty="0"/>
              <a:t>The misinterpretation or improper use of these technologies to designate a “clean or safe” environment for food production could adversely impact the actual safety of the produced food. </a:t>
            </a:r>
          </a:p>
          <a:p>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30</a:t>
            </a:fld>
            <a:endParaRPr lang="en-US" dirty="0"/>
          </a:p>
        </p:txBody>
      </p:sp>
    </p:spTree>
    <p:extLst>
      <p:ext uri="{BB962C8B-B14F-4D97-AF65-F5344CB8AC3E}">
        <p14:creationId xmlns:p14="http://schemas.microsoft.com/office/powerpoint/2010/main" val="2016810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31</a:t>
            </a:fld>
            <a:endParaRPr lang="en-US" dirty="0"/>
          </a:p>
        </p:txBody>
      </p:sp>
    </p:spTree>
    <p:extLst>
      <p:ext uri="{BB962C8B-B14F-4D97-AF65-F5344CB8AC3E}">
        <p14:creationId xmlns:p14="http://schemas.microsoft.com/office/powerpoint/2010/main" val="1731992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32</a:t>
            </a:fld>
            <a:endParaRPr lang="en-US" dirty="0"/>
          </a:p>
        </p:txBody>
      </p:sp>
    </p:spTree>
    <p:extLst>
      <p:ext uri="{BB962C8B-B14F-4D97-AF65-F5344CB8AC3E}">
        <p14:creationId xmlns:p14="http://schemas.microsoft.com/office/powerpoint/2010/main" val="1947262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42"/>
              </a:spcBef>
              <a:defRPr/>
            </a:pPr>
            <a:endParaRPr lang="en-US" dirty="0">
              <a:cs typeface="Arial" panose="020B0604020202020204" pitchFamily="34" charset="0"/>
            </a:endParaRPr>
          </a:p>
          <a:p>
            <a:pPr>
              <a:spcBef>
                <a:spcPts val="442"/>
              </a:spcBef>
              <a:defRPr/>
            </a:pPr>
            <a:r>
              <a:rPr lang="en-US" b="0" dirty="0">
                <a:cs typeface="Arial" panose="020B0604020202020204" pitchFamily="34" charset="0"/>
              </a:rPr>
              <a:t>I can’t thank the leadership</a:t>
            </a:r>
            <a:r>
              <a:rPr lang="en-US" b="0" baseline="0" dirty="0">
                <a:cs typeface="Arial" panose="020B0604020202020204" pitchFamily="34" charset="0"/>
              </a:rPr>
              <a:t> at the </a:t>
            </a:r>
            <a:r>
              <a:rPr lang="en-US" b="0" dirty="0">
                <a:cs typeface="Arial" panose="020B0604020202020204" pitchFamily="34" charset="0"/>
              </a:rPr>
              <a:t>Maryland Department</a:t>
            </a:r>
            <a:r>
              <a:rPr lang="en-US" b="0" baseline="0" dirty="0">
                <a:cs typeface="Arial" panose="020B0604020202020204" pitchFamily="34" charset="0"/>
              </a:rPr>
              <a:t> of Health enough for allowing me to take part in this fellowship opportunity.  This has been an invaluable experience and I would recommend applying for the next Cohort to anyone who wants to expand their understanding of an Integrated Food Safety System and work with a team of SME’s with a wide range of experiences and sage advice.</a:t>
            </a:r>
          </a:p>
          <a:p>
            <a:pPr>
              <a:spcBef>
                <a:spcPts val="442"/>
              </a:spcBef>
              <a:defRPr/>
            </a:pPr>
            <a:endParaRPr lang="en-US" b="0" baseline="0" dirty="0">
              <a:cs typeface="Arial" panose="020B0604020202020204" pitchFamily="34" charset="0"/>
            </a:endParaRPr>
          </a:p>
          <a:p>
            <a:pPr>
              <a:spcBef>
                <a:spcPts val="442"/>
              </a:spcBef>
              <a:defRPr/>
            </a:pPr>
            <a:r>
              <a:rPr lang="en-US" dirty="0"/>
              <a:t>Their intellect, expertise and dedication to public health, food safety and the betterment of society is humbling. I am encouraged and hopeful, knowing that our future is in good hands. </a:t>
            </a:r>
            <a:endParaRPr lang="en-US" b="0" dirty="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34</a:t>
            </a:fld>
            <a:endParaRPr lang="en-US" dirty="0"/>
          </a:p>
        </p:txBody>
      </p:sp>
    </p:spTree>
    <p:extLst>
      <p:ext uri="{BB962C8B-B14F-4D97-AF65-F5344CB8AC3E}">
        <p14:creationId xmlns:p14="http://schemas.microsoft.com/office/powerpoint/2010/main" val="925058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42"/>
              </a:spcBef>
              <a:defRPr/>
            </a:pPr>
            <a:r>
              <a:rPr lang="en-US" b="1" dirty="0">
                <a:cs typeface="Arial" panose="020B0604020202020204" pitchFamily="34" charset="0"/>
              </a:rPr>
              <a:t>Slide </a:t>
            </a:r>
            <a:fld id="{7E653851-F3F3-4257-86BE-C769B44C2A01}" type="slidenum">
              <a:rPr lang="en-US" b="1" smtClean="0">
                <a:cs typeface="Arial" panose="020B0604020202020204" pitchFamily="34" charset="0"/>
              </a:rPr>
              <a:pPr>
                <a:spcBef>
                  <a:spcPts val="442"/>
                </a:spcBef>
                <a:defRPr/>
              </a:pPr>
              <a:t>35</a:t>
            </a:fld>
            <a:r>
              <a:rPr lang="en-US" b="1" dirty="0">
                <a:cs typeface="Arial" panose="020B0604020202020204" pitchFamily="34" charset="0"/>
              </a:rPr>
              <a:t>:</a:t>
            </a:r>
            <a:r>
              <a:rPr lang="en-US" dirty="0">
                <a:cs typeface="Arial" panose="020B0604020202020204" pitchFamily="34" charset="0"/>
              </a:rPr>
              <a:t> “</a:t>
            </a:r>
            <a:r>
              <a:rPr lang="en-US" dirty="0"/>
              <a:t>Questions?</a:t>
            </a:r>
            <a:r>
              <a:rPr lang="en-US" dirty="0">
                <a:cs typeface="Arial" panose="020B0604020202020204" pitchFamily="34" charset="0"/>
              </a:rPr>
              <a:t>”</a:t>
            </a:r>
          </a:p>
          <a:p>
            <a:pPr>
              <a:spcBef>
                <a:spcPts val="442"/>
              </a:spcBef>
              <a:defRPr/>
            </a:pPr>
            <a:r>
              <a:rPr lang="en-US" dirty="0">
                <a:cs typeface="Arial" panose="020B0604020202020204" pitchFamily="34" charset="0"/>
              </a:rPr>
              <a:t>Thank you for</a:t>
            </a:r>
            <a:r>
              <a:rPr lang="en-US" baseline="0" dirty="0">
                <a:cs typeface="Arial" panose="020B0604020202020204" pitchFamily="34" charset="0"/>
              </a:rPr>
              <a:t> your attention, I can take any questions or comments at this time.  </a:t>
            </a:r>
          </a:p>
          <a:p>
            <a:pPr>
              <a:spcBef>
                <a:spcPts val="442"/>
              </a:spcBef>
              <a:defRPr/>
            </a:pPr>
            <a:endParaRPr lang="en-US" dirty="0">
              <a:cs typeface="Arial" panose="020B0604020202020204" pitchFamily="34" charset="0"/>
            </a:endParaRPr>
          </a:p>
          <a:p>
            <a:pPr>
              <a:spcBef>
                <a:spcPts val="442"/>
              </a:spcBef>
              <a:defRPr/>
            </a:pP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E11B7A-E4A7-4FCC-88DD-E75C1653BABB}" type="slidenum">
              <a:rPr lang="en-US" smtClean="0"/>
              <a:pPr/>
              <a:t>35</a:t>
            </a:fld>
            <a:endParaRPr lang="en-US" dirty="0"/>
          </a:p>
        </p:txBody>
      </p:sp>
    </p:spTree>
    <p:extLst>
      <p:ext uri="{BB962C8B-B14F-4D97-AF65-F5344CB8AC3E}">
        <p14:creationId xmlns:p14="http://schemas.microsoft.com/office/powerpoint/2010/main" val="4288654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A3 – 2xs higher than</a:t>
            </a:r>
            <a:r>
              <a:rPr lang="en-US" baseline="0" dirty="0"/>
              <a:t> just ATP</a:t>
            </a:r>
            <a:endParaRPr lang="en-US" dirty="0"/>
          </a:p>
          <a:p>
            <a:r>
              <a:rPr lang="en-US" dirty="0"/>
              <a:t>A3 method 3x</a:t>
            </a:r>
            <a:r>
              <a:rPr lang="en-US" baseline="0" dirty="0"/>
              <a:t> higher than just ATP method in milk products (highly processed foods, butter, ice cream, cheese and coffee creamer &gt;than 3xs</a:t>
            </a:r>
          </a:p>
          <a:p>
            <a:r>
              <a:rPr lang="en-US" baseline="0" dirty="0"/>
              <a:t>Raw meat – fish contain ADP</a:t>
            </a:r>
          </a:p>
          <a:p>
            <a:r>
              <a:rPr lang="en-US" baseline="0" dirty="0"/>
              <a:t>Eggs, processed meat, seafood, sausage, bacon, beef jerky, canned fish and dried fish- AMP</a:t>
            </a:r>
          </a:p>
          <a:p>
            <a:r>
              <a:rPr lang="en-US" baseline="0" dirty="0"/>
              <a:t>Grains, nuts, pasta, noodles, peanut butter, beer, mostly low responses and consist of  AMP</a:t>
            </a:r>
          </a:p>
          <a:p>
            <a:r>
              <a:rPr lang="en-US" baseline="0" dirty="0"/>
              <a:t>Fruits and vegetables mostly AMP and ADP different based on species</a:t>
            </a:r>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36</a:t>
            </a:fld>
            <a:endParaRPr lang="en-US" dirty="0"/>
          </a:p>
        </p:txBody>
      </p:sp>
    </p:spTree>
    <p:extLst>
      <p:ext uri="{BB962C8B-B14F-4D97-AF65-F5344CB8AC3E}">
        <p14:creationId xmlns:p14="http://schemas.microsoft.com/office/powerpoint/2010/main" val="1157582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limitations of ATP </a:t>
            </a:r>
            <a:r>
              <a:rPr lang="en-US" dirty="0" err="1"/>
              <a:t>luminometers</a:t>
            </a:r>
            <a:r>
              <a:rPr lang="en-US" dirty="0"/>
              <a:t> clearly show that the units are not reliable in confirming proper removal of disease causing agents at healthcare settings. Inaccurate bioluminescence results causing false confidence on surface disinfection can ultimately jeopardize public health and rise infection control costs at hospitals and healthcare facilities.”</a:t>
            </a:r>
          </a:p>
          <a:p>
            <a:endParaRPr lang="en-US" dirty="0"/>
          </a:p>
          <a:p>
            <a:endParaRPr lang="en-US" dirty="0"/>
          </a:p>
          <a:p>
            <a:r>
              <a:rPr lang="en-US" dirty="0"/>
              <a:t>“By examining Table 1, it can be seen that healthcare disinfectants contain high levels of active ingredients. They also have other inert ingredients, which are usually not disclosed on their materials safety data sheets. Therefore swabbing a surface which has already been treated with a disinfectant has the potential to introduce high levels of residual chemicals to the swab and, subsequently, to the ATP measuring device. In food processing facilities, on the other hand, the chemical exposure will be significantly lower as FDA requirements (21 CFR 178.1005 &amp; 1010 and similar guidelines) significantly limit the level of chemicals in food sanitizing and disinfecting solutions. This, results in much less chemical interaction, which could be the reason why not much chemical interaction is reported in ATP bioluminescence meters in these applications. It should be noted however that in this study, the disinfectant was directly applied to swab for the interaction test, while in real life situations, the disinfectant will be applied to the surface first, and in most part it will dry before swabbing. Therefore for volatile active ingredients such as alcohols or hydrogen peroxide, the actual chemical interaction may be less than the test results here, but for those non-volatile active ingredients, such as quaternary ammonium compounds or citric acid, the chemical interaction should be more or less the same if the surface is properly swabbed.”</a:t>
            </a:r>
          </a:p>
        </p:txBody>
      </p:sp>
      <p:sp>
        <p:nvSpPr>
          <p:cNvPr id="4" name="Slide Number Placeholder 3"/>
          <p:cNvSpPr>
            <a:spLocks noGrp="1"/>
          </p:cNvSpPr>
          <p:nvPr>
            <p:ph type="sldNum" sz="quarter" idx="10"/>
          </p:nvPr>
        </p:nvSpPr>
        <p:spPr/>
        <p:txBody>
          <a:bodyPr/>
          <a:lstStyle/>
          <a:p>
            <a:fld id="{E8E11B7A-E4A7-4FCC-88DD-E75C1653BABB}" type="slidenum">
              <a:rPr lang="en-US" smtClean="0"/>
              <a:pPr/>
              <a:t>37</a:t>
            </a:fld>
            <a:endParaRPr lang="en-US" dirty="0"/>
          </a:p>
        </p:txBody>
      </p:sp>
    </p:spTree>
    <p:extLst>
      <p:ext uri="{BB962C8B-B14F-4D97-AF65-F5344CB8AC3E}">
        <p14:creationId xmlns:p14="http://schemas.microsoft.com/office/powerpoint/2010/main" val="3448134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 sanitizers addressed in the </a:t>
            </a:r>
            <a:r>
              <a:rPr lang="en-US" sz="1000" dirty="0" err="1"/>
              <a:t>Omidbakhsh</a:t>
            </a:r>
            <a:r>
              <a:rPr lang="en-US" sz="1000" dirty="0"/>
              <a:t> study How Reliable Are ATP Bioluminescence Meters in Assessing Decontamination of Environmental Surfaces in Healthcare Settings</a:t>
            </a:r>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38</a:t>
            </a:fld>
            <a:endParaRPr lang="en-US" dirty="0"/>
          </a:p>
        </p:txBody>
      </p:sp>
    </p:spTree>
    <p:extLst>
      <p:ext uri="{BB962C8B-B14F-4D97-AF65-F5344CB8AC3E}">
        <p14:creationId xmlns:p14="http://schemas.microsoft.com/office/powerpoint/2010/main" val="827567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Adenosine triphosphate (ATP) is a molecule responsible for transferring energy within a cell. If ATP is detected on a surface, something living or (previously living) is present as well.  The monitors report light intensity as an indicator of protein concentration or a living cell.</a:t>
            </a:r>
          </a:p>
          <a:p>
            <a:endParaRPr lang="en-US" baseline="0" dirty="0"/>
          </a:p>
          <a:p>
            <a:r>
              <a:rPr lang="en-US" baseline="0" dirty="0"/>
              <a:t>ATP sanitation verification systems measure the ATP collected from food contact surfaces or liquids as an indication of the cleanliness of the surface, or purity of the liquid,” said </a:t>
            </a:r>
            <a:r>
              <a:rPr lang="en-US" baseline="0" dirty="0" err="1"/>
              <a:t>Neogen’s</a:t>
            </a:r>
            <a:r>
              <a:rPr lang="en-US" baseline="0" dirty="0"/>
              <a:t> Erick Pardo. “They work by measuring the light created when ATP contacts a reagent in the system’s sampling devices. The higher the levels of food residue and microorganisms in a surface or water sample, the more ATP, and the more light produced.”</a:t>
            </a:r>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39</a:t>
            </a:fld>
            <a:endParaRPr lang="en-US" dirty="0"/>
          </a:p>
        </p:txBody>
      </p:sp>
    </p:spTree>
    <p:extLst>
      <p:ext uri="{BB962C8B-B14F-4D97-AF65-F5344CB8AC3E}">
        <p14:creationId xmlns:p14="http://schemas.microsoft.com/office/powerpoint/2010/main" val="585733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42"/>
              </a:spcBef>
              <a:defRPr/>
            </a:pPr>
            <a:r>
              <a:rPr lang="en-US" b="1" dirty="0">
                <a:cs typeface="Arial" panose="020B0604020202020204" pitchFamily="34" charset="0"/>
              </a:rPr>
              <a:t>Slide </a:t>
            </a:r>
            <a:fld id="{7E653851-F3F3-4257-86BE-C769B44C2A01}" type="slidenum">
              <a:rPr lang="en-US" b="1" smtClean="0">
                <a:cs typeface="Arial" panose="020B0604020202020204" pitchFamily="34" charset="0"/>
              </a:rPr>
              <a:pPr>
                <a:spcBef>
                  <a:spcPts val="442"/>
                </a:spcBef>
                <a:defRPr/>
              </a:pPr>
              <a:t>4</a:t>
            </a:fld>
            <a:r>
              <a:rPr lang="en-US" b="1" dirty="0">
                <a:cs typeface="Arial" panose="020B0604020202020204" pitchFamily="34" charset="0"/>
              </a:rPr>
              <a:t>:</a:t>
            </a:r>
            <a:r>
              <a:rPr lang="en-US" dirty="0">
                <a:cs typeface="Arial" panose="020B0604020202020204" pitchFamily="34" charset="0"/>
              </a:rPr>
              <a:t> “</a:t>
            </a:r>
            <a:r>
              <a:rPr lang="en-US" dirty="0"/>
              <a:t>Background</a:t>
            </a:r>
            <a:r>
              <a:rPr lang="en-US" dirty="0">
                <a:cs typeface="Arial" panose="020B0604020202020204" pitchFamily="34" charset="0"/>
              </a:rPr>
              <a:t>”</a:t>
            </a:r>
          </a:p>
          <a:p>
            <a:pPr>
              <a:spcBef>
                <a:spcPts val="442"/>
              </a:spcBef>
              <a:defRPr/>
            </a:pPr>
            <a:endParaRPr lang="en-US" dirty="0">
              <a:cs typeface="Arial" panose="020B0604020202020204" pitchFamily="34" charset="0"/>
            </a:endParaRPr>
          </a:p>
          <a:p>
            <a:pPr>
              <a:spcBef>
                <a:spcPts val="442"/>
              </a:spcBef>
              <a:defRPr/>
            </a:pPr>
            <a:r>
              <a:rPr lang="en-US" b="1" dirty="0">
                <a:cs typeface="Arial" panose="020B0604020202020204" pitchFamily="34" charset="0"/>
              </a:rPr>
              <a:t>Instructions</a:t>
            </a:r>
          </a:p>
          <a:p>
            <a:pPr marL="167129" indent="-167129">
              <a:spcBef>
                <a:spcPts val="442"/>
              </a:spcBef>
              <a:buFont typeface="Arial" panose="020B0604020202020204" pitchFamily="34" charset="0"/>
              <a:buChar char="•"/>
              <a:defRPr/>
            </a:pPr>
            <a:r>
              <a:rPr lang="en-US" dirty="0">
                <a:cs typeface="Arial" panose="020B0604020202020204" pitchFamily="34" charset="0"/>
              </a:rPr>
              <a:t>Enter any instructions, if applicable.</a:t>
            </a:r>
          </a:p>
          <a:p>
            <a:pPr marL="167129" indent="-167129">
              <a:spcBef>
                <a:spcPts val="442"/>
              </a:spcBef>
              <a:buFont typeface="Arial" panose="020B0604020202020204" pitchFamily="34" charset="0"/>
              <a:buChar char="•"/>
              <a:defRPr/>
            </a:pPr>
            <a:r>
              <a:rPr lang="en-US" dirty="0">
                <a:cs typeface="Arial" panose="020B0604020202020204" pitchFamily="34" charset="0"/>
              </a:rPr>
              <a:t>Discuss each bullet on the slide. </a:t>
            </a:r>
          </a:p>
          <a:p>
            <a:pPr marL="167129" indent="-167129">
              <a:spcBef>
                <a:spcPts val="442"/>
              </a:spcBef>
              <a:buFont typeface="Arial" panose="020B0604020202020204" pitchFamily="34" charset="0"/>
              <a:buChar char="•"/>
              <a:defRPr/>
            </a:pPr>
            <a:r>
              <a:rPr lang="en-US" dirty="0">
                <a:cs typeface="Arial" panose="020B0604020202020204" pitchFamily="34" charset="0"/>
              </a:rPr>
              <a:t>Use supporting information and engagement question to facilitate a discussion.</a:t>
            </a:r>
          </a:p>
          <a:p>
            <a:pPr>
              <a:spcBef>
                <a:spcPts val="442"/>
              </a:spcBef>
              <a:defRPr/>
            </a:pPr>
            <a:endParaRPr lang="en-US" dirty="0">
              <a:cs typeface="Arial" panose="020B0604020202020204" pitchFamily="34" charset="0"/>
            </a:endParaRPr>
          </a:p>
          <a:p>
            <a:pPr>
              <a:spcBef>
                <a:spcPts val="442"/>
              </a:spcBef>
              <a:defRPr/>
            </a:pPr>
            <a:r>
              <a:rPr lang="en-US" b="1" dirty="0">
                <a:cs typeface="Arial" panose="020B0604020202020204" pitchFamily="34" charset="0"/>
              </a:rPr>
              <a:t>Supporting Information</a:t>
            </a:r>
          </a:p>
          <a:p>
            <a:pPr marL="167129" indent="-167129">
              <a:spcBef>
                <a:spcPts val="442"/>
              </a:spcBef>
              <a:buFont typeface="Arial" panose="020B0604020202020204" pitchFamily="34" charset="0"/>
              <a:buChar char="•"/>
              <a:defRPr/>
            </a:pPr>
            <a:r>
              <a:rPr lang="en-US" dirty="0">
                <a:cs typeface="Arial" panose="020B0604020202020204" pitchFamily="34" charset="0"/>
              </a:rPr>
              <a:t>Enter any supporting information, if applicable.</a:t>
            </a:r>
          </a:p>
          <a:p>
            <a:pPr>
              <a:spcBef>
                <a:spcPts val="442"/>
              </a:spcBef>
              <a:defRPr/>
            </a:pPr>
            <a:endParaRPr lang="en-US" dirty="0">
              <a:cs typeface="Arial" panose="020B0604020202020204" pitchFamily="34" charset="0"/>
            </a:endParaRPr>
          </a:p>
          <a:p>
            <a:pPr>
              <a:spcBef>
                <a:spcPts val="442"/>
              </a:spcBef>
              <a:defRPr/>
            </a:pPr>
            <a:r>
              <a:rPr lang="en-US" b="1" dirty="0">
                <a:cs typeface="Arial" panose="020B0604020202020204" pitchFamily="34" charset="0"/>
              </a:rPr>
              <a:t>Engagement Questions</a:t>
            </a:r>
          </a:p>
          <a:p>
            <a:pPr marL="167129" indent="-167129">
              <a:spcBef>
                <a:spcPts val="442"/>
              </a:spcBef>
              <a:buFont typeface="Arial" panose="020B0604020202020204" pitchFamily="34" charset="0"/>
              <a:buChar char="•"/>
              <a:defRPr/>
            </a:pPr>
            <a:r>
              <a:rPr lang="en-US" dirty="0">
                <a:cs typeface="Arial" panose="020B0604020202020204" pitchFamily="34" charset="0"/>
              </a:rPr>
              <a:t>Enter any engagement questions (include answers as appropriate), if applicable.</a:t>
            </a:r>
          </a:p>
          <a:p>
            <a:pPr>
              <a:spcBef>
                <a:spcPts val="442"/>
              </a:spcBef>
              <a:defRPr/>
            </a:pPr>
            <a:endParaRPr lang="en-US" dirty="0">
              <a:cs typeface="Arial" panose="020B0604020202020204" pitchFamily="34" charset="0"/>
            </a:endParaRPr>
          </a:p>
          <a:p>
            <a:pPr>
              <a:spcBef>
                <a:spcPts val="442"/>
              </a:spcBef>
              <a:defRPr/>
            </a:pPr>
            <a:r>
              <a:rPr lang="en-US" b="1" dirty="0">
                <a:cs typeface="Arial" panose="020B0604020202020204" pitchFamily="34" charset="0"/>
              </a:rPr>
              <a:t>Key Point</a:t>
            </a:r>
          </a:p>
          <a:p>
            <a:pPr marL="167129" indent="-167129">
              <a:spcBef>
                <a:spcPts val="442"/>
              </a:spcBef>
              <a:buFont typeface="Arial" panose="020B0604020202020204" pitchFamily="34" charset="0"/>
              <a:buChar char="•"/>
              <a:defRPr/>
            </a:pPr>
            <a:r>
              <a:rPr lang="en-US" dirty="0">
                <a:cs typeface="Arial" panose="020B0604020202020204" pitchFamily="34" charset="0"/>
              </a:rPr>
              <a:t>Enter any key point, if applicable.</a:t>
            </a:r>
          </a:p>
          <a:p>
            <a:pPr>
              <a:spcBef>
                <a:spcPts val="442"/>
              </a:spcBef>
              <a:defRPr/>
            </a:pPr>
            <a:endParaRPr lang="en-US" dirty="0">
              <a:cs typeface="Arial" panose="020B0604020202020204" pitchFamily="34" charset="0"/>
            </a:endParaRPr>
          </a:p>
          <a:p>
            <a:pPr>
              <a:spcBef>
                <a:spcPts val="442"/>
              </a:spcBef>
              <a:defRPr/>
            </a:pPr>
            <a:r>
              <a:rPr lang="en-US" b="1" dirty="0">
                <a:cs typeface="Arial" panose="020B0604020202020204" pitchFamily="34" charset="0"/>
              </a:rPr>
              <a:t>Transition</a:t>
            </a:r>
          </a:p>
          <a:p>
            <a:pPr marL="167129" indent="-167129">
              <a:spcBef>
                <a:spcPts val="442"/>
              </a:spcBef>
              <a:buFont typeface="Arial" panose="020B0604020202020204" pitchFamily="34" charset="0"/>
              <a:buChar char="•"/>
              <a:defRPr/>
            </a:pPr>
            <a:r>
              <a:rPr lang="en-US" dirty="0">
                <a:cs typeface="Arial" panose="020B0604020202020204" pitchFamily="34" charset="0"/>
              </a:rPr>
              <a:t>“Enter a transition statement, such as ‘Let’s talk about …’ or ‘Now let’s discuss…,’ etc.” (Click for next slide)</a:t>
            </a:r>
          </a:p>
          <a:p>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4</a:t>
            </a:fld>
            <a:endParaRPr lang="en-US" dirty="0"/>
          </a:p>
        </p:txBody>
      </p:sp>
    </p:spTree>
    <p:extLst>
      <p:ext uri="{BB962C8B-B14F-4D97-AF65-F5344CB8AC3E}">
        <p14:creationId xmlns:p14="http://schemas.microsoft.com/office/powerpoint/2010/main" val="217062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42"/>
              </a:spcBef>
              <a:defRPr/>
            </a:pPr>
            <a:r>
              <a:rPr lang="en-US" dirty="0">
                <a:latin typeface="Century Gothic" panose="020B0502020202020204" pitchFamily="34" charset="0"/>
                <a:cs typeface="Arial" panose="020B0604020202020204" pitchFamily="34" charset="0"/>
              </a:rPr>
              <a:t>There</a:t>
            </a:r>
            <a:r>
              <a:rPr lang="en-US" baseline="0" dirty="0">
                <a:latin typeface="Century Gothic" panose="020B0502020202020204" pitchFamily="34" charset="0"/>
                <a:cs typeface="Arial" panose="020B0604020202020204" pitchFamily="34" charset="0"/>
              </a:rPr>
              <a:t> are various manufacturers of ATP monitors that </a:t>
            </a:r>
            <a:r>
              <a:rPr lang="en-US" sz="1000" dirty="0"/>
              <a:t>employ the oxidation reaction of luciferase with ATP to produce photons of light that are then read and reported as relative light units (RLU) by a </a:t>
            </a:r>
            <a:r>
              <a:rPr lang="en-US" sz="1000" dirty="0" err="1"/>
              <a:t>luminometer</a:t>
            </a:r>
            <a:r>
              <a:rPr lang="en-US" baseline="0" dirty="0">
                <a:latin typeface="Century Gothic" panose="020B0502020202020204" pitchFamily="34" charset="0"/>
                <a:cs typeface="Arial" panose="020B0604020202020204" pitchFamily="34" charset="0"/>
              </a:rPr>
              <a:t> </a:t>
            </a:r>
          </a:p>
          <a:p>
            <a:pPr>
              <a:spcBef>
                <a:spcPts val="442"/>
              </a:spcBef>
              <a:defRPr/>
            </a:pPr>
            <a:endParaRPr lang="en-US" baseline="0" dirty="0">
              <a:latin typeface="Century Gothic" panose="020B0502020202020204" pitchFamily="34" charset="0"/>
              <a:cs typeface="Arial" panose="020B0604020202020204" pitchFamily="34" charset="0"/>
            </a:endParaRPr>
          </a:p>
          <a:p>
            <a:pPr defTabSz="891357">
              <a:spcBef>
                <a:spcPts val="442"/>
              </a:spcBef>
              <a:defRPr/>
            </a:pPr>
            <a:r>
              <a:rPr lang="en-US" baseline="0" dirty="0"/>
              <a:t>Adenosine triphosphate (ATP) is a molecule responsible for transferring energy within a cell. If ATP is detected on a surface, something living or (previously living) is present as well. </a:t>
            </a:r>
            <a:endParaRPr lang="en-US" dirty="0">
              <a:latin typeface="Century Gothic" panose="020B0502020202020204" pitchFamily="34" charset="0"/>
              <a:cs typeface="Arial" panose="020B0604020202020204" pitchFamily="34" charset="0"/>
            </a:endParaRPr>
          </a:p>
          <a:p>
            <a:pPr>
              <a:spcBef>
                <a:spcPts val="442"/>
              </a:spcBef>
              <a:defRPr/>
            </a:pPr>
            <a:endParaRPr lang="en-US" dirty="0">
              <a:latin typeface="Century Gothic" panose="020B0502020202020204" pitchFamily="34" charset="0"/>
              <a:cs typeface="Arial" panose="020B0604020202020204" pitchFamily="34" charset="0"/>
            </a:endParaRPr>
          </a:p>
          <a:p>
            <a:pPr>
              <a:spcBef>
                <a:spcPts val="442"/>
              </a:spcBef>
              <a:defRPr/>
            </a:pPr>
            <a:r>
              <a:rPr lang="en-US" dirty="0">
                <a:latin typeface="Century Gothic" panose="020B0502020202020204" pitchFamily="34" charset="0"/>
                <a:cs typeface="Arial" panose="020B0604020202020204" pitchFamily="34" charset="0"/>
              </a:rPr>
              <a:t>These</a:t>
            </a:r>
            <a:r>
              <a:rPr lang="en-US" baseline="0" dirty="0">
                <a:latin typeface="Century Gothic" panose="020B0502020202020204" pitchFamily="34" charset="0"/>
                <a:cs typeface="Arial" panose="020B0604020202020204" pitchFamily="34" charset="0"/>
              </a:rPr>
              <a:t> are just a few of the instruments that were identified by our operators during this research project.  They all operate basically the same way, using a photodiode and a photomultiplier to detect and measure emitted light based on the chemical reaction between luciferase and ATP.  </a:t>
            </a:r>
          </a:p>
          <a:p>
            <a:pPr>
              <a:spcBef>
                <a:spcPts val="442"/>
              </a:spcBef>
              <a:defRPr/>
            </a:pPr>
            <a:endParaRPr lang="en-US" baseline="0" dirty="0">
              <a:latin typeface="Century Gothic" panose="020B0502020202020204" pitchFamily="34" charset="0"/>
              <a:cs typeface="Arial" panose="020B0604020202020204" pitchFamily="34" charset="0"/>
            </a:endParaRPr>
          </a:p>
          <a:p>
            <a:pPr>
              <a:spcBef>
                <a:spcPts val="442"/>
              </a:spcBef>
              <a:defRPr/>
            </a:pPr>
            <a:r>
              <a:rPr lang="en-US" baseline="0" dirty="0">
                <a:latin typeface="Century Gothic" panose="020B0502020202020204" pitchFamily="34" charset="0"/>
                <a:cs typeface="Arial" panose="020B0604020202020204" pitchFamily="34" charset="0"/>
              </a:rPr>
              <a:t>This next slide has a cartoon that illustrates the chemical process that is employed by these instruments.  </a:t>
            </a:r>
            <a:endParaRPr lang="en-US" dirty="0">
              <a:latin typeface="Century Gothic" panose="020B0502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E11B7A-E4A7-4FCC-88DD-E75C1653BABB}" type="slidenum">
              <a:rPr lang="en-US" smtClean="0"/>
              <a:pPr/>
              <a:t>5</a:t>
            </a:fld>
            <a:endParaRPr lang="en-US" dirty="0"/>
          </a:p>
        </p:txBody>
      </p:sp>
    </p:spTree>
    <p:extLst>
      <p:ext uri="{BB962C8B-B14F-4D97-AF65-F5344CB8AC3E}">
        <p14:creationId xmlns:p14="http://schemas.microsoft.com/office/powerpoint/2010/main" val="51033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Adenosine triphosphate (ATP) is a molecule responsible for transferring energy within a cell. If ATP is detected on a surface, something living or (previously living) is present as well.  The monitors report light intensity as an indicator of protein concentration or a living cell.</a:t>
            </a:r>
          </a:p>
          <a:p>
            <a:endParaRPr lang="en-US" baseline="0" dirty="0"/>
          </a:p>
          <a:p>
            <a:r>
              <a:rPr lang="en-US" baseline="0" dirty="0"/>
              <a:t>ATP sanitation verification systems measure the ATP collected from food contact surfaces or liquids as an indication of the cleanliness of the surface, or purity of the liquid,” said </a:t>
            </a:r>
            <a:r>
              <a:rPr lang="en-US" baseline="0" dirty="0" err="1"/>
              <a:t>Neogen’s</a:t>
            </a:r>
            <a:r>
              <a:rPr lang="en-US" baseline="0" dirty="0"/>
              <a:t> Erick Pardo. “They work by measuring the light created when ATP contacts a reagent in the system’s sampling devices. The higher the levels of food residue and microorganisms in a surface or water sample, the more ATP, and the more light produced.”</a:t>
            </a:r>
          </a:p>
          <a:p>
            <a:endParaRPr lang="en-US" baseline="0" dirty="0"/>
          </a:p>
          <a:p>
            <a:r>
              <a:rPr lang="en-US" sz="1000" dirty="0"/>
              <a:t>Luciferase is an enzyme. An enzyme is a chemical (called a catalyst) that interacts with a substrate to affect the rate of a chemical reaction. The interaction of the luciferase with oxidized (oxygen-added) luciferin creates a byproduct, called </a:t>
            </a:r>
            <a:r>
              <a:rPr lang="en-US" sz="1000" dirty="0" err="1"/>
              <a:t>oxyluciferin</a:t>
            </a:r>
            <a:r>
              <a:rPr lang="en-US" sz="1000" dirty="0"/>
              <a:t>. More importantly, the chemical reaction creates light.</a:t>
            </a:r>
          </a:p>
          <a:p>
            <a:r>
              <a:rPr lang="en-US" sz="1000" dirty="0"/>
              <a:t>Most bioluminescent reactions involve luciferin and luciferase. Some reactions, however, do not involve an enzyme (luciferase). These reactions involve a chemical called a </a:t>
            </a:r>
            <a:r>
              <a:rPr lang="en-US" sz="1000" dirty="0" err="1"/>
              <a:t>photoprotein</a:t>
            </a:r>
            <a:r>
              <a:rPr lang="en-US" sz="1000" dirty="0"/>
              <a:t>. </a:t>
            </a:r>
            <a:r>
              <a:rPr lang="en-US" sz="1000" dirty="0" err="1"/>
              <a:t>Photoproteins</a:t>
            </a:r>
            <a:r>
              <a:rPr lang="en-US" sz="1000" dirty="0"/>
              <a:t> combine with luciferins and oxygen, but need another agent, often an ion of the element calcium, to produce light.</a:t>
            </a:r>
          </a:p>
          <a:p>
            <a:endParaRPr lang="en-US" sz="1000" dirty="0"/>
          </a:p>
          <a:p>
            <a:r>
              <a:rPr lang="en-US" sz="1000" dirty="0"/>
              <a:t>fluorescence does not involve a chemical reaction. In fluorescence, a stimulating light is absorbed and re-emitted. The fluorescing light is only visible in the presence of the stimulating light. The ink used in highlighter pens is fluorescent. Phosphorescence is similar to florescence, except the phosphorescent light is able to re-emit light for much longer periods of time. Glow-in-the-dark stickers are phosphorescent. </a:t>
            </a:r>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6</a:t>
            </a:fld>
            <a:endParaRPr lang="en-US" dirty="0"/>
          </a:p>
        </p:txBody>
      </p:sp>
    </p:spTree>
    <p:extLst>
      <p:ext uri="{BB962C8B-B14F-4D97-AF65-F5344CB8AC3E}">
        <p14:creationId xmlns:p14="http://schemas.microsoft.com/office/powerpoint/2010/main" val="260291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Adenosine triphosphate (ATP) is a molecule responsible for transferring energy within a cell. If ATP is detected on a surface, something living or (previously living) is present as well.  The monitors report light intensity as an indicator of protein concentration or a living cell.</a:t>
            </a:r>
          </a:p>
          <a:p>
            <a:endParaRPr lang="en-US" baseline="0" dirty="0"/>
          </a:p>
          <a:p>
            <a:pPr defTabSz="891357">
              <a:defRPr/>
            </a:pPr>
            <a:r>
              <a:rPr lang="en-US" baseline="0" dirty="0"/>
              <a:t>ATP sanitation verification systems measure the ATP collected from food contact surfaces or liquids as an indication of the cleanliness of the surface, or purity of the liquid,” said </a:t>
            </a:r>
            <a:r>
              <a:rPr lang="en-US" baseline="0" dirty="0" err="1"/>
              <a:t>Neogen’s</a:t>
            </a:r>
            <a:r>
              <a:rPr lang="en-US" baseline="0" dirty="0"/>
              <a:t> Erick Pardo. “They work by measuring the light created when ATP contacts a reagent in the system’s sampling devices. The higher the levels of food residue and microorganisms in a surface or water sample, the more ATP, and the more light produced.”</a:t>
            </a:r>
          </a:p>
          <a:p>
            <a:endParaRPr lang="en-US" baseline="0"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7</a:t>
            </a:fld>
            <a:endParaRPr lang="en-US" dirty="0"/>
          </a:p>
        </p:txBody>
      </p:sp>
    </p:spTree>
    <p:extLst>
      <p:ext uri="{BB962C8B-B14F-4D97-AF65-F5344CB8AC3E}">
        <p14:creationId xmlns:p14="http://schemas.microsoft.com/office/powerpoint/2010/main" val="1564227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Adenosine triphosphate (ATP) is a molecule responsible for transferring energy within a cell. If ATP is detected on a surface, something living or (previously living) is present as well.  The monitors report light intensity as an indicator of protein concentration or a living cell.</a:t>
            </a:r>
          </a:p>
          <a:p>
            <a:endParaRPr lang="en-US" baseline="0" dirty="0"/>
          </a:p>
          <a:p>
            <a:r>
              <a:rPr lang="en-US" baseline="0" dirty="0"/>
              <a:t>ATP sanitation verification systems measure the ATP collected from food contact surfaces or liquids as an indication of the cleanliness of the surface, or purity of the liquid,” said </a:t>
            </a:r>
            <a:r>
              <a:rPr lang="en-US" baseline="0" dirty="0" err="1"/>
              <a:t>Neogen’s</a:t>
            </a:r>
            <a:r>
              <a:rPr lang="en-US" baseline="0" dirty="0"/>
              <a:t> Erick Pardo. “They work by measuring the light created when ATP contacts a reagent in the system’s sampling devices. The higher the levels of food residue and microorganisms in a surface or water sample, the more ATP, and the more light produced.”</a:t>
            </a:r>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8</a:t>
            </a:fld>
            <a:endParaRPr lang="en-US" dirty="0"/>
          </a:p>
        </p:txBody>
      </p:sp>
    </p:spTree>
    <p:extLst>
      <p:ext uri="{BB962C8B-B14F-4D97-AF65-F5344CB8AC3E}">
        <p14:creationId xmlns:p14="http://schemas.microsoft.com/office/powerpoint/2010/main" val="274413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Adenosine triphosphate (ATP) is a molecule responsible for transferring energy within a cell. If ATP is detected on a surface, something living or (previously living) is present as well.  The monitors report light intensity as an indicator of protein concentration or a living cell.</a:t>
            </a:r>
          </a:p>
          <a:p>
            <a:endParaRPr lang="en-US" baseline="0" dirty="0"/>
          </a:p>
          <a:p>
            <a:r>
              <a:rPr lang="en-US" baseline="0" dirty="0"/>
              <a:t>ATP sanitation verification systems measure the ATP collected from food contact surfaces or liquids as an indication of the cleanliness of the surface, or purity of the liquid,” said </a:t>
            </a:r>
            <a:r>
              <a:rPr lang="en-US" baseline="0" dirty="0" err="1"/>
              <a:t>Neogen’s</a:t>
            </a:r>
            <a:r>
              <a:rPr lang="en-US" baseline="0" dirty="0"/>
              <a:t> Erick Pardo. “They work by measuring the light created when ATP contacts a reagent in the system’s sampling devices. The higher the levels of food residue and microorganisms in a surface or water sample, the more ATP, and the more light produced.”</a:t>
            </a:r>
            <a:endParaRPr lang="en-US" dirty="0"/>
          </a:p>
        </p:txBody>
      </p:sp>
      <p:sp>
        <p:nvSpPr>
          <p:cNvPr id="4" name="Slide Number Placeholder 3"/>
          <p:cNvSpPr>
            <a:spLocks noGrp="1"/>
          </p:cNvSpPr>
          <p:nvPr>
            <p:ph type="sldNum" sz="quarter" idx="10"/>
          </p:nvPr>
        </p:nvSpPr>
        <p:spPr/>
        <p:txBody>
          <a:bodyPr/>
          <a:lstStyle/>
          <a:p>
            <a:fld id="{E8E11B7A-E4A7-4FCC-88DD-E75C1653BABB}" type="slidenum">
              <a:rPr lang="en-US" smtClean="0"/>
              <a:pPr/>
              <a:t>9</a:t>
            </a:fld>
            <a:endParaRPr lang="en-US" dirty="0"/>
          </a:p>
        </p:txBody>
      </p:sp>
    </p:spTree>
    <p:extLst>
      <p:ext uri="{BB962C8B-B14F-4D97-AF65-F5344CB8AC3E}">
        <p14:creationId xmlns:p14="http://schemas.microsoft.com/office/powerpoint/2010/main" val="283125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9F8648-072A-46F5-8A74-480E20704902}"/>
              </a:ext>
            </a:extLst>
          </p:cNvPr>
          <p:cNvSpPr txBox="1"/>
          <p:nvPr userDrawn="1"/>
        </p:nvSpPr>
        <p:spPr>
          <a:xfrm>
            <a:off x="1524794" y="5715794"/>
            <a:ext cx="6096000" cy="784830"/>
          </a:xfrm>
          <a:prstGeom prst="rect">
            <a:avLst/>
          </a:prstGeom>
          <a:noFill/>
        </p:spPr>
        <p:txBody>
          <a:bodyPr wrap="square" rtlCol="0">
            <a:spAutoFit/>
          </a:bodyPr>
          <a:lstStyle/>
          <a:p>
            <a:pPr algn="ctr"/>
            <a:r>
              <a:rPr lang="en-US" sz="900" dirty="0">
                <a:solidFill>
                  <a:srgbClr val="004B87"/>
                </a:solidFill>
                <a:latin typeface="Century Gothic" panose="020B0502020202020204" pitchFamily="34" charset="0"/>
              </a:rPr>
              <a:t>*Funding for this statement, publication, press release, etc. was made possible, in part, by the Food and Drug Administration through grant 5U18FD005964-03; views expressed in written materials or publications and by speakers and moderators do not necessarily reflect the official policies of the Department of Health and Human Services; nor does any mention of trade names, commercial practices, or organization imply endorsement by the United States Government.</a:t>
            </a:r>
          </a:p>
        </p:txBody>
      </p:sp>
      <p:pic>
        <p:nvPicPr>
          <p:cNvPr id="5" name="Picture 4">
            <a:extLst>
              <a:ext uri="{FF2B5EF4-FFF2-40B4-BE49-F238E27FC236}">
                <a16:creationId xmlns:a16="http://schemas.microsoft.com/office/drawing/2014/main" id="{FCFEEC44-1D40-4D0A-ACD8-7138D0CFE9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397" y="2151467"/>
            <a:ext cx="7620794" cy="2556653"/>
          </a:xfrm>
          <a:prstGeom prst="rect">
            <a:avLst/>
          </a:prstGeom>
        </p:spPr>
      </p:pic>
    </p:spTree>
    <p:extLst>
      <p:ext uri="{BB962C8B-B14F-4D97-AF65-F5344CB8AC3E}">
        <p14:creationId xmlns:p14="http://schemas.microsoft.com/office/powerpoint/2010/main" val="283969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6B3609A-345D-45C6-A122-CD4477C98F64}"/>
              </a:ext>
            </a:extLst>
          </p:cNvPr>
          <p:cNvSpPr>
            <a:spLocks noGrp="1"/>
          </p:cNvSpPr>
          <p:nvPr>
            <p:ph type="body" sz="quarter" idx="10" hasCustomPrompt="1"/>
          </p:nvPr>
        </p:nvSpPr>
        <p:spPr>
          <a:xfrm>
            <a:off x="305594" y="3048794"/>
            <a:ext cx="8839994" cy="1371600"/>
          </a:xfrm>
        </p:spPr>
        <p:txBody>
          <a:bodyPr anchor="ctr"/>
          <a:lstStyle>
            <a:lvl1pPr marL="0" indent="0" algn="l">
              <a:buNone/>
              <a:defRPr sz="5400" b="1">
                <a:solidFill>
                  <a:srgbClr val="004B87"/>
                </a:solidFill>
                <a:latin typeface="+mj-lt"/>
              </a:defRPr>
            </a:lvl1pPr>
          </a:lstStyle>
          <a:p>
            <a:pPr lvl="0"/>
            <a:r>
              <a:rPr lang="en-US" dirty="0"/>
              <a:t>Content Area Title</a:t>
            </a:r>
          </a:p>
        </p:txBody>
      </p:sp>
      <p:cxnSp>
        <p:nvCxnSpPr>
          <p:cNvPr id="11" name="Straight Connector 10">
            <a:extLst>
              <a:ext uri="{FF2B5EF4-FFF2-40B4-BE49-F238E27FC236}">
                <a16:creationId xmlns:a16="http://schemas.microsoft.com/office/drawing/2014/main" id="{6BFFCB9D-632D-4C86-B8FF-6E852411800E}"/>
              </a:ext>
            </a:extLst>
          </p:cNvPr>
          <p:cNvCxnSpPr/>
          <p:nvPr userDrawn="1"/>
        </p:nvCxnSpPr>
        <p:spPr bwMode="auto">
          <a:xfrm>
            <a:off x="1905794" y="4344194"/>
            <a:ext cx="6629400" cy="0"/>
          </a:xfrm>
          <a:prstGeom prst="line">
            <a:avLst/>
          </a:prstGeom>
          <a:ln>
            <a:solidFill>
              <a:srgbClr val="C1D72F"/>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12" name="Text Placeholder 12">
            <a:extLst>
              <a:ext uri="{FF2B5EF4-FFF2-40B4-BE49-F238E27FC236}">
                <a16:creationId xmlns:a16="http://schemas.microsoft.com/office/drawing/2014/main" id="{C2EB18DF-C23D-4E4D-91A9-EB61DA6295AB}"/>
              </a:ext>
            </a:extLst>
          </p:cNvPr>
          <p:cNvSpPr>
            <a:spLocks noGrp="1"/>
          </p:cNvSpPr>
          <p:nvPr>
            <p:ph type="body" sz="quarter" idx="11" hasCustomPrompt="1"/>
          </p:nvPr>
        </p:nvSpPr>
        <p:spPr>
          <a:xfrm>
            <a:off x="2176140" y="4495403"/>
            <a:ext cx="6438900" cy="617538"/>
          </a:xfrm>
        </p:spPr>
        <p:txBody>
          <a:bodyPr anchor="ctr"/>
          <a:lstStyle>
            <a:lvl1pPr marL="0" indent="0" algn="r">
              <a:buNone/>
              <a:defRPr sz="3600">
                <a:solidFill>
                  <a:srgbClr val="004B87"/>
                </a:solidFill>
                <a:latin typeface="+mj-lt"/>
              </a:defRPr>
            </a:lvl1pPr>
          </a:lstStyle>
          <a:p>
            <a:pPr lvl="0"/>
            <a:r>
              <a:rPr lang="en-US" dirty="0"/>
              <a:t>Sub-Title</a:t>
            </a:r>
          </a:p>
        </p:txBody>
      </p:sp>
      <p:pic>
        <p:nvPicPr>
          <p:cNvPr id="6" name="Picture 5">
            <a:extLst>
              <a:ext uri="{FF2B5EF4-FFF2-40B4-BE49-F238E27FC236}">
                <a16:creationId xmlns:a16="http://schemas.microsoft.com/office/drawing/2014/main" id="{0B9D797B-255D-4AC3-9BA9-311E3CF459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5202" y="117475"/>
            <a:ext cx="792088" cy="304865"/>
          </a:xfrm>
          <a:prstGeom prst="rect">
            <a:avLst/>
          </a:prstGeom>
        </p:spPr>
      </p:pic>
    </p:spTree>
    <p:extLst>
      <p:ext uri="{BB962C8B-B14F-4D97-AF65-F5344CB8AC3E}">
        <p14:creationId xmlns:p14="http://schemas.microsoft.com/office/powerpoint/2010/main" val="106050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57E7E-F2BB-4A64-B033-0CCE2F954E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5202" y="117475"/>
            <a:ext cx="792088" cy="304865"/>
          </a:xfrm>
          <a:prstGeom prst="rect">
            <a:avLst/>
          </a:prstGeom>
        </p:spPr>
      </p:pic>
      <p:sp>
        <p:nvSpPr>
          <p:cNvPr id="10" name="Text Placeholder 9">
            <a:extLst>
              <a:ext uri="{FF2B5EF4-FFF2-40B4-BE49-F238E27FC236}">
                <a16:creationId xmlns:a16="http://schemas.microsoft.com/office/drawing/2014/main" id="{90800AA2-6CBC-451F-BE6C-5B34D04DC505}"/>
              </a:ext>
            </a:extLst>
          </p:cNvPr>
          <p:cNvSpPr>
            <a:spLocks noGrp="1"/>
          </p:cNvSpPr>
          <p:nvPr>
            <p:ph type="body" sz="quarter" idx="10" hasCustomPrompt="1"/>
          </p:nvPr>
        </p:nvSpPr>
        <p:spPr>
          <a:xfrm>
            <a:off x="457994" y="3385980"/>
            <a:ext cx="8305800" cy="843144"/>
          </a:xfrm>
        </p:spPr>
        <p:txBody>
          <a:bodyPr/>
          <a:lstStyle>
            <a:lvl1pPr marL="0" indent="0">
              <a:buNone/>
              <a:defRPr sz="4800" b="1">
                <a:solidFill>
                  <a:srgbClr val="004B87"/>
                </a:solidFill>
                <a:latin typeface="Futura LT Book"/>
              </a:defRPr>
            </a:lvl1pPr>
            <a:lvl2pPr marL="457200" indent="0">
              <a:buNone/>
              <a:defRPr/>
            </a:lvl2pPr>
          </a:lstStyle>
          <a:p>
            <a:pPr lvl="0"/>
            <a:r>
              <a:rPr lang="en-US" dirty="0"/>
              <a:t>Unit Title</a:t>
            </a:r>
          </a:p>
        </p:txBody>
      </p:sp>
      <p:cxnSp>
        <p:nvCxnSpPr>
          <p:cNvPr id="19" name="Straight Connector 18">
            <a:extLst>
              <a:ext uri="{FF2B5EF4-FFF2-40B4-BE49-F238E27FC236}">
                <a16:creationId xmlns:a16="http://schemas.microsoft.com/office/drawing/2014/main" id="{0B70FD05-E0CB-40C9-B846-FA199BF1C426}"/>
              </a:ext>
            </a:extLst>
          </p:cNvPr>
          <p:cNvCxnSpPr/>
          <p:nvPr userDrawn="1"/>
        </p:nvCxnSpPr>
        <p:spPr bwMode="auto">
          <a:xfrm>
            <a:off x="1905794" y="4344194"/>
            <a:ext cx="6629400" cy="0"/>
          </a:xfrm>
          <a:prstGeom prst="line">
            <a:avLst/>
          </a:prstGeom>
          <a:ln>
            <a:solidFill>
              <a:srgbClr val="C1D72F"/>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8" name="Text Placeholder 12">
            <a:extLst>
              <a:ext uri="{FF2B5EF4-FFF2-40B4-BE49-F238E27FC236}">
                <a16:creationId xmlns:a16="http://schemas.microsoft.com/office/drawing/2014/main" id="{15DD49ED-B53A-42BB-B923-79D187739904}"/>
              </a:ext>
            </a:extLst>
          </p:cNvPr>
          <p:cNvSpPr>
            <a:spLocks noGrp="1"/>
          </p:cNvSpPr>
          <p:nvPr>
            <p:ph type="body" sz="quarter" idx="11" hasCustomPrompt="1"/>
          </p:nvPr>
        </p:nvSpPr>
        <p:spPr>
          <a:xfrm>
            <a:off x="2176140" y="4495403"/>
            <a:ext cx="6438900" cy="617538"/>
          </a:xfrm>
        </p:spPr>
        <p:txBody>
          <a:bodyPr anchor="ctr"/>
          <a:lstStyle>
            <a:lvl1pPr marL="0" indent="0" algn="r">
              <a:buNone/>
              <a:defRPr sz="3600">
                <a:solidFill>
                  <a:srgbClr val="004B87"/>
                </a:solidFill>
                <a:latin typeface="+mj-lt"/>
              </a:defRPr>
            </a:lvl1pPr>
          </a:lstStyle>
          <a:p>
            <a:pPr lvl="0"/>
            <a:r>
              <a:rPr lang="en-US" dirty="0"/>
              <a:t>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28 P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CEBFCA-77B6-4CEA-8D5D-E8B2A5F65503}"/>
              </a:ext>
            </a:extLst>
          </p:cNvPr>
          <p:cNvSpPr/>
          <p:nvPr userDrawn="1"/>
        </p:nvSpPr>
        <p:spPr bwMode="auto">
          <a:xfrm>
            <a:off x="0" y="-1691"/>
            <a:ext cx="9145588" cy="1054100"/>
          </a:xfrm>
          <a:prstGeom prst="rect">
            <a:avLst/>
          </a:prstGeom>
          <a:gradFill flip="none" rotWithShape="1">
            <a:gsLst>
              <a:gs pos="0">
                <a:srgbClr val="0075D6"/>
              </a:gs>
              <a:gs pos="23000">
                <a:srgbClr val="0060B0"/>
              </a:gs>
              <a:gs pos="69000">
                <a:srgbClr val="004B87"/>
              </a:gs>
              <a:gs pos="97000">
                <a:srgbClr val="004B87"/>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2" name="Title 1"/>
          <p:cNvSpPr>
            <a:spLocks noGrp="1"/>
          </p:cNvSpPr>
          <p:nvPr>
            <p:ph type="title"/>
          </p:nvPr>
        </p:nvSpPr>
        <p:spPr>
          <a:xfrm>
            <a:off x="229394" y="117475"/>
            <a:ext cx="8519319" cy="863600"/>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229394" y="1270000"/>
            <a:ext cx="8610600" cy="525621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50883709-A467-464B-8AA0-005E92A78E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5202" y="117475"/>
            <a:ext cx="792088" cy="304865"/>
          </a:xfrm>
          <a:prstGeom prst="rect">
            <a:avLst/>
          </a:prstGeom>
        </p:spPr>
      </p:pic>
    </p:spTree>
    <p:extLst>
      <p:ext uri="{BB962C8B-B14F-4D97-AF65-F5344CB8AC3E}">
        <p14:creationId xmlns:p14="http://schemas.microsoft.com/office/powerpoint/2010/main" val="399547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24 p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D6D418-C013-482C-B7B9-B4AFBB0F5E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5202" y="117475"/>
            <a:ext cx="792088" cy="304865"/>
          </a:xfrm>
          <a:prstGeom prst="rect">
            <a:avLst/>
          </a:prstGeom>
        </p:spPr>
      </p:pic>
      <p:sp>
        <p:nvSpPr>
          <p:cNvPr id="8" name="Title 1">
            <a:extLst>
              <a:ext uri="{FF2B5EF4-FFF2-40B4-BE49-F238E27FC236}">
                <a16:creationId xmlns:a16="http://schemas.microsoft.com/office/drawing/2014/main" id="{1F00DA3E-3DFD-43B4-ABD9-9443F17BCC91}"/>
              </a:ext>
            </a:extLst>
          </p:cNvPr>
          <p:cNvSpPr>
            <a:spLocks noGrp="1"/>
          </p:cNvSpPr>
          <p:nvPr>
            <p:ph type="title" idx="10"/>
          </p:nvPr>
        </p:nvSpPr>
        <p:spPr>
          <a:xfrm>
            <a:off x="229394" y="117475"/>
            <a:ext cx="8686800" cy="863600"/>
          </a:xfrm>
        </p:spPr>
        <p:txBody>
          <a:bodyPr/>
          <a:lstStyle>
            <a:lvl1pPr>
              <a:defRPr b="1"/>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6C3B39D2-12C9-41E5-88C6-BF5A792FE2A4}"/>
              </a:ext>
            </a:extLst>
          </p:cNvPr>
          <p:cNvSpPr>
            <a:spLocks noGrp="1"/>
          </p:cNvSpPr>
          <p:nvPr>
            <p:ph idx="1"/>
          </p:nvPr>
        </p:nvSpPr>
        <p:spPr>
          <a:xfrm>
            <a:off x="229394" y="1270000"/>
            <a:ext cx="8610600" cy="525621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148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Sub-Title_Content_28 P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CEBFCA-77B6-4CEA-8D5D-E8B2A5F65503}"/>
              </a:ext>
            </a:extLst>
          </p:cNvPr>
          <p:cNvSpPr/>
          <p:nvPr userDrawn="1"/>
        </p:nvSpPr>
        <p:spPr bwMode="auto">
          <a:xfrm>
            <a:off x="0" y="-1691"/>
            <a:ext cx="9145588" cy="1054100"/>
          </a:xfrm>
          <a:prstGeom prst="rect">
            <a:avLst/>
          </a:prstGeom>
          <a:gradFill flip="none" rotWithShape="1">
            <a:gsLst>
              <a:gs pos="0">
                <a:srgbClr val="0075D6"/>
              </a:gs>
              <a:gs pos="23000">
                <a:srgbClr val="0060B0"/>
              </a:gs>
              <a:gs pos="69000">
                <a:srgbClr val="004B87"/>
              </a:gs>
              <a:gs pos="97000">
                <a:srgbClr val="004B87"/>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2" name="Title 1"/>
          <p:cNvSpPr>
            <a:spLocks noGrp="1"/>
          </p:cNvSpPr>
          <p:nvPr>
            <p:ph type="title"/>
          </p:nvPr>
        </p:nvSpPr>
        <p:spPr>
          <a:xfrm>
            <a:off x="229394" y="117475"/>
            <a:ext cx="8519319" cy="863600"/>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229394" y="1981994"/>
            <a:ext cx="8610600" cy="454421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50883709-A467-464B-8AA0-005E92A78E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5202" y="117475"/>
            <a:ext cx="792088" cy="304865"/>
          </a:xfrm>
          <a:prstGeom prst="rect">
            <a:avLst/>
          </a:prstGeom>
        </p:spPr>
      </p:pic>
      <p:sp>
        <p:nvSpPr>
          <p:cNvPr id="8" name="Text Placeholder 7">
            <a:extLst>
              <a:ext uri="{FF2B5EF4-FFF2-40B4-BE49-F238E27FC236}">
                <a16:creationId xmlns:a16="http://schemas.microsoft.com/office/drawing/2014/main" id="{28B18338-C081-4D59-8CE6-833DC8906EC1}"/>
              </a:ext>
            </a:extLst>
          </p:cNvPr>
          <p:cNvSpPr>
            <a:spLocks noGrp="1"/>
          </p:cNvSpPr>
          <p:nvPr>
            <p:ph type="body" sz="quarter" idx="10" hasCustomPrompt="1"/>
          </p:nvPr>
        </p:nvSpPr>
        <p:spPr>
          <a:xfrm>
            <a:off x="230188" y="1219994"/>
            <a:ext cx="8610600" cy="690666"/>
          </a:xfrm>
        </p:spPr>
        <p:txBody>
          <a:bodyPr/>
          <a:lstStyle>
            <a:lvl1pPr marL="0" indent="0">
              <a:buNone/>
              <a:defRPr/>
            </a:lvl1pPr>
            <a:lvl2pPr marL="457200" indent="0">
              <a:buNone/>
              <a:defRPr/>
            </a:lvl2pPr>
          </a:lstStyle>
          <a:p>
            <a:pPr lvl="0"/>
            <a:r>
              <a:rPr lang="en-US" dirty="0"/>
              <a:t>Edit Sub-Title</a:t>
            </a:r>
          </a:p>
        </p:txBody>
      </p:sp>
    </p:spTree>
    <p:extLst>
      <p:ext uri="{BB962C8B-B14F-4D97-AF65-F5344CB8AC3E}">
        <p14:creationId xmlns:p14="http://schemas.microsoft.com/office/powerpoint/2010/main" val="281569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_24 pt.">
    <p:spTree>
      <p:nvGrpSpPr>
        <p:cNvPr id="1" name=""/>
        <p:cNvGrpSpPr/>
        <p:nvPr/>
      </p:nvGrpSpPr>
      <p:grpSpPr>
        <a:xfrm>
          <a:off x="0" y="0"/>
          <a:ext cx="0" cy="0"/>
          <a:chOff x="0" y="0"/>
          <a:chExt cx="0" cy="0"/>
        </a:xfrm>
      </p:grpSpPr>
      <p:sp>
        <p:nvSpPr>
          <p:cNvPr id="2" name="Title 1"/>
          <p:cNvSpPr>
            <a:spLocks noGrp="1"/>
          </p:cNvSpPr>
          <p:nvPr>
            <p:ph type="title"/>
          </p:nvPr>
        </p:nvSpPr>
        <p:spPr>
          <a:xfrm>
            <a:off x="229394" y="117475"/>
            <a:ext cx="8686800" cy="863600"/>
          </a:xfrm>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229394" y="1270000"/>
            <a:ext cx="4267199" cy="525621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994" y="1270000"/>
            <a:ext cx="4267199" cy="525621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EE22E16A-FA76-41D3-89DA-9216189430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5202" y="117475"/>
            <a:ext cx="792088" cy="304865"/>
          </a:xfrm>
          <a:prstGeom prst="rect">
            <a:avLst/>
          </a:prstGeom>
        </p:spPr>
      </p:pic>
    </p:spTree>
    <p:extLst>
      <p:ext uri="{BB962C8B-B14F-4D97-AF65-F5344CB8AC3E}">
        <p14:creationId xmlns:p14="http://schemas.microsoft.com/office/powerpoint/2010/main" val="401760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ub-Title and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9394" y="1296194"/>
            <a:ext cx="4267200" cy="639762"/>
          </a:xfrm>
        </p:spPr>
        <p:txBody>
          <a:bodyPr anchor="b"/>
          <a:lstStyle>
            <a:lvl1pPr marL="0" indent="0">
              <a:buNone/>
              <a:defRPr sz="2400" b="1">
                <a:solidFill>
                  <a:srgbClr val="004B87"/>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9394" y="1981995"/>
            <a:ext cx="4267200" cy="4145756"/>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995" y="1296194"/>
            <a:ext cx="4267200" cy="639762"/>
          </a:xfrm>
        </p:spPr>
        <p:txBody>
          <a:bodyPr anchor="b"/>
          <a:lstStyle>
            <a:lvl1pPr marL="0" indent="0">
              <a:buNone/>
              <a:defRPr sz="2400" b="1">
                <a:solidFill>
                  <a:srgbClr val="004B87"/>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995" y="1981995"/>
            <a:ext cx="4267200" cy="4145756"/>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F586E0F3-1993-4998-A4D3-ED3EA91817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5202" y="117475"/>
            <a:ext cx="792088" cy="304865"/>
          </a:xfrm>
          <a:prstGeom prst="rect">
            <a:avLst/>
          </a:prstGeom>
        </p:spPr>
      </p:pic>
      <p:sp>
        <p:nvSpPr>
          <p:cNvPr id="10" name="Title 1">
            <a:extLst>
              <a:ext uri="{FF2B5EF4-FFF2-40B4-BE49-F238E27FC236}">
                <a16:creationId xmlns:a16="http://schemas.microsoft.com/office/drawing/2014/main" id="{91E1A083-8915-44AC-BCBE-BFB573E63616}"/>
              </a:ext>
            </a:extLst>
          </p:cNvPr>
          <p:cNvSpPr>
            <a:spLocks noGrp="1"/>
          </p:cNvSpPr>
          <p:nvPr>
            <p:ph type="title"/>
          </p:nvPr>
        </p:nvSpPr>
        <p:spPr>
          <a:xfrm>
            <a:off x="229394" y="117475"/>
            <a:ext cx="8686800" cy="8636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9099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1875-0BF8-487F-8D79-66BD10C0F8D1}"/>
              </a:ext>
            </a:extLst>
          </p:cNvPr>
          <p:cNvSpPr>
            <a:spLocks noGrp="1"/>
          </p:cNvSpPr>
          <p:nvPr>
            <p:ph type="title"/>
          </p:nvPr>
        </p:nvSpPr>
        <p:spPr>
          <a:xfrm>
            <a:off x="229394" y="117475"/>
            <a:ext cx="8686800" cy="863600"/>
          </a:xfrm>
        </p:spPr>
        <p:txBody>
          <a:bodyPr/>
          <a:lstStyle>
            <a:lvl1pPr>
              <a:defRPr b="1"/>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39E510E8-E65B-4610-BFEF-4FBC45070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5202" y="117475"/>
            <a:ext cx="792088" cy="304865"/>
          </a:xfrm>
          <a:prstGeom prst="rect">
            <a:avLst/>
          </a:prstGeom>
        </p:spPr>
      </p:pic>
    </p:spTree>
    <p:extLst>
      <p:ext uri="{BB962C8B-B14F-4D97-AF65-F5344CB8AC3E}">
        <p14:creationId xmlns:p14="http://schemas.microsoft.com/office/powerpoint/2010/main" val="168541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05FF95-8F45-4E25-94A3-2FB809DE76D0}"/>
              </a:ext>
            </a:extLst>
          </p:cNvPr>
          <p:cNvSpPr/>
          <p:nvPr userDrawn="1"/>
        </p:nvSpPr>
        <p:spPr bwMode="auto">
          <a:xfrm>
            <a:off x="0" y="1067594"/>
            <a:ext cx="9145588" cy="5791994"/>
          </a:xfrm>
          <a:prstGeom prst="rect">
            <a:avLst/>
          </a:prstGeom>
          <a:solidFill>
            <a:schemeClr val="bg1">
              <a:alpha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bg1"/>
              </a:solidFill>
              <a:effectLst/>
              <a:latin typeface="Futura LT Book" pitchFamily="2" charset="0"/>
              <a:ea typeface="굴림" charset="-127"/>
            </a:endParaRPr>
          </a:p>
        </p:txBody>
      </p:sp>
      <p:sp>
        <p:nvSpPr>
          <p:cNvPr id="4" name="Rectangle 3">
            <a:extLst>
              <a:ext uri="{FF2B5EF4-FFF2-40B4-BE49-F238E27FC236}">
                <a16:creationId xmlns:a16="http://schemas.microsoft.com/office/drawing/2014/main" id="{179B77AE-4D0D-4520-A5A9-52C50E9E8DBC}"/>
              </a:ext>
            </a:extLst>
          </p:cNvPr>
          <p:cNvSpPr/>
          <p:nvPr userDrawn="1"/>
        </p:nvSpPr>
        <p:spPr bwMode="auto">
          <a:xfrm>
            <a:off x="0" y="0"/>
            <a:ext cx="9145588" cy="1054100"/>
          </a:xfrm>
          <a:prstGeom prst="rect">
            <a:avLst/>
          </a:prstGeom>
          <a:gradFill flip="none" rotWithShape="1">
            <a:gsLst>
              <a:gs pos="0">
                <a:srgbClr val="0075D6"/>
              </a:gs>
              <a:gs pos="23000">
                <a:srgbClr val="0060B0"/>
              </a:gs>
              <a:gs pos="69000">
                <a:srgbClr val="004B87"/>
              </a:gs>
              <a:gs pos="97000">
                <a:srgbClr val="004B87"/>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268290" name="Rectangle 2"/>
          <p:cNvSpPr>
            <a:spLocks noGrp="1" noChangeArrowheads="1"/>
          </p:cNvSpPr>
          <p:nvPr>
            <p:ph type="title"/>
          </p:nvPr>
        </p:nvSpPr>
        <p:spPr bwMode="auto">
          <a:xfrm>
            <a:off x="229394" y="117475"/>
            <a:ext cx="86868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ctr" anchorCtr="0" compatLnSpc="1">
            <a:prstTxWarp prst="textNoShape">
              <a:avLst/>
            </a:prstTxWarp>
          </a:bodyPr>
          <a:lstStyle/>
          <a:p>
            <a:pPr lvl="0"/>
            <a:r>
              <a:rPr lang="en-US"/>
              <a:t>Click to edit Master title style</a:t>
            </a:r>
            <a:endParaRPr lang="ru-RU" dirty="0"/>
          </a:p>
        </p:txBody>
      </p:sp>
      <p:sp>
        <p:nvSpPr>
          <p:cNvPr id="268291" name="Rectangle 3"/>
          <p:cNvSpPr>
            <a:spLocks noGrp="1" noChangeArrowheads="1"/>
          </p:cNvSpPr>
          <p:nvPr>
            <p:ph type="body" idx="1"/>
          </p:nvPr>
        </p:nvSpPr>
        <p:spPr bwMode="auto">
          <a:xfrm>
            <a:off x="229394" y="1335484"/>
            <a:ext cx="86868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7" name="Rectangle 6">
            <a:extLst>
              <a:ext uri="{FF2B5EF4-FFF2-40B4-BE49-F238E27FC236}">
                <a16:creationId xmlns:a16="http://schemas.microsoft.com/office/drawing/2014/main" id="{98954913-5E93-4E48-890C-F7D2C79EDF4A}"/>
              </a:ext>
            </a:extLst>
          </p:cNvPr>
          <p:cNvSpPr/>
          <p:nvPr userDrawn="1"/>
        </p:nvSpPr>
        <p:spPr bwMode="auto">
          <a:xfrm>
            <a:off x="0" y="6598146"/>
            <a:ext cx="9145588" cy="261442"/>
          </a:xfrm>
          <a:prstGeom prst="rect">
            <a:avLst/>
          </a:prstGeom>
          <a:gradFill flip="none" rotWithShape="1">
            <a:gsLst>
              <a:gs pos="0">
                <a:srgbClr val="0075D6"/>
              </a:gs>
              <a:gs pos="23000">
                <a:srgbClr val="0060B0"/>
              </a:gs>
              <a:gs pos="69000">
                <a:srgbClr val="004B87"/>
              </a:gs>
              <a:gs pos="97000">
                <a:srgbClr val="004B87"/>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2" name="TextBox 1">
            <a:extLst>
              <a:ext uri="{FF2B5EF4-FFF2-40B4-BE49-F238E27FC236}">
                <a16:creationId xmlns:a16="http://schemas.microsoft.com/office/drawing/2014/main" id="{D4F9EC12-400A-435D-8A12-8E32BF177DEB}"/>
              </a:ext>
            </a:extLst>
          </p:cNvPr>
          <p:cNvSpPr txBox="1"/>
          <p:nvPr userDrawn="1"/>
        </p:nvSpPr>
        <p:spPr>
          <a:xfrm>
            <a:off x="198812" y="6612573"/>
            <a:ext cx="1219200" cy="246221"/>
          </a:xfrm>
          <a:prstGeom prst="rect">
            <a:avLst/>
          </a:prstGeom>
          <a:noFill/>
        </p:spPr>
        <p:txBody>
          <a:bodyPr wrap="square" rtlCol="0">
            <a:spAutoFit/>
          </a:bodyPr>
          <a:lstStyle/>
          <a:p>
            <a:r>
              <a:rPr lang="en-US" sz="1000" b="1" dirty="0">
                <a:solidFill>
                  <a:schemeClr val="bg1"/>
                </a:solidFill>
              </a:rPr>
              <a:t>©2019 IFPTI</a:t>
            </a:r>
          </a:p>
        </p:txBody>
      </p:sp>
      <p:sp>
        <p:nvSpPr>
          <p:cNvPr id="8" name="TextBox 7">
            <a:extLst>
              <a:ext uri="{FF2B5EF4-FFF2-40B4-BE49-F238E27FC236}">
                <a16:creationId xmlns:a16="http://schemas.microsoft.com/office/drawing/2014/main" id="{7F1EBB92-4C7C-4202-A03E-406A6395BFBA}"/>
              </a:ext>
            </a:extLst>
          </p:cNvPr>
          <p:cNvSpPr txBox="1"/>
          <p:nvPr userDrawn="1"/>
        </p:nvSpPr>
        <p:spPr>
          <a:xfrm>
            <a:off x="8041085" y="6584652"/>
            <a:ext cx="875109" cy="246221"/>
          </a:xfrm>
          <a:prstGeom prst="rect">
            <a:avLst/>
          </a:prstGeom>
          <a:noFill/>
        </p:spPr>
        <p:txBody>
          <a:bodyPr wrap="square" rtlCol="0">
            <a:spAutoFit/>
          </a:bodyPr>
          <a:lstStyle/>
          <a:p>
            <a:pPr algn="r"/>
            <a:fld id="{323071CE-CEAD-419D-990E-BAFC801FF061}" type="slidenum">
              <a:rPr lang="en-US" sz="1000" b="1" smtClean="0">
                <a:solidFill>
                  <a:schemeClr val="bg1"/>
                </a:solidFill>
              </a:rPr>
              <a:t>‹#›</a:t>
            </a:fld>
            <a:endParaRPr lang="en-US" sz="10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62" r:id="rId1"/>
    <p:sldLayoutId id="2147483751" r:id="rId2"/>
    <p:sldLayoutId id="2147483749" r:id="rId3"/>
    <p:sldLayoutId id="2147483750" r:id="rId4"/>
    <p:sldLayoutId id="2147483760" r:id="rId5"/>
    <p:sldLayoutId id="2147483763" r:id="rId6"/>
    <p:sldLayoutId id="2147483752" r:id="rId7"/>
    <p:sldLayoutId id="2147483753" r:id="rId8"/>
    <p:sldLayoutId id="2147483761" r:id="rId9"/>
  </p:sldLayoutIdLst>
  <p:hf hdr="0" ftr="0" dt="0"/>
  <p:txStyles>
    <p:titleStyle>
      <a:lvl1pPr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Futura LT Book" pitchFamily="2" charset="0"/>
          <a:ea typeface="굴림" charset="-127"/>
        </a:defRPr>
      </a:lvl2pPr>
      <a:lvl3pPr algn="l" rtl="0" eaLnBrk="1" fontAlgn="base" hangingPunct="1">
        <a:spcBef>
          <a:spcPct val="0"/>
        </a:spcBef>
        <a:spcAft>
          <a:spcPct val="0"/>
        </a:spcAft>
        <a:defRPr sz="3600">
          <a:solidFill>
            <a:schemeClr val="bg1"/>
          </a:solidFill>
          <a:latin typeface="Futura LT Book" pitchFamily="2" charset="0"/>
          <a:ea typeface="굴림" charset="-127"/>
        </a:defRPr>
      </a:lvl3pPr>
      <a:lvl4pPr algn="l" rtl="0" eaLnBrk="1" fontAlgn="base" hangingPunct="1">
        <a:spcBef>
          <a:spcPct val="0"/>
        </a:spcBef>
        <a:spcAft>
          <a:spcPct val="0"/>
        </a:spcAft>
        <a:defRPr sz="3600">
          <a:solidFill>
            <a:schemeClr val="bg1"/>
          </a:solidFill>
          <a:latin typeface="Futura LT Book" pitchFamily="2" charset="0"/>
          <a:ea typeface="굴림" charset="-127"/>
        </a:defRPr>
      </a:lvl4pPr>
      <a:lvl5pPr algn="l" rtl="0" eaLnBrk="1" fontAlgn="base" hangingPunct="1">
        <a:spcBef>
          <a:spcPct val="0"/>
        </a:spcBef>
        <a:spcAft>
          <a:spcPct val="0"/>
        </a:spcAft>
        <a:defRPr sz="3600">
          <a:solidFill>
            <a:schemeClr val="bg1"/>
          </a:solidFill>
          <a:latin typeface="Futura LT Book" pitchFamily="2" charset="0"/>
          <a:ea typeface="굴림" charset="-127"/>
        </a:defRPr>
      </a:lvl5pPr>
      <a:lvl6pPr marL="457200" algn="l" rtl="0" eaLnBrk="1" fontAlgn="base" hangingPunct="1">
        <a:spcBef>
          <a:spcPct val="0"/>
        </a:spcBef>
        <a:spcAft>
          <a:spcPct val="0"/>
        </a:spcAft>
        <a:defRPr sz="3600">
          <a:solidFill>
            <a:schemeClr val="bg1"/>
          </a:solidFill>
          <a:latin typeface="Futura LT Book" pitchFamily="2" charset="0"/>
          <a:ea typeface="굴림" charset="-127"/>
        </a:defRPr>
      </a:lvl6pPr>
      <a:lvl7pPr marL="914400" algn="l" rtl="0" eaLnBrk="1" fontAlgn="base" hangingPunct="1">
        <a:spcBef>
          <a:spcPct val="0"/>
        </a:spcBef>
        <a:spcAft>
          <a:spcPct val="0"/>
        </a:spcAft>
        <a:defRPr sz="3600">
          <a:solidFill>
            <a:schemeClr val="bg1"/>
          </a:solidFill>
          <a:latin typeface="Futura LT Book" pitchFamily="2" charset="0"/>
          <a:ea typeface="굴림" charset="-127"/>
        </a:defRPr>
      </a:lvl7pPr>
      <a:lvl8pPr marL="1371600" algn="l" rtl="0" eaLnBrk="1" fontAlgn="base" hangingPunct="1">
        <a:spcBef>
          <a:spcPct val="0"/>
        </a:spcBef>
        <a:spcAft>
          <a:spcPct val="0"/>
        </a:spcAft>
        <a:defRPr sz="3600">
          <a:solidFill>
            <a:schemeClr val="bg1"/>
          </a:solidFill>
          <a:latin typeface="Futura LT Book" pitchFamily="2" charset="0"/>
          <a:ea typeface="굴림" charset="-127"/>
        </a:defRPr>
      </a:lvl8pPr>
      <a:lvl9pPr marL="1828800" algn="l" rtl="0" eaLnBrk="1" fontAlgn="base" hangingPunct="1">
        <a:spcBef>
          <a:spcPct val="0"/>
        </a:spcBef>
        <a:spcAft>
          <a:spcPct val="0"/>
        </a:spcAft>
        <a:defRPr sz="3600">
          <a:solidFill>
            <a:schemeClr val="bg1"/>
          </a:solidFill>
          <a:latin typeface="Futura LT Book" pitchFamily="2" charset="0"/>
          <a:ea typeface="굴림" charset="-127"/>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rgbClr val="494949"/>
          </a:solidFill>
          <a:latin typeface="+mn-lt"/>
        </a:defRPr>
      </a:lvl6pPr>
      <a:lvl7pPr marL="2971800" indent="-228600" algn="l" rtl="0" eaLnBrk="1" fontAlgn="base" hangingPunct="1">
        <a:spcBef>
          <a:spcPct val="20000"/>
        </a:spcBef>
        <a:spcAft>
          <a:spcPct val="0"/>
        </a:spcAft>
        <a:buChar char="»"/>
        <a:defRPr sz="2000">
          <a:solidFill>
            <a:srgbClr val="494949"/>
          </a:solidFill>
          <a:latin typeface="+mn-lt"/>
        </a:defRPr>
      </a:lvl7pPr>
      <a:lvl8pPr marL="3429000" indent="-228600" algn="l" rtl="0" eaLnBrk="1" fontAlgn="base" hangingPunct="1">
        <a:spcBef>
          <a:spcPct val="20000"/>
        </a:spcBef>
        <a:spcAft>
          <a:spcPct val="0"/>
        </a:spcAft>
        <a:buChar char="»"/>
        <a:defRPr sz="2000">
          <a:solidFill>
            <a:srgbClr val="494949"/>
          </a:solidFill>
          <a:latin typeface="+mn-lt"/>
        </a:defRPr>
      </a:lvl8pPr>
      <a:lvl9pPr marL="3886200" indent="-228600" algn="l" rtl="0" eaLnBrk="1" fontAlgn="base" hangingPunct="1">
        <a:spcBef>
          <a:spcPct val="20000"/>
        </a:spcBef>
        <a:spcAft>
          <a:spcPct val="0"/>
        </a:spcAft>
        <a:buChar char="»"/>
        <a:defRPr sz="2000">
          <a:solidFill>
            <a:srgbClr val="49494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tecnoao-asia.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950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C169552-5F5D-44A2-ABDC-34497F349954}"/>
              </a:ext>
            </a:extLst>
          </p:cNvPr>
          <p:cNvSpPr/>
          <p:nvPr/>
        </p:nvSpPr>
        <p:spPr bwMode="auto">
          <a:xfrm>
            <a:off x="686594" y="2896394"/>
            <a:ext cx="7772400" cy="2057400"/>
          </a:xfrm>
          <a:prstGeom prst="roundRect">
            <a:avLst/>
          </a:prstGeom>
          <a:noFill/>
          <a:ln w="38100" cap="flat" cmpd="sng" algn="ctr">
            <a:solidFill>
              <a:srgbClr val="004B8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7" name="Rectangle: Rounded Corners 6">
            <a:extLst>
              <a:ext uri="{FF2B5EF4-FFF2-40B4-BE49-F238E27FC236}">
                <a16:creationId xmlns:a16="http://schemas.microsoft.com/office/drawing/2014/main" id="{643F3C20-6640-4FC0-8BF8-123024019745}"/>
              </a:ext>
            </a:extLst>
          </p:cNvPr>
          <p:cNvSpPr/>
          <p:nvPr/>
        </p:nvSpPr>
        <p:spPr bwMode="auto">
          <a:xfrm>
            <a:off x="5151770" y="4420394"/>
            <a:ext cx="2871216" cy="1598613"/>
          </a:xfrm>
          <a:prstGeom prst="roundRect">
            <a:avLst/>
          </a:prstGeom>
          <a:solidFill>
            <a:srgbClr val="004B8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4" name="Rectangle: Rounded Corners 3">
            <a:extLst>
              <a:ext uri="{FF2B5EF4-FFF2-40B4-BE49-F238E27FC236}">
                <a16:creationId xmlns:a16="http://schemas.microsoft.com/office/drawing/2014/main" id="{BC748836-B958-4547-BD6F-47853C08F664}"/>
              </a:ext>
            </a:extLst>
          </p:cNvPr>
          <p:cNvSpPr/>
          <p:nvPr/>
        </p:nvSpPr>
        <p:spPr bwMode="auto">
          <a:xfrm>
            <a:off x="1143794" y="4420394"/>
            <a:ext cx="2897984" cy="1598613"/>
          </a:xfrm>
          <a:prstGeom prst="roundRect">
            <a:avLst/>
          </a:prstGeom>
          <a:solidFill>
            <a:srgbClr val="004B8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2" name="Title 1"/>
          <p:cNvSpPr>
            <a:spLocks noGrp="1"/>
          </p:cNvSpPr>
          <p:nvPr>
            <p:ph type="title"/>
          </p:nvPr>
        </p:nvSpPr>
        <p:spPr/>
        <p:txBody>
          <a:bodyPr/>
          <a:lstStyle/>
          <a:p>
            <a:r>
              <a:rPr lang="en-US" dirty="0"/>
              <a:t>Instrument/Measurement Limitations</a:t>
            </a:r>
          </a:p>
        </p:txBody>
      </p:sp>
      <p:sp>
        <p:nvSpPr>
          <p:cNvPr id="3" name="Content Placeholder 2"/>
          <p:cNvSpPr>
            <a:spLocks noGrp="1"/>
          </p:cNvSpPr>
          <p:nvPr>
            <p:ph idx="1"/>
          </p:nvPr>
        </p:nvSpPr>
        <p:spPr>
          <a:xfrm>
            <a:off x="229394" y="1219994"/>
            <a:ext cx="8916194" cy="1524000"/>
          </a:xfrm>
        </p:spPr>
        <p:txBody>
          <a:bodyPr/>
          <a:lstStyle/>
          <a:p>
            <a:pPr marL="0" indent="0">
              <a:buNone/>
            </a:pPr>
            <a:r>
              <a:rPr lang="en-US" b="1" dirty="0"/>
              <a:t>Limitations - </a:t>
            </a:r>
            <a:r>
              <a:rPr lang="en-US" dirty="0"/>
              <a:t>physical, chemical, instrument, or user interface</a:t>
            </a:r>
          </a:p>
          <a:p>
            <a:pPr marL="0" indent="0">
              <a:buNone/>
            </a:pPr>
            <a:endParaRPr lang="en-US" dirty="0"/>
          </a:p>
          <a:p>
            <a:pPr marL="0" indent="0">
              <a:buNone/>
            </a:pPr>
            <a:endParaRPr lang="en-US" sz="2400" dirty="0"/>
          </a:p>
        </p:txBody>
      </p:sp>
      <p:pic>
        <p:nvPicPr>
          <p:cNvPr id="2052" name="Picture 4" descr="Image result for time temperatur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197" b="10508"/>
          <a:stretch/>
        </p:blipFill>
        <p:spPr bwMode="auto">
          <a:xfrm>
            <a:off x="5142595" y="3697287"/>
            <a:ext cx="2871216" cy="1598613"/>
          </a:xfrm>
          <a:prstGeom prst="roundRect">
            <a:avLst/>
          </a:prstGeom>
          <a:noFill/>
          <a:ln w="38100">
            <a:solidFill>
              <a:srgbClr val="004B87"/>
            </a:solidFill>
          </a:ln>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794" y="3695700"/>
            <a:ext cx="2867025" cy="1600200"/>
          </a:xfrm>
          <a:prstGeom prst="roundRect">
            <a:avLst/>
          </a:prstGeom>
          <a:noFill/>
          <a:ln w="38100">
            <a:solidFill>
              <a:srgbClr val="004B87"/>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C4E69F-7FF8-48BC-B967-D6E85572F936}"/>
              </a:ext>
            </a:extLst>
          </p:cNvPr>
          <p:cNvSpPr txBox="1"/>
          <p:nvPr/>
        </p:nvSpPr>
        <p:spPr>
          <a:xfrm>
            <a:off x="5106194" y="5410994"/>
            <a:ext cx="2973891" cy="400110"/>
          </a:xfrm>
          <a:prstGeom prst="rect">
            <a:avLst/>
          </a:prstGeom>
          <a:noFill/>
        </p:spPr>
        <p:txBody>
          <a:bodyPr wrap="none" rtlCol="0">
            <a:spAutoFit/>
          </a:bodyPr>
          <a:lstStyle/>
          <a:p>
            <a:r>
              <a:rPr lang="en-US" sz="2000" dirty="0">
                <a:latin typeface="+mn-lt"/>
              </a:rPr>
              <a:t>Temperature and Time</a:t>
            </a:r>
          </a:p>
        </p:txBody>
      </p:sp>
      <p:sp>
        <p:nvSpPr>
          <p:cNvPr id="9" name="TextBox 8">
            <a:extLst>
              <a:ext uri="{FF2B5EF4-FFF2-40B4-BE49-F238E27FC236}">
                <a16:creationId xmlns:a16="http://schemas.microsoft.com/office/drawing/2014/main" id="{4E280374-D4BD-4E3C-8013-C58326F0F608}"/>
              </a:ext>
            </a:extLst>
          </p:cNvPr>
          <p:cNvSpPr txBox="1"/>
          <p:nvPr/>
        </p:nvSpPr>
        <p:spPr>
          <a:xfrm>
            <a:off x="1677194" y="5410994"/>
            <a:ext cx="1861407" cy="400110"/>
          </a:xfrm>
          <a:prstGeom prst="rect">
            <a:avLst/>
          </a:prstGeom>
          <a:noFill/>
        </p:spPr>
        <p:txBody>
          <a:bodyPr wrap="none" rtlCol="0">
            <a:spAutoFit/>
          </a:bodyPr>
          <a:lstStyle/>
          <a:p>
            <a:r>
              <a:rPr lang="en-US" sz="2000" dirty="0">
                <a:latin typeface="+mn-lt"/>
              </a:rPr>
              <a:t>Sanitizers - pH</a:t>
            </a:r>
          </a:p>
        </p:txBody>
      </p:sp>
      <p:sp>
        <p:nvSpPr>
          <p:cNvPr id="6" name="Rectangle 5">
            <a:extLst>
              <a:ext uri="{FF2B5EF4-FFF2-40B4-BE49-F238E27FC236}">
                <a16:creationId xmlns:a16="http://schemas.microsoft.com/office/drawing/2014/main" id="{D218EA27-C589-4648-AB8F-610B70F2438D}"/>
              </a:ext>
            </a:extLst>
          </p:cNvPr>
          <p:cNvSpPr/>
          <p:nvPr/>
        </p:nvSpPr>
        <p:spPr>
          <a:xfrm>
            <a:off x="1257697" y="2982913"/>
            <a:ext cx="6859588" cy="523220"/>
          </a:xfrm>
          <a:prstGeom prst="rect">
            <a:avLst/>
          </a:prstGeom>
        </p:spPr>
        <p:txBody>
          <a:bodyPr wrap="square">
            <a:spAutoFit/>
          </a:bodyPr>
          <a:lstStyle/>
          <a:p>
            <a:pPr marL="0" indent="0">
              <a:buNone/>
            </a:pPr>
            <a:r>
              <a:rPr lang="en-US" sz="2800" dirty="0">
                <a:solidFill>
                  <a:srgbClr val="004B87"/>
                </a:solidFill>
                <a:latin typeface="+mn-lt"/>
              </a:rPr>
              <a:t>ATP Luciferase Methods Affected by:</a:t>
            </a:r>
          </a:p>
        </p:txBody>
      </p:sp>
    </p:spTree>
    <p:extLst>
      <p:ext uri="{BB962C8B-B14F-4D97-AF65-F5344CB8AC3E}">
        <p14:creationId xmlns:p14="http://schemas.microsoft.com/office/powerpoint/2010/main" val="4088656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Instrument/Measurement Limitations</a:t>
            </a:r>
          </a:p>
        </p:txBody>
      </p:sp>
      <p:sp>
        <p:nvSpPr>
          <p:cNvPr id="3" name="Content Placeholder 2"/>
          <p:cNvSpPr>
            <a:spLocks noGrp="1"/>
          </p:cNvSpPr>
          <p:nvPr>
            <p:ph idx="1"/>
          </p:nvPr>
        </p:nvSpPr>
        <p:spPr>
          <a:xfrm>
            <a:off x="229394" y="1228725"/>
            <a:ext cx="8565516" cy="1820069"/>
          </a:xfrm>
        </p:spPr>
        <p:txBody>
          <a:bodyPr/>
          <a:lstStyle/>
          <a:p>
            <a:pPr marL="0" indent="0">
              <a:buNone/>
            </a:pPr>
            <a:r>
              <a:rPr lang="en-US" dirty="0"/>
              <a:t>ATP Values Affected by:</a:t>
            </a:r>
          </a:p>
          <a:p>
            <a:pPr lvl="1"/>
            <a:r>
              <a:rPr lang="en-US" dirty="0"/>
              <a:t>R</a:t>
            </a:r>
            <a:r>
              <a:rPr lang="en-US" baseline="-25000" dirty="0"/>
              <a:t>x</a:t>
            </a:r>
            <a:r>
              <a:rPr lang="en-US" dirty="0"/>
              <a:t> Transitional - ATP, ADP, AMP</a:t>
            </a:r>
          </a:p>
          <a:p>
            <a:pPr lvl="1"/>
            <a:r>
              <a:rPr lang="en-US" dirty="0"/>
              <a:t>Product and product state </a:t>
            </a:r>
            <a:r>
              <a:rPr lang="en-US" sz="1600" dirty="0"/>
              <a:t>(raw vs aged/finished)</a:t>
            </a:r>
          </a:p>
        </p:txBody>
      </p:sp>
      <p:pic>
        <p:nvPicPr>
          <p:cNvPr id="4" name="Picture 3"/>
          <p:cNvPicPr>
            <a:picLocks noChangeAspect="1"/>
          </p:cNvPicPr>
          <p:nvPr/>
        </p:nvPicPr>
        <p:blipFill>
          <a:blip r:embed="rId3"/>
          <a:stretch>
            <a:fillRect/>
          </a:stretch>
        </p:blipFill>
        <p:spPr>
          <a:xfrm>
            <a:off x="1268492" y="3049588"/>
            <a:ext cx="6257925" cy="2952750"/>
          </a:xfrm>
          <a:prstGeom prst="rect">
            <a:avLst/>
          </a:prstGeom>
          <a:ln w="38100">
            <a:solidFill>
              <a:srgbClr val="004B87"/>
            </a:solidFill>
          </a:ln>
        </p:spPr>
      </p:pic>
      <p:sp>
        <p:nvSpPr>
          <p:cNvPr id="5" name="TextBox 4"/>
          <p:cNvSpPr txBox="1"/>
          <p:nvPr/>
        </p:nvSpPr>
        <p:spPr>
          <a:xfrm>
            <a:off x="121284" y="6249194"/>
            <a:ext cx="8794910" cy="261610"/>
          </a:xfrm>
          <a:prstGeom prst="rect">
            <a:avLst/>
          </a:prstGeom>
          <a:noFill/>
        </p:spPr>
        <p:txBody>
          <a:bodyPr wrap="square" rtlCol="0">
            <a:spAutoFit/>
          </a:bodyPr>
          <a:lstStyle/>
          <a:p>
            <a:r>
              <a:rPr lang="en-US" sz="1100" dirty="0">
                <a:solidFill>
                  <a:schemeClr val="bg1">
                    <a:lumMod val="85000"/>
                  </a:schemeClr>
                </a:solidFill>
                <a:latin typeface="+mn-lt"/>
                <a:cs typeface="Arial" panose="020B0604020202020204" pitchFamily="34" charset="0"/>
              </a:rPr>
              <a:t>Source Bakke and Suzuki, J. Food Prot. Vol 81, No.5 </a:t>
            </a:r>
            <a:r>
              <a:rPr lang="en-US" sz="1100" dirty="0" err="1">
                <a:solidFill>
                  <a:schemeClr val="bg1">
                    <a:lumMod val="85000"/>
                  </a:schemeClr>
                </a:solidFill>
                <a:latin typeface="+mn-lt"/>
                <a:cs typeface="Arial" panose="020B0604020202020204" pitchFamily="34" charset="0"/>
              </a:rPr>
              <a:t>pg</a:t>
            </a:r>
            <a:r>
              <a:rPr lang="en-US" sz="1100" dirty="0">
                <a:solidFill>
                  <a:schemeClr val="bg1">
                    <a:lumMod val="85000"/>
                  </a:schemeClr>
                </a:solidFill>
                <a:latin typeface="+mn-lt"/>
                <a:cs typeface="Arial" panose="020B0604020202020204" pitchFamily="34" charset="0"/>
              </a:rPr>
              <a:t> 730</a:t>
            </a:r>
          </a:p>
        </p:txBody>
      </p:sp>
    </p:spTree>
    <p:extLst>
      <p:ext uri="{BB962C8B-B14F-4D97-AF65-F5344CB8AC3E}">
        <p14:creationId xmlns:p14="http://schemas.microsoft.com/office/powerpoint/2010/main" val="276806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Instrument/Measurement Limitations</a:t>
            </a:r>
          </a:p>
        </p:txBody>
      </p:sp>
      <p:sp>
        <p:nvSpPr>
          <p:cNvPr id="3" name="Content Placeholder 2"/>
          <p:cNvSpPr>
            <a:spLocks noGrp="1"/>
          </p:cNvSpPr>
          <p:nvPr>
            <p:ph idx="1"/>
          </p:nvPr>
        </p:nvSpPr>
        <p:spPr>
          <a:xfrm>
            <a:off x="229394" y="1219994"/>
            <a:ext cx="8916194" cy="4951413"/>
          </a:xfrm>
        </p:spPr>
        <p:txBody>
          <a:bodyPr/>
          <a:lstStyle/>
          <a:p>
            <a:pPr marL="0" indent="0">
              <a:buNone/>
            </a:pPr>
            <a:r>
              <a:rPr lang="en-US" dirty="0"/>
              <a:t>ATP Instrument Limitations: </a:t>
            </a:r>
          </a:p>
          <a:p>
            <a:pPr lvl="1">
              <a:buFont typeface="Arial" panose="020B0604020202020204" pitchFamily="34" charset="0"/>
              <a:buChar char="•"/>
            </a:pPr>
            <a:r>
              <a:rPr lang="en-US" dirty="0"/>
              <a:t>photodiode, photomultiplier</a:t>
            </a:r>
          </a:p>
          <a:p>
            <a:pPr lvl="1">
              <a:buFont typeface="Arial" panose="020B0604020202020204" pitchFamily="34" charset="0"/>
              <a:buChar char="•"/>
            </a:pPr>
            <a:r>
              <a:rPr lang="en-US" dirty="0"/>
              <a:t>electromagnetic interference</a:t>
            </a:r>
          </a:p>
          <a:p>
            <a:pPr marL="0" indent="0">
              <a:buNone/>
            </a:pPr>
            <a:endParaRPr lang="en-US" sz="2400" dirty="0"/>
          </a:p>
        </p:txBody>
      </p:sp>
      <p:pic>
        <p:nvPicPr>
          <p:cNvPr id="1026" name="Picture 2" descr="http://www.tecnoao-asia.com/txt_web/english/04_denjiha/image/illus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53" y="2896394"/>
            <a:ext cx="7315200" cy="3096769"/>
          </a:xfrm>
          <a:prstGeom prst="rect">
            <a:avLst/>
          </a:prstGeom>
          <a:noFill/>
          <a:ln w="38100">
            <a:solidFill>
              <a:srgbClr val="004B87"/>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86319" y="6249194"/>
            <a:ext cx="7891675" cy="307777"/>
          </a:xfrm>
          <a:prstGeom prst="rect">
            <a:avLst/>
          </a:prstGeom>
        </p:spPr>
        <p:txBody>
          <a:bodyPr wrap="square">
            <a:spAutoFit/>
          </a:bodyPr>
          <a:lstStyle/>
          <a:p>
            <a:r>
              <a:rPr lang="en-US" sz="1400" dirty="0">
                <a:solidFill>
                  <a:schemeClr val="bg1">
                    <a:lumMod val="85000"/>
                  </a:schemeClr>
                </a:solidFill>
                <a:latin typeface="+mn-lt"/>
                <a:hlinkClick r:id="rId4">
                  <a:extLst>
                    <a:ext uri="{A12FA001-AC4F-418D-AE19-62706E023703}">
                      <ahyp:hlinkClr xmlns:ahyp="http://schemas.microsoft.com/office/drawing/2018/hyperlinkcolor" val="tx"/>
                    </a:ext>
                  </a:extLst>
                </a:hlinkClick>
              </a:rPr>
              <a:t>http://www.tecnoao-asia.com</a:t>
            </a:r>
            <a:endParaRPr lang="en-US" sz="1400" dirty="0">
              <a:solidFill>
                <a:schemeClr val="bg1">
                  <a:lumMod val="85000"/>
                </a:schemeClr>
              </a:solidFill>
              <a:latin typeface="+mn-lt"/>
            </a:endParaRPr>
          </a:p>
        </p:txBody>
      </p:sp>
    </p:spTree>
    <p:extLst>
      <p:ext uri="{BB962C8B-B14F-4D97-AF65-F5344CB8AC3E}">
        <p14:creationId xmlns:p14="http://schemas.microsoft.com/office/powerpoint/2010/main" val="54509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59D6-DF9C-4092-BF20-8202AE90385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F6FCB88-E7F5-4C0E-A573-32EA5A59F578}"/>
              </a:ext>
            </a:extLst>
          </p:cNvPr>
          <p:cNvSpPr>
            <a:spLocks noGrp="1"/>
          </p:cNvSpPr>
          <p:nvPr>
            <p:ph idx="1"/>
          </p:nvPr>
        </p:nvSpPr>
        <p:spPr/>
        <p:txBody>
          <a:bodyPr/>
          <a:lstStyle/>
          <a:p>
            <a:pPr>
              <a:spcAft>
                <a:spcPts val="600"/>
              </a:spcAft>
            </a:pPr>
            <a:r>
              <a:rPr lang="en-US" sz="2600" dirty="0"/>
              <a:t>Maryland regulates 1387 manufactured food firms, of those 482 are prioritized as high-priority facilities</a:t>
            </a:r>
          </a:p>
          <a:p>
            <a:pPr>
              <a:spcAft>
                <a:spcPts val="600"/>
              </a:spcAft>
            </a:pPr>
            <a:r>
              <a:rPr lang="en-US" sz="2600" dirty="0"/>
              <a:t>Unclear how HPF are employing these DRI/RT currently </a:t>
            </a:r>
          </a:p>
          <a:p>
            <a:pPr>
              <a:spcAft>
                <a:spcPts val="600"/>
              </a:spcAft>
            </a:pPr>
            <a:r>
              <a:rPr lang="en-US" sz="2600" dirty="0"/>
              <a:t>How they are incorporating them into standard operating procedures, GMP, PC  </a:t>
            </a:r>
          </a:p>
        </p:txBody>
      </p:sp>
    </p:spTree>
    <p:extLst>
      <p:ext uri="{BB962C8B-B14F-4D97-AF65-F5344CB8AC3E}">
        <p14:creationId xmlns:p14="http://schemas.microsoft.com/office/powerpoint/2010/main" val="397746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C2F9-1B36-4812-A528-08C56B3E45AC}"/>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4BE76483-E5E7-4AEC-B0A0-143FE49F2263}"/>
              </a:ext>
            </a:extLst>
          </p:cNvPr>
          <p:cNvSpPr>
            <a:spLocks noGrp="1"/>
          </p:cNvSpPr>
          <p:nvPr>
            <p:ph idx="1"/>
          </p:nvPr>
        </p:nvSpPr>
        <p:spPr/>
        <p:txBody>
          <a:bodyPr/>
          <a:lstStyle/>
          <a:p>
            <a:pPr marL="0" indent="0">
              <a:buNone/>
            </a:pPr>
            <a:r>
              <a:rPr lang="en-US" sz="3200" dirty="0"/>
              <a:t>The extent of the use of DRI/RT instruments by manufacturing firms in Maryland is largely unknown by the Maryland Department of Health.</a:t>
            </a:r>
          </a:p>
          <a:p>
            <a:pPr marL="0" indent="0">
              <a:buNone/>
            </a:pPr>
            <a:endParaRPr lang="en-US" dirty="0"/>
          </a:p>
        </p:txBody>
      </p:sp>
    </p:spTree>
    <p:extLst>
      <p:ext uri="{BB962C8B-B14F-4D97-AF65-F5344CB8AC3E}">
        <p14:creationId xmlns:p14="http://schemas.microsoft.com/office/powerpoint/2010/main" val="3308405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a:t>
            </a:r>
          </a:p>
        </p:txBody>
      </p:sp>
      <p:sp>
        <p:nvSpPr>
          <p:cNvPr id="3" name="Content Placeholder 2"/>
          <p:cNvSpPr>
            <a:spLocks noGrp="1"/>
          </p:cNvSpPr>
          <p:nvPr>
            <p:ph idx="1"/>
          </p:nvPr>
        </p:nvSpPr>
        <p:spPr/>
        <p:txBody>
          <a:bodyPr/>
          <a:lstStyle/>
          <a:p>
            <a:pPr marL="514350" indent="-514350">
              <a:buFont typeface="+mj-lt"/>
              <a:buAutoNum type="arabicPeriod"/>
            </a:pPr>
            <a:r>
              <a:rPr lang="en-US" dirty="0"/>
              <a:t>What DRI are currently being used in Maryland high-priority firms?</a:t>
            </a:r>
          </a:p>
          <a:p>
            <a:pPr marL="514350" indent="-514350">
              <a:buFont typeface="+mj-lt"/>
              <a:buAutoNum type="arabicPeriod"/>
            </a:pPr>
            <a:endParaRPr lang="en-US" dirty="0"/>
          </a:p>
          <a:p>
            <a:pPr marL="514350" indent="-514350">
              <a:buFont typeface="+mj-lt"/>
              <a:buAutoNum type="arabicPeriod"/>
            </a:pPr>
            <a:r>
              <a:rPr lang="en-US" dirty="0"/>
              <a:t>What are the purposes that these instruments are being employed, sanitary standard operating procedures, hazard controls or preventive controls?</a:t>
            </a:r>
          </a:p>
        </p:txBody>
      </p:sp>
    </p:spTree>
    <p:extLst>
      <p:ext uri="{BB962C8B-B14F-4D97-AF65-F5344CB8AC3E}">
        <p14:creationId xmlns:p14="http://schemas.microsoft.com/office/powerpoint/2010/main" val="3301842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 (continued)</a:t>
            </a:r>
          </a:p>
        </p:txBody>
      </p:sp>
      <p:sp>
        <p:nvSpPr>
          <p:cNvPr id="3" name="Content Placeholder 2"/>
          <p:cNvSpPr>
            <a:spLocks noGrp="1"/>
          </p:cNvSpPr>
          <p:nvPr>
            <p:ph idx="1"/>
          </p:nvPr>
        </p:nvSpPr>
        <p:spPr/>
        <p:txBody>
          <a:bodyPr/>
          <a:lstStyle/>
          <a:p>
            <a:pPr marL="514350" indent="-514350">
              <a:buFont typeface="+mj-lt"/>
              <a:buAutoNum type="arabicPeriod" startAt="3"/>
            </a:pPr>
            <a:r>
              <a:rPr lang="en-US" dirty="0"/>
              <a:t>What training methods are used by firms for personnel using their specific equipment?</a:t>
            </a:r>
          </a:p>
          <a:p>
            <a:pPr marL="514350" indent="-514350">
              <a:buFont typeface="+mj-lt"/>
              <a:buAutoNum type="arabicPeriod" startAt="3"/>
            </a:pPr>
            <a:endParaRPr lang="en-US" dirty="0"/>
          </a:p>
          <a:p>
            <a:pPr marL="514350" indent="-514350">
              <a:buFont typeface="+mj-lt"/>
              <a:buAutoNum type="arabicPeriod" startAt="3"/>
            </a:pPr>
            <a:r>
              <a:rPr lang="en-US" dirty="0"/>
              <a:t>Are the firms aware of the limitations that are associated with these instruments for their application? </a:t>
            </a:r>
          </a:p>
        </p:txBody>
      </p:sp>
    </p:spTree>
    <p:extLst>
      <p:ext uri="{BB962C8B-B14F-4D97-AF65-F5344CB8AC3E}">
        <p14:creationId xmlns:p14="http://schemas.microsoft.com/office/powerpoint/2010/main" val="3182091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8A62-CDEC-4C27-8C1A-8BF4478BC932}"/>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45C2B6B5-0A58-499C-B6B9-21EB535560FB}"/>
              </a:ext>
            </a:extLst>
          </p:cNvPr>
          <p:cNvSpPr>
            <a:spLocks noGrp="1"/>
          </p:cNvSpPr>
          <p:nvPr>
            <p:ph idx="1"/>
          </p:nvPr>
        </p:nvSpPr>
        <p:spPr>
          <a:xfrm>
            <a:off x="305594" y="1143794"/>
            <a:ext cx="8991600" cy="5256213"/>
          </a:xfrm>
        </p:spPr>
        <p:txBody>
          <a:bodyPr/>
          <a:lstStyle/>
          <a:p>
            <a:pPr>
              <a:spcAft>
                <a:spcPts val="600"/>
              </a:spcAft>
            </a:pPr>
            <a:r>
              <a:rPr lang="en-US" dirty="0"/>
              <a:t>Survey - yes/no, &amp; open-ended questions </a:t>
            </a:r>
          </a:p>
          <a:p>
            <a:pPr>
              <a:spcAft>
                <a:spcPts val="600"/>
              </a:spcAft>
            </a:pPr>
            <a:r>
              <a:rPr lang="en-US" dirty="0"/>
              <a:t>Reviewed and tested, then revised</a:t>
            </a:r>
          </a:p>
          <a:p>
            <a:pPr>
              <a:spcAft>
                <a:spcPts val="600"/>
              </a:spcAft>
            </a:pPr>
            <a:r>
              <a:rPr lang="en-US" dirty="0"/>
              <a:t>Administered via telephone with firm Quality Assurance/Food Safety representative  </a:t>
            </a:r>
          </a:p>
          <a:p>
            <a:pPr>
              <a:spcAft>
                <a:spcPts val="600"/>
              </a:spcAft>
            </a:pPr>
            <a:r>
              <a:rPr lang="en-US" dirty="0"/>
              <a:t>Data - Excel </a:t>
            </a:r>
          </a:p>
          <a:p>
            <a:pPr lvl="1">
              <a:spcAft>
                <a:spcPts val="600"/>
              </a:spcAft>
            </a:pPr>
            <a:r>
              <a:rPr lang="en-US" dirty="0"/>
              <a:t>Data reported using descriptive statistics</a:t>
            </a:r>
          </a:p>
          <a:p>
            <a:pPr lvl="1">
              <a:spcAft>
                <a:spcPts val="600"/>
              </a:spcAft>
            </a:pPr>
            <a:r>
              <a:rPr lang="en-US" dirty="0"/>
              <a:t>Further qualitative analysis of attribute data </a:t>
            </a:r>
          </a:p>
        </p:txBody>
      </p:sp>
    </p:spTree>
    <p:extLst>
      <p:ext uri="{BB962C8B-B14F-4D97-AF65-F5344CB8AC3E}">
        <p14:creationId xmlns:p14="http://schemas.microsoft.com/office/powerpoint/2010/main" val="2919494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Population</a:t>
            </a:r>
          </a:p>
        </p:txBody>
      </p:sp>
      <p:sp>
        <p:nvSpPr>
          <p:cNvPr id="3" name="Content Placeholder 2"/>
          <p:cNvSpPr>
            <a:spLocks noGrp="1"/>
          </p:cNvSpPr>
          <p:nvPr>
            <p:ph idx="1"/>
          </p:nvPr>
        </p:nvSpPr>
        <p:spPr/>
        <p:txBody>
          <a:bodyPr/>
          <a:lstStyle/>
          <a:p>
            <a:pPr>
              <a:spcAft>
                <a:spcPts val="600"/>
              </a:spcAft>
            </a:pPr>
            <a:r>
              <a:rPr lang="en-US" dirty="0"/>
              <a:t>High-priority firms in Maryland</a:t>
            </a:r>
          </a:p>
          <a:p>
            <a:pPr lvl="1">
              <a:spcAft>
                <a:spcPts val="600"/>
              </a:spcAft>
            </a:pPr>
            <a:r>
              <a:rPr lang="en-US" dirty="0"/>
              <a:t>Ranged from specialty goods, bakeries, dairies, seafood, produce, meal kit, RTE foods</a:t>
            </a:r>
          </a:p>
          <a:p>
            <a:pPr>
              <a:spcAft>
                <a:spcPts val="600"/>
              </a:spcAft>
            </a:pPr>
            <a:r>
              <a:rPr lang="en-US" dirty="0"/>
              <a:t>Quality Assurance, Quality Control, Food Safety Specialists</a:t>
            </a:r>
          </a:p>
          <a:p>
            <a:pPr>
              <a:spcAft>
                <a:spcPts val="600"/>
              </a:spcAft>
            </a:pPr>
            <a:r>
              <a:rPr lang="en-US" dirty="0"/>
              <a:t>What instruments used by MDHPF</a:t>
            </a:r>
          </a:p>
        </p:txBody>
      </p:sp>
    </p:spTree>
    <p:extLst>
      <p:ext uri="{BB962C8B-B14F-4D97-AF65-F5344CB8AC3E}">
        <p14:creationId xmlns:p14="http://schemas.microsoft.com/office/powerpoint/2010/main" val="1114836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Recruitment, Participation, and Survey Content</a:t>
            </a:r>
          </a:p>
        </p:txBody>
      </p:sp>
      <p:sp>
        <p:nvSpPr>
          <p:cNvPr id="3" name="Rectangle 2">
            <a:extLst>
              <a:ext uri="{FF2B5EF4-FFF2-40B4-BE49-F238E27FC236}">
                <a16:creationId xmlns:a16="http://schemas.microsoft.com/office/drawing/2014/main" id="{B312AE4E-D029-4B3F-81E9-94574D4E727F}"/>
              </a:ext>
            </a:extLst>
          </p:cNvPr>
          <p:cNvSpPr/>
          <p:nvPr/>
        </p:nvSpPr>
        <p:spPr bwMode="auto">
          <a:xfrm>
            <a:off x="378671" y="1372394"/>
            <a:ext cx="2057400" cy="1524000"/>
          </a:xfrm>
          <a:prstGeom prst="rect">
            <a:avLst/>
          </a:prstGeom>
          <a:solidFill>
            <a:srgbClr val="004B87"/>
          </a:solidFill>
          <a:ln w="9525" cap="flat" cmpd="sng" algn="ctr">
            <a:solidFill>
              <a:srgbClr val="004B87"/>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Firms contacted via email and follow-up phone call</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mn-lt"/>
              </a:rPr>
              <a:t>(n=50)</a:t>
            </a:r>
            <a:endParaRPr kumimoji="0" lang="en-US" sz="1600" b="0" i="0" u="none" strike="noStrike" cap="none" normalizeH="0" baseline="0" dirty="0">
              <a:ln>
                <a:noFill/>
              </a:ln>
              <a:solidFill>
                <a:schemeClr val="bg1"/>
              </a:solidFill>
              <a:effectLst/>
              <a:latin typeface="+mn-lt"/>
              <a:ea typeface="굴림" charset="-127"/>
            </a:endParaRPr>
          </a:p>
        </p:txBody>
      </p:sp>
      <p:sp>
        <p:nvSpPr>
          <p:cNvPr id="6" name="Rectangle 5">
            <a:extLst>
              <a:ext uri="{FF2B5EF4-FFF2-40B4-BE49-F238E27FC236}">
                <a16:creationId xmlns:a16="http://schemas.microsoft.com/office/drawing/2014/main" id="{62684058-3494-48AF-A02A-E574D06F5022}"/>
              </a:ext>
            </a:extLst>
          </p:cNvPr>
          <p:cNvSpPr/>
          <p:nvPr/>
        </p:nvSpPr>
        <p:spPr bwMode="auto">
          <a:xfrm>
            <a:off x="2983601" y="2583768"/>
            <a:ext cx="2724612" cy="2743200"/>
          </a:xfrm>
          <a:prstGeom prst="rect">
            <a:avLst/>
          </a:prstGeom>
          <a:solidFill>
            <a:srgbClr val="004B87"/>
          </a:solidFill>
          <a:ln w="9525" cap="flat" cmpd="sng" algn="ctr">
            <a:solidFill>
              <a:srgbClr val="004B87"/>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Sec 1 – General Survey Firm Production Production Volume    Types of Products Regulatory Agencies</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mn-lt"/>
              </a:rPr>
              <a:t>FSMA Requirements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PCQI In-House</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mn-lt"/>
              </a:rPr>
              <a:t>(n=18)</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Dropped</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mn-lt"/>
              </a:rPr>
              <a:t>(n=1)</a:t>
            </a:r>
            <a:endParaRPr kumimoji="0" lang="en-US" sz="1600" b="0" i="0" u="none" strike="noStrike" cap="none" normalizeH="0" baseline="0" dirty="0">
              <a:ln>
                <a:noFill/>
              </a:ln>
              <a:solidFill>
                <a:schemeClr val="bg1"/>
              </a:solidFill>
              <a:effectLst/>
              <a:latin typeface="+mn-lt"/>
              <a:ea typeface="굴림" charset="-127"/>
            </a:endParaRPr>
          </a:p>
        </p:txBody>
      </p:sp>
      <p:sp>
        <p:nvSpPr>
          <p:cNvPr id="7" name="Rectangle 6">
            <a:extLst>
              <a:ext uri="{FF2B5EF4-FFF2-40B4-BE49-F238E27FC236}">
                <a16:creationId xmlns:a16="http://schemas.microsoft.com/office/drawing/2014/main" id="{B986F765-CEEE-45CB-8789-1A66D8015AF6}"/>
              </a:ext>
            </a:extLst>
          </p:cNvPr>
          <p:cNvSpPr/>
          <p:nvPr/>
        </p:nvSpPr>
        <p:spPr bwMode="auto">
          <a:xfrm>
            <a:off x="76994" y="3219339"/>
            <a:ext cx="1219200" cy="863600"/>
          </a:xfrm>
          <a:prstGeom prst="rect">
            <a:avLst/>
          </a:prstGeom>
          <a:solidFill>
            <a:schemeClr val="bg1"/>
          </a:solidFill>
          <a:ln w="38100" cap="flat" cmpd="sng" algn="ctr">
            <a:solidFill>
              <a:srgbClr val="004B8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4B87"/>
                </a:solidFill>
                <a:effectLst/>
                <a:latin typeface="+mn-lt"/>
                <a:ea typeface="굴림" charset="-127"/>
              </a:rPr>
              <a:t>No Response</a:t>
            </a:r>
          </a:p>
          <a:p>
            <a:pPr marL="0" marR="0" indent="0" algn="ctr" defTabSz="914400" rtl="0" eaLnBrk="1" fontAlgn="base" latinLnBrk="0" hangingPunct="1">
              <a:lnSpc>
                <a:spcPct val="100000"/>
              </a:lnSpc>
              <a:spcBef>
                <a:spcPct val="0"/>
              </a:spcBef>
              <a:spcAft>
                <a:spcPct val="0"/>
              </a:spcAft>
              <a:buClrTx/>
              <a:buSzTx/>
              <a:buFontTx/>
              <a:buNone/>
              <a:tabLst/>
            </a:pPr>
            <a:r>
              <a:rPr lang="en-US" sz="1500" b="1" dirty="0">
                <a:solidFill>
                  <a:srgbClr val="004B87"/>
                </a:solidFill>
                <a:latin typeface="+mn-lt"/>
              </a:rPr>
              <a:t>(n=30)</a:t>
            </a:r>
            <a:endParaRPr kumimoji="0" lang="en-US" sz="1500" b="1" i="0" u="none" strike="noStrike" cap="none" normalizeH="0" baseline="0" dirty="0">
              <a:ln>
                <a:noFill/>
              </a:ln>
              <a:solidFill>
                <a:srgbClr val="004B87"/>
              </a:solidFill>
              <a:effectLst/>
              <a:latin typeface="+mn-lt"/>
              <a:ea typeface="굴림" charset="-127"/>
            </a:endParaRPr>
          </a:p>
        </p:txBody>
      </p:sp>
      <p:sp>
        <p:nvSpPr>
          <p:cNvPr id="8" name="Rectangle 7">
            <a:extLst>
              <a:ext uri="{FF2B5EF4-FFF2-40B4-BE49-F238E27FC236}">
                <a16:creationId xmlns:a16="http://schemas.microsoft.com/office/drawing/2014/main" id="{91E53244-EFE4-4E6C-B4F9-83579426B2E7}"/>
              </a:ext>
            </a:extLst>
          </p:cNvPr>
          <p:cNvSpPr/>
          <p:nvPr/>
        </p:nvSpPr>
        <p:spPr bwMode="auto">
          <a:xfrm>
            <a:off x="1500078" y="3219340"/>
            <a:ext cx="1313986" cy="1473770"/>
          </a:xfrm>
          <a:prstGeom prst="rect">
            <a:avLst/>
          </a:prstGeom>
          <a:solidFill>
            <a:schemeClr val="bg1"/>
          </a:solidFill>
          <a:ln w="38100" cap="flat" cmpd="sng" algn="ctr">
            <a:solidFill>
              <a:srgbClr val="004B8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4B87"/>
                </a:solidFill>
                <a:effectLst/>
                <a:latin typeface="+mn-lt"/>
                <a:ea typeface="굴림" charset="-127"/>
              </a:rPr>
              <a:t>Responded</a:t>
            </a:r>
          </a:p>
          <a:p>
            <a:pPr marL="0" marR="0" indent="0" algn="ctr" defTabSz="914400" rtl="0" eaLnBrk="1" fontAlgn="base" latinLnBrk="0" hangingPunct="1">
              <a:lnSpc>
                <a:spcPct val="100000"/>
              </a:lnSpc>
              <a:spcBef>
                <a:spcPct val="0"/>
              </a:spcBef>
              <a:spcAft>
                <a:spcPct val="0"/>
              </a:spcAft>
              <a:buClrTx/>
              <a:buSzTx/>
              <a:buFontTx/>
              <a:buNone/>
              <a:tabLst/>
            </a:pPr>
            <a:r>
              <a:rPr lang="en-US" sz="1500" b="1" dirty="0">
                <a:solidFill>
                  <a:srgbClr val="004B87"/>
                </a:solidFill>
                <a:latin typeface="+mn-lt"/>
              </a:rPr>
              <a:t>(n=20)</a:t>
            </a:r>
          </a:p>
          <a:p>
            <a:pPr marL="0" marR="0" indent="0" algn="ctr" defTabSz="914400" rtl="0" eaLnBrk="1" fontAlgn="base" latinLnBrk="0" hangingPunct="1">
              <a:lnSpc>
                <a:spcPct val="100000"/>
              </a:lnSpc>
              <a:spcBef>
                <a:spcPct val="0"/>
              </a:spcBef>
              <a:spcAft>
                <a:spcPct val="0"/>
              </a:spcAft>
              <a:buClrTx/>
              <a:buSzTx/>
              <a:buFontTx/>
              <a:buNone/>
              <a:tabLst/>
            </a:pPr>
            <a:endParaRPr lang="en-US" sz="1500" b="1" dirty="0">
              <a:solidFill>
                <a:srgbClr val="004B87"/>
              </a:solidFill>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4B87"/>
                </a:solidFill>
                <a:effectLst/>
                <a:latin typeface="+mn-lt"/>
                <a:ea typeface="굴림" charset="-127"/>
              </a:rPr>
              <a:t>Refused</a:t>
            </a:r>
          </a:p>
          <a:p>
            <a:pPr marL="0" marR="0" indent="0" algn="ctr" defTabSz="914400" rtl="0" eaLnBrk="1" fontAlgn="base" latinLnBrk="0" hangingPunct="1">
              <a:lnSpc>
                <a:spcPct val="100000"/>
              </a:lnSpc>
              <a:spcBef>
                <a:spcPct val="0"/>
              </a:spcBef>
              <a:spcAft>
                <a:spcPct val="0"/>
              </a:spcAft>
              <a:buClrTx/>
              <a:buSzTx/>
              <a:buFontTx/>
              <a:buNone/>
              <a:tabLst/>
            </a:pPr>
            <a:r>
              <a:rPr lang="en-US" sz="1500" b="1" dirty="0">
                <a:solidFill>
                  <a:srgbClr val="004B87"/>
                </a:solidFill>
                <a:latin typeface="+mn-lt"/>
              </a:rPr>
              <a:t>(n=2)</a:t>
            </a:r>
            <a:endParaRPr kumimoji="0" lang="en-US" sz="1500" b="1" i="0" u="none" strike="noStrike" cap="none" normalizeH="0" baseline="0" dirty="0">
              <a:ln>
                <a:noFill/>
              </a:ln>
              <a:solidFill>
                <a:srgbClr val="004B87"/>
              </a:solidFill>
              <a:effectLst/>
              <a:latin typeface="+mn-lt"/>
              <a:ea typeface="굴림" charset="-127"/>
            </a:endParaRPr>
          </a:p>
        </p:txBody>
      </p:sp>
      <p:sp>
        <p:nvSpPr>
          <p:cNvPr id="9" name="Arrow: Down 8">
            <a:extLst>
              <a:ext uri="{FF2B5EF4-FFF2-40B4-BE49-F238E27FC236}">
                <a16:creationId xmlns:a16="http://schemas.microsoft.com/office/drawing/2014/main" id="{06ACDC93-72AB-456A-B02B-A5DEF6805F6F}"/>
              </a:ext>
            </a:extLst>
          </p:cNvPr>
          <p:cNvSpPr/>
          <p:nvPr/>
        </p:nvSpPr>
        <p:spPr bwMode="auto">
          <a:xfrm>
            <a:off x="586234" y="2846165"/>
            <a:ext cx="200720" cy="373174"/>
          </a:xfrm>
          <a:prstGeom prst="downArrow">
            <a:avLst/>
          </a:prstGeom>
          <a:solidFill>
            <a:srgbClr val="FF8200"/>
          </a:solidFill>
          <a:ln w="9525" cap="flat" cmpd="sng" algn="ctr">
            <a:solidFill>
              <a:srgbClr val="FF82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10" name="Arrow: Down 9">
            <a:extLst>
              <a:ext uri="{FF2B5EF4-FFF2-40B4-BE49-F238E27FC236}">
                <a16:creationId xmlns:a16="http://schemas.microsoft.com/office/drawing/2014/main" id="{FEA8B915-4F37-4DB4-8D43-6CAF7E2E7105}"/>
              </a:ext>
            </a:extLst>
          </p:cNvPr>
          <p:cNvSpPr/>
          <p:nvPr/>
        </p:nvSpPr>
        <p:spPr bwMode="auto">
          <a:xfrm>
            <a:off x="2056711" y="2846165"/>
            <a:ext cx="200720" cy="373174"/>
          </a:xfrm>
          <a:prstGeom prst="downArrow">
            <a:avLst/>
          </a:prstGeom>
          <a:solidFill>
            <a:srgbClr val="FF8200"/>
          </a:solidFill>
          <a:ln w="9525" cap="flat" cmpd="sng" algn="ctr">
            <a:solidFill>
              <a:srgbClr val="FF82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11" name="Rectangle 10">
            <a:extLst>
              <a:ext uri="{FF2B5EF4-FFF2-40B4-BE49-F238E27FC236}">
                <a16:creationId xmlns:a16="http://schemas.microsoft.com/office/drawing/2014/main" id="{8652F135-6C76-4547-A94C-AF0022215642}"/>
              </a:ext>
            </a:extLst>
          </p:cNvPr>
          <p:cNvSpPr/>
          <p:nvPr/>
        </p:nvSpPr>
        <p:spPr bwMode="auto">
          <a:xfrm>
            <a:off x="5868194" y="1593168"/>
            <a:ext cx="3172520" cy="2743200"/>
          </a:xfrm>
          <a:prstGeom prst="rect">
            <a:avLst/>
          </a:prstGeom>
          <a:solidFill>
            <a:srgbClr val="004B87"/>
          </a:solidFill>
          <a:ln w="9525" cap="flat" cmpd="sng" algn="ctr">
            <a:solidFill>
              <a:srgbClr val="004B87"/>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Use DRI/RT – Continue Survey</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mn-lt"/>
              </a:rPr>
              <a:t>(n=12)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Sec 2 – Type of Instruments</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mn-lt"/>
              </a:rPr>
              <a:t>How used, Training</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Triggering Limits and Corrective Actions (CA)</a:t>
            </a:r>
          </a:p>
          <a:p>
            <a:pPr marL="0" marR="0" indent="0" algn="ctr" defTabSz="914400" rtl="0" eaLnBrk="1" fontAlgn="base" latinLnBrk="0" hangingPunct="1">
              <a:lnSpc>
                <a:spcPct val="100000"/>
              </a:lnSpc>
              <a:spcBef>
                <a:spcPct val="0"/>
              </a:spcBef>
              <a:spcAft>
                <a:spcPct val="0"/>
              </a:spcAft>
              <a:buClrTx/>
              <a:buSzTx/>
              <a:buFontTx/>
              <a:buNone/>
              <a:tabLst/>
            </a:pPr>
            <a:endParaRPr lang="en-US" sz="1600" dirty="0">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Sec 3 – Verification, calibration, limitations</a:t>
            </a:r>
          </a:p>
        </p:txBody>
      </p:sp>
      <p:sp>
        <p:nvSpPr>
          <p:cNvPr id="12" name="Arrow: Down 11">
            <a:extLst>
              <a:ext uri="{FF2B5EF4-FFF2-40B4-BE49-F238E27FC236}">
                <a16:creationId xmlns:a16="http://schemas.microsoft.com/office/drawing/2014/main" id="{46DC2763-1496-4B69-9373-D41B51B667C3}"/>
              </a:ext>
            </a:extLst>
          </p:cNvPr>
          <p:cNvSpPr/>
          <p:nvPr/>
        </p:nvSpPr>
        <p:spPr bwMode="auto">
          <a:xfrm rot="16200000">
            <a:off x="2756193" y="3842808"/>
            <a:ext cx="227931" cy="252330"/>
          </a:xfrm>
          <a:prstGeom prst="downArrow">
            <a:avLst/>
          </a:prstGeom>
          <a:solidFill>
            <a:srgbClr val="FF8200"/>
          </a:solidFill>
          <a:ln w="9525" cap="flat" cmpd="sng" algn="ctr">
            <a:solidFill>
              <a:srgbClr val="FF82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13" name="Rectangle 12">
            <a:extLst>
              <a:ext uri="{FF2B5EF4-FFF2-40B4-BE49-F238E27FC236}">
                <a16:creationId xmlns:a16="http://schemas.microsoft.com/office/drawing/2014/main" id="{100628E6-4429-4619-BCB8-573B630DABAB}"/>
              </a:ext>
            </a:extLst>
          </p:cNvPr>
          <p:cNvSpPr/>
          <p:nvPr/>
        </p:nvSpPr>
        <p:spPr bwMode="auto">
          <a:xfrm>
            <a:off x="5868194" y="4557142"/>
            <a:ext cx="2057400" cy="1143000"/>
          </a:xfrm>
          <a:prstGeom prst="rect">
            <a:avLst/>
          </a:prstGeom>
          <a:solidFill>
            <a:srgbClr val="004B87"/>
          </a:solidFill>
          <a:ln w="9525" cap="flat" cmpd="sng" algn="ctr">
            <a:solidFill>
              <a:srgbClr val="004B87"/>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Do Not Use DRI/RT</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mn-lt"/>
              </a:rPr>
              <a:t>End Survey</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(n=5)</a:t>
            </a:r>
          </a:p>
        </p:txBody>
      </p:sp>
      <p:sp>
        <p:nvSpPr>
          <p:cNvPr id="14" name="Arrow: Down 13">
            <a:extLst>
              <a:ext uri="{FF2B5EF4-FFF2-40B4-BE49-F238E27FC236}">
                <a16:creationId xmlns:a16="http://schemas.microsoft.com/office/drawing/2014/main" id="{8A0E46EE-4101-489B-80AA-49C900FD4E2D}"/>
              </a:ext>
            </a:extLst>
          </p:cNvPr>
          <p:cNvSpPr/>
          <p:nvPr/>
        </p:nvSpPr>
        <p:spPr bwMode="auto">
          <a:xfrm rot="16200000">
            <a:off x="5664692" y="3207139"/>
            <a:ext cx="227931" cy="252330"/>
          </a:xfrm>
          <a:prstGeom prst="downArrow">
            <a:avLst/>
          </a:prstGeom>
          <a:solidFill>
            <a:srgbClr val="FF8200"/>
          </a:solidFill>
          <a:ln w="9525" cap="flat" cmpd="sng" algn="ctr">
            <a:solidFill>
              <a:srgbClr val="FF82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15" name="Arrow: Down 14">
            <a:extLst>
              <a:ext uri="{FF2B5EF4-FFF2-40B4-BE49-F238E27FC236}">
                <a16:creationId xmlns:a16="http://schemas.microsoft.com/office/drawing/2014/main" id="{8C91EC61-277B-4C71-A0A5-FFE5BDED4B5A}"/>
              </a:ext>
            </a:extLst>
          </p:cNvPr>
          <p:cNvSpPr/>
          <p:nvPr/>
        </p:nvSpPr>
        <p:spPr bwMode="auto">
          <a:xfrm rot="16200000">
            <a:off x="5663348" y="4731807"/>
            <a:ext cx="227931" cy="252330"/>
          </a:xfrm>
          <a:prstGeom prst="downArrow">
            <a:avLst/>
          </a:prstGeom>
          <a:solidFill>
            <a:srgbClr val="FF8200"/>
          </a:solidFill>
          <a:ln w="9525" cap="flat" cmpd="sng" algn="ctr">
            <a:solidFill>
              <a:srgbClr val="FF82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16" name="TextBox 15">
            <a:extLst>
              <a:ext uri="{FF2B5EF4-FFF2-40B4-BE49-F238E27FC236}">
                <a16:creationId xmlns:a16="http://schemas.microsoft.com/office/drawing/2014/main" id="{76F4D5CA-63B4-450C-97D4-33A0D2BD40D4}"/>
              </a:ext>
            </a:extLst>
          </p:cNvPr>
          <p:cNvSpPr txBox="1"/>
          <p:nvPr/>
        </p:nvSpPr>
        <p:spPr>
          <a:xfrm>
            <a:off x="1358612" y="6020594"/>
            <a:ext cx="6428363" cy="338554"/>
          </a:xfrm>
          <a:prstGeom prst="rect">
            <a:avLst/>
          </a:prstGeom>
          <a:noFill/>
        </p:spPr>
        <p:txBody>
          <a:bodyPr wrap="none" rtlCol="0">
            <a:spAutoFit/>
          </a:bodyPr>
          <a:lstStyle/>
          <a:p>
            <a:r>
              <a:rPr lang="en-US" sz="1600" dirty="0">
                <a:solidFill>
                  <a:schemeClr val="tx1"/>
                </a:solidFill>
                <a:latin typeface="+mn-lt"/>
              </a:rPr>
              <a:t>Figure1. Recruitment, Participation and Survey Section Content</a:t>
            </a:r>
          </a:p>
        </p:txBody>
      </p:sp>
    </p:spTree>
    <p:extLst>
      <p:ext uri="{BB962C8B-B14F-4D97-AF65-F5344CB8AC3E}">
        <p14:creationId xmlns:p14="http://schemas.microsoft.com/office/powerpoint/2010/main" val="114458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7A1864-8436-46AD-9C2D-4451C7B87CE0}"/>
              </a:ext>
            </a:extLst>
          </p:cNvPr>
          <p:cNvSpPr>
            <a:spLocks noGrp="1"/>
          </p:cNvSpPr>
          <p:nvPr>
            <p:ph type="body" sz="quarter" idx="10"/>
          </p:nvPr>
        </p:nvSpPr>
        <p:spPr>
          <a:xfrm>
            <a:off x="305594" y="2896394"/>
            <a:ext cx="8839994" cy="1371600"/>
          </a:xfrm>
        </p:spPr>
        <p:txBody>
          <a:bodyPr anchor="b"/>
          <a:lstStyle/>
          <a:p>
            <a:r>
              <a:rPr lang="en-US" sz="4400" dirty="0"/>
              <a:t>IFPTI Fellowship Cohort VII: Research Presentation</a:t>
            </a:r>
          </a:p>
        </p:txBody>
      </p:sp>
      <p:sp>
        <p:nvSpPr>
          <p:cNvPr id="5" name="Text Placeholder 4">
            <a:extLst>
              <a:ext uri="{FF2B5EF4-FFF2-40B4-BE49-F238E27FC236}">
                <a16:creationId xmlns:a16="http://schemas.microsoft.com/office/drawing/2014/main" id="{146AB0A5-FEBA-4BFA-8416-4D9D8B832CCB}"/>
              </a:ext>
            </a:extLst>
          </p:cNvPr>
          <p:cNvSpPr>
            <a:spLocks noGrp="1"/>
          </p:cNvSpPr>
          <p:nvPr>
            <p:ph type="body" sz="quarter" idx="11"/>
          </p:nvPr>
        </p:nvSpPr>
        <p:spPr>
          <a:xfrm>
            <a:off x="1905794" y="4495403"/>
            <a:ext cx="6709246" cy="617538"/>
          </a:xfrm>
        </p:spPr>
        <p:txBody>
          <a:bodyPr anchor="t"/>
          <a:lstStyle/>
          <a:p>
            <a:r>
              <a:rPr lang="en-US" dirty="0"/>
              <a:t>D’Ann L. Williams, </a:t>
            </a:r>
            <a:r>
              <a:rPr lang="en-US" dirty="0" err="1"/>
              <a:t>DrPH</a:t>
            </a:r>
            <a:r>
              <a:rPr lang="en-US" dirty="0"/>
              <a:t>, MS, LEHS</a:t>
            </a:r>
          </a:p>
        </p:txBody>
      </p:sp>
    </p:spTree>
    <p:extLst>
      <p:ext uri="{BB962C8B-B14F-4D97-AF65-F5344CB8AC3E}">
        <p14:creationId xmlns:p14="http://schemas.microsoft.com/office/powerpoint/2010/main" val="457695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a:t>
            </a:r>
          </a:p>
        </p:txBody>
      </p:sp>
      <p:grpSp>
        <p:nvGrpSpPr>
          <p:cNvPr id="12" name="Group 11">
            <a:extLst>
              <a:ext uri="{FF2B5EF4-FFF2-40B4-BE49-F238E27FC236}">
                <a16:creationId xmlns:a16="http://schemas.microsoft.com/office/drawing/2014/main" id="{0D3548DA-95B3-43BF-AA82-76B96E6D2E0D}"/>
              </a:ext>
            </a:extLst>
          </p:cNvPr>
          <p:cNvGrpSpPr/>
          <p:nvPr/>
        </p:nvGrpSpPr>
        <p:grpSpPr>
          <a:xfrm>
            <a:off x="869098" y="1639094"/>
            <a:ext cx="7407391" cy="3581400"/>
            <a:chOff x="1070717" y="2004052"/>
            <a:chExt cx="7407391" cy="3581400"/>
          </a:xfrm>
        </p:grpSpPr>
        <p:sp>
          <p:nvSpPr>
            <p:cNvPr id="6" name="Rectangle 5">
              <a:extLst>
                <a:ext uri="{FF2B5EF4-FFF2-40B4-BE49-F238E27FC236}">
                  <a16:creationId xmlns:a16="http://schemas.microsoft.com/office/drawing/2014/main" id="{59700673-8560-4585-8923-CBC21E9799EA}"/>
                </a:ext>
              </a:extLst>
            </p:cNvPr>
            <p:cNvSpPr/>
            <p:nvPr/>
          </p:nvSpPr>
          <p:spPr bwMode="auto">
            <a:xfrm>
              <a:off x="1372394" y="2134394"/>
              <a:ext cx="2057400" cy="1524000"/>
            </a:xfrm>
            <a:prstGeom prst="rect">
              <a:avLst/>
            </a:prstGeom>
            <a:solidFill>
              <a:srgbClr val="004B87"/>
            </a:solidFill>
            <a:ln w="9525" cap="flat" cmpd="sng" algn="ctr">
              <a:solidFill>
                <a:srgbClr val="004B87"/>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Firms contacted via email and follow-up phone call</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mn-lt"/>
                </a:rPr>
                <a:t>(n=50)</a:t>
              </a:r>
              <a:endParaRPr kumimoji="0" lang="en-US" sz="1600" b="0" i="0" u="none" strike="noStrike" cap="none" normalizeH="0" baseline="0" dirty="0">
                <a:ln>
                  <a:noFill/>
                </a:ln>
                <a:solidFill>
                  <a:schemeClr val="bg1"/>
                </a:solidFill>
                <a:effectLst/>
                <a:latin typeface="+mn-lt"/>
                <a:ea typeface="굴림" charset="-127"/>
              </a:endParaRPr>
            </a:p>
          </p:txBody>
        </p:sp>
        <p:sp>
          <p:nvSpPr>
            <p:cNvPr id="7" name="Rectangle 6">
              <a:extLst>
                <a:ext uri="{FF2B5EF4-FFF2-40B4-BE49-F238E27FC236}">
                  <a16:creationId xmlns:a16="http://schemas.microsoft.com/office/drawing/2014/main" id="{277F83E3-C261-4773-828C-6802D6F921F3}"/>
                </a:ext>
              </a:extLst>
            </p:cNvPr>
            <p:cNvSpPr/>
            <p:nvPr/>
          </p:nvSpPr>
          <p:spPr bwMode="auto">
            <a:xfrm>
              <a:off x="1070717" y="3981339"/>
              <a:ext cx="1219200" cy="863600"/>
            </a:xfrm>
            <a:prstGeom prst="rect">
              <a:avLst/>
            </a:prstGeom>
            <a:solidFill>
              <a:schemeClr val="bg1"/>
            </a:solidFill>
            <a:ln w="38100" cap="flat" cmpd="sng" algn="ctr">
              <a:solidFill>
                <a:srgbClr val="004B8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4B87"/>
                  </a:solidFill>
                  <a:effectLst/>
                  <a:latin typeface="+mn-lt"/>
                  <a:ea typeface="굴림" charset="-127"/>
                </a:rPr>
                <a:t>No Response</a:t>
              </a:r>
            </a:p>
            <a:p>
              <a:pPr marL="0" marR="0" indent="0" algn="ctr" defTabSz="914400" rtl="0" eaLnBrk="1" fontAlgn="base" latinLnBrk="0" hangingPunct="1">
                <a:lnSpc>
                  <a:spcPct val="100000"/>
                </a:lnSpc>
                <a:spcBef>
                  <a:spcPct val="0"/>
                </a:spcBef>
                <a:spcAft>
                  <a:spcPct val="0"/>
                </a:spcAft>
                <a:buClrTx/>
                <a:buSzTx/>
                <a:buFontTx/>
                <a:buNone/>
                <a:tabLst/>
              </a:pPr>
              <a:r>
                <a:rPr lang="en-US" sz="1500" b="1" dirty="0">
                  <a:solidFill>
                    <a:srgbClr val="004B87"/>
                  </a:solidFill>
                  <a:latin typeface="+mn-lt"/>
                </a:rPr>
                <a:t>(n=30)</a:t>
              </a:r>
              <a:endParaRPr kumimoji="0" lang="en-US" sz="1500" b="1" i="0" u="none" strike="noStrike" cap="none" normalizeH="0" baseline="0" dirty="0">
                <a:ln>
                  <a:noFill/>
                </a:ln>
                <a:solidFill>
                  <a:srgbClr val="004B87"/>
                </a:solidFill>
                <a:effectLst/>
                <a:latin typeface="+mn-lt"/>
                <a:ea typeface="굴림" charset="-127"/>
              </a:endParaRPr>
            </a:p>
          </p:txBody>
        </p:sp>
        <p:sp>
          <p:nvSpPr>
            <p:cNvPr id="8" name="Rectangle 7">
              <a:extLst>
                <a:ext uri="{FF2B5EF4-FFF2-40B4-BE49-F238E27FC236}">
                  <a16:creationId xmlns:a16="http://schemas.microsoft.com/office/drawing/2014/main" id="{26ABD575-4E1D-435D-8292-053C87BA1D55}"/>
                </a:ext>
              </a:extLst>
            </p:cNvPr>
            <p:cNvSpPr/>
            <p:nvPr/>
          </p:nvSpPr>
          <p:spPr bwMode="auto">
            <a:xfrm>
              <a:off x="2493801" y="3981340"/>
              <a:ext cx="1313986" cy="1473770"/>
            </a:xfrm>
            <a:prstGeom prst="rect">
              <a:avLst/>
            </a:prstGeom>
            <a:solidFill>
              <a:schemeClr val="bg1"/>
            </a:solidFill>
            <a:ln w="38100" cap="flat" cmpd="sng" algn="ctr">
              <a:solidFill>
                <a:srgbClr val="004B8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4B87"/>
                  </a:solidFill>
                  <a:effectLst/>
                  <a:latin typeface="+mn-lt"/>
                  <a:ea typeface="굴림" charset="-127"/>
                </a:rPr>
                <a:t>Responded</a:t>
              </a:r>
            </a:p>
            <a:p>
              <a:pPr marL="0" marR="0" indent="0" algn="ctr" defTabSz="914400" rtl="0" eaLnBrk="1" fontAlgn="base" latinLnBrk="0" hangingPunct="1">
                <a:lnSpc>
                  <a:spcPct val="100000"/>
                </a:lnSpc>
                <a:spcBef>
                  <a:spcPct val="0"/>
                </a:spcBef>
                <a:spcAft>
                  <a:spcPct val="0"/>
                </a:spcAft>
                <a:buClrTx/>
                <a:buSzTx/>
                <a:buFontTx/>
                <a:buNone/>
                <a:tabLst/>
              </a:pPr>
              <a:r>
                <a:rPr lang="en-US" sz="1500" b="1" dirty="0">
                  <a:solidFill>
                    <a:srgbClr val="004B87"/>
                  </a:solidFill>
                  <a:latin typeface="+mn-lt"/>
                </a:rPr>
                <a:t>(n=20)</a:t>
              </a:r>
            </a:p>
            <a:p>
              <a:pPr marL="0" marR="0" indent="0" algn="ctr" defTabSz="914400" rtl="0" eaLnBrk="1" fontAlgn="base" latinLnBrk="0" hangingPunct="1">
                <a:lnSpc>
                  <a:spcPct val="100000"/>
                </a:lnSpc>
                <a:spcBef>
                  <a:spcPct val="0"/>
                </a:spcBef>
                <a:spcAft>
                  <a:spcPct val="0"/>
                </a:spcAft>
                <a:buClrTx/>
                <a:buSzTx/>
                <a:buFontTx/>
                <a:buNone/>
                <a:tabLst/>
              </a:pPr>
              <a:endParaRPr lang="en-US" sz="1500" b="1" dirty="0">
                <a:solidFill>
                  <a:srgbClr val="004B87"/>
                </a:solidFill>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4B87"/>
                  </a:solidFill>
                  <a:effectLst/>
                  <a:latin typeface="+mn-lt"/>
                  <a:ea typeface="굴림" charset="-127"/>
                </a:rPr>
                <a:t>Refused</a:t>
              </a:r>
            </a:p>
            <a:p>
              <a:pPr marL="0" marR="0" indent="0" algn="ctr" defTabSz="914400" rtl="0" eaLnBrk="1" fontAlgn="base" latinLnBrk="0" hangingPunct="1">
                <a:lnSpc>
                  <a:spcPct val="100000"/>
                </a:lnSpc>
                <a:spcBef>
                  <a:spcPct val="0"/>
                </a:spcBef>
                <a:spcAft>
                  <a:spcPct val="0"/>
                </a:spcAft>
                <a:buClrTx/>
                <a:buSzTx/>
                <a:buFontTx/>
                <a:buNone/>
                <a:tabLst/>
              </a:pPr>
              <a:r>
                <a:rPr lang="en-US" sz="1500" b="1" dirty="0">
                  <a:solidFill>
                    <a:srgbClr val="004B87"/>
                  </a:solidFill>
                  <a:latin typeface="+mn-lt"/>
                </a:rPr>
                <a:t>(n=2)</a:t>
              </a:r>
              <a:endParaRPr kumimoji="0" lang="en-US" sz="1500" b="1" i="0" u="none" strike="noStrike" cap="none" normalizeH="0" baseline="0" dirty="0">
                <a:ln>
                  <a:noFill/>
                </a:ln>
                <a:solidFill>
                  <a:srgbClr val="004B87"/>
                </a:solidFill>
                <a:effectLst/>
                <a:latin typeface="+mn-lt"/>
                <a:ea typeface="굴림" charset="-127"/>
              </a:endParaRPr>
            </a:p>
          </p:txBody>
        </p:sp>
        <p:sp>
          <p:nvSpPr>
            <p:cNvPr id="9" name="Arrow: Down 8">
              <a:extLst>
                <a:ext uri="{FF2B5EF4-FFF2-40B4-BE49-F238E27FC236}">
                  <a16:creationId xmlns:a16="http://schemas.microsoft.com/office/drawing/2014/main" id="{EF0422F7-5990-45BD-8395-B1CB0F5757F1}"/>
                </a:ext>
              </a:extLst>
            </p:cNvPr>
            <p:cNvSpPr/>
            <p:nvPr/>
          </p:nvSpPr>
          <p:spPr bwMode="auto">
            <a:xfrm>
              <a:off x="1579957" y="3608165"/>
              <a:ext cx="200720" cy="373174"/>
            </a:xfrm>
            <a:prstGeom prst="downArrow">
              <a:avLst/>
            </a:prstGeom>
            <a:solidFill>
              <a:srgbClr val="FF8200"/>
            </a:solidFill>
            <a:ln w="9525" cap="flat" cmpd="sng" algn="ctr">
              <a:solidFill>
                <a:srgbClr val="FF82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10" name="Arrow: Down 9">
              <a:extLst>
                <a:ext uri="{FF2B5EF4-FFF2-40B4-BE49-F238E27FC236}">
                  <a16:creationId xmlns:a16="http://schemas.microsoft.com/office/drawing/2014/main" id="{1BC9D04F-8686-467D-8C9C-69AB15F09202}"/>
                </a:ext>
              </a:extLst>
            </p:cNvPr>
            <p:cNvSpPr/>
            <p:nvPr/>
          </p:nvSpPr>
          <p:spPr bwMode="auto">
            <a:xfrm>
              <a:off x="3050434" y="3608165"/>
              <a:ext cx="200720" cy="373174"/>
            </a:xfrm>
            <a:prstGeom prst="downArrow">
              <a:avLst/>
            </a:prstGeom>
            <a:solidFill>
              <a:srgbClr val="FF8200"/>
            </a:solidFill>
            <a:ln w="9525" cap="flat" cmpd="sng" algn="ctr">
              <a:solidFill>
                <a:srgbClr val="FF82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4" name="Right Brace 3">
              <a:extLst>
                <a:ext uri="{FF2B5EF4-FFF2-40B4-BE49-F238E27FC236}">
                  <a16:creationId xmlns:a16="http://schemas.microsoft.com/office/drawing/2014/main" id="{8B5E766C-0FE1-4F53-9510-D06E9EFFA8B7}"/>
                </a:ext>
              </a:extLst>
            </p:cNvPr>
            <p:cNvSpPr/>
            <p:nvPr/>
          </p:nvSpPr>
          <p:spPr bwMode="auto">
            <a:xfrm>
              <a:off x="4011671" y="2004052"/>
              <a:ext cx="838200" cy="3581400"/>
            </a:xfrm>
            <a:prstGeom prst="rightBrace">
              <a:avLst/>
            </a:prstGeom>
            <a:noFill/>
            <a:ln w="28575" cap="flat" cmpd="sng" algn="ctr">
              <a:solidFill>
                <a:srgbClr val="C1D7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11" name="Rectangle: Rounded Corners 10">
              <a:extLst>
                <a:ext uri="{FF2B5EF4-FFF2-40B4-BE49-F238E27FC236}">
                  <a16:creationId xmlns:a16="http://schemas.microsoft.com/office/drawing/2014/main" id="{58F8ECC9-7045-453A-B8C6-CAE8C44B79D5}"/>
                </a:ext>
              </a:extLst>
            </p:cNvPr>
            <p:cNvSpPr/>
            <p:nvPr/>
          </p:nvSpPr>
          <p:spPr bwMode="auto">
            <a:xfrm>
              <a:off x="4972908" y="3451852"/>
              <a:ext cx="3505200" cy="685800"/>
            </a:xfrm>
            <a:prstGeom prst="roundRect">
              <a:avLst/>
            </a:prstGeom>
            <a:solidFill>
              <a:srgbClr val="004B8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mn-lt"/>
                  <a:ea typeface="굴림" charset="-127"/>
                </a:rPr>
                <a:t>18 Participants</a:t>
              </a:r>
            </a:p>
          </p:txBody>
        </p:sp>
      </p:grpSp>
    </p:spTree>
    <p:extLst>
      <p:ext uri="{BB962C8B-B14F-4D97-AF65-F5344CB8AC3E}">
        <p14:creationId xmlns:p14="http://schemas.microsoft.com/office/powerpoint/2010/main" val="2273736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and Survey Content</a:t>
            </a:r>
          </a:p>
        </p:txBody>
      </p:sp>
      <p:grpSp>
        <p:nvGrpSpPr>
          <p:cNvPr id="14" name="Group 13">
            <a:extLst>
              <a:ext uri="{FF2B5EF4-FFF2-40B4-BE49-F238E27FC236}">
                <a16:creationId xmlns:a16="http://schemas.microsoft.com/office/drawing/2014/main" id="{F03E10AC-EEC8-4D20-A95D-51E1BE3EE079}"/>
              </a:ext>
            </a:extLst>
          </p:cNvPr>
          <p:cNvGrpSpPr/>
          <p:nvPr/>
        </p:nvGrpSpPr>
        <p:grpSpPr>
          <a:xfrm>
            <a:off x="1247441" y="2058194"/>
            <a:ext cx="6483224" cy="2743200"/>
            <a:chOff x="1296194" y="2058194"/>
            <a:chExt cx="6483224" cy="2743200"/>
          </a:xfrm>
        </p:grpSpPr>
        <p:sp>
          <p:nvSpPr>
            <p:cNvPr id="9" name="Rectangle 8">
              <a:extLst>
                <a:ext uri="{FF2B5EF4-FFF2-40B4-BE49-F238E27FC236}">
                  <a16:creationId xmlns:a16="http://schemas.microsoft.com/office/drawing/2014/main" id="{827FAC65-DE09-4D62-8423-5A6943FC849B}"/>
                </a:ext>
              </a:extLst>
            </p:cNvPr>
            <p:cNvSpPr/>
            <p:nvPr/>
          </p:nvSpPr>
          <p:spPr bwMode="auto">
            <a:xfrm>
              <a:off x="1296194" y="2058194"/>
              <a:ext cx="2724612" cy="2743200"/>
            </a:xfrm>
            <a:prstGeom prst="rect">
              <a:avLst/>
            </a:prstGeom>
            <a:solidFill>
              <a:srgbClr val="004B87"/>
            </a:solidFill>
            <a:ln w="9525" cap="flat" cmpd="sng" algn="ctr">
              <a:solidFill>
                <a:srgbClr val="004B87"/>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Sec 1 – General Survey Firm Production Production Volume    Types of Products Regulatory Agencies</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mn-lt"/>
                </a:rPr>
                <a:t>FSMA Requirements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PCQI In-House</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mn-lt"/>
                </a:rPr>
                <a:t>(n=18)</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Dropped</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mn-lt"/>
                </a:rPr>
                <a:t>(n=1)</a:t>
              </a:r>
              <a:endParaRPr kumimoji="0" lang="en-US" sz="1600" b="0" i="0" u="none" strike="noStrike" cap="none" normalizeH="0" baseline="0" dirty="0">
                <a:ln>
                  <a:noFill/>
                </a:ln>
                <a:solidFill>
                  <a:schemeClr val="bg1"/>
                </a:solidFill>
                <a:effectLst/>
                <a:latin typeface="+mn-lt"/>
                <a:ea typeface="굴림" charset="-127"/>
              </a:endParaRPr>
            </a:p>
          </p:txBody>
        </p:sp>
        <p:grpSp>
          <p:nvGrpSpPr>
            <p:cNvPr id="6" name="Group 5">
              <a:extLst>
                <a:ext uri="{FF2B5EF4-FFF2-40B4-BE49-F238E27FC236}">
                  <a16:creationId xmlns:a16="http://schemas.microsoft.com/office/drawing/2014/main" id="{DA46C102-20B4-4AE5-8BE8-DDE5624E5E49}"/>
                </a:ext>
              </a:extLst>
            </p:cNvPr>
            <p:cNvGrpSpPr/>
            <p:nvPr/>
          </p:nvGrpSpPr>
          <p:grpSpPr>
            <a:xfrm>
              <a:off x="4858418" y="2262585"/>
              <a:ext cx="2921000" cy="2334417"/>
              <a:chOff x="4871276" y="2286794"/>
              <a:chExt cx="2921000" cy="2334417"/>
            </a:xfrm>
          </p:grpSpPr>
          <p:sp>
            <p:nvSpPr>
              <p:cNvPr id="10" name="Rectangle: Rounded Corners 9">
                <a:extLst>
                  <a:ext uri="{FF2B5EF4-FFF2-40B4-BE49-F238E27FC236}">
                    <a16:creationId xmlns:a16="http://schemas.microsoft.com/office/drawing/2014/main" id="{9E7994DD-7699-4730-BFFF-AC181C16CC0E}"/>
                  </a:ext>
                </a:extLst>
              </p:cNvPr>
              <p:cNvSpPr/>
              <p:nvPr/>
            </p:nvSpPr>
            <p:spPr bwMode="auto">
              <a:xfrm>
                <a:off x="4871276" y="2286794"/>
                <a:ext cx="2921000" cy="1028698"/>
              </a:xfrm>
              <a:prstGeom prst="roundRect">
                <a:avLst/>
              </a:prstGeom>
              <a:solidFill>
                <a:srgbClr val="004B8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mn-lt"/>
                    <a:ea typeface="굴림" charset="-127"/>
                  </a:rPr>
                  <a:t>Use DRI/RT</a:t>
                </a:r>
              </a:p>
            </p:txBody>
          </p:sp>
          <p:sp>
            <p:nvSpPr>
              <p:cNvPr id="11" name="Rectangle: Rounded Corners 10">
                <a:extLst>
                  <a:ext uri="{FF2B5EF4-FFF2-40B4-BE49-F238E27FC236}">
                    <a16:creationId xmlns:a16="http://schemas.microsoft.com/office/drawing/2014/main" id="{CAFC9412-821A-4C4D-BCAB-979E29D810EF}"/>
                  </a:ext>
                </a:extLst>
              </p:cNvPr>
              <p:cNvSpPr/>
              <p:nvPr/>
            </p:nvSpPr>
            <p:spPr bwMode="auto">
              <a:xfrm>
                <a:off x="4871276" y="3592512"/>
                <a:ext cx="2921000" cy="1028699"/>
              </a:xfrm>
              <a:prstGeom prst="roundRect">
                <a:avLst/>
              </a:prstGeom>
              <a:solidFill>
                <a:srgbClr val="004B8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a:latin typeface="+mn-lt"/>
                  </a:rPr>
                  <a:t>Do Not </a:t>
                </a:r>
                <a:r>
                  <a:rPr kumimoji="0" lang="en-US" sz="2800" b="0" i="0" u="none" strike="noStrike" cap="none" normalizeH="0" baseline="0" dirty="0">
                    <a:ln>
                      <a:noFill/>
                    </a:ln>
                    <a:solidFill>
                      <a:schemeClr val="bg1"/>
                    </a:solidFill>
                    <a:effectLst/>
                    <a:latin typeface="+mn-lt"/>
                    <a:ea typeface="굴림" charset="-127"/>
                  </a:rPr>
                  <a:t>Use DRI/RT</a:t>
                </a:r>
              </a:p>
            </p:txBody>
          </p:sp>
        </p:grpSp>
        <p:sp>
          <p:nvSpPr>
            <p:cNvPr id="12" name="Arrow: Right 11">
              <a:extLst>
                <a:ext uri="{FF2B5EF4-FFF2-40B4-BE49-F238E27FC236}">
                  <a16:creationId xmlns:a16="http://schemas.microsoft.com/office/drawing/2014/main" id="{94015B6F-783A-459B-8E3D-F7E7E4DC52D3}"/>
                </a:ext>
              </a:extLst>
            </p:cNvPr>
            <p:cNvSpPr/>
            <p:nvPr/>
          </p:nvSpPr>
          <p:spPr bwMode="auto">
            <a:xfrm>
              <a:off x="4087862" y="2548334"/>
              <a:ext cx="728550" cy="457200"/>
            </a:xfrm>
            <a:prstGeom prst="rightArrow">
              <a:avLst/>
            </a:prstGeom>
            <a:solidFill>
              <a:srgbClr val="FF8200"/>
            </a:solidFill>
            <a:ln w="9525" cap="flat" cmpd="sng" algn="ctr">
              <a:solidFill>
                <a:srgbClr val="FF82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13" name="Arrow: Right 12">
              <a:extLst>
                <a:ext uri="{FF2B5EF4-FFF2-40B4-BE49-F238E27FC236}">
                  <a16:creationId xmlns:a16="http://schemas.microsoft.com/office/drawing/2014/main" id="{0AB991F3-6DB5-4044-835D-A7B254BE1E71}"/>
                </a:ext>
              </a:extLst>
            </p:cNvPr>
            <p:cNvSpPr/>
            <p:nvPr/>
          </p:nvSpPr>
          <p:spPr bwMode="auto">
            <a:xfrm>
              <a:off x="4082560" y="3854052"/>
              <a:ext cx="728550" cy="457200"/>
            </a:xfrm>
            <a:prstGeom prst="rightArrow">
              <a:avLst/>
            </a:prstGeom>
            <a:solidFill>
              <a:srgbClr val="FF8200"/>
            </a:solidFill>
            <a:ln w="9525" cap="flat" cmpd="sng" algn="ctr">
              <a:solidFill>
                <a:srgbClr val="FF82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grpSp>
    </p:spTree>
    <p:extLst>
      <p:ext uri="{BB962C8B-B14F-4D97-AF65-F5344CB8AC3E}">
        <p14:creationId xmlns:p14="http://schemas.microsoft.com/office/powerpoint/2010/main" val="2241082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B44A7C-1EC2-4969-A5CC-91D284C4290C}"/>
              </a:ext>
            </a:extLst>
          </p:cNvPr>
          <p:cNvSpPr/>
          <p:nvPr/>
        </p:nvSpPr>
        <p:spPr bwMode="auto">
          <a:xfrm>
            <a:off x="4146153" y="1191832"/>
            <a:ext cx="685800" cy="5181600"/>
          </a:xfrm>
          <a:prstGeom prst="rect">
            <a:avLst/>
          </a:prstGeom>
          <a:solidFill>
            <a:srgbClr val="C1D72F"/>
          </a:solidFill>
          <a:ln w="9525" cap="flat" cmpd="sng" algn="ctr">
            <a:solidFill>
              <a:srgbClr val="C1D72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2" name="Title 1"/>
          <p:cNvSpPr>
            <a:spLocks noGrp="1"/>
          </p:cNvSpPr>
          <p:nvPr>
            <p:ph type="title"/>
          </p:nvPr>
        </p:nvSpPr>
        <p:spPr/>
        <p:txBody>
          <a:bodyPr/>
          <a:lstStyle/>
          <a:p>
            <a:r>
              <a:rPr lang="en-US" dirty="0"/>
              <a:t>Participation and Survey Content</a:t>
            </a:r>
          </a:p>
        </p:txBody>
      </p:sp>
      <p:sp>
        <p:nvSpPr>
          <p:cNvPr id="6" name="Rectangle 5">
            <a:extLst>
              <a:ext uri="{FF2B5EF4-FFF2-40B4-BE49-F238E27FC236}">
                <a16:creationId xmlns:a16="http://schemas.microsoft.com/office/drawing/2014/main" id="{A080A6F7-8496-4D85-98AC-AD5336137CD5}"/>
              </a:ext>
            </a:extLst>
          </p:cNvPr>
          <p:cNvSpPr/>
          <p:nvPr/>
        </p:nvSpPr>
        <p:spPr bwMode="auto">
          <a:xfrm>
            <a:off x="2948434" y="1410494"/>
            <a:ext cx="3172520" cy="2743200"/>
          </a:xfrm>
          <a:prstGeom prst="rect">
            <a:avLst/>
          </a:prstGeom>
          <a:solidFill>
            <a:srgbClr val="004B87"/>
          </a:solidFill>
          <a:ln w="9525" cap="flat" cmpd="sng" algn="ctr">
            <a:solidFill>
              <a:srgbClr val="004B87"/>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Use DRI/RT – Continue Survey</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mn-lt"/>
              </a:rPr>
              <a:t>(n=12)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Sec 2 – Type of Instruments</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mn-lt"/>
              </a:rPr>
              <a:t>How used, Training</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Triggering Limits and Corrective Actions (CA)</a:t>
            </a:r>
          </a:p>
          <a:p>
            <a:pPr marL="0" marR="0" indent="0" algn="ctr" defTabSz="914400" rtl="0" eaLnBrk="1" fontAlgn="base" latinLnBrk="0" hangingPunct="1">
              <a:lnSpc>
                <a:spcPct val="100000"/>
              </a:lnSpc>
              <a:spcBef>
                <a:spcPct val="0"/>
              </a:spcBef>
              <a:spcAft>
                <a:spcPct val="0"/>
              </a:spcAft>
              <a:buClrTx/>
              <a:buSzTx/>
              <a:buFontTx/>
              <a:buNone/>
              <a:tabLst/>
            </a:pPr>
            <a:endParaRPr lang="en-US" sz="1600" dirty="0">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Sec 3 – Verification, calibration, limitations</a:t>
            </a:r>
          </a:p>
        </p:txBody>
      </p:sp>
      <p:sp>
        <p:nvSpPr>
          <p:cNvPr id="7" name="Rectangle 6">
            <a:extLst>
              <a:ext uri="{FF2B5EF4-FFF2-40B4-BE49-F238E27FC236}">
                <a16:creationId xmlns:a16="http://schemas.microsoft.com/office/drawing/2014/main" id="{929D240B-2A26-40F0-B3B8-4EBC743B09AB}"/>
              </a:ext>
            </a:extLst>
          </p:cNvPr>
          <p:cNvSpPr/>
          <p:nvPr/>
        </p:nvSpPr>
        <p:spPr bwMode="auto">
          <a:xfrm>
            <a:off x="3505994" y="4344194"/>
            <a:ext cx="2057400" cy="1143000"/>
          </a:xfrm>
          <a:prstGeom prst="rect">
            <a:avLst/>
          </a:prstGeom>
          <a:solidFill>
            <a:srgbClr val="004B87"/>
          </a:solidFill>
          <a:ln w="9525" cap="flat" cmpd="sng" algn="ctr">
            <a:solidFill>
              <a:srgbClr val="004B87"/>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Do Not Use DRI/RT</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mn-lt"/>
              </a:rPr>
              <a:t>End Survey</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ea typeface="굴림" charset="-127"/>
              </a:rPr>
              <a:t>(n=5)</a:t>
            </a:r>
          </a:p>
        </p:txBody>
      </p:sp>
    </p:spTree>
    <p:extLst>
      <p:ext uri="{BB962C8B-B14F-4D97-AF65-F5344CB8AC3E}">
        <p14:creationId xmlns:p14="http://schemas.microsoft.com/office/powerpoint/2010/main" val="376629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Table 1 a – Do Not Use DRI/RT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6760144"/>
              </p:ext>
            </p:extLst>
          </p:nvPr>
        </p:nvGraphicFramePr>
        <p:xfrm>
          <a:off x="496094" y="1448594"/>
          <a:ext cx="8153399" cy="4709158"/>
        </p:xfrm>
        <a:graphic>
          <a:graphicData uri="http://schemas.openxmlformats.org/drawingml/2006/table">
            <a:tbl>
              <a:tblPr firstRow="1" firstCol="1" bandRow="1">
                <a:tableStyleId>{1E171933-4619-4E11-9A3F-F7608DF75F80}</a:tableStyleId>
              </a:tblPr>
              <a:tblGrid>
                <a:gridCol w="5585267">
                  <a:extLst>
                    <a:ext uri="{9D8B030D-6E8A-4147-A177-3AD203B41FA5}">
                      <a16:colId xmlns:a16="http://schemas.microsoft.com/office/drawing/2014/main" val="20000"/>
                    </a:ext>
                  </a:extLst>
                </a:gridCol>
                <a:gridCol w="2568132">
                  <a:extLst>
                    <a:ext uri="{9D8B030D-6E8A-4147-A177-3AD203B41FA5}">
                      <a16:colId xmlns:a16="http://schemas.microsoft.com/office/drawing/2014/main" val="20001"/>
                    </a:ext>
                  </a:extLst>
                </a:gridCol>
              </a:tblGrid>
              <a:tr h="807718">
                <a:tc gridSpan="2">
                  <a:txBody>
                    <a:bodyPr/>
                    <a:lstStyle/>
                    <a:p>
                      <a:pPr algn="l"/>
                      <a:r>
                        <a:rPr lang="en-US" sz="2400" dirty="0">
                          <a:effectLst/>
                        </a:rPr>
                        <a:t>1a. MDHPF Who Do Not Use DRI/RT </a:t>
                      </a:r>
                    </a:p>
                    <a:p>
                      <a:pPr algn="l"/>
                      <a:r>
                        <a:rPr lang="en-US" sz="2400" dirty="0">
                          <a:effectLst/>
                        </a:rPr>
                        <a:t>Section 1 - </a:t>
                      </a:r>
                      <a:r>
                        <a:rPr lang="en-US" sz="2400" b="0" dirty="0">
                          <a:effectLst/>
                        </a:rPr>
                        <a:t>General</a:t>
                      </a:r>
                      <a:r>
                        <a:rPr lang="en-US" sz="2400" b="0" baseline="0" dirty="0">
                          <a:effectLst/>
                        </a:rPr>
                        <a:t> Questions Only</a:t>
                      </a:r>
                      <a:r>
                        <a:rPr lang="en-US" sz="2400" dirty="0">
                          <a:effectLst/>
                        </a:rPr>
                        <a:t> </a:t>
                      </a:r>
                      <a:endParaRPr lang="en-US" sz="2400" dirty="0">
                        <a:effectLst/>
                        <a:latin typeface="Arial" panose="020B0604020202020204" pitchFamily="34" charset="0"/>
                      </a:endParaRPr>
                    </a:p>
                  </a:txBody>
                  <a:tcPr marL="68580" marR="68580" marT="0" marB="0" anchor="ctr"/>
                </a:tc>
                <a:tc hMerge="1">
                  <a:txBody>
                    <a:bodyPr/>
                    <a:lstStyle/>
                    <a:p>
                      <a:pPr algn="ctr"/>
                      <a:endParaRPr lang="en-US" sz="2400" dirty="0">
                        <a:effectLst/>
                        <a:latin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487680">
                <a:tc>
                  <a:txBody>
                    <a:bodyPr/>
                    <a:lstStyle/>
                    <a:p>
                      <a:pPr algn="l"/>
                      <a:r>
                        <a:rPr lang="en-US" sz="1800" dirty="0">
                          <a:effectLst/>
                        </a:rPr>
                        <a:t>Survey Criteria </a:t>
                      </a:r>
                      <a:endParaRPr lang="en-US" sz="1800" b="0" dirty="0">
                        <a:effectLst/>
                        <a:latin typeface="Arial" panose="020B0604020202020204" pitchFamily="34" charset="0"/>
                      </a:endParaRPr>
                    </a:p>
                  </a:txBody>
                  <a:tcPr marL="68580" marR="68580" marT="0" marB="0" anchor="ctr"/>
                </a:tc>
                <a:tc>
                  <a:txBody>
                    <a:bodyPr/>
                    <a:lstStyle/>
                    <a:p>
                      <a:pPr algn="ctr"/>
                      <a:r>
                        <a:rPr lang="en-US" sz="1800" dirty="0">
                          <a:effectLst/>
                        </a:rPr>
                        <a:t>% Firms (n=5)</a:t>
                      </a:r>
                      <a:endParaRPr lang="en-US" sz="1800" b="1" dirty="0">
                        <a:effectLst/>
                        <a:latin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487680">
                <a:tc>
                  <a:txBody>
                    <a:bodyPr/>
                    <a:lstStyle/>
                    <a:p>
                      <a:pPr indent="457200" algn="l"/>
                      <a:r>
                        <a:rPr lang="en-US" sz="1800" dirty="0">
                          <a:effectLst/>
                        </a:rPr>
                        <a:t>Subject to Process PC</a:t>
                      </a:r>
                      <a:endParaRPr lang="en-US" sz="1800" b="0" dirty="0">
                        <a:effectLst/>
                        <a:latin typeface="Arial" panose="020B0604020202020204" pitchFamily="34" charset="0"/>
                      </a:endParaRPr>
                    </a:p>
                  </a:txBody>
                  <a:tcPr marL="68580" marR="68580" marT="0" marB="0" anchor="ctr"/>
                </a:tc>
                <a:tc>
                  <a:txBody>
                    <a:bodyPr/>
                    <a:lstStyle/>
                    <a:p>
                      <a:pPr algn="ctr"/>
                      <a:r>
                        <a:rPr lang="en-US" sz="1800" dirty="0">
                          <a:effectLst/>
                        </a:rPr>
                        <a:t>40</a:t>
                      </a:r>
                      <a:endParaRPr lang="en-US" sz="1800" b="1" dirty="0">
                        <a:effectLst/>
                        <a:latin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487680">
                <a:tc>
                  <a:txBody>
                    <a:bodyPr/>
                    <a:lstStyle/>
                    <a:p>
                      <a:pPr indent="457200" algn="l"/>
                      <a:r>
                        <a:rPr lang="en-US" sz="1800" dirty="0">
                          <a:effectLst/>
                        </a:rPr>
                        <a:t>Subject to Sanitation PC</a:t>
                      </a:r>
                      <a:endParaRPr lang="en-US" sz="1800" b="0" dirty="0">
                        <a:effectLst/>
                        <a:latin typeface="Arial" panose="020B0604020202020204" pitchFamily="34" charset="0"/>
                      </a:endParaRPr>
                    </a:p>
                  </a:txBody>
                  <a:tcPr marL="68580" marR="68580" marT="0" marB="0" anchor="ctr"/>
                </a:tc>
                <a:tc>
                  <a:txBody>
                    <a:bodyPr/>
                    <a:lstStyle/>
                    <a:p>
                      <a:pPr algn="ctr"/>
                      <a:r>
                        <a:rPr lang="en-US" sz="1800" dirty="0">
                          <a:effectLst/>
                        </a:rPr>
                        <a:t>40</a:t>
                      </a:r>
                      <a:endParaRPr lang="en-US" sz="1800" b="1" dirty="0">
                        <a:effectLst/>
                        <a:latin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487680">
                <a:tc>
                  <a:txBody>
                    <a:bodyPr/>
                    <a:lstStyle/>
                    <a:p>
                      <a:pPr indent="457200" algn="l"/>
                      <a:r>
                        <a:rPr lang="en-US" sz="1800" dirty="0">
                          <a:effectLst/>
                        </a:rPr>
                        <a:t>Subject to Supply-Chain PC</a:t>
                      </a:r>
                      <a:endParaRPr lang="en-US" sz="1800" b="0" dirty="0">
                        <a:effectLst/>
                        <a:latin typeface="Arial" panose="020B0604020202020204" pitchFamily="34" charset="0"/>
                      </a:endParaRPr>
                    </a:p>
                  </a:txBody>
                  <a:tcPr marL="68580" marR="68580" marT="0" marB="0" anchor="ctr"/>
                </a:tc>
                <a:tc>
                  <a:txBody>
                    <a:bodyPr/>
                    <a:lstStyle/>
                    <a:p>
                      <a:pPr algn="ctr"/>
                      <a:r>
                        <a:rPr lang="en-US" sz="1800" dirty="0">
                          <a:effectLst/>
                        </a:rPr>
                        <a:t>40</a:t>
                      </a:r>
                      <a:endParaRPr lang="en-US" sz="1800" b="1" dirty="0">
                        <a:effectLst/>
                        <a:latin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487680">
                <a:tc>
                  <a:txBody>
                    <a:bodyPr/>
                    <a:lstStyle/>
                    <a:p>
                      <a:pPr indent="457200" algn="l"/>
                      <a:r>
                        <a:rPr lang="en-US" sz="1800" dirty="0">
                          <a:effectLst/>
                        </a:rPr>
                        <a:t>Subject to Allergen PC</a:t>
                      </a:r>
                      <a:endParaRPr lang="en-US" sz="1800" b="0" dirty="0">
                        <a:effectLst/>
                        <a:latin typeface="Arial" panose="020B0604020202020204" pitchFamily="34" charset="0"/>
                      </a:endParaRPr>
                    </a:p>
                  </a:txBody>
                  <a:tcPr marL="68580" marR="68580" marT="0" marB="0" anchor="ctr"/>
                </a:tc>
                <a:tc>
                  <a:txBody>
                    <a:bodyPr/>
                    <a:lstStyle/>
                    <a:p>
                      <a:pPr algn="ctr"/>
                      <a:r>
                        <a:rPr lang="en-US" sz="1800" dirty="0">
                          <a:effectLst/>
                        </a:rPr>
                        <a:t>40</a:t>
                      </a:r>
                      <a:endParaRPr lang="en-US" sz="1800" b="1" dirty="0">
                        <a:effectLst/>
                        <a:latin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487680">
                <a:tc>
                  <a:txBody>
                    <a:bodyPr/>
                    <a:lstStyle/>
                    <a:p>
                      <a:pPr indent="457200" algn="l"/>
                      <a:r>
                        <a:rPr lang="en-US" sz="1800" dirty="0">
                          <a:effectLst/>
                        </a:rPr>
                        <a:t>PCQI In-House</a:t>
                      </a:r>
                      <a:endParaRPr lang="en-US" sz="1800" b="0" dirty="0">
                        <a:effectLst/>
                        <a:latin typeface="Arial" panose="020B0604020202020204" pitchFamily="34" charset="0"/>
                      </a:endParaRPr>
                    </a:p>
                  </a:txBody>
                  <a:tcPr marL="68580" marR="68580" marT="0" marB="0" anchor="ctr"/>
                </a:tc>
                <a:tc>
                  <a:txBody>
                    <a:bodyPr/>
                    <a:lstStyle/>
                    <a:p>
                      <a:pPr algn="ctr"/>
                      <a:r>
                        <a:rPr lang="en-US" sz="1800" dirty="0">
                          <a:effectLst/>
                        </a:rPr>
                        <a:t>60</a:t>
                      </a:r>
                      <a:endParaRPr lang="en-US" sz="1800" b="1" dirty="0">
                        <a:effectLst/>
                        <a:latin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487680">
                <a:tc>
                  <a:txBody>
                    <a:bodyPr/>
                    <a:lstStyle/>
                    <a:p>
                      <a:pPr indent="457200" algn="l"/>
                      <a:r>
                        <a:rPr lang="en-US" sz="1800" dirty="0">
                          <a:effectLst/>
                        </a:rPr>
                        <a:t>Food Safety Plan in Place</a:t>
                      </a:r>
                      <a:endParaRPr lang="en-US" sz="1800" b="0" dirty="0">
                        <a:effectLst/>
                        <a:latin typeface="Arial" panose="020B0604020202020204" pitchFamily="34" charset="0"/>
                      </a:endParaRPr>
                    </a:p>
                  </a:txBody>
                  <a:tcPr marL="68580" marR="68580" marT="0" marB="0" anchor="ctr"/>
                </a:tc>
                <a:tc>
                  <a:txBody>
                    <a:bodyPr/>
                    <a:lstStyle/>
                    <a:p>
                      <a:pPr algn="ctr"/>
                      <a:r>
                        <a:rPr lang="en-US" sz="1800" dirty="0">
                          <a:effectLst/>
                        </a:rPr>
                        <a:t>60</a:t>
                      </a:r>
                      <a:endParaRPr lang="en-US" sz="1800" b="1" dirty="0">
                        <a:effectLst/>
                        <a:latin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487680">
                <a:tc>
                  <a:txBody>
                    <a:bodyPr/>
                    <a:lstStyle/>
                    <a:p>
                      <a:pPr indent="457200" algn="l"/>
                      <a:r>
                        <a:rPr lang="en-US" sz="1800" dirty="0">
                          <a:effectLst/>
                        </a:rPr>
                        <a:t>Unsure</a:t>
                      </a:r>
                      <a:r>
                        <a:rPr lang="en-US" sz="1800" baseline="0" dirty="0">
                          <a:effectLst/>
                        </a:rPr>
                        <a:t> of FSMA requirements</a:t>
                      </a:r>
                      <a:endParaRPr lang="en-US" sz="1800" b="0" dirty="0">
                        <a:effectLst/>
                        <a:latin typeface="Arial" panose="020B0604020202020204" pitchFamily="34" charset="0"/>
                      </a:endParaRPr>
                    </a:p>
                  </a:txBody>
                  <a:tcPr marL="68580" marR="68580" marT="0" marB="0" anchor="ctr"/>
                </a:tc>
                <a:tc>
                  <a:txBody>
                    <a:bodyPr/>
                    <a:lstStyle/>
                    <a:p>
                      <a:pPr algn="ctr"/>
                      <a:r>
                        <a:rPr lang="en-US" sz="1800" dirty="0">
                          <a:effectLst/>
                        </a:rPr>
                        <a:t>60</a:t>
                      </a:r>
                      <a:endParaRPr lang="en-US" sz="1800" b="1" dirty="0">
                        <a:effectLst/>
                        <a:latin typeface="Arial" panose="020B0604020202020204" pitchFamily="34"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68696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1b   - MDHPF Who Do Use DRI/RT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8407410"/>
              </p:ext>
            </p:extLst>
          </p:nvPr>
        </p:nvGraphicFramePr>
        <p:xfrm>
          <a:off x="305594" y="1524794"/>
          <a:ext cx="8381999" cy="4209288"/>
        </p:xfrm>
        <a:graphic>
          <a:graphicData uri="http://schemas.openxmlformats.org/drawingml/2006/table">
            <a:tbl>
              <a:tblPr firstRow="1" firstCol="1" bandRow="1">
                <a:tableStyleId>{1E171933-4619-4E11-9A3F-F7608DF75F80}</a:tableStyleId>
              </a:tblPr>
              <a:tblGrid>
                <a:gridCol w="6400800">
                  <a:extLst>
                    <a:ext uri="{9D8B030D-6E8A-4147-A177-3AD203B41FA5}">
                      <a16:colId xmlns:a16="http://schemas.microsoft.com/office/drawing/2014/main" val="20000"/>
                    </a:ext>
                  </a:extLst>
                </a:gridCol>
                <a:gridCol w="1981199">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Section 1 – General Business Characteristics</a:t>
                      </a:r>
                      <a:endParaRPr lang="en-US" sz="2200" b="1" dirty="0">
                        <a:latin typeface="+mn-lt"/>
                      </a:endParaRPr>
                    </a:p>
                  </a:txBody>
                  <a:tcPr marT="274320" marB="91440"/>
                </a:tc>
                <a:tc>
                  <a:txBody>
                    <a:bodyPr/>
                    <a:lstStyle/>
                    <a:p>
                      <a:pPr algn="ctr"/>
                      <a:r>
                        <a:rPr lang="en-US" sz="2000" dirty="0">
                          <a:effectLst/>
                        </a:rPr>
                        <a:t>%* Firms (n=12)</a:t>
                      </a:r>
                      <a:endParaRPr lang="en-US" sz="2000" b="1" dirty="0">
                        <a:effectLst/>
                        <a:latin typeface="Arial" panose="020B0604020202020204" pitchFamily="34" charset="0"/>
                      </a:endParaRPr>
                    </a:p>
                  </a:txBody>
                  <a:tcPr marT="274320" marB="91440"/>
                </a:tc>
                <a:extLst>
                  <a:ext uri="{0D108BD9-81ED-4DB2-BD59-A6C34878D82A}">
                    <a16:rowId xmlns:a16="http://schemas.microsoft.com/office/drawing/2014/main" val="10000"/>
                  </a:ext>
                </a:extLst>
              </a:tr>
              <a:tr h="792480">
                <a:tc>
                  <a:txBody>
                    <a:bodyPr/>
                    <a:lstStyle/>
                    <a:p>
                      <a:pPr marL="0" indent="0" algn="just"/>
                      <a:r>
                        <a:rPr lang="en-US" sz="2000" dirty="0">
                          <a:effectLst/>
                        </a:rPr>
                        <a:t>Process/Sanitation/Allergen/Supply</a:t>
                      </a:r>
                      <a:r>
                        <a:rPr lang="en-US" sz="2000" baseline="0" dirty="0">
                          <a:effectLst/>
                        </a:rPr>
                        <a:t> </a:t>
                      </a:r>
                      <a:r>
                        <a:rPr lang="en-US" sz="2000" dirty="0">
                          <a:effectLst/>
                        </a:rPr>
                        <a:t>Chain PC</a:t>
                      </a:r>
                      <a:endParaRPr lang="en-US" sz="2000" dirty="0">
                        <a:effectLst/>
                        <a:latin typeface="Arial" panose="020B0604020202020204" pitchFamily="34" charset="0"/>
                      </a:endParaRPr>
                    </a:p>
                  </a:txBody>
                  <a:tcPr marT="109728" marB="109728" anchor="ctr"/>
                </a:tc>
                <a:tc>
                  <a:txBody>
                    <a:bodyPr/>
                    <a:lstStyle/>
                    <a:p>
                      <a:pPr algn="ctr"/>
                      <a:r>
                        <a:rPr lang="en-US" sz="2000" dirty="0">
                          <a:effectLst/>
                        </a:rPr>
                        <a:t>92</a:t>
                      </a:r>
                      <a:endParaRPr lang="en-US" sz="2000" b="1" dirty="0">
                        <a:effectLst/>
                        <a:latin typeface="Arial" panose="020B0604020202020204" pitchFamily="34" charset="0"/>
                      </a:endParaRPr>
                    </a:p>
                  </a:txBody>
                  <a:tcPr marT="109728" marB="109728" anchor="ctr"/>
                </a:tc>
                <a:extLst>
                  <a:ext uri="{0D108BD9-81ED-4DB2-BD59-A6C34878D82A}">
                    <a16:rowId xmlns:a16="http://schemas.microsoft.com/office/drawing/2014/main" val="10001"/>
                  </a:ext>
                </a:extLst>
              </a:tr>
              <a:tr h="801624">
                <a:tc>
                  <a:txBody>
                    <a:bodyPr/>
                    <a:lstStyle/>
                    <a:p>
                      <a:pPr marL="0" indent="0" algn="just"/>
                      <a:r>
                        <a:rPr lang="en-US" sz="2000" dirty="0">
                          <a:effectLst/>
                        </a:rPr>
                        <a:t>PCQI In-house</a:t>
                      </a:r>
                      <a:endParaRPr lang="en-US" sz="2000" dirty="0">
                        <a:effectLst/>
                        <a:latin typeface="Arial" panose="020B0604020202020204" pitchFamily="34" charset="0"/>
                      </a:endParaRPr>
                    </a:p>
                  </a:txBody>
                  <a:tcPr marT="109728" marB="109728" anchor="ctr"/>
                </a:tc>
                <a:tc>
                  <a:txBody>
                    <a:bodyPr/>
                    <a:lstStyle/>
                    <a:p>
                      <a:pPr algn="ctr"/>
                      <a:r>
                        <a:rPr lang="en-US" sz="2000" dirty="0">
                          <a:effectLst/>
                        </a:rPr>
                        <a:t>100</a:t>
                      </a:r>
                      <a:endParaRPr lang="en-US" sz="2000" b="1" dirty="0">
                        <a:effectLst/>
                        <a:latin typeface="Arial" panose="020B0604020202020204" pitchFamily="34" charset="0"/>
                      </a:endParaRPr>
                    </a:p>
                  </a:txBody>
                  <a:tcPr marT="109728" marB="109728" anchor="ctr"/>
                </a:tc>
                <a:extLst>
                  <a:ext uri="{0D108BD9-81ED-4DB2-BD59-A6C34878D82A}">
                    <a16:rowId xmlns:a16="http://schemas.microsoft.com/office/drawing/2014/main" val="10005"/>
                  </a:ext>
                </a:extLst>
              </a:tr>
              <a:tr h="810768">
                <a:tc>
                  <a:txBody>
                    <a:bodyPr/>
                    <a:lstStyle/>
                    <a:p>
                      <a:pPr marL="0" indent="0" algn="just"/>
                      <a:r>
                        <a:rPr lang="en-US" sz="2000" dirty="0">
                          <a:effectLst/>
                        </a:rPr>
                        <a:t>Food Safety Plan in Place </a:t>
                      </a:r>
                      <a:endParaRPr lang="en-US" sz="2000" dirty="0">
                        <a:effectLst/>
                        <a:latin typeface="Arial" panose="020B0604020202020204" pitchFamily="34" charset="0"/>
                      </a:endParaRPr>
                    </a:p>
                  </a:txBody>
                  <a:tcPr marT="109728" marB="109728" anchor="ctr"/>
                </a:tc>
                <a:tc>
                  <a:txBody>
                    <a:bodyPr/>
                    <a:lstStyle/>
                    <a:p>
                      <a:pPr algn="ctr"/>
                      <a:r>
                        <a:rPr lang="en-US" sz="2000" dirty="0">
                          <a:effectLst/>
                        </a:rPr>
                        <a:t>100</a:t>
                      </a:r>
                      <a:endParaRPr lang="en-US" sz="2000" b="1" dirty="0">
                        <a:effectLst/>
                        <a:latin typeface="Arial" panose="020B0604020202020204" pitchFamily="34" charset="0"/>
                      </a:endParaRPr>
                    </a:p>
                  </a:txBody>
                  <a:tcPr marT="109728" marB="109728" anchor="ctr"/>
                </a:tc>
                <a:extLst>
                  <a:ext uri="{0D108BD9-81ED-4DB2-BD59-A6C34878D82A}">
                    <a16:rowId xmlns:a16="http://schemas.microsoft.com/office/drawing/2014/main" val="10003"/>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effectLst/>
                        </a:rPr>
                        <a:t>Corrective</a:t>
                      </a:r>
                      <a:r>
                        <a:rPr lang="en-US" sz="2000" baseline="0" dirty="0">
                          <a:effectLst/>
                        </a:rPr>
                        <a:t> Actions Plans in Place</a:t>
                      </a:r>
                      <a:endParaRPr lang="en-US" sz="2000" dirty="0">
                        <a:effectLst/>
                        <a:latin typeface="Arial" panose="020B0604020202020204" pitchFamily="34" charset="0"/>
                      </a:endParaRPr>
                    </a:p>
                  </a:txBody>
                  <a:tcPr marT="109728" marB="10972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100</a:t>
                      </a:r>
                    </a:p>
                    <a:p>
                      <a:pPr algn="ctr"/>
                      <a:endParaRPr lang="en-US" sz="2000" b="1" dirty="0">
                        <a:effectLst/>
                        <a:latin typeface="Arial" panose="020B0604020202020204" pitchFamily="34" charset="0"/>
                      </a:endParaRPr>
                    </a:p>
                  </a:txBody>
                  <a:tcPr marT="109728" marB="109728" anchor="ctr"/>
                </a:tc>
                <a:extLst>
                  <a:ext uri="{0D108BD9-81ED-4DB2-BD59-A6C34878D82A}">
                    <a16:rowId xmlns:a16="http://schemas.microsoft.com/office/drawing/2014/main" val="10004"/>
                  </a:ext>
                </a:extLst>
              </a:tr>
            </a:tbl>
          </a:graphicData>
        </a:graphic>
      </p:graphicFrame>
      <p:sp>
        <p:nvSpPr>
          <p:cNvPr id="7" name="TextBox 6"/>
          <p:cNvSpPr txBox="1"/>
          <p:nvPr/>
        </p:nvSpPr>
        <p:spPr>
          <a:xfrm>
            <a:off x="381794" y="5758240"/>
            <a:ext cx="4187365" cy="338554"/>
          </a:xfrm>
          <a:prstGeom prst="rect">
            <a:avLst/>
          </a:prstGeom>
          <a:noFill/>
        </p:spPr>
        <p:txBody>
          <a:bodyPr wrap="none" rtlCol="0">
            <a:spAutoFit/>
          </a:bodyPr>
          <a:lstStyle/>
          <a:p>
            <a:r>
              <a:rPr lang="en-US" sz="1600" dirty="0">
                <a:solidFill>
                  <a:schemeClr val="tx1"/>
                </a:solidFill>
                <a:latin typeface="+mn-lt"/>
              </a:rPr>
              <a:t>* Rounded to the nearest whole number</a:t>
            </a:r>
          </a:p>
        </p:txBody>
      </p:sp>
    </p:spTree>
    <p:extLst>
      <p:ext uri="{BB962C8B-B14F-4D97-AF65-F5344CB8AC3E}">
        <p14:creationId xmlns:p14="http://schemas.microsoft.com/office/powerpoint/2010/main" val="3034161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1b. Results,  Section 2 - How Instrument is Used in Firm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9828709"/>
              </p:ext>
            </p:extLst>
          </p:nvPr>
        </p:nvGraphicFramePr>
        <p:xfrm>
          <a:off x="381794" y="1219994"/>
          <a:ext cx="8381999" cy="4876800"/>
        </p:xfrm>
        <a:graphic>
          <a:graphicData uri="http://schemas.openxmlformats.org/drawingml/2006/table">
            <a:tbl>
              <a:tblPr firstRow="1" firstCol="1" bandRow="1">
                <a:tableStyleId>{1E171933-4619-4E11-9A3F-F7608DF75F80}</a:tableStyleId>
              </a:tblPr>
              <a:tblGrid>
                <a:gridCol w="6096000">
                  <a:extLst>
                    <a:ext uri="{9D8B030D-6E8A-4147-A177-3AD203B41FA5}">
                      <a16:colId xmlns:a16="http://schemas.microsoft.com/office/drawing/2014/main" val="20000"/>
                    </a:ext>
                  </a:extLst>
                </a:gridCol>
                <a:gridCol w="2285999">
                  <a:extLst>
                    <a:ext uri="{9D8B030D-6E8A-4147-A177-3AD203B41FA5}">
                      <a16:colId xmlns:a16="http://schemas.microsoft.com/office/drawing/2014/main" val="20001"/>
                    </a:ext>
                  </a:extLst>
                </a:gridCol>
              </a:tblGrid>
              <a:tr h="0">
                <a:tc>
                  <a:txBody>
                    <a:bodyPr/>
                    <a:lstStyle/>
                    <a:p>
                      <a:pPr algn="just"/>
                      <a:r>
                        <a:rPr lang="en-US" sz="2000" dirty="0">
                          <a:effectLst/>
                        </a:rPr>
                        <a:t>SEC</a:t>
                      </a:r>
                      <a:r>
                        <a:rPr lang="en-US" sz="2000" baseline="0" dirty="0">
                          <a:effectLst/>
                        </a:rPr>
                        <a:t> 2.   </a:t>
                      </a:r>
                      <a:r>
                        <a:rPr lang="en-US" sz="2000" dirty="0">
                          <a:effectLst/>
                        </a:rPr>
                        <a:t>How Instrument Used in Firm</a:t>
                      </a:r>
                      <a:endParaRPr lang="en-US" sz="2000" dirty="0">
                        <a:effectLst/>
                        <a:latin typeface="+mn-lt"/>
                      </a:endParaRPr>
                    </a:p>
                  </a:txBody>
                  <a:tcPr marL="182880" marR="68580" marT="91440" marB="91440"/>
                </a:tc>
                <a:tc>
                  <a:txBody>
                    <a:bodyPr/>
                    <a:lstStyle/>
                    <a:p>
                      <a:pPr algn="ctr"/>
                      <a:r>
                        <a:rPr lang="en-US" sz="2000" dirty="0">
                          <a:effectLst/>
                        </a:rPr>
                        <a:t>%* Firms (n=12)</a:t>
                      </a:r>
                      <a:endParaRPr lang="en-US" sz="2000" b="1" dirty="0">
                        <a:effectLst/>
                        <a:latin typeface="+mn-lt"/>
                      </a:endParaRPr>
                    </a:p>
                  </a:txBody>
                  <a:tcPr marL="182880" marR="68580" marT="91440" marB="91440"/>
                </a:tc>
                <a:extLst>
                  <a:ext uri="{0D108BD9-81ED-4DB2-BD59-A6C34878D82A}">
                    <a16:rowId xmlns:a16="http://schemas.microsoft.com/office/drawing/2014/main" val="10000"/>
                  </a:ext>
                </a:extLst>
              </a:tr>
              <a:tr h="0">
                <a:tc>
                  <a:txBody>
                    <a:bodyPr/>
                    <a:lstStyle/>
                    <a:p>
                      <a:pPr marL="0" indent="0" algn="l"/>
                      <a:r>
                        <a:rPr lang="en-US" sz="2000" dirty="0">
                          <a:effectLst/>
                        </a:rPr>
                        <a:t>Use</a:t>
                      </a:r>
                      <a:r>
                        <a:rPr lang="en-US" sz="2000" baseline="0" dirty="0">
                          <a:effectLst/>
                        </a:rPr>
                        <a:t> Only ATP DRI </a:t>
                      </a:r>
                      <a:endParaRPr lang="en-US" sz="2000" dirty="0">
                        <a:effectLst/>
                        <a:latin typeface="+mn-lt"/>
                      </a:endParaRPr>
                    </a:p>
                  </a:txBody>
                  <a:tcPr marL="182880" marR="68580" marT="91440" marB="91440" anchor="ctr"/>
                </a:tc>
                <a:tc>
                  <a:txBody>
                    <a:bodyPr/>
                    <a:lstStyle/>
                    <a:p>
                      <a:pPr algn="ctr"/>
                      <a:r>
                        <a:rPr lang="en-US" sz="2000" dirty="0">
                          <a:effectLst/>
                        </a:rPr>
                        <a:t>92</a:t>
                      </a:r>
                      <a:endParaRPr lang="en-US" sz="2000" b="1" dirty="0">
                        <a:effectLst/>
                        <a:latin typeface="+mn-lt"/>
                      </a:endParaRPr>
                    </a:p>
                  </a:txBody>
                  <a:tcPr marL="182880" marR="68580" marT="91440" marB="91440" anchor="ctr"/>
                </a:tc>
                <a:extLst>
                  <a:ext uri="{0D108BD9-81ED-4DB2-BD59-A6C34878D82A}">
                    <a16:rowId xmlns:a16="http://schemas.microsoft.com/office/drawing/2014/main" val="10006"/>
                  </a:ext>
                </a:extLst>
              </a:tr>
              <a:tr h="0">
                <a:tc>
                  <a:txBody>
                    <a:bodyPr/>
                    <a:lstStyle/>
                    <a:p>
                      <a:pPr marL="0" indent="0" algn="l"/>
                      <a:r>
                        <a:rPr lang="en-US" sz="2000" dirty="0">
                          <a:effectLst/>
                        </a:rPr>
                        <a:t>Use Allergen Rapid</a:t>
                      </a:r>
                      <a:r>
                        <a:rPr lang="en-US" sz="2000" baseline="0" dirty="0">
                          <a:effectLst/>
                        </a:rPr>
                        <a:t> Tests</a:t>
                      </a:r>
                      <a:endParaRPr lang="en-US" sz="2000" dirty="0">
                        <a:effectLst/>
                        <a:latin typeface="+mn-lt"/>
                      </a:endParaRPr>
                    </a:p>
                  </a:txBody>
                  <a:tcPr marL="182880" marR="68580" marT="91440" marB="91440" anchor="ctr"/>
                </a:tc>
                <a:tc>
                  <a:txBody>
                    <a:bodyPr/>
                    <a:lstStyle/>
                    <a:p>
                      <a:pPr algn="ctr"/>
                      <a:r>
                        <a:rPr lang="en-US" sz="2000" dirty="0">
                          <a:effectLst/>
                        </a:rPr>
                        <a:t>75</a:t>
                      </a:r>
                      <a:endParaRPr lang="en-US" sz="2000" b="1" dirty="0">
                        <a:effectLst/>
                        <a:latin typeface="+mn-lt"/>
                      </a:endParaRPr>
                    </a:p>
                  </a:txBody>
                  <a:tcPr marL="182880" marR="68580" marT="91440" marB="91440" anchor="ctr"/>
                </a:tc>
                <a:extLst>
                  <a:ext uri="{0D108BD9-81ED-4DB2-BD59-A6C34878D82A}">
                    <a16:rowId xmlns:a16="http://schemas.microsoft.com/office/drawing/2014/main" val="10002"/>
                  </a:ext>
                </a:extLst>
              </a:tr>
              <a:tr h="0">
                <a:tc>
                  <a:txBody>
                    <a:bodyPr/>
                    <a:lstStyle/>
                    <a:p>
                      <a:pPr marL="0" indent="0" algn="just"/>
                      <a:r>
                        <a:rPr lang="en-US" sz="2000" dirty="0">
                          <a:effectLst/>
                        </a:rPr>
                        <a:t>Conduct In-house Microbial</a:t>
                      </a:r>
                      <a:r>
                        <a:rPr lang="en-US" sz="2000" baseline="0" dirty="0">
                          <a:effectLst/>
                        </a:rPr>
                        <a:t> </a:t>
                      </a:r>
                      <a:r>
                        <a:rPr lang="en-US" sz="2000" dirty="0">
                          <a:effectLst/>
                        </a:rPr>
                        <a:t>Analysis</a:t>
                      </a:r>
                      <a:endParaRPr lang="en-US" sz="2000" dirty="0">
                        <a:effectLst/>
                        <a:latin typeface="+mn-lt"/>
                      </a:endParaRPr>
                    </a:p>
                  </a:txBody>
                  <a:tcPr marL="182880" marR="68580" marT="91440" marB="91440" anchor="ctr"/>
                </a:tc>
                <a:tc>
                  <a:txBody>
                    <a:bodyPr/>
                    <a:lstStyle/>
                    <a:p>
                      <a:pPr algn="ctr"/>
                      <a:r>
                        <a:rPr lang="en-US" sz="2000" dirty="0">
                          <a:effectLst/>
                        </a:rPr>
                        <a:t>50</a:t>
                      </a:r>
                      <a:endParaRPr lang="en-US" sz="2000" b="1" dirty="0">
                        <a:effectLst/>
                        <a:latin typeface="+mn-lt"/>
                      </a:endParaRPr>
                    </a:p>
                  </a:txBody>
                  <a:tcPr marL="182880" marR="68580" marT="91440" marB="91440" anchor="ctr"/>
                </a:tc>
                <a:extLst>
                  <a:ext uri="{0D108BD9-81ED-4DB2-BD59-A6C34878D82A}">
                    <a16:rowId xmlns:a16="http://schemas.microsoft.com/office/drawing/2014/main" val="10003"/>
                  </a:ext>
                </a:extLst>
              </a:tr>
              <a:tr h="0">
                <a:tc>
                  <a:txBody>
                    <a:bodyPr/>
                    <a:lstStyle/>
                    <a:p>
                      <a:pPr marL="0" indent="0" algn="just"/>
                      <a:r>
                        <a:rPr lang="en-US" sz="2000" dirty="0">
                          <a:effectLst/>
                        </a:rPr>
                        <a:t>Use for GMPs only</a:t>
                      </a:r>
                      <a:endParaRPr lang="en-US" sz="2000" dirty="0">
                        <a:effectLst/>
                        <a:latin typeface="+mn-lt"/>
                        <a:cs typeface="Arial" panose="020B0604020202020204" pitchFamily="34" charset="0"/>
                      </a:endParaRPr>
                    </a:p>
                  </a:txBody>
                  <a:tcPr marL="182880" marR="68580" marT="91440" marB="91440" anchor="ctr"/>
                </a:tc>
                <a:tc>
                  <a:txBody>
                    <a:bodyPr/>
                    <a:lstStyle/>
                    <a:p>
                      <a:pPr algn="ctr"/>
                      <a:r>
                        <a:rPr lang="en-US" sz="2000" dirty="0">
                          <a:effectLst/>
                        </a:rPr>
                        <a:t>8</a:t>
                      </a:r>
                      <a:endParaRPr lang="en-US" sz="2000" b="1" dirty="0">
                        <a:effectLst/>
                        <a:latin typeface="+mn-lt"/>
                        <a:cs typeface="Arial" panose="020B0604020202020204" pitchFamily="34" charset="0"/>
                      </a:endParaRPr>
                    </a:p>
                  </a:txBody>
                  <a:tcPr marL="182880" marR="68580" marT="91440" marB="91440" anchor="ctr"/>
                </a:tc>
                <a:extLst>
                  <a:ext uri="{0D108BD9-81ED-4DB2-BD59-A6C34878D82A}">
                    <a16:rowId xmlns:a16="http://schemas.microsoft.com/office/drawing/2014/main" val="10004"/>
                  </a:ext>
                </a:extLst>
              </a:tr>
              <a:tr h="0">
                <a:tc>
                  <a:txBody>
                    <a:bodyPr/>
                    <a:lstStyle/>
                    <a:p>
                      <a:pPr marL="0" indent="0" algn="just"/>
                      <a:r>
                        <a:rPr lang="en-US" sz="2000" dirty="0">
                          <a:effectLst/>
                        </a:rPr>
                        <a:t>Use for Preventive Controls only</a:t>
                      </a:r>
                      <a:endParaRPr lang="en-US" sz="2000" dirty="0">
                        <a:effectLst/>
                        <a:latin typeface="+mn-lt"/>
                        <a:cs typeface="Arial" panose="020B0604020202020204" pitchFamily="34" charset="0"/>
                      </a:endParaRPr>
                    </a:p>
                  </a:txBody>
                  <a:tcPr marL="182880" marR="68580" marT="91440" marB="91440" anchor="ctr"/>
                </a:tc>
                <a:tc>
                  <a:txBody>
                    <a:bodyPr/>
                    <a:lstStyle/>
                    <a:p>
                      <a:pPr algn="ctr"/>
                      <a:r>
                        <a:rPr lang="en-US" sz="2000" dirty="0">
                          <a:effectLst/>
                        </a:rPr>
                        <a:t>8</a:t>
                      </a:r>
                      <a:endParaRPr lang="en-US" sz="2000" b="1" dirty="0">
                        <a:effectLst/>
                        <a:latin typeface="+mn-lt"/>
                        <a:cs typeface="Arial" panose="020B0604020202020204" pitchFamily="34" charset="0"/>
                      </a:endParaRPr>
                    </a:p>
                  </a:txBody>
                  <a:tcPr marL="182880" marR="68580" marT="91440" marB="91440" anchor="ctr"/>
                </a:tc>
                <a:extLst>
                  <a:ext uri="{0D108BD9-81ED-4DB2-BD59-A6C34878D82A}">
                    <a16:rowId xmlns:a16="http://schemas.microsoft.com/office/drawing/2014/main" val="10005"/>
                  </a:ext>
                </a:extLst>
              </a:tr>
              <a:tr h="0">
                <a:tc>
                  <a:txBody>
                    <a:bodyPr/>
                    <a:lstStyle/>
                    <a:p>
                      <a:pPr marL="0" indent="0" algn="just"/>
                      <a:r>
                        <a:rPr lang="en-US" sz="2000" dirty="0">
                          <a:effectLst/>
                        </a:rPr>
                        <a:t>Use for Both GMPs and Preventive Controls</a:t>
                      </a:r>
                      <a:endParaRPr lang="en-US" sz="2000" dirty="0">
                        <a:effectLst/>
                        <a:latin typeface="+mn-lt"/>
                        <a:cs typeface="Arial" panose="020B0604020202020204" pitchFamily="34" charset="0"/>
                      </a:endParaRPr>
                    </a:p>
                  </a:txBody>
                  <a:tcPr marL="182880" marR="68580" marT="91440" marB="91440" anchor="ctr"/>
                </a:tc>
                <a:tc>
                  <a:txBody>
                    <a:bodyPr/>
                    <a:lstStyle/>
                    <a:p>
                      <a:pPr algn="ctr"/>
                      <a:r>
                        <a:rPr lang="en-US" sz="2000" dirty="0">
                          <a:effectLst/>
                        </a:rPr>
                        <a:t>75</a:t>
                      </a:r>
                      <a:endParaRPr lang="en-US" sz="2000" b="1" dirty="0">
                        <a:effectLst/>
                        <a:latin typeface="+mn-lt"/>
                        <a:cs typeface="Arial" panose="020B0604020202020204" pitchFamily="34" charset="0"/>
                      </a:endParaRPr>
                    </a:p>
                  </a:txBody>
                  <a:tcPr marL="182880" marR="68580" marT="91440" marB="91440" anchor="ctr"/>
                </a:tc>
                <a:extLst>
                  <a:ext uri="{0D108BD9-81ED-4DB2-BD59-A6C34878D82A}">
                    <a16:rowId xmlns:a16="http://schemas.microsoft.com/office/drawing/2014/main" val="10009"/>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effectLst/>
                        </a:rPr>
                        <a:t>3</a:t>
                      </a:r>
                      <a:r>
                        <a:rPr lang="en-US" sz="2000" baseline="30000" dirty="0">
                          <a:effectLst/>
                        </a:rPr>
                        <a:t>rd</a:t>
                      </a:r>
                      <a:r>
                        <a:rPr lang="en-US" sz="2000" dirty="0">
                          <a:effectLst/>
                        </a:rPr>
                        <a:t> Party</a:t>
                      </a:r>
                      <a:r>
                        <a:rPr lang="en-US" sz="2000" baseline="0" dirty="0">
                          <a:effectLst/>
                        </a:rPr>
                        <a:t> Audit</a:t>
                      </a:r>
                      <a:endParaRPr lang="en-US" sz="2000" dirty="0">
                        <a:effectLst/>
                        <a:latin typeface="+mn-lt"/>
                      </a:endParaRPr>
                    </a:p>
                  </a:txBody>
                  <a:tcPr marL="182880" marR="68580" marT="91440" marB="91440" anchor="ctr"/>
                </a:tc>
                <a:tc>
                  <a:txBody>
                    <a:bodyPr/>
                    <a:lstStyle/>
                    <a:p>
                      <a:pPr algn="ctr"/>
                      <a:r>
                        <a:rPr lang="en-US" sz="2000" dirty="0">
                          <a:effectLst/>
                        </a:rPr>
                        <a:t>58</a:t>
                      </a:r>
                      <a:endParaRPr lang="en-US" sz="2000" b="1" dirty="0">
                        <a:effectLst/>
                        <a:latin typeface="+mn-lt"/>
                      </a:endParaRPr>
                    </a:p>
                  </a:txBody>
                  <a:tcPr marL="182880" marR="68580" marT="91440" marB="91440" anchor="ctr"/>
                </a:tc>
                <a:extLst>
                  <a:ext uri="{0D108BD9-81ED-4DB2-BD59-A6C34878D82A}">
                    <a16:rowId xmlns:a16="http://schemas.microsoft.com/office/drawing/2014/main" val="10010"/>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effectLst/>
                        </a:rPr>
                        <a:t>In-house</a:t>
                      </a:r>
                      <a:r>
                        <a:rPr lang="en-US" sz="2000" baseline="0" dirty="0">
                          <a:effectLst/>
                        </a:rPr>
                        <a:t> Training Program </a:t>
                      </a:r>
                      <a:endParaRPr lang="en-US" sz="2000" dirty="0">
                        <a:effectLst/>
                        <a:latin typeface="+mn-lt"/>
                      </a:endParaRPr>
                    </a:p>
                  </a:txBody>
                  <a:tcPr marL="182880" marR="68580" marT="91440" marB="91440" anchor="ctr"/>
                </a:tc>
                <a:tc>
                  <a:txBody>
                    <a:bodyPr/>
                    <a:lstStyle/>
                    <a:p>
                      <a:pPr algn="ctr"/>
                      <a:r>
                        <a:rPr lang="en-US" sz="2000" dirty="0">
                          <a:effectLst/>
                        </a:rPr>
                        <a:t>100</a:t>
                      </a:r>
                      <a:endParaRPr lang="en-US" sz="2000" b="1" dirty="0">
                        <a:effectLst/>
                        <a:latin typeface="+mn-lt"/>
                      </a:endParaRPr>
                    </a:p>
                  </a:txBody>
                  <a:tcPr marL="182880" marR="68580" marT="91440" marB="91440" anchor="ctr"/>
                </a:tc>
                <a:extLst>
                  <a:ext uri="{0D108BD9-81ED-4DB2-BD59-A6C34878D82A}">
                    <a16:rowId xmlns:a16="http://schemas.microsoft.com/office/drawing/2014/main" val="10007"/>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effectLst/>
                        </a:rPr>
                        <a:t>3</a:t>
                      </a:r>
                      <a:r>
                        <a:rPr lang="en-US" sz="2000" baseline="30000" dirty="0">
                          <a:effectLst/>
                        </a:rPr>
                        <a:t>rd</a:t>
                      </a:r>
                      <a:r>
                        <a:rPr lang="en-US" sz="2000" dirty="0">
                          <a:effectLst/>
                        </a:rPr>
                        <a:t> Party/Corporate Training Program </a:t>
                      </a:r>
                      <a:endParaRPr lang="en-US" sz="2000" dirty="0">
                        <a:effectLst/>
                        <a:latin typeface="+mn-lt"/>
                      </a:endParaRPr>
                    </a:p>
                  </a:txBody>
                  <a:tcPr marL="182880" marR="68580" marT="91440" marB="91440" anchor="ctr"/>
                </a:tc>
                <a:tc>
                  <a:txBody>
                    <a:bodyPr/>
                    <a:lstStyle/>
                    <a:p>
                      <a:pPr algn="ctr"/>
                      <a:r>
                        <a:rPr lang="en-US" sz="2000" dirty="0">
                          <a:effectLst/>
                        </a:rPr>
                        <a:t>33</a:t>
                      </a:r>
                      <a:endParaRPr lang="en-US" sz="2000" b="1" dirty="0">
                        <a:effectLst/>
                        <a:latin typeface="+mn-lt"/>
                      </a:endParaRPr>
                    </a:p>
                  </a:txBody>
                  <a:tcPr marL="182880" marR="68580" marT="91440" marB="91440" anchor="ctr"/>
                </a:tc>
                <a:extLst>
                  <a:ext uri="{0D108BD9-81ED-4DB2-BD59-A6C34878D82A}">
                    <a16:rowId xmlns:a16="http://schemas.microsoft.com/office/drawing/2014/main" val="10008"/>
                  </a:ext>
                </a:extLst>
              </a:tr>
            </a:tbl>
          </a:graphicData>
        </a:graphic>
      </p:graphicFrame>
      <p:sp>
        <p:nvSpPr>
          <p:cNvPr id="6" name="TextBox 5"/>
          <p:cNvSpPr txBox="1"/>
          <p:nvPr/>
        </p:nvSpPr>
        <p:spPr>
          <a:xfrm>
            <a:off x="381794" y="6098208"/>
            <a:ext cx="4187365" cy="338554"/>
          </a:xfrm>
          <a:prstGeom prst="rect">
            <a:avLst/>
          </a:prstGeom>
          <a:noFill/>
        </p:spPr>
        <p:txBody>
          <a:bodyPr wrap="none" rtlCol="0">
            <a:spAutoFit/>
          </a:bodyPr>
          <a:lstStyle/>
          <a:p>
            <a:r>
              <a:rPr lang="en-US" sz="1600" dirty="0">
                <a:solidFill>
                  <a:schemeClr val="tx1"/>
                </a:solidFill>
                <a:latin typeface="+mn-lt"/>
              </a:rPr>
              <a:t>* Rounded to the nearest whole number</a:t>
            </a:r>
          </a:p>
        </p:txBody>
      </p:sp>
    </p:spTree>
    <p:extLst>
      <p:ext uri="{BB962C8B-B14F-4D97-AF65-F5344CB8AC3E}">
        <p14:creationId xmlns:p14="http://schemas.microsoft.com/office/powerpoint/2010/main" val="86595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1b. Results,  Section 3 – QA Procedures/Limitations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6766807"/>
              </p:ext>
            </p:extLst>
          </p:nvPr>
        </p:nvGraphicFramePr>
        <p:xfrm>
          <a:off x="305594" y="1905794"/>
          <a:ext cx="8381999" cy="3291840"/>
        </p:xfrm>
        <a:graphic>
          <a:graphicData uri="http://schemas.openxmlformats.org/drawingml/2006/table">
            <a:tbl>
              <a:tblPr firstRow="1" firstCol="1" bandRow="1">
                <a:tableStyleId>{1E171933-4619-4E11-9A3F-F7608DF75F80}</a:tableStyleId>
              </a:tblPr>
              <a:tblGrid>
                <a:gridCol w="5867400">
                  <a:extLst>
                    <a:ext uri="{9D8B030D-6E8A-4147-A177-3AD203B41FA5}">
                      <a16:colId xmlns:a16="http://schemas.microsoft.com/office/drawing/2014/main" val="20000"/>
                    </a:ext>
                  </a:extLst>
                </a:gridCol>
                <a:gridCol w="2514599">
                  <a:extLst>
                    <a:ext uri="{9D8B030D-6E8A-4147-A177-3AD203B41FA5}">
                      <a16:colId xmlns:a16="http://schemas.microsoft.com/office/drawing/2014/main" val="20001"/>
                    </a:ext>
                  </a:extLst>
                </a:gridCol>
              </a:tblGrid>
              <a:tr h="0">
                <a:tc>
                  <a:txBody>
                    <a:bodyPr/>
                    <a:lstStyle/>
                    <a:p>
                      <a:pPr algn="l"/>
                      <a:r>
                        <a:rPr lang="en-US" sz="2000" dirty="0">
                          <a:effectLst/>
                        </a:rPr>
                        <a:t>SEC</a:t>
                      </a:r>
                      <a:r>
                        <a:rPr lang="en-US" sz="2000" baseline="0" dirty="0">
                          <a:effectLst/>
                        </a:rPr>
                        <a:t> 3.  - </a:t>
                      </a:r>
                      <a:r>
                        <a:rPr lang="en-US" sz="2000" dirty="0">
                          <a:effectLst/>
                        </a:rPr>
                        <a:t>Quality Assurance Procedures </a:t>
                      </a:r>
                      <a:r>
                        <a:rPr lang="en-US" sz="2000" baseline="0" dirty="0">
                          <a:effectLst/>
                        </a:rPr>
                        <a:t> and </a:t>
                      </a:r>
                      <a:r>
                        <a:rPr lang="en-US" sz="2000" dirty="0">
                          <a:effectLst/>
                        </a:rPr>
                        <a:t>Limitations</a:t>
                      </a:r>
                    </a:p>
                  </a:txBody>
                  <a:tcPr marL="182880" marR="68580" marT="182880" marB="182880"/>
                </a:tc>
                <a:tc>
                  <a:txBody>
                    <a:bodyPr/>
                    <a:lstStyle/>
                    <a:p>
                      <a:pPr algn="ctr"/>
                      <a:endParaRPr lang="en-US" sz="2000" dirty="0">
                        <a:effectLst/>
                      </a:endParaRPr>
                    </a:p>
                    <a:p>
                      <a:pPr algn="ctr"/>
                      <a:r>
                        <a:rPr lang="en-US" sz="2000" dirty="0">
                          <a:effectLst/>
                        </a:rPr>
                        <a:t>%* Firms (n=12)</a:t>
                      </a:r>
                      <a:endParaRPr lang="en-US" sz="2000" b="1" dirty="0">
                        <a:effectLst/>
                        <a:latin typeface="Arial" panose="020B0604020202020204" pitchFamily="34" charset="0"/>
                      </a:endParaRPr>
                    </a:p>
                  </a:txBody>
                  <a:tcPr marL="182880" marR="68580" marT="182880" marB="182880" anchor="ctr"/>
                </a:tc>
                <a:extLst>
                  <a:ext uri="{0D108BD9-81ED-4DB2-BD59-A6C34878D82A}">
                    <a16:rowId xmlns:a16="http://schemas.microsoft.com/office/drawing/2014/main" val="10000"/>
                  </a:ext>
                </a:extLst>
              </a:tr>
              <a:tr h="0">
                <a:tc>
                  <a:txBody>
                    <a:bodyPr/>
                    <a:lstStyle/>
                    <a:p>
                      <a:pPr marL="0" indent="0" algn="l"/>
                      <a:r>
                        <a:rPr lang="en-US" sz="2000" dirty="0">
                          <a:effectLst/>
                        </a:rPr>
                        <a:t>Yearly Calibration of Instrument</a:t>
                      </a:r>
                    </a:p>
                  </a:txBody>
                  <a:tcPr marL="182880" marR="68580" marT="182880" marB="182880" anchor="ctr"/>
                </a:tc>
                <a:tc>
                  <a:txBody>
                    <a:bodyPr/>
                    <a:lstStyle/>
                    <a:p>
                      <a:pPr algn="ctr"/>
                      <a:r>
                        <a:rPr lang="en-US" sz="2000" dirty="0">
                          <a:effectLst/>
                        </a:rPr>
                        <a:t>67</a:t>
                      </a:r>
                      <a:endParaRPr lang="en-US" sz="2000" b="1" dirty="0">
                        <a:effectLst/>
                        <a:latin typeface="Arial" panose="020B0604020202020204" pitchFamily="34" charset="0"/>
                      </a:endParaRPr>
                    </a:p>
                  </a:txBody>
                  <a:tcPr marL="182880" marR="68580" marT="182880" marB="182880" anchor="ctr"/>
                </a:tc>
                <a:extLst>
                  <a:ext uri="{0D108BD9-81ED-4DB2-BD59-A6C34878D82A}">
                    <a16:rowId xmlns:a16="http://schemas.microsoft.com/office/drawing/2014/main" val="10001"/>
                  </a:ext>
                </a:extLst>
              </a:tr>
              <a:tr h="0">
                <a:tc>
                  <a:txBody>
                    <a:bodyPr/>
                    <a:lstStyle/>
                    <a:p>
                      <a:pPr marL="0" indent="0" algn="l"/>
                      <a:r>
                        <a:rPr lang="en-US" sz="2000" dirty="0">
                          <a:effectLst/>
                        </a:rPr>
                        <a:t>Collect</a:t>
                      </a:r>
                      <a:r>
                        <a:rPr lang="en-US" sz="2000" baseline="0" dirty="0">
                          <a:effectLst/>
                        </a:rPr>
                        <a:t> Blank, Duplicates, Positive Negative Controls</a:t>
                      </a:r>
                    </a:p>
                  </a:txBody>
                  <a:tcPr marL="182880" marR="68580" marT="182880" marB="182880" anchor="ctr"/>
                </a:tc>
                <a:tc>
                  <a:txBody>
                    <a:bodyPr/>
                    <a:lstStyle/>
                    <a:p>
                      <a:pPr algn="ctr"/>
                      <a:r>
                        <a:rPr lang="en-US" sz="2000" dirty="0">
                          <a:effectLst/>
                        </a:rPr>
                        <a:t>33</a:t>
                      </a:r>
                      <a:endParaRPr lang="en-US" sz="2000" b="1" dirty="0">
                        <a:effectLst/>
                        <a:latin typeface="Arial" panose="020B0604020202020204" pitchFamily="34" charset="0"/>
                      </a:endParaRPr>
                    </a:p>
                  </a:txBody>
                  <a:tcPr marL="182880" marR="68580" marT="182880" marB="182880" anchor="ctr"/>
                </a:tc>
                <a:extLst>
                  <a:ext uri="{0D108BD9-81ED-4DB2-BD59-A6C34878D82A}">
                    <a16:rowId xmlns:a16="http://schemas.microsoft.com/office/drawing/2014/main" val="10002"/>
                  </a:ext>
                </a:extLst>
              </a:tr>
              <a:tr h="0">
                <a:tc>
                  <a:txBody>
                    <a:bodyPr/>
                    <a:lstStyle/>
                    <a:p>
                      <a:pPr marL="0" indent="0" algn="l"/>
                      <a:r>
                        <a:rPr lang="en-US" sz="2000" dirty="0">
                          <a:effectLst/>
                        </a:rPr>
                        <a:t>Not Aware of Instrument Limitations</a:t>
                      </a:r>
                    </a:p>
                  </a:txBody>
                  <a:tcPr marL="182880" marR="68580" marT="182880" marB="182880" anchor="ctr"/>
                </a:tc>
                <a:tc>
                  <a:txBody>
                    <a:bodyPr/>
                    <a:lstStyle/>
                    <a:p>
                      <a:pPr algn="ctr"/>
                      <a:r>
                        <a:rPr lang="en-US" sz="2000" dirty="0">
                          <a:effectLst/>
                        </a:rPr>
                        <a:t>75</a:t>
                      </a:r>
                      <a:endParaRPr lang="en-US" sz="2000" b="1" dirty="0">
                        <a:effectLst/>
                        <a:latin typeface="Arial" panose="020B0604020202020204" pitchFamily="34" charset="0"/>
                      </a:endParaRPr>
                    </a:p>
                  </a:txBody>
                  <a:tcPr marL="182880" marR="68580" marT="182880" marB="182880" anchor="ctr"/>
                </a:tc>
                <a:extLst>
                  <a:ext uri="{0D108BD9-81ED-4DB2-BD59-A6C34878D82A}">
                    <a16:rowId xmlns:a16="http://schemas.microsoft.com/office/drawing/2014/main" val="10003"/>
                  </a:ext>
                </a:extLst>
              </a:tr>
            </a:tbl>
          </a:graphicData>
        </a:graphic>
      </p:graphicFrame>
      <p:sp>
        <p:nvSpPr>
          <p:cNvPr id="3" name="Rectangle 2"/>
          <p:cNvSpPr/>
          <p:nvPr/>
        </p:nvSpPr>
        <p:spPr>
          <a:xfrm>
            <a:off x="457994" y="5258594"/>
            <a:ext cx="6858000" cy="338554"/>
          </a:xfrm>
          <a:prstGeom prst="rect">
            <a:avLst/>
          </a:prstGeom>
        </p:spPr>
        <p:txBody>
          <a:bodyPr wrap="square">
            <a:spAutoFit/>
          </a:bodyPr>
          <a:lstStyle/>
          <a:p>
            <a:r>
              <a:rPr lang="en-US" sz="1600" dirty="0">
                <a:solidFill>
                  <a:schemeClr val="tx1"/>
                </a:solidFill>
                <a:latin typeface="+mn-lt"/>
              </a:rPr>
              <a:t>* Rounded to the nearest whole number</a:t>
            </a:r>
          </a:p>
        </p:txBody>
      </p:sp>
    </p:spTree>
    <p:extLst>
      <p:ext uri="{BB962C8B-B14F-4D97-AF65-F5344CB8AC3E}">
        <p14:creationId xmlns:p14="http://schemas.microsoft.com/office/powerpoint/2010/main" val="1265508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Results</a:t>
            </a:r>
          </a:p>
        </p:txBody>
      </p:sp>
      <p:sp>
        <p:nvSpPr>
          <p:cNvPr id="3" name="Content Placeholder 2"/>
          <p:cNvSpPr>
            <a:spLocks noGrp="1"/>
          </p:cNvSpPr>
          <p:nvPr>
            <p:ph idx="1"/>
          </p:nvPr>
        </p:nvSpPr>
        <p:spPr>
          <a:xfrm>
            <a:off x="229394" y="1372394"/>
            <a:ext cx="8610600" cy="5256213"/>
          </a:xfrm>
        </p:spPr>
        <p:txBody>
          <a:bodyPr/>
          <a:lstStyle/>
          <a:p>
            <a:pPr>
              <a:spcAft>
                <a:spcPts val="600"/>
              </a:spcAft>
            </a:pPr>
            <a:r>
              <a:rPr lang="en-US" dirty="0"/>
              <a:t>Bakeries, produce, dairy, packaged meals, seafood</a:t>
            </a:r>
          </a:p>
          <a:p>
            <a:pPr>
              <a:spcAft>
                <a:spcPts val="600"/>
              </a:spcAft>
            </a:pPr>
            <a:r>
              <a:rPr lang="en-US" dirty="0"/>
              <a:t>Single multi-use - 19 production lines </a:t>
            </a:r>
          </a:p>
          <a:p>
            <a:pPr>
              <a:spcAft>
                <a:spcPts val="600"/>
              </a:spcAft>
            </a:pPr>
            <a:r>
              <a:rPr lang="en-US" dirty="0"/>
              <a:t>PCQI - 1-8 individuals</a:t>
            </a:r>
          </a:p>
          <a:p>
            <a:pPr>
              <a:spcAft>
                <a:spcPts val="600"/>
              </a:spcAft>
            </a:pPr>
            <a:r>
              <a:rPr lang="en-US" dirty="0"/>
              <a:t>88% Report PCQI (unsure of FSMA designation of PCQI)</a:t>
            </a:r>
          </a:p>
          <a:p>
            <a:pPr>
              <a:spcAft>
                <a:spcPts val="600"/>
              </a:spcAft>
            </a:pPr>
            <a:r>
              <a:rPr lang="en-US" kern="1200" dirty="0"/>
              <a:t>All firms conduct instrument training, effectiveness assessed by various methods</a:t>
            </a:r>
            <a:endParaRPr lang="en-US" dirty="0"/>
          </a:p>
          <a:p>
            <a:endParaRPr lang="en-US" sz="2600" dirty="0"/>
          </a:p>
          <a:p>
            <a:endParaRPr lang="en-US" dirty="0"/>
          </a:p>
        </p:txBody>
      </p:sp>
    </p:spTree>
    <p:extLst>
      <p:ext uri="{BB962C8B-B14F-4D97-AF65-F5344CB8AC3E}">
        <p14:creationId xmlns:p14="http://schemas.microsoft.com/office/powerpoint/2010/main" val="3975678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Findings</a:t>
            </a:r>
          </a:p>
        </p:txBody>
      </p:sp>
      <p:sp>
        <p:nvSpPr>
          <p:cNvPr id="3" name="Content Placeholder 2"/>
          <p:cNvSpPr>
            <a:spLocks noGrp="1"/>
          </p:cNvSpPr>
          <p:nvPr>
            <p:ph idx="1"/>
          </p:nvPr>
        </p:nvSpPr>
        <p:spPr>
          <a:xfrm>
            <a:off x="229394" y="1219994"/>
            <a:ext cx="8610600" cy="5256213"/>
          </a:xfrm>
        </p:spPr>
        <p:txBody>
          <a:bodyPr/>
          <a:lstStyle/>
          <a:p>
            <a:pPr>
              <a:spcAft>
                <a:spcPts val="600"/>
              </a:spcAft>
            </a:pPr>
            <a:r>
              <a:rPr lang="en-US" dirty="0"/>
              <a:t>Different sanitation products and procedures used in firms </a:t>
            </a:r>
          </a:p>
          <a:p>
            <a:pPr>
              <a:spcAft>
                <a:spcPts val="600"/>
              </a:spcAft>
            </a:pPr>
            <a:r>
              <a:rPr lang="en-US" dirty="0"/>
              <a:t>Seven firms audited or certified by 3</a:t>
            </a:r>
            <a:r>
              <a:rPr lang="en-US" baseline="30000" dirty="0"/>
              <a:t>rd</a:t>
            </a:r>
            <a:r>
              <a:rPr lang="en-US" dirty="0"/>
              <a:t> party </a:t>
            </a:r>
          </a:p>
          <a:p>
            <a:pPr>
              <a:spcAft>
                <a:spcPts val="600"/>
              </a:spcAft>
            </a:pPr>
            <a:r>
              <a:rPr lang="en-US" dirty="0"/>
              <a:t>6 Instrument brands reported </a:t>
            </a:r>
          </a:p>
          <a:p>
            <a:pPr>
              <a:spcAft>
                <a:spcPts val="600"/>
              </a:spcAft>
            </a:pPr>
            <a:r>
              <a:rPr lang="en-US" dirty="0"/>
              <a:t>Review of instrument manuals, </a:t>
            </a:r>
          </a:p>
          <a:p>
            <a:pPr lvl="1">
              <a:spcAft>
                <a:spcPts val="600"/>
              </a:spcAft>
            </a:pPr>
            <a:r>
              <a:rPr lang="en-US" sz="2800" dirty="0"/>
              <a:t>1 reported sanitizer interference </a:t>
            </a:r>
          </a:p>
          <a:p>
            <a:pPr lvl="1">
              <a:spcAft>
                <a:spcPts val="600"/>
              </a:spcAft>
            </a:pPr>
            <a:r>
              <a:rPr lang="en-US" sz="2800" dirty="0"/>
              <a:t>1 reported electromagnetic interference from equipment</a:t>
            </a:r>
          </a:p>
          <a:p>
            <a:endParaRPr lang="en-US" dirty="0"/>
          </a:p>
        </p:txBody>
      </p:sp>
    </p:spTree>
    <p:extLst>
      <p:ext uri="{BB962C8B-B14F-4D97-AF65-F5344CB8AC3E}">
        <p14:creationId xmlns:p14="http://schemas.microsoft.com/office/powerpoint/2010/main" val="1348032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pPr>
              <a:spcAft>
                <a:spcPts val="600"/>
              </a:spcAft>
            </a:pPr>
            <a:r>
              <a:rPr lang="en-US" dirty="0"/>
              <a:t>Used for verification of GMPs, </a:t>
            </a:r>
            <a:r>
              <a:rPr lang="en-US" dirty="0" err="1"/>
              <a:t>sSOPs</a:t>
            </a:r>
            <a:r>
              <a:rPr lang="en-US" dirty="0"/>
              <a:t> allergen and preventive controls </a:t>
            </a:r>
          </a:p>
          <a:p>
            <a:pPr>
              <a:spcAft>
                <a:spcPts val="600"/>
              </a:spcAft>
            </a:pPr>
            <a:r>
              <a:rPr lang="en-US" dirty="0"/>
              <a:t>Triggering limits for corrective actions varied </a:t>
            </a:r>
          </a:p>
          <a:p>
            <a:pPr>
              <a:spcAft>
                <a:spcPts val="600"/>
              </a:spcAft>
            </a:pPr>
            <a:r>
              <a:rPr lang="en-US" dirty="0"/>
              <a:t>Corrective actions vary based on characteristics of business</a:t>
            </a:r>
          </a:p>
          <a:p>
            <a:pPr marL="0" indent="0">
              <a:buNone/>
            </a:pPr>
            <a:endParaRPr lang="en-US" dirty="0"/>
          </a:p>
        </p:txBody>
      </p:sp>
    </p:spTree>
    <p:extLst>
      <p:ext uri="{BB962C8B-B14F-4D97-AF65-F5344CB8AC3E}">
        <p14:creationId xmlns:p14="http://schemas.microsoft.com/office/powerpoint/2010/main" val="313124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F76F2F-424A-4DA8-84C8-591920FE257E}"/>
              </a:ext>
            </a:extLst>
          </p:cNvPr>
          <p:cNvSpPr>
            <a:spLocks noGrp="1"/>
          </p:cNvSpPr>
          <p:nvPr>
            <p:ph type="body" sz="quarter" idx="10"/>
          </p:nvPr>
        </p:nvSpPr>
        <p:spPr>
          <a:xfrm>
            <a:off x="457994" y="3385980"/>
            <a:ext cx="8458200" cy="843144"/>
          </a:xfrm>
        </p:spPr>
        <p:txBody>
          <a:bodyPr anchor="b"/>
          <a:lstStyle/>
          <a:p>
            <a:r>
              <a:rPr lang="en-US" sz="3600" dirty="0"/>
              <a:t>Direct-reading and Rapid-test Methods Used to Evaluate Food Safety Controls in Maryland         High-priority Firms</a:t>
            </a:r>
          </a:p>
        </p:txBody>
      </p:sp>
      <p:sp>
        <p:nvSpPr>
          <p:cNvPr id="4" name="Text Placeholder 3">
            <a:extLst>
              <a:ext uri="{FF2B5EF4-FFF2-40B4-BE49-F238E27FC236}">
                <a16:creationId xmlns:a16="http://schemas.microsoft.com/office/drawing/2014/main" id="{7242A272-4E63-4285-9E6B-C7C53BEFD7E9}"/>
              </a:ext>
            </a:extLst>
          </p:cNvPr>
          <p:cNvSpPr>
            <a:spLocks noGrp="1"/>
          </p:cNvSpPr>
          <p:nvPr>
            <p:ph type="body" sz="quarter" idx="11"/>
          </p:nvPr>
        </p:nvSpPr>
        <p:spPr>
          <a:xfrm>
            <a:off x="915194" y="4495402"/>
            <a:ext cx="7699846" cy="1296592"/>
          </a:xfrm>
        </p:spPr>
        <p:txBody>
          <a:bodyPr anchor="t"/>
          <a:lstStyle/>
          <a:p>
            <a:r>
              <a:rPr lang="en-US" sz="2400" dirty="0"/>
              <a:t>D’Ann L. Williams, </a:t>
            </a:r>
            <a:r>
              <a:rPr lang="en-US" sz="2400" dirty="0" err="1"/>
              <a:t>DrPH</a:t>
            </a:r>
            <a:r>
              <a:rPr lang="en-US" sz="2400" dirty="0"/>
              <a:t>, MS, LEHS</a:t>
            </a:r>
          </a:p>
          <a:p>
            <a:r>
              <a:rPr lang="en-US" sz="2400" dirty="0"/>
              <a:t>IFPTI 2018-2019 Fellow</a:t>
            </a:r>
          </a:p>
          <a:p>
            <a:r>
              <a:rPr lang="en-US" sz="2400" dirty="0"/>
              <a:t>Maryland Department of Health</a:t>
            </a:r>
          </a:p>
          <a:p>
            <a:endParaRPr lang="en-US" sz="2400" dirty="0"/>
          </a:p>
          <a:p>
            <a:endParaRPr lang="en-US" sz="2400" dirty="0"/>
          </a:p>
        </p:txBody>
      </p:sp>
    </p:spTree>
    <p:extLst>
      <p:ext uri="{BB962C8B-B14F-4D97-AF65-F5344CB8AC3E}">
        <p14:creationId xmlns:p14="http://schemas.microsoft.com/office/powerpoint/2010/main" val="2131693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(continued)</a:t>
            </a:r>
          </a:p>
        </p:txBody>
      </p:sp>
      <p:sp>
        <p:nvSpPr>
          <p:cNvPr id="3" name="Content Placeholder 2"/>
          <p:cNvSpPr>
            <a:spLocks noGrp="1"/>
          </p:cNvSpPr>
          <p:nvPr>
            <p:ph idx="1"/>
          </p:nvPr>
        </p:nvSpPr>
        <p:spPr>
          <a:xfrm>
            <a:off x="229394" y="1296195"/>
            <a:ext cx="8610600" cy="5410200"/>
          </a:xfrm>
        </p:spPr>
        <p:txBody>
          <a:bodyPr/>
          <a:lstStyle/>
          <a:p>
            <a:pPr>
              <a:spcAft>
                <a:spcPts val="600"/>
              </a:spcAft>
            </a:pPr>
            <a:r>
              <a:rPr lang="en-US" dirty="0"/>
              <a:t>In-house training was conducted by all firms, 3 firms report having 3</a:t>
            </a:r>
            <a:r>
              <a:rPr lang="en-US" baseline="30000" dirty="0"/>
              <a:t>rd</a:t>
            </a:r>
            <a:r>
              <a:rPr lang="en-US" dirty="0"/>
              <a:t> party training  </a:t>
            </a:r>
          </a:p>
          <a:p>
            <a:pPr>
              <a:spcAft>
                <a:spcPts val="600"/>
              </a:spcAft>
            </a:pPr>
            <a:r>
              <a:rPr lang="en-US" dirty="0"/>
              <a:t>75% of firms report NOT being aware of instrument limitations </a:t>
            </a:r>
          </a:p>
          <a:p>
            <a:pPr>
              <a:spcAft>
                <a:spcPts val="600"/>
              </a:spcAft>
            </a:pPr>
            <a:r>
              <a:rPr lang="en-US" dirty="0"/>
              <a:t>Only 1 firm reported being informed of potential limitations</a:t>
            </a:r>
          </a:p>
          <a:p>
            <a:pPr>
              <a:spcAft>
                <a:spcPts val="600"/>
              </a:spcAft>
            </a:pPr>
            <a:r>
              <a:rPr lang="en-US" kern="1200" dirty="0"/>
              <a:t>Limitations or misinterpretation of “clean or safe” adversely impacts the actual safety of the environment or product</a:t>
            </a:r>
          </a:p>
          <a:p>
            <a:endParaRPr lang="en-US" dirty="0"/>
          </a:p>
          <a:p>
            <a:endParaRPr lang="en-US" dirty="0"/>
          </a:p>
        </p:txBody>
      </p:sp>
    </p:spTree>
    <p:extLst>
      <p:ext uri="{BB962C8B-B14F-4D97-AF65-F5344CB8AC3E}">
        <p14:creationId xmlns:p14="http://schemas.microsoft.com/office/powerpoint/2010/main" val="859978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5" name="Content Placeholder 4"/>
          <p:cNvSpPr>
            <a:spLocks noGrp="1"/>
          </p:cNvSpPr>
          <p:nvPr>
            <p:ph idx="1"/>
          </p:nvPr>
        </p:nvSpPr>
        <p:spPr>
          <a:xfrm>
            <a:off x="305594" y="1145381"/>
            <a:ext cx="8686800" cy="5256213"/>
          </a:xfrm>
        </p:spPr>
        <p:txBody>
          <a:bodyPr/>
          <a:lstStyle/>
          <a:p>
            <a:pPr marL="514350" indent="-514350">
              <a:buFont typeface="+mj-lt"/>
              <a:buAutoNum type="arabicPeriod"/>
            </a:pPr>
            <a:r>
              <a:rPr lang="en-US" dirty="0">
                <a:latin typeface="Century Gothic" panose="020B0502020202020204" pitchFamily="34" charset="0"/>
              </a:rPr>
              <a:t>Food safety regulators should include a discussion of the use of these methods and the limitations of the instruments during document and procedural review of </a:t>
            </a:r>
            <a:r>
              <a:rPr lang="en-US" dirty="0" err="1">
                <a:latin typeface="Century Gothic" panose="020B0502020202020204" pitchFamily="34" charset="0"/>
              </a:rPr>
              <a:t>sSOPs</a:t>
            </a:r>
            <a:r>
              <a:rPr lang="en-US" dirty="0">
                <a:latin typeface="Century Gothic" panose="020B0502020202020204" pitchFamily="34" charset="0"/>
              </a:rPr>
              <a:t>, GMPS and HACCP controls as well as for the PC Inspection. </a:t>
            </a:r>
          </a:p>
          <a:p>
            <a:pPr marL="514350" indent="-514350">
              <a:buFont typeface="+mj-lt"/>
              <a:buAutoNum type="arabicPeriod"/>
            </a:pPr>
            <a:r>
              <a:rPr lang="en-US" dirty="0">
                <a:latin typeface="Century Gothic" panose="020B0502020202020204" pitchFamily="34" charset="0"/>
              </a:rPr>
              <a:t>Instrument manufacturing firms should be encouraged to provide guidance for training and use of their instruments including a discussion of the instrument/method limitations in the user manual that is provided with the purchase of the instrument.  </a:t>
            </a:r>
          </a:p>
          <a:p>
            <a:endParaRPr lang="en-US" dirty="0"/>
          </a:p>
        </p:txBody>
      </p:sp>
    </p:spTree>
    <p:extLst>
      <p:ext uri="{BB962C8B-B14F-4D97-AF65-F5344CB8AC3E}">
        <p14:creationId xmlns:p14="http://schemas.microsoft.com/office/powerpoint/2010/main" val="856459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(continued)</a:t>
            </a:r>
          </a:p>
        </p:txBody>
      </p:sp>
      <p:sp>
        <p:nvSpPr>
          <p:cNvPr id="5" name="Content Placeholder 4"/>
          <p:cNvSpPr>
            <a:spLocks noGrp="1"/>
          </p:cNvSpPr>
          <p:nvPr>
            <p:ph idx="1"/>
          </p:nvPr>
        </p:nvSpPr>
        <p:spPr>
          <a:xfrm>
            <a:off x="305594" y="1145381"/>
            <a:ext cx="8686800" cy="5256213"/>
          </a:xfrm>
        </p:spPr>
        <p:txBody>
          <a:bodyPr/>
          <a:lstStyle/>
          <a:p>
            <a:pPr marL="514350" indent="-514350">
              <a:buFont typeface="+mj-lt"/>
              <a:buAutoNum type="arabicPeriod" startAt="3"/>
            </a:pPr>
            <a:r>
              <a:rPr lang="en-US" dirty="0">
                <a:latin typeface="Century Gothic" panose="020B0502020202020204" pitchFamily="34" charset="0"/>
              </a:rPr>
              <a:t>Instrument manufacturing firms should provide training and technical support for purchasers to evaluate the use of their instruments in the firm and identify inappropriate use or misinterpretation of results.</a:t>
            </a:r>
          </a:p>
          <a:p>
            <a:pPr marL="514350" indent="-514350">
              <a:buFont typeface="+mj-lt"/>
              <a:buAutoNum type="arabicPeriod" startAt="3"/>
            </a:pPr>
            <a:endParaRPr lang="en-US" sz="2000" dirty="0">
              <a:latin typeface="Century Gothic" panose="020B0502020202020204" pitchFamily="34" charset="0"/>
            </a:endParaRPr>
          </a:p>
          <a:p>
            <a:pPr marL="514350" indent="-514350">
              <a:buFont typeface="+mj-lt"/>
              <a:buAutoNum type="arabicPeriod" startAt="3"/>
            </a:pPr>
            <a:r>
              <a:rPr lang="en-US" dirty="0">
                <a:latin typeface="Century Gothic" panose="020B0502020202020204" pitchFamily="34" charset="0"/>
              </a:rPr>
              <a:t>The questionnaire used in this study should be used by other regulatory agencies to evaluate the use of direct reading instruments and user understanding adding to the body of knowledge.</a:t>
            </a:r>
          </a:p>
          <a:p>
            <a:endParaRPr lang="en-US" dirty="0"/>
          </a:p>
        </p:txBody>
      </p:sp>
    </p:spTree>
    <p:extLst>
      <p:ext uri="{BB962C8B-B14F-4D97-AF65-F5344CB8AC3E}">
        <p14:creationId xmlns:p14="http://schemas.microsoft.com/office/powerpoint/2010/main" val="1565944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(continued)</a:t>
            </a:r>
          </a:p>
        </p:txBody>
      </p:sp>
      <p:sp>
        <p:nvSpPr>
          <p:cNvPr id="3" name="Content Placeholder 2"/>
          <p:cNvSpPr>
            <a:spLocks noGrp="1"/>
          </p:cNvSpPr>
          <p:nvPr>
            <p:ph idx="1"/>
          </p:nvPr>
        </p:nvSpPr>
        <p:spPr/>
        <p:txBody>
          <a:bodyPr/>
          <a:lstStyle/>
          <a:p>
            <a:pPr marL="514350" indent="-514350">
              <a:buFont typeface="+mj-lt"/>
              <a:buAutoNum type="arabicPeriod" startAt="5"/>
            </a:pPr>
            <a:r>
              <a:rPr lang="en-US" dirty="0">
                <a:latin typeface="Century Gothic" panose="020B0502020202020204" pitchFamily="34" charset="0"/>
              </a:rPr>
              <a:t>Further research is critically needed to assess firm understanding as well as inspector and regulator knowledge of the use of DRI/RT in food production firms.   </a:t>
            </a:r>
          </a:p>
          <a:p>
            <a:endParaRPr lang="en-US" dirty="0"/>
          </a:p>
        </p:txBody>
      </p:sp>
    </p:spTree>
    <p:extLst>
      <p:ext uri="{BB962C8B-B14F-4D97-AF65-F5344CB8AC3E}">
        <p14:creationId xmlns:p14="http://schemas.microsoft.com/office/powerpoint/2010/main" val="2364363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994F3-BDD5-4EA3-BE5B-151E64473F51}"/>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59DF72B1-2F7B-43C8-B27D-47B0BB805927}"/>
              </a:ext>
            </a:extLst>
          </p:cNvPr>
          <p:cNvSpPr>
            <a:spLocks noGrp="1"/>
          </p:cNvSpPr>
          <p:nvPr>
            <p:ph idx="1"/>
          </p:nvPr>
        </p:nvSpPr>
        <p:spPr>
          <a:xfrm>
            <a:off x="457994" y="1297781"/>
            <a:ext cx="8382000" cy="5256213"/>
          </a:xfrm>
        </p:spPr>
        <p:txBody>
          <a:bodyPr/>
          <a:lstStyle/>
          <a:p>
            <a:pPr>
              <a:buFont typeface="Arial" panose="020B0604020202020204" pitchFamily="34" charset="0"/>
              <a:buChar char="•"/>
            </a:pPr>
            <a:r>
              <a:rPr lang="en-US" dirty="0"/>
              <a:t>I would like to thank the MDH, Dr. Clifford Mitchell, Dr. Alan W. </a:t>
            </a:r>
            <a:r>
              <a:rPr lang="en-US" dirty="0" err="1"/>
              <a:t>Brench</a:t>
            </a:r>
            <a:r>
              <a:rPr lang="en-US" dirty="0"/>
              <a:t>, </a:t>
            </a:r>
            <a:r>
              <a:rPr lang="en-US" dirty="0" err="1"/>
              <a:t>Subha</a:t>
            </a:r>
            <a:r>
              <a:rPr lang="en-US" dirty="0"/>
              <a:t> </a:t>
            </a:r>
            <a:r>
              <a:rPr lang="en-US" dirty="0" err="1"/>
              <a:t>Chandar</a:t>
            </a:r>
            <a:r>
              <a:rPr lang="en-US" dirty="0"/>
              <a:t>, Patricia </a:t>
            </a:r>
            <a:r>
              <a:rPr lang="en-US"/>
              <a:t>Vauls </a:t>
            </a:r>
            <a:r>
              <a:rPr lang="en-US" dirty="0"/>
              <a:t>and Kyle Shannon (IFPTI Cohort VI) for their support. </a:t>
            </a:r>
          </a:p>
          <a:p>
            <a:pPr>
              <a:buFont typeface="Arial" panose="020B0604020202020204" pitchFamily="34" charset="0"/>
              <a:buChar char="•"/>
            </a:pPr>
            <a:r>
              <a:rPr lang="en-US" dirty="0"/>
              <a:t>Particularly, I would like to thank my colleagues Amy Nard, Anthony </a:t>
            </a:r>
            <a:r>
              <a:rPr lang="en-US" dirty="0" err="1"/>
              <a:t>Lattanzi</a:t>
            </a:r>
            <a:r>
              <a:rPr lang="en-US" dirty="0"/>
              <a:t> and Dr. Robin Henderson.  </a:t>
            </a:r>
          </a:p>
          <a:p>
            <a:pPr>
              <a:buFont typeface="Arial" panose="020B0604020202020204" pitchFamily="34" charset="0"/>
              <a:buChar char="•"/>
            </a:pPr>
            <a:r>
              <a:rPr lang="en-US" dirty="0"/>
              <a:t>I would also like to thank the amazing colleagues that I have gained during the IFPTI fellowship process.  </a:t>
            </a:r>
          </a:p>
          <a:p>
            <a:endParaRPr lang="en-US" dirty="0"/>
          </a:p>
        </p:txBody>
      </p:sp>
      <p:sp>
        <p:nvSpPr>
          <p:cNvPr id="4" name="Rectangle 3">
            <a:extLst>
              <a:ext uri="{FF2B5EF4-FFF2-40B4-BE49-F238E27FC236}">
                <a16:creationId xmlns:a16="http://schemas.microsoft.com/office/drawing/2014/main" id="{F2C9F21F-7392-4ADD-83F0-62FF54C1DD33}"/>
              </a:ext>
            </a:extLst>
          </p:cNvPr>
          <p:cNvSpPr/>
          <p:nvPr/>
        </p:nvSpPr>
        <p:spPr>
          <a:xfrm>
            <a:off x="1067594" y="6612573"/>
            <a:ext cx="7315200" cy="246221"/>
          </a:xfrm>
          <a:prstGeom prst="rect">
            <a:avLst/>
          </a:prstGeom>
        </p:spPr>
        <p:txBody>
          <a:bodyPr wrap="square">
            <a:spAutoFit/>
          </a:bodyPr>
          <a:lstStyle/>
          <a:p>
            <a:pPr lvl="0" algn="ctr"/>
            <a:r>
              <a:rPr lang="en-US" sz="500" dirty="0"/>
              <a:t>Funding for this program was made possible, in part, by the Food and Drug Administration through grant 5U18FD005964-03; views expressed in written materials or publications and by speakers and moderators do not necessarily reflect the official policies of the Department of Health and Human Services; nor does any mention of trade names, commercial practices, or organization imply endorsement by the United States Government.</a:t>
            </a:r>
          </a:p>
        </p:txBody>
      </p:sp>
    </p:spTree>
    <p:extLst>
      <p:ext uri="{BB962C8B-B14F-4D97-AF65-F5344CB8AC3E}">
        <p14:creationId xmlns:p14="http://schemas.microsoft.com/office/powerpoint/2010/main" val="4148164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098EC8-124F-4B51-8D96-7E6FF3EF6880}"/>
              </a:ext>
            </a:extLst>
          </p:cNvPr>
          <p:cNvSpPr>
            <a:spLocks noGrp="1"/>
          </p:cNvSpPr>
          <p:nvPr>
            <p:ph type="body" sz="quarter" idx="10"/>
          </p:nvPr>
        </p:nvSpPr>
        <p:spPr>
          <a:xfrm>
            <a:off x="457994" y="2896394"/>
            <a:ext cx="8305800" cy="1408930"/>
          </a:xfrm>
        </p:spPr>
        <p:txBody>
          <a:bodyPr anchor="b"/>
          <a:lstStyle/>
          <a:p>
            <a:pPr algn="r"/>
            <a:r>
              <a:rPr lang="en-US" sz="9600" dirty="0">
                <a:solidFill>
                  <a:srgbClr val="005396"/>
                </a:solidFill>
              </a:rPr>
              <a:t>Questions?</a:t>
            </a:r>
            <a:endParaRPr lang="en-US" dirty="0">
              <a:solidFill>
                <a:srgbClr val="005396"/>
              </a:solidFill>
            </a:endParaRPr>
          </a:p>
        </p:txBody>
      </p:sp>
      <p:sp>
        <p:nvSpPr>
          <p:cNvPr id="3" name="Text Placeholder 2">
            <a:extLst>
              <a:ext uri="{FF2B5EF4-FFF2-40B4-BE49-F238E27FC236}">
                <a16:creationId xmlns:a16="http://schemas.microsoft.com/office/drawing/2014/main" id="{C0C14BC4-A3C0-4AF4-92DE-68CF3C3CFF61}"/>
              </a:ext>
            </a:extLst>
          </p:cNvPr>
          <p:cNvSpPr>
            <a:spLocks noGrp="1"/>
          </p:cNvSpPr>
          <p:nvPr>
            <p:ph type="body" sz="quarter" idx="11"/>
          </p:nvPr>
        </p:nvSpPr>
        <p:spPr>
          <a:xfrm>
            <a:off x="2176140" y="4495402"/>
            <a:ext cx="6438900" cy="1144191"/>
          </a:xfrm>
        </p:spPr>
        <p:txBody>
          <a:bodyPr anchor="t"/>
          <a:lstStyle/>
          <a:p>
            <a:r>
              <a:rPr lang="en-US" sz="1800" dirty="0"/>
              <a:t>D’Ann L. Williams, </a:t>
            </a:r>
            <a:r>
              <a:rPr lang="en-US" sz="1800" dirty="0" err="1"/>
              <a:t>DrPH</a:t>
            </a:r>
            <a:r>
              <a:rPr lang="en-US" sz="1800" dirty="0"/>
              <a:t>, MS, LEHS</a:t>
            </a:r>
            <a:br>
              <a:rPr lang="en-US" sz="1800" dirty="0"/>
            </a:br>
            <a:r>
              <a:rPr lang="en-US" sz="1800" dirty="0"/>
              <a:t>dann.Williams@Maryland.gov</a:t>
            </a:r>
            <a:br>
              <a:rPr lang="en-US" sz="1800" dirty="0"/>
            </a:br>
            <a:r>
              <a:rPr lang="en-US" sz="1800" dirty="0"/>
              <a:t>410-767-2633</a:t>
            </a:r>
            <a:br>
              <a:rPr lang="en-US" sz="1800" dirty="0"/>
            </a:br>
            <a:br>
              <a:rPr lang="en-US" sz="1800" dirty="0"/>
            </a:br>
            <a:endParaRPr lang="en-US" sz="1800" dirty="0"/>
          </a:p>
          <a:p>
            <a:endParaRPr lang="en-US" sz="1800" dirty="0"/>
          </a:p>
        </p:txBody>
      </p:sp>
    </p:spTree>
    <p:extLst>
      <p:ext uri="{BB962C8B-B14F-4D97-AF65-F5344CB8AC3E}">
        <p14:creationId xmlns:p14="http://schemas.microsoft.com/office/powerpoint/2010/main" val="1194541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ATP – ADP – AMP  Concepts</a:t>
            </a:r>
          </a:p>
        </p:txBody>
      </p:sp>
      <p:pic>
        <p:nvPicPr>
          <p:cNvPr id="4" name="Picture 3"/>
          <p:cNvPicPr>
            <a:picLocks noChangeAspect="1"/>
          </p:cNvPicPr>
          <p:nvPr/>
        </p:nvPicPr>
        <p:blipFill>
          <a:blip r:embed="rId3"/>
          <a:stretch>
            <a:fillRect/>
          </a:stretch>
        </p:blipFill>
        <p:spPr>
          <a:xfrm>
            <a:off x="1979215" y="3503018"/>
            <a:ext cx="5019675" cy="2792855"/>
          </a:xfrm>
          <a:prstGeom prst="rect">
            <a:avLst/>
          </a:prstGeom>
          <a:ln w="38100">
            <a:solidFill>
              <a:srgbClr val="004B87"/>
            </a:solidFill>
          </a:ln>
        </p:spPr>
      </p:pic>
      <p:pic>
        <p:nvPicPr>
          <p:cNvPr id="5" name="Picture 4"/>
          <p:cNvPicPr>
            <a:picLocks noChangeAspect="1"/>
          </p:cNvPicPr>
          <p:nvPr/>
        </p:nvPicPr>
        <p:blipFill rotWithShape="1">
          <a:blip r:embed="rId4"/>
          <a:srcRect l="2380" b="13961"/>
          <a:stretch/>
        </p:blipFill>
        <p:spPr>
          <a:xfrm>
            <a:off x="108835" y="1141229"/>
            <a:ext cx="8927917" cy="1854383"/>
          </a:xfrm>
          <a:prstGeom prst="rect">
            <a:avLst/>
          </a:prstGeom>
          <a:ln w="38100">
            <a:solidFill>
              <a:srgbClr val="004B87"/>
            </a:solidFill>
          </a:ln>
        </p:spPr>
      </p:pic>
      <p:sp>
        <p:nvSpPr>
          <p:cNvPr id="6" name="TextBox 5"/>
          <p:cNvSpPr txBox="1"/>
          <p:nvPr/>
        </p:nvSpPr>
        <p:spPr>
          <a:xfrm>
            <a:off x="611612" y="3048793"/>
            <a:ext cx="7922362" cy="307777"/>
          </a:xfrm>
          <a:prstGeom prst="rect">
            <a:avLst/>
          </a:prstGeom>
          <a:noFill/>
        </p:spPr>
        <p:txBody>
          <a:bodyPr wrap="none" rtlCol="0">
            <a:spAutoFit/>
          </a:bodyPr>
          <a:lstStyle/>
          <a:p>
            <a:r>
              <a:rPr lang="en-US" sz="1400" dirty="0">
                <a:solidFill>
                  <a:schemeClr val="tx1"/>
                </a:solidFill>
              </a:rPr>
              <a:t>ATP degraded (dephosphorization) to ADP and AMP by heat, acids, alkalis, and enzymes</a:t>
            </a:r>
          </a:p>
        </p:txBody>
      </p:sp>
      <p:sp>
        <p:nvSpPr>
          <p:cNvPr id="7" name="TextBox 6"/>
          <p:cNvSpPr txBox="1"/>
          <p:nvPr/>
        </p:nvSpPr>
        <p:spPr>
          <a:xfrm>
            <a:off x="0" y="6322417"/>
            <a:ext cx="8794910" cy="307777"/>
          </a:xfrm>
          <a:prstGeom prst="rect">
            <a:avLst/>
          </a:prstGeom>
          <a:noFill/>
        </p:spPr>
        <p:txBody>
          <a:bodyPr wrap="square" rtlCol="0">
            <a:spAutoFit/>
          </a:bodyPr>
          <a:lstStyle/>
          <a:p>
            <a:r>
              <a:rPr lang="en-US" sz="1400" dirty="0">
                <a:solidFill>
                  <a:schemeClr val="bg1">
                    <a:lumMod val="85000"/>
                  </a:schemeClr>
                </a:solidFill>
              </a:rPr>
              <a:t>Source Bakke and Suzuki, J. Food Prot. Vol 81, No.5 </a:t>
            </a:r>
            <a:r>
              <a:rPr lang="en-US" sz="1400" dirty="0" err="1">
                <a:solidFill>
                  <a:schemeClr val="bg1">
                    <a:lumMod val="85000"/>
                  </a:schemeClr>
                </a:solidFill>
              </a:rPr>
              <a:t>pg</a:t>
            </a:r>
            <a:r>
              <a:rPr lang="en-US" sz="1400" dirty="0">
                <a:solidFill>
                  <a:schemeClr val="bg1">
                    <a:lumMod val="85000"/>
                  </a:schemeClr>
                </a:solidFill>
              </a:rPr>
              <a:t> 730</a:t>
            </a:r>
          </a:p>
        </p:txBody>
      </p:sp>
    </p:spTree>
    <p:extLst>
      <p:ext uri="{BB962C8B-B14F-4D97-AF65-F5344CB8AC3E}">
        <p14:creationId xmlns:p14="http://schemas.microsoft.com/office/powerpoint/2010/main" val="2662700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Reliability – Quenching (+) and Enhancing (-)</a:t>
            </a:r>
          </a:p>
        </p:txBody>
      </p:sp>
      <p:pic>
        <p:nvPicPr>
          <p:cNvPr id="4" name="Content Placeholder 3"/>
          <p:cNvPicPr>
            <a:picLocks noGrp="1" noChangeAspect="1"/>
          </p:cNvPicPr>
          <p:nvPr>
            <p:ph idx="1"/>
          </p:nvPr>
        </p:nvPicPr>
        <p:blipFill>
          <a:blip r:embed="rId3"/>
          <a:stretch>
            <a:fillRect/>
          </a:stretch>
        </p:blipFill>
        <p:spPr>
          <a:xfrm>
            <a:off x="230188" y="1067594"/>
            <a:ext cx="8610600" cy="4801903"/>
          </a:xfrm>
          <a:prstGeom prst="rect">
            <a:avLst/>
          </a:prstGeom>
        </p:spPr>
      </p:pic>
      <p:sp>
        <p:nvSpPr>
          <p:cNvPr id="5" name="Rectangle 4"/>
          <p:cNvSpPr/>
          <p:nvPr/>
        </p:nvSpPr>
        <p:spPr>
          <a:xfrm>
            <a:off x="0" y="5909915"/>
            <a:ext cx="8686800" cy="738664"/>
          </a:xfrm>
          <a:prstGeom prst="rect">
            <a:avLst/>
          </a:prstGeom>
        </p:spPr>
        <p:txBody>
          <a:bodyPr wrap="square">
            <a:spAutoFit/>
          </a:bodyPr>
          <a:lstStyle/>
          <a:p>
            <a:r>
              <a:rPr lang="en-US" sz="1400" dirty="0" err="1">
                <a:solidFill>
                  <a:schemeClr val="bg1">
                    <a:lumMod val="85000"/>
                  </a:schemeClr>
                </a:solidFill>
              </a:rPr>
              <a:t>Omidbakhsh</a:t>
            </a:r>
            <a:r>
              <a:rPr lang="en-US" sz="1400" dirty="0">
                <a:solidFill>
                  <a:schemeClr val="bg1">
                    <a:lumMod val="85000"/>
                  </a:schemeClr>
                </a:solidFill>
              </a:rPr>
              <a:t> N, </a:t>
            </a:r>
            <a:r>
              <a:rPr lang="en-US" sz="1400" dirty="0" err="1">
                <a:solidFill>
                  <a:schemeClr val="bg1">
                    <a:lumMod val="85000"/>
                  </a:schemeClr>
                </a:solidFill>
              </a:rPr>
              <a:t>Ahmadpour</a:t>
            </a:r>
            <a:r>
              <a:rPr lang="en-US" sz="1400" dirty="0">
                <a:solidFill>
                  <a:schemeClr val="bg1">
                    <a:lumMod val="85000"/>
                  </a:schemeClr>
                </a:solidFill>
              </a:rPr>
              <a:t> F, Kenny N (2014) How Reliable Are ATP Bioluminescence Meters in Assessing Decontamination of Environmental Surfaces in Healthcare Settings? </a:t>
            </a:r>
            <a:r>
              <a:rPr lang="en-US" sz="1400" dirty="0" err="1">
                <a:solidFill>
                  <a:schemeClr val="bg1">
                    <a:lumMod val="85000"/>
                  </a:schemeClr>
                </a:solidFill>
              </a:rPr>
              <a:t>PLoS</a:t>
            </a:r>
            <a:r>
              <a:rPr lang="en-US" sz="1400" dirty="0">
                <a:solidFill>
                  <a:schemeClr val="bg1">
                    <a:lumMod val="85000"/>
                  </a:schemeClr>
                </a:solidFill>
              </a:rPr>
              <a:t> ONE 9(6): e99951. doi:10.1371/journal.pone.0099951</a:t>
            </a:r>
          </a:p>
        </p:txBody>
      </p:sp>
    </p:spTree>
    <p:extLst>
      <p:ext uri="{BB962C8B-B14F-4D97-AF65-F5344CB8AC3E}">
        <p14:creationId xmlns:p14="http://schemas.microsoft.com/office/powerpoint/2010/main" val="758496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167259" y="1296194"/>
            <a:ext cx="6811069" cy="5181600"/>
          </a:xfrm>
          <a:prstGeom prst="rect">
            <a:avLst/>
          </a:prstGeom>
        </p:spPr>
      </p:pic>
    </p:spTree>
    <p:extLst>
      <p:ext uri="{BB962C8B-B14F-4D97-AF65-F5344CB8AC3E}">
        <p14:creationId xmlns:p14="http://schemas.microsoft.com/office/powerpoint/2010/main" val="1599486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ATP Luciferase Reaction</a:t>
            </a:r>
          </a:p>
        </p:txBody>
      </p:sp>
      <p:pic>
        <p:nvPicPr>
          <p:cNvPr id="2050" name="Picture 2" descr="Image result for luciferase atp re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94" y="1829594"/>
            <a:ext cx="4753337" cy="4366439"/>
          </a:xfrm>
          <a:prstGeom prst="rect">
            <a:avLst/>
          </a:prstGeom>
          <a:noFill/>
          <a:ln w="38100">
            <a:solidFill>
              <a:srgbClr val="004B87"/>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321001"/>
            <a:ext cx="9449594" cy="307777"/>
          </a:xfrm>
          <a:prstGeom prst="rect">
            <a:avLst/>
          </a:prstGeom>
        </p:spPr>
        <p:txBody>
          <a:bodyPr wrap="square">
            <a:spAutoFit/>
          </a:bodyPr>
          <a:lstStyle/>
          <a:p>
            <a:r>
              <a:rPr lang="en-US" sz="1400" dirty="0">
                <a:solidFill>
                  <a:schemeClr val="bg1">
                    <a:lumMod val="85000"/>
                  </a:schemeClr>
                </a:solidFill>
              </a:rPr>
              <a:t>ThermoFisher - https://www.thermofisher.com/order/catalog/product/16176</a:t>
            </a:r>
          </a:p>
        </p:txBody>
      </p:sp>
      <p:sp>
        <p:nvSpPr>
          <p:cNvPr id="3" name="TextBox 2"/>
          <p:cNvSpPr txBox="1"/>
          <p:nvPr/>
        </p:nvSpPr>
        <p:spPr>
          <a:xfrm>
            <a:off x="610394" y="1200488"/>
            <a:ext cx="4809244" cy="523220"/>
          </a:xfrm>
          <a:prstGeom prst="rect">
            <a:avLst/>
          </a:prstGeom>
          <a:noFill/>
        </p:spPr>
        <p:txBody>
          <a:bodyPr wrap="square" rtlCol="0">
            <a:spAutoFit/>
          </a:bodyPr>
          <a:lstStyle/>
          <a:p>
            <a:r>
              <a:rPr lang="en-US" sz="2800" dirty="0">
                <a:solidFill>
                  <a:schemeClr val="tx1"/>
                </a:solidFill>
              </a:rPr>
              <a:t>Adenosine triphosphate</a:t>
            </a:r>
          </a:p>
        </p:txBody>
      </p:sp>
      <p:sp>
        <p:nvSpPr>
          <p:cNvPr id="6" name="Rectangle 5">
            <a:extLst>
              <a:ext uri="{FF2B5EF4-FFF2-40B4-BE49-F238E27FC236}">
                <a16:creationId xmlns:a16="http://schemas.microsoft.com/office/drawing/2014/main" id="{F77106FD-BDCA-4FBC-A484-FDB3B6B97A2B}"/>
              </a:ext>
            </a:extLst>
          </p:cNvPr>
          <p:cNvSpPr/>
          <p:nvPr/>
        </p:nvSpPr>
        <p:spPr bwMode="auto">
          <a:xfrm>
            <a:off x="5106194" y="1652809"/>
            <a:ext cx="2638063" cy="4720007"/>
          </a:xfrm>
          <a:prstGeom prst="rect">
            <a:avLst/>
          </a:prstGeom>
          <a:solidFill>
            <a:srgbClr val="004B87"/>
          </a:solidFill>
          <a:ln w="9525" cap="flat" cmpd="sng" algn="ctr">
            <a:solidFill>
              <a:srgbClr val="004B87"/>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4" name="TextBox 3"/>
          <p:cNvSpPr txBox="1"/>
          <p:nvPr/>
        </p:nvSpPr>
        <p:spPr>
          <a:xfrm>
            <a:off x="5273675" y="2275632"/>
            <a:ext cx="2499519" cy="2308324"/>
          </a:xfrm>
          <a:prstGeom prst="rect">
            <a:avLst/>
          </a:prstGeom>
          <a:noFill/>
        </p:spPr>
        <p:txBody>
          <a:bodyPr wrap="square" rtlCol="0">
            <a:spAutoFit/>
          </a:bodyPr>
          <a:lstStyle/>
          <a:p>
            <a:r>
              <a:rPr lang="en-US" sz="2400" dirty="0"/>
              <a:t>Monitors report light intensity units RLU as indicator of protein concentration</a:t>
            </a:r>
          </a:p>
        </p:txBody>
      </p:sp>
      <p:sp>
        <p:nvSpPr>
          <p:cNvPr id="7" name="Rectangle 6">
            <a:extLst>
              <a:ext uri="{FF2B5EF4-FFF2-40B4-BE49-F238E27FC236}">
                <a16:creationId xmlns:a16="http://schemas.microsoft.com/office/drawing/2014/main" id="{E959CE96-497E-468C-B6A5-9599F1305382}"/>
              </a:ext>
            </a:extLst>
          </p:cNvPr>
          <p:cNvSpPr/>
          <p:nvPr/>
        </p:nvSpPr>
        <p:spPr bwMode="auto">
          <a:xfrm>
            <a:off x="3330594" y="3173973"/>
            <a:ext cx="1690256" cy="17798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grpSp>
        <p:nvGrpSpPr>
          <p:cNvPr id="10" name="Group 9">
            <a:extLst>
              <a:ext uri="{FF2B5EF4-FFF2-40B4-BE49-F238E27FC236}">
                <a16:creationId xmlns:a16="http://schemas.microsoft.com/office/drawing/2014/main" id="{FDA33655-C450-4488-BB3B-EABD5D25A6ED}"/>
              </a:ext>
            </a:extLst>
          </p:cNvPr>
          <p:cNvGrpSpPr/>
          <p:nvPr/>
        </p:nvGrpSpPr>
        <p:grpSpPr>
          <a:xfrm>
            <a:off x="3330594" y="3319515"/>
            <a:ext cx="1546709" cy="1696763"/>
            <a:chOff x="8154569" y="3173973"/>
            <a:chExt cx="1546709" cy="1696763"/>
          </a:xfrm>
        </p:grpSpPr>
        <p:sp>
          <p:nvSpPr>
            <p:cNvPr id="8" name="Star: 24 Points 7">
              <a:extLst>
                <a:ext uri="{FF2B5EF4-FFF2-40B4-BE49-F238E27FC236}">
                  <a16:creationId xmlns:a16="http://schemas.microsoft.com/office/drawing/2014/main" id="{44BA14B2-FA4A-4207-A690-5C7334F56A9F}"/>
                </a:ext>
              </a:extLst>
            </p:cNvPr>
            <p:cNvSpPr/>
            <p:nvPr/>
          </p:nvSpPr>
          <p:spPr bwMode="auto">
            <a:xfrm>
              <a:off x="8154569" y="3173973"/>
              <a:ext cx="1546709" cy="1696763"/>
            </a:xfrm>
            <a:prstGeom prst="star24">
              <a:avLst/>
            </a:prstGeom>
            <a:solidFill>
              <a:srgbClr val="FF82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9" name="TextBox 8">
              <a:extLst>
                <a:ext uri="{FF2B5EF4-FFF2-40B4-BE49-F238E27FC236}">
                  <a16:creationId xmlns:a16="http://schemas.microsoft.com/office/drawing/2014/main" id="{557311AF-F9A5-4E35-A90A-448299B89EAD}"/>
                </a:ext>
              </a:extLst>
            </p:cNvPr>
            <p:cNvSpPr txBox="1"/>
            <p:nvPr/>
          </p:nvSpPr>
          <p:spPr>
            <a:xfrm>
              <a:off x="8406712" y="3791521"/>
              <a:ext cx="1042421" cy="461665"/>
            </a:xfrm>
            <a:prstGeom prst="rect">
              <a:avLst/>
            </a:prstGeom>
            <a:noFill/>
          </p:spPr>
          <p:txBody>
            <a:bodyPr wrap="square" rtlCol="0">
              <a:spAutoFit/>
            </a:bodyPr>
            <a:lstStyle/>
            <a:p>
              <a:pPr algn="ctr"/>
              <a:r>
                <a:rPr lang="en-US" sz="2400" dirty="0">
                  <a:solidFill>
                    <a:schemeClr val="tx1"/>
                  </a:solidFill>
                  <a:latin typeface="+mn-lt"/>
                </a:rPr>
                <a:t>Light</a:t>
              </a:r>
            </a:p>
          </p:txBody>
        </p:sp>
      </p:grpSp>
    </p:spTree>
    <p:extLst>
      <p:ext uri="{BB962C8B-B14F-4D97-AF65-F5344CB8AC3E}">
        <p14:creationId xmlns:p14="http://schemas.microsoft.com/office/powerpoint/2010/main" val="51648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59D6-DF9C-4092-BF20-8202AE90385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F6FCB88-E7F5-4C0E-A573-32EA5A59F578}"/>
              </a:ext>
            </a:extLst>
          </p:cNvPr>
          <p:cNvSpPr>
            <a:spLocks noGrp="1"/>
          </p:cNvSpPr>
          <p:nvPr>
            <p:ph idx="1"/>
          </p:nvPr>
        </p:nvSpPr>
        <p:spPr/>
        <p:txBody>
          <a:bodyPr/>
          <a:lstStyle/>
          <a:p>
            <a:r>
              <a:rPr lang="en-US" sz="2600" dirty="0"/>
              <a:t>FSMA Preventive Controls Rule mandates reducing or eliminating food safety hazards  </a:t>
            </a:r>
          </a:p>
          <a:p>
            <a:r>
              <a:rPr lang="en-US" sz="2600" dirty="0"/>
              <a:t>Direct-reading (DRI)  and rapid-test (RT) used for GMP and preventive controls </a:t>
            </a:r>
          </a:p>
          <a:p>
            <a:r>
              <a:rPr lang="en-US" sz="2600" dirty="0"/>
              <a:t>Multiple instruments are commercially available</a:t>
            </a:r>
          </a:p>
          <a:p>
            <a:r>
              <a:rPr lang="en-US" sz="2600" dirty="0"/>
              <a:t>Little information on how these instruments are actually being used</a:t>
            </a:r>
          </a:p>
        </p:txBody>
      </p:sp>
    </p:spTree>
    <p:extLst>
      <p:ext uri="{BB962C8B-B14F-4D97-AF65-F5344CB8AC3E}">
        <p14:creationId xmlns:p14="http://schemas.microsoft.com/office/powerpoint/2010/main" val="127829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DFCE-3B6F-43D0-AA97-D91BCBED6204}"/>
              </a:ext>
            </a:extLst>
          </p:cNvPr>
          <p:cNvSpPr>
            <a:spLocks noGrp="1"/>
          </p:cNvSpPr>
          <p:nvPr>
            <p:ph type="title"/>
          </p:nvPr>
        </p:nvSpPr>
        <p:spPr/>
        <p:txBody>
          <a:bodyPr/>
          <a:lstStyle/>
          <a:p>
            <a:r>
              <a:rPr lang="en-US" dirty="0"/>
              <a:t>ATP Direct-Reading Instruments</a:t>
            </a:r>
          </a:p>
        </p:txBody>
      </p:sp>
      <p:sp>
        <p:nvSpPr>
          <p:cNvPr id="16" name="Rectangle: Rounded Corners 15">
            <a:extLst>
              <a:ext uri="{FF2B5EF4-FFF2-40B4-BE49-F238E27FC236}">
                <a16:creationId xmlns:a16="http://schemas.microsoft.com/office/drawing/2014/main" id="{F5850BDD-F7D7-4470-8FBF-7FA34B047EE1}"/>
              </a:ext>
            </a:extLst>
          </p:cNvPr>
          <p:cNvSpPr/>
          <p:nvPr/>
        </p:nvSpPr>
        <p:spPr bwMode="auto">
          <a:xfrm>
            <a:off x="6204957" y="4783465"/>
            <a:ext cx="2667001" cy="1600200"/>
          </a:xfrm>
          <a:prstGeom prst="roundRect">
            <a:avLst/>
          </a:prstGeom>
          <a:solidFill>
            <a:srgbClr val="004B8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15" name="Rectangle: Rounded Corners 14">
            <a:extLst>
              <a:ext uri="{FF2B5EF4-FFF2-40B4-BE49-F238E27FC236}">
                <a16:creationId xmlns:a16="http://schemas.microsoft.com/office/drawing/2014/main" id="{B913D838-A10A-48DA-A20A-A6D35D88701B}"/>
              </a:ext>
            </a:extLst>
          </p:cNvPr>
          <p:cNvSpPr/>
          <p:nvPr/>
        </p:nvSpPr>
        <p:spPr bwMode="auto">
          <a:xfrm>
            <a:off x="3233157" y="4783465"/>
            <a:ext cx="2667001" cy="1600200"/>
          </a:xfrm>
          <a:prstGeom prst="roundRect">
            <a:avLst/>
          </a:prstGeom>
          <a:solidFill>
            <a:srgbClr val="004B8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7" name="Rectangle: Rounded Corners 6">
            <a:extLst>
              <a:ext uri="{FF2B5EF4-FFF2-40B4-BE49-F238E27FC236}">
                <a16:creationId xmlns:a16="http://schemas.microsoft.com/office/drawing/2014/main" id="{C200DBE8-0786-4B66-8A30-78487AA430C6}"/>
              </a:ext>
            </a:extLst>
          </p:cNvPr>
          <p:cNvSpPr/>
          <p:nvPr/>
        </p:nvSpPr>
        <p:spPr bwMode="auto">
          <a:xfrm>
            <a:off x="260564" y="4783465"/>
            <a:ext cx="2667001" cy="1600200"/>
          </a:xfrm>
          <a:prstGeom prst="roundRect">
            <a:avLst/>
          </a:prstGeom>
          <a:solidFill>
            <a:srgbClr val="004B8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6" name="Rectangle: Rounded Corners 5">
            <a:extLst>
              <a:ext uri="{FF2B5EF4-FFF2-40B4-BE49-F238E27FC236}">
                <a16:creationId xmlns:a16="http://schemas.microsoft.com/office/drawing/2014/main" id="{EFD934EA-4CD1-4CA4-8B6A-260132AF1804}"/>
              </a:ext>
            </a:extLst>
          </p:cNvPr>
          <p:cNvSpPr/>
          <p:nvPr/>
        </p:nvSpPr>
        <p:spPr bwMode="auto">
          <a:xfrm>
            <a:off x="261358" y="1372394"/>
            <a:ext cx="2667000" cy="4078941"/>
          </a:xfrm>
          <a:prstGeom prst="roundRect">
            <a:avLst/>
          </a:prstGeom>
          <a:blipFill>
            <a:blip r:embed="rId3"/>
            <a:stretch>
              <a:fillRect/>
            </a:stretch>
          </a:blipFill>
          <a:ln w="38100" cap="flat" cmpd="sng" algn="ctr">
            <a:solidFill>
              <a:srgbClr val="004B8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12" name="Rectangle: Rounded Corners 11">
            <a:extLst>
              <a:ext uri="{FF2B5EF4-FFF2-40B4-BE49-F238E27FC236}">
                <a16:creationId xmlns:a16="http://schemas.microsoft.com/office/drawing/2014/main" id="{7CDC05F3-6166-44F0-BBCC-C1D81802D7EE}"/>
              </a:ext>
            </a:extLst>
          </p:cNvPr>
          <p:cNvSpPr/>
          <p:nvPr/>
        </p:nvSpPr>
        <p:spPr bwMode="auto">
          <a:xfrm>
            <a:off x="3233158" y="1372394"/>
            <a:ext cx="2667000" cy="4078941"/>
          </a:xfrm>
          <a:prstGeom prst="roundRect">
            <a:avLst/>
          </a:prstGeom>
          <a:blipFill>
            <a:blip r:embed="rId4"/>
            <a:stretch>
              <a:fillRect/>
            </a:stretch>
          </a:blipFill>
          <a:ln w="38100" cap="flat" cmpd="sng" algn="ctr">
            <a:solidFill>
              <a:srgbClr val="004B8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13" name="Rectangle: Rounded Corners 12">
            <a:extLst>
              <a:ext uri="{FF2B5EF4-FFF2-40B4-BE49-F238E27FC236}">
                <a16:creationId xmlns:a16="http://schemas.microsoft.com/office/drawing/2014/main" id="{17C0A750-F045-42F2-9FE5-54F01B38413B}"/>
              </a:ext>
            </a:extLst>
          </p:cNvPr>
          <p:cNvSpPr/>
          <p:nvPr/>
        </p:nvSpPr>
        <p:spPr bwMode="auto">
          <a:xfrm>
            <a:off x="6204958" y="1372394"/>
            <a:ext cx="2667000" cy="4078941"/>
          </a:xfrm>
          <a:prstGeom prst="roundRect">
            <a:avLst/>
          </a:prstGeom>
          <a:blipFill>
            <a:blip r:embed="rId5"/>
            <a:stretch>
              <a:fillRect/>
            </a:stretch>
          </a:blipFill>
          <a:ln w="38100" cap="flat" cmpd="sng" algn="ctr">
            <a:solidFill>
              <a:srgbClr val="004B8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10" name="TextBox 9">
            <a:extLst>
              <a:ext uri="{FF2B5EF4-FFF2-40B4-BE49-F238E27FC236}">
                <a16:creationId xmlns:a16="http://schemas.microsoft.com/office/drawing/2014/main" id="{ED976B5B-3FA2-4EAB-B54C-98CE90D58CE1}"/>
              </a:ext>
            </a:extLst>
          </p:cNvPr>
          <p:cNvSpPr txBox="1"/>
          <p:nvPr/>
        </p:nvSpPr>
        <p:spPr>
          <a:xfrm>
            <a:off x="259771" y="5534698"/>
            <a:ext cx="2667000" cy="707886"/>
          </a:xfrm>
          <a:prstGeom prst="rect">
            <a:avLst/>
          </a:prstGeom>
          <a:noFill/>
        </p:spPr>
        <p:txBody>
          <a:bodyPr wrap="square" rtlCol="0">
            <a:spAutoFit/>
          </a:bodyPr>
          <a:lstStyle/>
          <a:p>
            <a:pPr algn="ctr"/>
            <a:r>
              <a:rPr lang="en-US" sz="2000" dirty="0">
                <a:latin typeface="+mn-lt"/>
              </a:rPr>
              <a:t>System Sure ATP - </a:t>
            </a:r>
            <a:r>
              <a:rPr lang="en-US" sz="2000" dirty="0" err="1">
                <a:latin typeface="+mn-lt"/>
              </a:rPr>
              <a:t>Hygiena</a:t>
            </a:r>
            <a:endParaRPr lang="en-US" sz="2000" dirty="0">
              <a:latin typeface="+mn-lt"/>
            </a:endParaRPr>
          </a:p>
        </p:txBody>
      </p:sp>
      <p:sp>
        <p:nvSpPr>
          <p:cNvPr id="18" name="TextBox 17">
            <a:extLst>
              <a:ext uri="{FF2B5EF4-FFF2-40B4-BE49-F238E27FC236}">
                <a16:creationId xmlns:a16="http://schemas.microsoft.com/office/drawing/2014/main" id="{C4D127EF-B15E-46D9-87C2-978C274810A8}"/>
              </a:ext>
            </a:extLst>
          </p:cNvPr>
          <p:cNvSpPr txBox="1"/>
          <p:nvPr/>
        </p:nvSpPr>
        <p:spPr>
          <a:xfrm>
            <a:off x="3247018" y="5563557"/>
            <a:ext cx="2667000" cy="707886"/>
          </a:xfrm>
          <a:prstGeom prst="rect">
            <a:avLst/>
          </a:prstGeom>
          <a:noFill/>
        </p:spPr>
        <p:txBody>
          <a:bodyPr wrap="square" rtlCol="0">
            <a:spAutoFit/>
          </a:bodyPr>
          <a:lstStyle/>
          <a:p>
            <a:pPr algn="ctr"/>
            <a:r>
              <a:rPr lang="en-US" sz="2000" dirty="0" err="1">
                <a:latin typeface="+mn-lt"/>
              </a:rPr>
              <a:t>Accupoint</a:t>
            </a:r>
            <a:r>
              <a:rPr lang="en-US" sz="2000" dirty="0">
                <a:latin typeface="+mn-lt"/>
              </a:rPr>
              <a:t> ATP - </a:t>
            </a:r>
            <a:r>
              <a:rPr lang="en-US" sz="2000" dirty="0" err="1">
                <a:latin typeface="+mn-lt"/>
              </a:rPr>
              <a:t>Neogen</a:t>
            </a:r>
            <a:endParaRPr lang="en-US" sz="2000" dirty="0">
              <a:latin typeface="+mn-lt"/>
            </a:endParaRPr>
          </a:p>
        </p:txBody>
      </p:sp>
      <p:sp>
        <p:nvSpPr>
          <p:cNvPr id="19" name="TextBox 18">
            <a:extLst>
              <a:ext uri="{FF2B5EF4-FFF2-40B4-BE49-F238E27FC236}">
                <a16:creationId xmlns:a16="http://schemas.microsoft.com/office/drawing/2014/main" id="{1D9BE7FA-792C-45E7-BA2F-454D02B2A472}"/>
              </a:ext>
            </a:extLst>
          </p:cNvPr>
          <p:cNvSpPr txBox="1"/>
          <p:nvPr/>
        </p:nvSpPr>
        <p:spPr>
          <a:xfrm>
            <a:off x="6218817" y="5583565"/>
            <a:ext cx="2667000" cy="707886"/>
          </a:xfrm>
          <a:prstGeom prst="rect">
            <a:avLst/>
          </a:prstGeom>
          <a:noFill/>
        </p:spPr>
        <p:txBody>
          <a:bodyPr wrap="square" rtlCol="0">
            <a:spAutoFit/>
          </a:bodyPr>
          <a:lstStyle/>
          <a:p>
            <a:pPr algn="ctr"/>
            <a:r>
              <a:rPr lang="en-US" sz="2000" dirty="0">
                <a:latin typeface="+mn-lt"/>
              </a:rPr>
              <a:t>Lum-T Charm Cole Parmer</a:t>
            </a:r>
          </a:p>
        </p:txBody>
      </p:sp>
    </p:spTree>
    <p:extLst>
      <p:ext uri="{BB962C8B-B14F-4D97-AF65-F5344CB8AC3E}">
        <p14:creationId xmlns:p14="http://schemas.microsoft.com/office/powerpoint/2010/main" val="3166668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ATP Luciferase Reaction</a:t>
            </a:r>
          </a:p>
        </p:txBody>
      </p:sp>
      <p:pic>
        <p:nvPicPr>
          <p:cNvPr id="2050" name="Picture 2" descr="Image result for luciferase atp reaction"/>
          <p:cNvPicPr>
            <a:picLocks noChangeAspect="1" noChangeArrowheads="1"/>
          </p:cNvPicPr>
          <p:nvPr/>
        </p:nvPicPr>
        <p:blipFill rotWithShape="1">
          <a:blip r:embed="rId3">
            <a:extLst>
              <a:ext uri="{28A0092B-C50C-407E-A947-70E740481C1C}">
                <a14:useLocalDpi xmlns:a14="http://schemas.microsoft.com/office/drawing/2010/main" val="0"/>
              </a:ext>
            </a:extLst>
          </a:blip>
          <a:srcRect b="29358"/>
          <a:stretch/>
        </p:blipFill>
        <p:spPr bwMode="auto">
          <a:xfrm>
            <a:off x="434358" y="2304360"/>
            <a:ext cx="5334000" cy="3461336"/>
          </a:xfrm>
          <a:prstGeom prst="rect">
            <a:avLst/>
          </a:prstGeom>
          <a:noFill/>
          <a:ln w="38100">
            <a:solidFill>
              <a:srgbClr val="004B87"/>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275239"/>
            <a:ext cx="9145588" cy="307777"/>
          </a:xfrm>
          <a:prstGeom prst="rect">
            <a:avLst/>
          </a:prstGeom>
        </p:spPr>
        <p:txBody>
          <a:bodyPr wrap="square">
            <a:spAutoFit/>
          </a:bodyPr>
          <a:lstStyle/>
          <a:p>
            <a:r>
              <a:rPr lang="en-US" sz="1400" dirty="0">
                <a:solidFill>
                  <a:schemeClr val="bg1">
                    <a:lumMod val="85000"/>
                  </a:schemeClr>
                </a:solidFill>
              </a:rPr>
              <a:t>ThermoFisher - https://www.thermofisher.com/order/catalog/product/16176</a:t>
            </a:r>
          </a:p>
        </p:txBody>
      </p:sp>
      <p:sp>
        <p:nvSpPr>
          <p:cNvPr id="3" name="TextBox 2"/>
          <p:cNvSpPr txBox="1"/>
          <p:nvPr/>
        </p:nvSpPr>
        <p:spPr>
          <a:xfrm>
            <a:off x="305594" y="1296194"/>
            <a:ext cx="5327099" cy="523220"/>
          </a:xfrm>
          <a:prstGeom prst="rect">
            <a:avLst/>
          </a:prstGeom>
          <a:noFill/>
        </p:spPr>
        <p:txBody>
          <a:bodyPr wrap="none" rtlCol="0">
            <a:spAutoFit/>
          </a:bodyPr>
          <a:lstStyle/>
          <a:p>
            <a:r>
              <a:rPr lang="en-US" sz="2800" b="1" dirty="0">
                <a:solidFill>
                  <a:schemeClr val="tx1"/>
                </a:solidFill>
                <a:latin typeface="+mn-lt"/>
              </a:rPr>
              <a:t>ATP - </a:t>
            </a:r>
            <a:r>
              <a:rPr lang="en-US" sz="2800" dirty="0">
                <a:solidFill>
                  <a:schemeClr val="tx1"/>
                </a:solidFill>
                <a:latin typeface="+mn-lt"/>
              </a:rPr>
              <a:t>Adenosine triphosphate</a:t>
            </a:r>
          </a:p>
        </p:txBody>
      </p:sp>
      <p:sp>
        <p:nvSpPr>
          <p:cNvPr id="6" name="Rectangle 5">
            <a:extLst>
              <a:ext uri="{FF2B5EF4-FFF2-40B4-BE49-F238E27FC236}">
                <a16:creationId xmlns:a16="http://schemas.microsoft.com/office/drawing/2014/main" id="{6A8F4907-AD93-4CD5-A7B4-2150B8503B0B}"/>
              </a:ext>
            </a:extLst>
          </p:cNvPr>
          <p:cNvSpPr/>
          <p:nvPr/>
        </p:nvSpPr>
        <p:spPr bwMode="auto">
          <a:xfrm>
            <a:off x="5760685" y="2026305"/>
            <a:ext cx="2690636" cy="4017446"/>
          </a:xfrm>
          <a:prstGeom prst="rect">
            <a:avLst/>
          </a:prstGeom>
          <a:solidFill>
            <a:srgbClr val="004B87"/>
          </a:solidFill>
          <a:ln w="9525" cap="flat" cmpd="sng" algn="ctr">
            <a:solidFill>
              <a:srgbClr val="004B87"/>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4" name="TextBox 3"/>
          <p:cNvSpPr txBox="1"/>
          <p:nvPr/>
        </p:nvSpPr>
        <p:spPr>
          <a:xfrm>
            <a:off x="5860080" y="2696200"/>
            <a:ext cx="2499519" cy="2677656"/>
          </a:xfrm>
          <a:prstGeom prst="rect">
            <a:avLst/>
          </a:prstGeom>
          <a:noFill/>
        </p:spPr>
        <p:txBody>
          <a:bodyPr wrap="square" rtlCol="0">
            <a:spAutoFit/>
          </a:bodyPr>
          <a:lstStyle/>
          <a:p>
            <a:r>
              <a:rPr lang="en-US" sz="2400" dirty="0">
                <a:latin typeface="+mn-lt"/>
              </a:rPr>
              <a:t>Monitors report reaction as light intensity units RLU as indicator of protein concentration</a:t>
            </a:r>
          </a:p>
        </p:txBody>
      </p:sp>
      <p:sp>
        <p:nvSpPr>
          <p:cNvPr id="7" name="Rectangle 6">
            <a:extLst>
              <a:ext uri="{FF2B5EF4-FFF2-40B4-BE49-F238E27FC236}">
                <a16:creationId xmlns:a16="http://schemas.microsoft.com/office/drawing/2014/main" id="{F3FED5B3-7422-4269-B170-C94CBEB9B0A2}"/>
              </a:ext>
            </a:extLst>
          </p:cNvPr>
          <p:cNvSpPr/>
          <p:nvPr/>
        </p:nvSpPr>
        <p:spPr bwMode="auto">
          <a:xfrm>
            <a:off x="3734594" y="3853127"/>
            <a:ext cx="1752600" cy="187870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8" name="Star: 24 Points 7">
            <a:extLst>
              <a:ext uri="{FF2B5EF4-FFF2-40B4-BE49-F238E27FC236}">
                <a16:creationId xmlns:a16="http://schemas.microsoft.com/office/drawing/2014/main" id="{89495885-5958-4E1C-9E6C-2AFE7F83299C}"/>
              </a:ext>
            </a:extLst>
          </p:cNvPr>
          <p:cNvSpPr/>
          <p:nvPr/>
        </p:nvSpPr>
        <p:spPr bwMode="auto">
          <a:xfrm>
            <a:off x="3837539" y="4035028"/>
            <a:ext cx="1546709" cy="1696763"/>
          </a:xfrm>
          <a:prstGeom prst="star24">
            <a:avLst/>
          </a:prstGeom>
          <a:solidFill>
            <a:srgbClr val="FF82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9" name="TextBox 8">
            <a:extLst>
              <a:ext uri="{FF2B5EF4-FFF2-40B4-BE49-F238E27FC236}">
                <a16:creationId xmlns:a16="http://schemas.microsoft.com/office/drawing/2014/main" id="{17FF1D03-989A-4EFC-9A0D-CC8E8480F6B2}"/>
              </a:ext>
            </a:extLst>
          </p:cNvPr>
          <p:cNvSpPr txBox="1"/>
          <p:nvPr/>
        </p:nvSpPr>
        <p:spPr>
          <a:xfrm>
            <a:off x="4089682" y="4652576"/>
            <a:ext cx="1042421" cy="461665"/>
          </a:xfrm>
          <a:prstGeom prst="rect">
            <a:avLst/>
          </a:prstGeom>
          <a:noFill/>
        </p:spPr>
        <p:txBody>
          <a:bodyPr wrap="square" rtlCol="0">
            <a:spAutoFit/>
          </a:bodyPr>
          <a:lstStyle/>
          <a:p>
            <a:pPr algn="ctr"/>
            <a:r>
              <a:rPr lang="en-US" sz="2400" dirty="0">
                <a:solidFill>
                  <a:schemeClr val="tx1"/>
                </a:solidFill>
                <a:latin typeface="+mn-lt"/>
              </a:rPr>
              <a:t>Light</a:t>
            </a:r>
          </a:p>
        </p:txBody>
      </p:sp>
    </p:spTree>
    <p:extLst>
      <p:ext uri="{BB962C8B-B14F-4D97-AF65-F5344CB8AC3E}">
        <p14:creationId xmlns:p14="http://schemas.microsoft.com/office/powerpoint/2010/main" val="52641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ATP Luciferase Reaction</a:t>
            </a:r>
          </a:p>
        </p:txBody>
      </p:sp>
      <p:sp>
        <p:nvSpPr>
          <p:cNvPr id="5" name="Rectangle 4"/>
          <p:cNvSpPr/>
          <p:nvPr/>
        </p:nvSpPr>
        <p:spPr>
          <a:xfrm>
            <a:off x="0" y="6275239"/>
            <a:ext cx="9145588" cy="307777"/>
          </a:xfrm>
          <a:prstGeom prst="rect">
            <a:avLst/>
          </a:prstGeom>
        </p:spPr>
        <p:txBody>
          <a:bodyPr wrap="square">
            <a:spAutoFit/>
          </a:bodyPr>
          <a:lstStyle/>
          <a:p>
            <a:r>
              <a:rPr lang="en-US" sz="1400" dirty="0">
                <a:solidFill>
                  <a:schemeClr val="bg1">
                    <a:lumMod val="85000"/>
                  </a:schemeClr>
                </a:solidFill>
              </a:rPr>
              <a:t>ThermoFisher - https://www.thermofisher.com/order/catalog/product/16176</a:t>
            </a:r>
          </a:p>
        </p:txBody>
      </p:sp>
      <p:sp>
        <p:nvSpPr>
          <p:cNvPr id="30" name="Oval 29">
            <a:extLst>
              <a:ext uri="{FF2B5EF4-FFF2-40B4-BE49-F238E27FC236}">
                <a16:creationId xmlns:a16="http://schemas.microsoft.com/office/drawing/2014/main" id="{CB66247F-50F0-45C7-AB2D-391E8BA8056F}"/>
              </a:ext>
            </a:extLst>
          </p:cNvPr>
          <p:cNvSpPr/>
          <p:nvPr/>
        </p:nvSpPr>
        <p:spPr bwMode="auto">
          <a:xfrm>
            <a:off x="2115443" y="1254547"/>
            <a:ext cx="4747220" cy="4747220"/>
          </a:xfrm>
          <a:prstGeom prst="ellipse">
            <a:avLst/>
          </a:prstGeom>
          <a:solidFill>
            <a:srgbClr val="004B8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bg1"/>
              </a:solidFill>
              <a:effectLst/>
              <a:latin typeface="Futura LT Book" pitchFamily="2" charset="0"/>
              <a:ea typeface="굴림" charset="-127"/>
            </a:endParaRPr>
          </a:p>
        </p:txBody>
      </p:sp>
      <p:grpSp>
        <p:nvGrpSpPr>
          <p:cNvPr id="3" name="Group 2">
            <a:extLst>
              <a:ext uri="{FF2B5EF4-FFF2-40B4-BE49-F238E27FC236}">
                <a16:creationId xmlns:a16="http://schemas.microsoft.com/office/drawing/2014/main" id="{A8115F01-D8BD-433B-B96E-28C6E179747A}"/>
              </a:ext>
            </a:extLst>
          </p:cNvPr>
          <p:cNvGrpSpPr/>
          <p:nvPr/>
        </p:nvGrpSpPr>
        <p:grpSpPr>
          <a:xfrm>
            <a:off x="2601784" y="2184534"/>
            <a:ext cx="3774537" cy="2490520"/>
            <a:chOff x="2570970" y="2382897"/>
            <a:chExt cx="3774537" cy="2490520"/>
          </a:xfrm>
        </p:grpSpPr>
        <p:sp>
          <p:nvSpPr>
            <p:cNvPr id="7" name="TextBox 6"/>
            <p:cNvSpPr txBox="1"/>
            <p:nvPr/>
          </p:nvSpPr>
          <p:spPr>
            <a:xfrm>
              <a:off x="4389864" y="2382897"/>
              <a:ext cx="1295400" cy="646331"/>
            </a:xfrm>
            <a:prstGeom prst="rect">
              <a:avLst/>
            </a:prstGeom>
            <a:noFill/>
            <a:scene3d>
              <a:camera prst="orthographicFront"/>
              <a:lightRig rig="threePt" dir="t"/>
            </a:scene3d>
            <a:sp3d/>
          </p:spPr>
          <p:txBody>
            <a:bodyPr wrap="square" rtlCol="0">
              <a:spAutoFit/>
            </a:bodyPr>
            <a:lstStyle/>
            <a:p>
              <a:pPr algn="ctr"/>
              <a:r>
                <a:rPr lang="en-US" b="1" dirty="0">
                  <a:latin typeface="+mn-lt"/>
                </a:rPr>
                <a:t>ATP</a:t>
              </a:r>
            </a:p>
          </p:txBody>
        </p:sp>
        <p:cxnSp>
          <p:nvCxnSpPr>
            <p:cNvPr id="15" name="Straight Arrow Connector 14">
              <a:extLst>
                <a:ext uri="{FF2B5EF4-FFF2-40B4-BE49-F238E27FC236}">
                  <a16:creationId xmlns:a16="http://schemas.microsoft.com/office/drawing/2014/main" id="{F123B146-0E36-474D-9251-078D779FA482}"/>
                </a:ext>
              </a:extLst>
            </p:cNvPr>
            <p:cNvCxnSpPr/>
            <p:nvPr/>
          </p:nvCxnSpPr>
          <p:spPr bwMode="auto">
            <a:xfrm>
              <a:off x="5037564" y="3044617"/>
              <a:ext cx="0" cy="1828800"/>
            </a:xfrm>
            <a:prstGeom prst="straightConnector1">
              <a:avLst/>
            </a:prstGeom>
            <a:solidFill>
              <a:schemeClr val="accent1"/>
            </a:solidFill>
            <a:ln w="38100" cap="flat" cmpd="sng" algn="ctr">
              <a:solidFill>
                <a:schemeClr val="bg1"/>
              </a:solidFill>
              <a:prstDash val="solid"/>
              <a:round/>
              <a:headEnd type="none" w="med" len="med"/>
              <a:tailEnd type="triangle"/>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58" name="Group 2057">
              <a:extLst>
                <a:ext uri="{FF2B5EF4-FFF2-40B4-BE49-F238E27FC236}">
                  <a16:creationId xmlns:a16="http://schemas.microsoft.com/office/drawing/2014/main" id="{7188F930-9FDA-4CB3-80D0-01784B7E7D2B}"/>
                </a:ext>
              </a:extLst>
            </p:cNvPr>
            <p:cNvGrpSpPr/>
            <p:nvPr/>
          </p:nvGrpSpPr>
          <p:grpSpPr>
            <a:xfrm>
              <a:off x="4039402" y="3379179"/>
              <a:ext cx="2306105" cy="1172431"/>
              <a:chOff x="4039402" y="3379179"/>
              <a:chExt cx="2306105" cy="1172431"/>
            </a:xfrm>
          </p:grpSpPr>
          <p:sp>
            <p:nvSpPr>
              <p:cNvPr id="24" name="Freeform: Shape 23">
                <a:extLst>
                  <a:ext uri="{FF2B5EF4-FFF2-40B4-BE49-F238E27FC236}">
                    <a16:creationId xmlns:a16="http://schemas.microsoft.com/office/drawing/2014/main" id="{2281A546-8730-4D9C-81A6-840C7C6B9EB0}"/>
                  </a:ext>
                </a:extLst>
              </p:cNvPr>
              <p:cNvSpPr/>
              <p:nvPr/>
            </p:nvSpPr>
            <p:spPr bwMode="auto">
              <a:xfrm rot="473058">
                <a:off x="4039402" y="3379179"/>
                <a:ext cx="2306105" cy="1159677"/>
              </a:xfrm>
              <a:custGeom>
                <a:avLst/>
                <a:gdLst>
                  <a:gd name="connsiteX0" fmla="*/ 0 w 2306105"/>
                  <a:gd name="connsiteY0" fmla="*/ 256093 h 1159677"/>
                  <a:gd name="connsiteX1" fmla="*/ 797169 w 2306105"/>
                  <a:gd name="connsiteY1" fmla="*/ 33355 h 1159677"/>
                  <a:gd name="connsiteX2" fmla="*/ 1090246 w 2306105"/>
                  <a:gd name="connsiteY2" fmla="*/ 889139 h 1159677"/>
                  <a:gd name="connsiteX3" fmla="*/ 1676400 w 2306105"/>
                  <a:gd name="connsiteY3" fmla="*/ 1158770 h 1159677"/>
                  <a:gd name="connsiteX4" fmla="*/ 2250831 w 2306105"/>
                  <a:gd name="connsiteY4" fmla="*/ 982924 h 1159677"/>
                  <a:gd name="connsiteX5" fmla="*/ 2250831 w 2306105"/>
                  <a:gd name="connsiteY5" fmla="*/ 994647 h 115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6105" h="1159677">
                    <a:moveTo>
                      <a:pt x="0" y="256093"/>
                    </a:moveTo>
                    <a:cubicBezTo>
                      <a:pt x="307730" y="91970"/>
                      <a:pt x="615461" y="-72153"/>
                      <a:pt x="797169" y="33355"/>
                    </a:cubicBezTo>
                    <a:cubicBezTo>
                      <a:pt x="978877" y="138863"/>
                      <a:pt x="943708" y="701570"/>
                      <a:pt x="1090246" y="889139"/>
                    </a:cubicBezTo>
                    <a:cubicBezTo>
                      <a:pt x="1236784" y="1076708"/>
                      <a:pt x="1482969" y="1143139"/>
                      <a:pt x="1676400" y="1158770"/>
                    </a:cubicBezTo>
                    <a:cubicBezTo>
                      <a:pt x="1869831" y="1174401"/>
                      <a:pt x="2250831" y="982924"/>
                      <a:pt x="2250831" y="982924"/>
                    </a:cubicBezTo>
                    <a:cubicBezTo>
                      <a:pt x="2346569" y="955570"/>
                      <a:pt x="2298700" y="975108"/>
                      <a:pt x="2250831" y="994647"/>
                    </a:cubicBezTo>
                  </a:path>
                </a:pathLst>
              </a:custGeom>
              <a:noFill/>
              <a:ln w="38100" cap="flat" cmpd="sng" algn="ctr">
                <a:solidFill>
                  <a:schemeClr val="bg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cxnSp>
            <p:nvCxnSpPr>
              <p:cNvPr id="28" name="Straight Arrow Connector 27">
                <a:extLst>
                  <a:ext uri="{FF2B5EF4-FFF2-40B4-BE49-F238E27FC236}">
                    <a16:creationId xmlns:a16="http://schemas.microsoft.com/office/drawing/2014/main" id="{98CDEEE7-499B-450B-BE82-E585D51849CB}"/>
                  </a:ext>
                </a:extLst>
              </p:cNvPr>
              <p:cNvCxnSpPr/>
              <p:nvPr/>
            </p:nvCxnSpPr>
            <p:spPr bwMode="auto">
              <a:xfrm rot="21300000" flipV="1">
                <a:off x="6047790" y="4496932"/>
                <a:ext cx="294861" cy="54678"/>
              </a:xfrm>
              <a:prstGeom prst="straightConnector1">
                <a:avLst/>
              </a:prstGeom>
              <a:solidFill>
                <a:schemeClr val="accent1"/>
              </a:solidFill>
              <a:ln w="38100" cap="flat" cmpd="sng" algn="ctr">
                <a:solidFill>
                  <a:schemeClr val="bg1"/>
                </a:solidFill>
                <a:prstDash val="solid"/>
                <a:round/>
                <a:headEnd type="none" w="med" len="med"/>
                <a:tailEnd type="triangle"/>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49" name="TextBox 2048">
              <a:extLst>
                <a:ext uri="{FF2B5EF4-FFF2-40B4-BE49-F238E27FC236}">
                  <a16:creationId xmlns:a16="http://schemas.microsoft.com/office/drawing/2014/main" id="{3FE0D79A-3B03-4541-BE33-16351A0DFAB2}"/>
                </a:ext>
              </a:extLst>
            </p:cNvPr>
            <p:cNvSpPr txBox="1"/>
            <p:nvPr/>
          </p:nvSpPr>
          <p:spPr>
            <a:xfrm>
              <a:off x="2570970" y="3225864"/>
              <a:ext cx="1944763" cy="1384995"/>
            </a:xfrm>
            <a:prstGeom prst="rect">
              <a:avLst/>
            </a:prstGeom>
            <a:noFill/>
            <a:scene3d>
              <a:camera prst="orthographicFront"/>
              <a:lightRig rig="threePt" dir="t"/>
            </a:scene3d>
            <a:sp3d/>
          </p:spPr>
          <p:txBody>
            <a:bodyPr wrap="none" rtlCol="0">
              <a:spAutoFit/>
            </a:bodyPr>
            <a:lstStyle/>
            <a:p>
              <a:r>
                <a:rPr lang="en-US" sz="2800" dirty="0">
                  <a:latin typeface="+mn-lt"/>
                </a:rPr>
                <a:t>Firefly</a:t>
              </a:r>
            </a:p>
            <a:p>
              <a:r>
                <a:rPr lang="en-US" sz="2800" dirty="0">
                  <a:latin typeface="+mn-lt"/>
                </a:rPr>
                <a:t>Luciferase</a:t>
              </a:r>
            </a:p>
            <a:p>
              <a:r>
                <a:rPr lang="en-US" sz="2800" dirty="0">
                  <a:latin typeface="+mn-lt"/>
                </a:rPr>
                <a:t>+ Mg</a:t>
              </a:r>
              <a:r>
                <a:rPr lang="en-US" sz="2800" dirty="0">
                  <a:latin typeface="+mn-lt"/>
                  <a:cs typeface="Calibri" panose="020F0502020204030204" pitchFamily="34" charset="0"/>
                </a:rPr>
                <a:t>²⁺</a:t>
              </a:r>
              <a:endParaRPr lang="en-US" sz="2800" dirty="0">
                <a:latin typeface="+mn-lt"/>
              </a:endParaRPr>
            </a:p>
          </p:txBody>
        </p:sp>
      </p:grpSp>
    </p:spTree>
    <p:extLst>
      <p:ext uri="{BB962C8B-B14F-4D97-AF65-F5344CB8AC3E}">
        <p14:creationId xmlns:p14="http://schemas.microsoft.com/office/powerpoint/2010/main" val="1246781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ATP Luciferase Reaction</a:t>
            </a:r>
          </a:p>
        </p:txBody>
      </p:sp>
      <p:sp>
        <p:nvSpPr>
          <p:cNvPr id="5" name="Rectangle 4"/>
          <p:cNvSpPr/>
          <p:nvPr/>
        </p:nvSpPr>
        <p:spPr>
          <a:xfrm>
            <a:off x="0" y="6275239"/>
            <a:ext cx="9145588" cy="307777"/>
          </a:xfrm>
          <a:prstGeom prst="rect">
            <a:avLst/>
          </a:prstGeom>
        </p:spPr>
        <p:txBody>
          <a:bodyPr wrap="square">
            <a:spAutoFit/>
          </a:bodyPr>
          <a:lstStyle/>
          <a:p>
            <a:r>
              <a:rPr lang="en-US" sz="1400" dirty="0">
                <a:solidFill>
                  <a:schemeClr val="bg1">
                    <a:lumMod val="85000"/>
                  </a:schemeClr>
                </a:solidFill>
              </a:rPr>
              <a:t>ThermoFisher - https://www.thermofisher.com/order/catalog/product/16176</a:t>
            </a:r>
          </a:p>
        </p:txBody>
      </p:sp>
      <p:sp>
        <p:nvSpPr>
          <p:cNvPr id="6" name="Oval 5">
            <a:extLst>
              <a:ext uri="{FF2B5EF4-FFF2-40B4-BE49-F238E27FC236}">
                <a16:creationId xmlns:a16="http://schemas.microsoft.com/office/drawing/2014/main" id="{E52747F0-7398-4274-BED4-C7A781B1290D}"/>
              </a:ext>
            </a:extLst>
          </p:cNvPr>
          <p:cNvSpPr/>
          <p:nvPr/>
        </p:nvSpPr>
        <p:spPr bwMode="auto">
          <a:xfrm>
            <a:off x="2115443" y="1254547"/>
            <a:ext cx="4747220" cy="4747220"/>
          </a:xfrm>
          <a:prstGeom prst="ellipse">
            <a:avLst/>
          </a:prstGeom>
          <a:solidFill>
            <a:srgbClr val="004B8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grpSp>
        <p:nvGrpSpPr>
          <p:cNvPr id="3" name="Group 2">
            <a:extLst>
              <a:ext uri="{FF2B5EF4-FFF2-40B4-BE49-F238E27FC236}">
                <a16:creationId xmlns:a16="http://schemas.microsoft.com/office/drawing/2014/main" id="{6F95CCDF-F244-4B5C-B796-8F2388862828}"/>
              </a:ext>
            </a:extLst>
          </p:cNvPr>
          <p:cNvGrpSpPr/>
          <p:nvPr/>
        </p:nvGrpSpPr>
        <p:grpSpPr>
          <a:xfrm>
            <a:off x="2601784" y="2710374"/>
            <a:ext cx="3774537" cy="1828800"/>
            <a:chOff x="2570970" y="3044617"/>
            <a:chExt cx="3774537" cy="1828800"/>
          </a:xfrm>
        </p:grpSpPr>
        <p:sp>
          <p:nvSpPr>
            <p:cNvPr id="11" name="TextBox 10">
              <a:extLst>
                <a:ext uri="{FF2B5EF4-FFF2-40B4-BE49-F238E27FC236}">
                  <a16:creationId xmlns:a16="http://schemas.microsoft.com/office/drawing/2014/main" id="{6A0DFEB7-F8FE-42D1-8980-6D281AD19169}"/>
                </a:ext>
              </a:extLst>
            </p:cNvPr>
            <p:cNvSpPr txBox="1"/>
            <p:nvPr/>
          </p:nvSpPr>
          <p:spPr>
            <a:xfrm>
              <a:off x="2570970" y="3225864"/>
              <a:ext cx="1944763" cy="1384995"/>
            </a:xfrm>
            <a:prstGeom prst="rect">
              <a:avLst/>
            </a:prstGeom>
            <a:noFill/>
            <a:scene3d>
              <a:camera prst="orthographicFront"/>
              <a:lightRig rig="threePt" dir="t"/>
            </a:scene3d>
            <a:sp3d/>
          </p:spPr>
          <p:txBody>
            <a:bodyPr wrap="none" rtlCol="0">
              <a:spAutoFit/>
            </a:bodyPr>
            <a:lstStyle/>
            <a:p>
              <a:r>
                <a:rPr lang="en-US" sz="2800" dirty="0">
                  <a:latin typeface="+mn-lt"/>
                </a:rPr>
                <a:t>Firefly</a:t>
              </a:r>
            </a:p>
            <a:p>
              <a:r>
                <a:rPr lang="en-US" sz="2800" dirty="0">
                  <a:latin typeface="+mn-lt"/>
                </a:rPr>
                <a:t>Luciferase</a:t>
              </a:r>
            </a:p>
            <a:p>
              <a:r>
                <a:rPr lang="en-US" sz="2800" dirty="0">
                  <a:latin typeface="+mn-lt"/>
                </a:rPr>
                <a:t>+ Mg</a:t>
              </a:r>
              <a:r>
                <a:rPr lang="en-US" sz="2800" dirty="0">
                  <a:latin typeface="+mn-lt"/>
                  <a:cs typeface="Calibri" panose="020F0502020204030204" pitchFamily="34" charset="0"/>
                </a:rPr>
                <a:t>²⁺</a:t>
              </a:r>
              <a:endParaRPr lang="en-US" sz="2800" dirty="0">
                <a:latin typeface="+mn-lt"/>
              </a:endParaRPr>
            </a:p>
          </p:txBody>
        </p:sp>
        <p:cxnSp>
          <p:nvCxnSpPr>
            <p:cNvPr id="18" name="Straight Arrow Connector 17">
              <a:extLst>
                <a:ext uri="{FF2B5EF4-FFF2-40B4-BE49-F238E27FC236}">
                  <a16:creationId xmlns:a16="http://schemas.microsoft.com/office/drawing/2014/main" id="{5C052677-B9F8-4B6C-BE44-1FEE8AA16EF5}"/>
                </a:ext>
              </a:extLst>
            </p:cNvPr>
            <p:cNvCxnSpPr/>
            <p:nvPr/>
          </p:nvCxnSpPr>
          <p:spPr bwMode="auto">
            <a:xfrm>
              <a:off x="5037564" y="3044617"/>
              <a:ext cx="0" cy="1828800"/>
            </a:xfrm>
            <a:prstGeom prst="straightConnector1">
              <a:avLst/>
            </a:prstGeom>
            <a:solidFill>
              <a:schemeClr val="accent1"/>
            </a:solidFill>
            <a:ln w="38100" cap="flat" cmpd="sng" algn="ctr">
              <a:solidFill>
                <a:schemeClr val="bg1"/>
              </a:solidFill>
              <a:prstDash val="solid"/>
              <a:round/>
              <a:headEnd type="none" w="med" len="med"/>
              <a:tailEnd type="triangle"/>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Group 18">
              <a:extLst>
                <a:ext uri="{FF2B5EF4-FFF2-40B4-BE49-F238E27FC236}">
                  <a16:creationId xmlns:a16="http://schemas.microsoft.com/office/drawing/2014/main" id="{08305A22-CD3A-471D-A49A-B0C7631F93D3}"/>
                </a:ext>
              </a:extLst>
            </p:cNvPr>
            <p:cNvGrpSpPr/>
            <p:nvPr/>
          </p:nvGrpSpPr>
          <p:grpSpPr>
            <a:xfrm>
              <a:off x="4039402" y="3379179"/>
              <a:ext cx="2306105" cy="1172431"/>
              <a:chOff x="4039402" y="3379179"/>
              <a:chExt cx="2306105" cy="1172431"/>
            </a:xfrm>
          </p:grpSpPr>
          <p:sp>
            <p:nvSpPr>
              <p:cNvPr id="20" name="Freeform: Shape 19">
                <a:extLst>
                  <a:ext uri="{FF2B5EF4-FFF2-40B4-BE49-F238E27FC236}">
                    <a16:creationId xmlns:a16="http://schemas.microsoft.com/office/drawing/2014/main" id="{69B16602-E720-4DAE-9DFC-C196D5CBF8A9}"/>
                  </a:ext>
                </a:extLst>
              </p:cNvPr>
              <p:cNvSpPr/>
              <p:nvPr/>
            </p:nvSpPr>
            <p:spPr bwMode="auto">
              <a:xfrm rot="473058">
                <a:off x="4039402" y="3379179"/>
                <a:ext cx="2306105" cy="1159677"/>
              </a:xfrm>
              <a:custGeom>
                <a:avLst/>
                <a:gdLst>
                  <a:gd name="connsiteX0" fmla="*/ 0 w 2306105"/>
                  <a:gd name="connsiteY0" fmla="*/ 256093 h 1159677"/>
                  <a:gd name="connsiteX1" fmla="*/ 797169 w 2306105"/>
                  <a:gd name="connsiteY1" fmla="*/ 33355 h 1159677"/>
                  <a:gd name="connsiteX2" fmla="*/ 1090246 w 2306105"/>
                  <a:gd name="connsiteY2" fmla="*/ 889139 h 1159677"/>
                  <a:gd name="connsiteX3" fmla="*/ 1676400 w 2306105"/>
                  <a:gd name="connsiteY3" fmla="*/ 1158770 h 1159677"/>
                  <a:gd name="connsiteX4" fmla="*/ 2250831 w 2306105"/>
                  <a:gd name="connsiteY4" fmla="*/ 982924 h 1159677"/>
                  <a:gd name="connsiteX5" fmla="*/ 2250831 w 2306105"/>
                  <a:gd name="connsiteY5" fmla="*/ 994647 h 115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6105" h="1159677">
                    <a:moveTo>
                      <a:pt x="0" y="256093"/>
                    </a:moveTo>
                    <a:cubicBezTo>
                      <a:pt x="307730" y="91970"/>
                      <a:pt x="615461" y="-72153"/>
                      <a:pt x="797169" y="33355"/>
                    </a:cubicBezTo>
                    <a:cubicBezTo>
                      <a:pt x="978877" y="138863"/>
                      <a:pt x="943708" y="701570"/>
                      <a:pt x="1090246" y="889139"/>
                    </a:cubicBezTo>
                    <a:cubicBezTo>
                      <a:pt x="1236784" y="1076708"/>
                      <a:pt x="1482969" y="1143139"/>
                      <a:pt x="1676400" y="1158770"/>
                    </a:cubicBezTo>
                    <a:cubicBezTo>
                      <a:pt x="1869831" y="1174401"/>
                      <a:pt x="2250831" y="982924"/>
                      <a:pt x="2250831" y="982924"/>
                    </a:cubicBezTo>
                    <a:cubicBezTo>
                      <a:pt x="2346569" y="955570"/>
                      <a:pt x="2298700" y="975108"/>
                      <a:pt x="2250831" y="994647"/>
                    </a:cubicBezTo>
                  </a:path>
                </a:pathLst>
              </a:custGeom>
              <a:noFill/>
              <a:ln w="38100" cap="flat" cmpd="sng" algn="ctr">
                <a:solidFill>
                  <a:schemeClr val="bg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cxnSp>
            <p:nvCxnSpPr>
              <p:cNvPr id="21" name="Straight Arrow Connector 20">
                <a:extLst>
                  <a:ext uri="{FF2B5EF4-FFF2-40B4-BE49-F238E27FC236}">
                    <a16:creationId xmlns:a16="http://schemas.microsoft.com/office/drawing/2014/main" id="{F68AE005-15E9-4FA0-9DA9-3A160DCE191D}"/>
                  </a:ext>
                </a:extLst>
              </p:cNvPr>
              <p:cNvCxnSpPr/>
              <p:nvPr/>
            </p:nvCxnSpPr>
            <p:spPr bwMode="auto">
              <a:xfrm rot="21300000" flipV="1">
                <a:off x="6047790" y="4496932"/>
                <a:ext cx="294861" cy="54678"/>
              </a:xfrm>
              <a:prstGeom prst="straightConnector1">
                <a:avLst/>
              </a:prstGeom>
              <a:solidFill>
                <a:schemeClr val="accent1"/>
              </a:solidFill>
              <a:ln w="38100" cap="flat" cmpd="sng" algn="ctr">
                <a:solidFill>
                  <a:schemeClr val="bg1"/>
                </a:solidFill>
                <a:prstDash val="solid"/>
                <a:round/>
                <a:headEnd type="none" w="med" len="med"/>
                <a:tailEnd type="triangle"/>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 name="TextBox 8">
              <a:extLst>
                <a:ext uri="{FF2B5EF4-FFF2-40B4-BE49-F238E27FC236}">
                  <a16:creationId xmlns:a16="http://schemas.microsoft.com/office/drawing/2014/main" id="{B09A58DC-362C-4081-98A4-2CEB0A84DC88}"/>
                </a:ext>
              </a:extLst>
            </p:cNvPr>
            <p:cNvSpPr txBox="1"/>
            <p:nvPr/>
          </p:nvSpPr>
          <p:spPr>
            <a:xfrm>
              <a:off x="4516527" y="3643153"/>
              <a:ext cx="1009560" cy="646331"/>
            </a:xfrm>
            <a:prstGeom prst="rect">
              <a:avLst/>
            </a:prstGeom>
            <a:solidFill>
              <a:schemeClr val="bg1"/>
            </a:solidFill>
            <a:scene3d>
              <a:camera prst="orthographicFront"/>
              <a:lightRig rig="threePt" dir="t"/>
            </a:scene3d>
            <a:sp3d/>
          </p:spPr>
          <p:txBody>
            <a:bodyPr wrap="square" rtlCol="0" anchor="ctr">
              <a:spAutoFit/>
            </a:bodyPr>
            <a:lstStyle/>
            <a:p>
              <a:pPr algn="ctr"/>
              <a:r>
                <a:rPr lang="en-US" b="1" dirty="0">
                  <a:solidFill>
                    <a:schemeClr val="tx1"/>
                  </a:solidFill>
                  <a:latin typeface="+mn-lt"/>
                </a:rPr>
                <a:t>ATP</a:t>
              </a:r>
            </a:p>
          </p:txBody>
        </p:sp>
      </p:grpSp>
    </p:spTree>
    <p:extLst>
      <p:ext uri="{BB962C8B-B14F-4D97-AF65-F5344CB8AC3E}">
        <p14:creationId xmlns:p14="http://schemas.microsoft.com/office/powerpoint/2010/main" val="287890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ATP Luciferase Reaction</a:t>
            </a:r>
          </a:p>
        </p:txBody>
      </p:sp>
      <p:sp>
        <p:nvSpPr>
          <p:cNvPr id="5" name="Rectangle 4"/>
          <p:cNvSpPr/>
          <p:nvPr/>
        </p:nvSpPr>
        <p:spPr>
          <a:xfrm>
            <a:off x="0" y="6275239"/>
            <a:ext cx="9145588" cy="307777"/>
          </a:xfrm>
          <a:prstGeom prst="rect">
            <a:avLst/>
          </a:prstGeom>
        </p:spPr>
        <p:txBody>
          <a:bodyPr wrap="square">
            <a:spAutoFit/>
          </a:bodyPr>
          <a:lstStyle/>
          <a:p>
            <a:r>
              <a:rPr lang="en-US" sz="1400" dirty="0">
                <a:solidFill>
                  <a:schemeClr val="bg1">
                    <a:lumMod val="85000"/>
                  </a:schemeClr>
                </a:solidFill>
              </a:rPr>
              <a:t>ThermoFisher - https://www.thermofisher.com/order/catalog/product/16176</a:t>
            </a:r>
          </a:p>
        </p:txBody>
      </p:sp>
      <p:sp>
        <p:nvSpPr>
          <p:cNvPr id="6" name="Oval 5">
            <a:extLst>
              <a:ext uri="{FF2B5EF4-FFF2-40B4-BE49-F238E27FC236}">
                <a16:creationId xmlns:a16="http://schemas.microsoft.com/office/drawing/2014/main" id="{43432C40-C51A-4079-B14F-A5F29011F995}"/>
              </a:ext>
            </a:extLst>
          </p:cNvPr>
          <p:cNvSpPr/>
          <p:nvPr/>
        </p:nvSpPr>
        <p:spPr bwMode="auto">
          <a:xfrm>
            <a:off x="2115443" y="1254547"/>
            <a:ext cx="4747220" cy="4747220"/>
          </a:xfrm>
          <a:prstGeom prst="ellipse">
            <a:avLst/>
          </a:prstGeom>
          <a:solidFill>
            <a:srgbClr val="004B8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grpSp>
        <p:nvGrpSpPr>
          <p:cNvPr id="15" name="Group 14">
            <a:extLst>
              <a:ext uri="{FF2B5EF4-FFF2-40B4-BE49-F238E27FC236}">
                <a16:creationId xmlns:a16="http://schemas.microsoft.com/office/drawing/2014/main" id="{0C466D70-EB85-4175-8C54-9467C90E6878}"/>
              </a:ext>
            </a:extLst>
          </p:cNvPr>
          <p:cNvGrpSpPr/>
          <p:nvPr/>
        </p:nvGrpSpPr>
        <p:grpSpPr>
          <a:xfrm>
            <a:off x="2502595" y="2515394"/>
            <a:ext cx="3774537" cy="1828800"/>
            <a:chOff x="2570970" y="3044617"/>
            <a:chExt cx="3774537" cy="1828800"/>
          </a:xfrm>
        </p:grpSpPr>
        <p:cxnSp>
          <p:nvCxnSpPr>
            <p:cNvPr id="9" name="Straight Arrow Connector 8">
              <a:extLst>
                <a:ext uri="{FF2B5EF4-FFF2-40B4-BE49-F238E27FC236}">
                  <a16:creationId xmlns:a16="http://schemas.microsoft.com/office/drawing/2014/main" id="{C6869238-8267-4BEC-A18E-FC5F1C1C31CD}"/>
                </a:ext>
              </a:extLst>
            </p:cNvPr>
            <p:cNvCxnSpPr/>
            <p:nvPr/>
          </p:nvCxnSpPr>
          <p:spPr bwMode="auto">
            <a:xfrm>
              <a:off x="5037564" y="3044617"/>
              <a:ext cx="0" cy="1828800"/>
            </a:xfrm>
            <a:prstGeom prst="straightConnector1">
              <a:avLst/>
            </a:prstGeom>
            <a:solidFill>
              <a:schemeClr val="accent1"/>
            </a:solidFill>
            <a:ln w="38100" cap="flat" cmpd="sng" algn="ctr">
              <a:solidFill>
                <a:schemeClr val="bg1"/>
              </a:solidFill>
              <a:prstDash val="solid"/>
              <a:round/>
              <a:headEnd type="none" w="med" len="med"/>
              <a:tailEnd type="triangle"/>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9516D5E1-BBED-405E-B6B7-190DD1477A35}"/>
                </a:ext>
              </a:extLst>
            </p:cNvPr>
            <p:cNvGrpSpPr/>
            <p:nvPr/>
          </p:nvGrpSpPr>
          <p:grpSpPr>
            <a:xfrm>
              <a:off x="2570970" y="3225864"/>
              <a:ext cx="3774537" cy="1384995"/>
              <a:chOff x="2570970" y="3225864"/>
              <a:chExt cx="3774537" cy="1384995"/>
            </a:xfrm>
          </p:grpSpPr>
          <p:sp>
            <p:nvSpPr>
              <p:cNvPr id="8" name="TextBox 7">
                <a:extLst>
                  <a:ext uri="{FF2B5EF4-FFF2-40B4-BE49-F238E27FC236}">
                    <a16:creationId xmlns:a16="http://schemas.microsoft.com/office/drawing/2014/main" id="{A65442B3-195E-443A-B11E-8D38537262DA}"/>
                  </a:ext>
                </a:extLst>
              </p:cNvPr>
              <p:cNvSpPr txBox="1"/>
              <p:nvPr/>
            </p:nvSpPr>
            <p:spPr>
              <a:xfrm>
                <a:off x="2570970" y="3225864"/>
                <a:ext cx="1944763" cy="1384995"/>
              </a:xfrm>
              <a:prstGeom prst="rect">
                <a:avLst/>
              </a:prstGeom>
              <a:noFill/>
              <a:scene3d>
                <a:camera prst="orthographicFront"/>
                <a:lightRig rig="threePt" dir="t"/>
              </a:scene3d>
              <a:sp3d/>
            </p:spPr>
            <p:txBody>
              <a:bodyPr wrap="none" rtlCol="0">
                <a:spAutoFit/>
              </a:bodyPr>
              <a:lstStyle/>
              <a:p>
                <a:r>
                  <a:rPr lang="en-US" sz="2800" dirty="0">
                    <a:latin typeface="+mn-lt"/>
                  </a:rPr>
                  <a:t>Firefly</a:t>
                </a:r>
              </a:p>
              <a:p>
                <a:r>
                  <a:rPr lang="en-US" sz="2800" dirty="0">
                    <a:latin typeface="+mn-lt"/>
                  </a:rPr>
                  <a:t>Luciferase</a:t>
                </a:r>
              </a:p>
              <a:p>
                <a:r>
                  <a:rPr lang="en-US" sz="2800" dirty="0">
                    <a:latin typeface="+mn-lt"/>
                  </a:rPr>
                  <a:t>+ Mg</a:t>
                </a:r>
                <a:r>
                  <a:rPr lang="en-US" sz="2800" dirty="0">
                    <a:latin typeface="+mn-lt"/>
                    <a:cs typeface="Calibri" panose="020F0502020204030204" pitchFamily="34" charset="0"/>
                  </a:rPr>
                  <a:t>²⁺</a:t>
                </a:r>
                <a:endParaRPr lang="en-US" sz="2800" dirty="0">
                  <a:latin typeface="+mn-lt"/>
                </a:endParaRPr>
              </a:p>
            </p:txBody>
          </p:sp>
          <p:grpSp>
            <p:nvGrpSpPr>
              <p:cNvPr id="10" name="Group 9">
                <a:extLst>
                  <a:ext uri="{FF2B5EF4-FFF2-40B4-BE49-F238E27FC236}">
                    <a16:creationId xmlns:a16="http://schemas.microsoft.com/office/drawing/2014/main" id="{82110C3A-7597-42C4-A6DB-84C79B340A01}"/>
                  </a:ext>
                </a:extLst>
              </p:cNvPr>
              <p:cNvGrpSpPr/>
              <p:nvPr/>
            </p:nvGrpSpPr>
            <p:grpSpPr>
              <a:xfrm>
                <a:off x="4039402" y="3379179"/>
                <a:ext cx="2306105" cy="1172431"/>
                <a:chOff x="4039402" y="3379179"/>
                <a:chExt cx="2306105" cy="1172431"/>
              </a:xfrm>
            </p:grpSpPr>
            <p:sp>
              <p:nvSpPr>
                <p:cNvPr id="11" name="Freeform: Shape 10">
                  <a:extLst>
                    <a:ext uri="{FF2B5EF4-FFF2-40B4-BE49-F238E27FC236}">
                      <a16:creationId xmlns:a16="http://schemas.microsoft.com/office/drawing/2014/main" id="{EE9BE184-7D35-48E1-8A2F-AC48043516CE}"/>
                    </a:ext>
                  </a:extLst>
                </p:cNvPr>
                <p:cNvSpPr/>
                <p:nvPr/>
              </p:nvSpPr>
              <p:spPr bwMode="auto">
                <a:xfrm rot="473058">
                  <a:off x="4039402" y="3379179"/>
                  <a:ext cx="2306105" cy="1159677"/>
                </a:xfrm>
                <a:custGeom>
                  <a:avLst/>
                  <a:gdLst>
                    <a:gd name="connsiteX0" fmla="*/ 0 w 2306105"/>
                    <a:gd name="connsiteY0" fmla="*/ 256093 h 1159677"/>
                    <a:gd name="connsiteX1" fmla="*/ 797169 w 2306105"/>
                    <a:gd name="connsiteY1" fmla="*/ 33355 h 1159677"/>
                    <a:gd name="connsiteX2" fmla="*/ 1090246 w 2306105"/>
                    <a:gd name="connsiteY2" fmla="*/ 889139 h 1159677"/>
                    <a:gd name="connsiteX3" fmla="*/ 1676400 w 2306105"/>
                    <a:gd name="connsiteY3" fmla="*/ 1158770 h 1159677"/>
                    <a:gd name="connsiteX4" fmla="*/ 2250831 w 2306105"/>
                    <a:gd name="connsiteY4" fmla="*/ 982924 h 1159677"/>
                    <a:gd name="connsiteX5" fmla="*/ 2250831 w 2306105"/>
                    <a:gd name="connsiteY5" fmla="*/ 994647 h 115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6105" h="1159677">
                      <a:moveTo>
                        <a:pt x="0" y="256093"/>
                      </a:moveTo>
                      <a:cubicBezTo>
                        <a:pt x="307730" y="91970"/>
                        <a:pt x="615461" y="-72153"/>
                        <a:pt x="797169" y="33355"/>
                      </a:cubicBezTo>
                      <a:cubicBezTo>
                        <a:pt x="978877" y="138863"/>
                        <a:pt x="943708" y="701570"/>
                        <a:pt x="1090246" y="889139"/>
                      </a:cubicBezTo>
                      <a:cubicBezTo>
                        <a:pt x="1236784" y="1076708"/>
                        <a:pt x="1482969" y="1143139"/>
                        <a:pt x="1676400" y="1158770"/>
                      </a:cubicBezTo>
                      <a:cubicBezTo>
                        <a:pt x="1869831" y="1174401"/>
                        <a:pt x="2250831" y="982924"/>
                        <a:pt x="2250831" y="982924"/>
                      </a:cubicBezTo>
                      <a:cubicBezTo>
                        <a:pt x="2346569" y="955570"/>
                        <a:pt x="2298700" y="975108"/>
                        <a:pt x="2250831" y="994647"/>
                      </a:cubicBezTo>
                    </a:path>
                  </a:pathLst>
                </a:custGeom>
                <a:noFill/>
                <a:ln w="38100" cap="flat" cmpd="sng" algn="ctr">
                  <a:solidFill>
                    <a:schemeClr val="bg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cxnSp>
              <p:nvCxnSpPr>
                <p:cNvPr id="12" name="Straight Arrow Connector 11">
                  <a:extLst>
                    <a:ext uri="{FF2B5EF4-FFF2-40B4-BE49-F238E27FC236}">
                      <a16:creationId xmlns:a16="http://schemas.microsoft.com/office/drawing/2014/main" id="{2C1C193E-8ECF-4731-947B-5FB42BF44A82}"/>
                    </a:ext>
                  </a:extLst>
                </p:cNvPr>
                <p:cNvCxnSpPr/>
                <p:nvPr/>
              </p:nvCxnSpPr>
              <p:spPr bwMode="auto">
                <a:xfrm rot="21300000" flipV="1">
                  <a:off x="6047790" y="4496932"/>
                  <a:ext cx="294861" cy="54678"/>
                </a:xfrm>
                <a:prstGeom prst="straightConnector1">
                  <a:avLst/>
                </a:prstGeom>
                <a:solidFill>
                  <a:schemeClr val="accent1"/>
                </a:solidFill>
                <a:ln w="38100" cap="flat" cmpd="sng" algn="ctr">
                  <a:solidFill>
                    <a:schemeClr val="bg1"/>
                  </a:solidFill>
                  <a:prstDash val="solid"/>
                  <a:round/>
                  <a:headEnd type="none" w="med" len="med"/>
                  <a:tailEnd type="triangle"/>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sp>
        <p:nvSpPr>
          <p:cNvPr id="14" name="TextBox 13">
            <a:extLst>
              <a:ext uri="{FF2B5EF4-FFF2-40B4-BE49-F238E27FC236}">
                <a16:creationId xmlns:a16="http://schemas.microsoft.com/office/drawing/2014/main" id="{91D5A78A-EE63-4A91-83F7-9ECF3218DC19}"/>
              </a:ext>
            </a:extLst>
          </p:cNvPr>
          <p:cNvSpPr txBox="1"/>
          <p:nvPr/>
        </p:nvSpPr>
        <p:spPr>
          <a:xfrm>
            <a:off x="4344194" y="4267994"/>
            <a:ext cx="1295400" cy="646331"/>
          </a:xfrm>
          <a:prstGeom prst="rect">
            <a:avLst/>
          </a:prstGeom>
          <a:noFill/>
          <a:scene3d>
            <a:camera prst="orthographicFront"/>
            <a:lightRig rig="threePt" dir="t"/>
          </a:scene3d>
          <a:sp3d/>
        </p:spPr>
        <p:txBody>
          <a:bodyPr wrap="square" rtlCol="0">
            <a:spAutoFit/>
          </a:bodyPr>
          <a:lstStyle/>
          <a:p>
            <a:pPr algn="ctr"/>
            <a:r>
              <a:rPr lang="en-US" b="1" dirty="0">
                <a:latin typeface="+mn-lt"/>
              </a:rPr>
              <a:t>AMP</a:t>
            </a:r>
          </a:p>
        </p:txBody>
      </p:sp>
      <p:sp>
        <p:nvSpPr>
          <p:cNvPr id="13" name="Star: 24 Points 14">
            <a:extLst>
              <a:ext uri="{FF2B5EF4-FFF2-40B4-BE49-F238E27FC236}">
                <a16:creationId xmlns:a16="http://schemas.microsoft.com/office/drawing/2014/main" id="{5EFB8417-F2DF-4841-A3F2-C518E769C79C}"/>
              </a:ext>
            </a:extLst>
          </p:cNvPr>
          <p:cNvSpPr/>
          <p:nvPr/>
        </p:nvSpPr>
        <p:spPr bwMode="auto">
          <a:xfrm>
            <a:off x="6401594" y="2743994"/>
            <a:ext cx="2152856" cy="2312148"/>
          </a:xfrm>
          <a:prstGeom prst="star24">
            <a:avLst/>
          </a:prstGeom>
          <a:solidFill>
            <a:srgbClr val="FF82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utura LT Book" pitchFamily="2" charset="0"/>
              <a:ea typeface="굴림" charset="-127"/>
            </a:endParaRPr>
          </a:p>
        </p:txBody>
      </p:sp>
      <p:sp>
        <p:nvSpPr>
          <p:cNvPr id="16" name="TextBox 15">
            <a:extLst>
              <a:ext uri="{FF2B5EF4-FFF2-40B4-BE49-F238E27FC236}">
                <a16:creationId xmlns:a16="http://schemas.microsoft.com/office/drawing/2014/main" id="{9C4E2AD3-11D0-4674-9F06-61A2630627D3}"/>
              </a:ext>
            </a:extLst>
          </p:cNvPr>
          <p:cNvSpPr txBox="1"/>
          <p:nvPr/>
        </p:nvSpPr>
        <p:spPr>
          <a:xfrm>
            <a:off x="6934994" y="3505994"/>
            <a:ext cx="1241045" cy="646331"/>
          </a:xfrm>
          <a:prstGeom prst="rect">
            <a:avLst/>
          </a:prstGeom>
          <a:noFill/>
        </p:spPr>
        <p:txBody>
          <a:bodyPr wrap="none" rtlCol="0">
            <a:spAutoFit/>
          </a:bodyPr>
          <a:lstStyle/>
          <a:p>
            <a:r>
              <a:rPr lang="en-US" dirty="0">
                <a:solidFill>
                  <a:srgbClr val="004B87"/>
                </a:solidFill>
                <a:latin typeface="+mn-lt"/>
              </a:rPr>
              <a:t>Light</a:t>
            </a:r>
          </a:p>
        </p:txBody>
      </p:sp>
    </p:spTree>
    <p:extLst>
      <p:ext uri="{BB962C8B-B14F-4D97-AF65-F5344CB8AC3E}">
        <p14:creationId xmlns:p14="http://schemas.microsoft.com/office/powerpoint/2010/main" val="50785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template">
  <a:themeElements>
    <a:clrScheme name="Custom 1">
      <a:dk1>
        <a:srgbClr val="000000"/>
      </a:dk1>
      <a:lt1>
        <a:srgbClr val="FFFFFF"/>
      </a:lt1>
      <a:dk2>
        <a:srgbClr val="000000"/>
      </a:dk2>
      <a:lt2>
        <a:srgbClr val="151515"/>
      </a:lt2>
      <a:accent1>
        <a:srgbClr val="DBDBDB"/>
      </a:accent1>
      <a:accent2>
        <a:srgbClr val="C1D72F"/>
      </a:accent2>
      <a:accent3>
        <a:srgbClr val="FFFFFF"/>
      </a:accent3>
      <a:accent4>
        <a:srgbClr val="004B87"/>
      </a:accent4>
      <a:accent5>
        <a:srgbClr val="EAEAEA"/>
      </a:accent5>
      <a:accent6>
        <a:srgbClr val="FF8200"/>
      </a:accent6>
      <a:hlink>
        <a:srgbClr val="414141"/>
      </a:hlink>
      <a:folHlink>
        <a:srgbClr val="EAEAEA"/>
      </a:folHlink>
    </a:clrScheme>
    <a:fontScheme name="Custom 1">
      <a:majorFont>
        <a:latin typeface="Futura LT Book"/>
        <a:ea typeface="굴림"/>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chemeClr val="bg1"/>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chemeClr val="bg1"/>
            </a:solidFill>
            <a:effectLst/>
            <a:latin typeface="Futura LT Book" pitchFamily="2" charset="0"/>
            <a:ea typeface="굴림" charset="-127"/>
          </a:defRPr>
        </a:defPPr>
      </a:lstStyle>
    </a:lnDef>
  </a:objectDefaults>
  <a:extraClrSchemeLst>
    <a:extraClrScheme>
      <a:clrScheme name="template 1">
        <a:dk1>
          <a:srgbClr val="111111"/>
        </a:dk1>
        <a:lt1>
          <a:srgbClr val="FFFFFF"/>
        </a:lt1>
        <a:dk2>
          <a:srgbClr val="000000"/>
        </a:dk2>
        <a:lt2>
          <a:srgbClr val="800000"/>
        </a:lt2>
        <a:accent1>
          <a:srgbClr val="CC0000"/>
        </a:accent1>
        <a:accent2>
          <a:srgbClr val="FFFF99"/>
        </a:accent2>
        <a:accent3>
          <a:srgbClr val="FFFFFF"/>
        </a:accent3>
        <a:accent4>
          <a:srgbClr val="0D0D0D"/>
        </a:accent4>
        <a:accent5>
          <a:srgbClr val="E2AAAA"/>
        </a:accent5>
        <a:accent6>
          <a:srgbClr val="E7E78A"/>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111111"/>
        </a:dk1>
        <a:lt1>
          <a:srgbClr val="FFFFFF"/>
        </a:lt1>
        <a:dk2>
          <a:srgbClr val="000000"/>
        </a:dk2>
        <a:lt2>
          <a:srgbClr val="990000"/>
        </a:lt2>
        <a:accent1>
          <a:srgbClr val="FF5050"/>
        </a:accent1>
        <a:accent2>
          <a:srgbClr val="CC0000"/>
        </a:accent2>
        <a:accent3>
          <a:srgbClr val="FFFFFF"/>
        </a:accent3>
        <a:accent4>
          <a:srgbClr val="0D0D0D"/>
        </a:accent4>
        <a:accent5>
          <a:srgbClr val="FFB3B3"/>
        </a:accent5>
        <a:accent6>
          <a:srgbClr val="B90000"/>
        </a:accent6>
        <a:hlink>
          <a:srgbClr val="FF0000"/>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111111"/>
        </a:dk1>
        <a:lt1>
          <a:srgbClr val="FFFFFF"/>
        </a:lt1>
        <a:dk2>
          <a:srgbClr val="000000"/>
        </a:dk2>
        <a:lt2>
          <a:srgbClr val="990000"/>
        </a:lt2>
        <a:accent1>
          <a:srgbClr val="FF5050"/>
        </a:accent1>
        <a:accent2>
          <a:srgbClr val="CC0000"/>
        </a:accent2>
        <a:accent3>
          <a:srgbClr val="FFFFFF"/>
        </a:accent3>
        <a:accent4>
          <a:srgbClr val="0D0D0D"/>
        </a:accent4>
        <a:accent5>
          <a:srgbClr val="FFB3B3"/>
        </a:accent5>
        <a:accent6>
          <a:srgbClr val="B90000"/>
        </a:accent6>
        <a:hlink>
          <a:srgbClr val="FF3300"/>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90000"/>
        </a:lt2>
        <a:accent1>
          <a:srgbClr val="FF5050"/>
        </a:accent1>
        <a:accent2>
          <a:srgbClr val="CC0000"/>
        </a:accent2>
        <a:accent3>
          <a:srgbClr val="FFFFFF"/>
        </a:accent3>
        <a:accent4>
          <a:srgbClr val="404040"/>
        </a:accent4>
        <a:accent5>
          <a:srgbClr val="FFB3B3"/>
        </a:accent5>
        <a:accent6>
          <a:srgbClr val="B90000"/>
        </a:accent6>
        <a:hlink>
          <a:srgbClr val="FF33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600000"/>
        </a:lt2>
        <a:accent1>
          <a:srgbClr val="B40000"/>
        </a:accent1>
        <a:accent2>
          <a:srgbClr val="CC0000"/>
        </a:accent2>
        <a:accent3>
          <a:srgbClr val="FFFFFF"/>
        </a:accent3>
        <a:accent4>
          <a:srgbClr val="404040"/>
        </a:accent4>
        <a:accent5>
          <a:srgbClr val="D6AAAA"/>
        </a:accent5>
        <a:accent6>
          <a:srgbClr val="B90000"/>
        </a:accent6>
        <a:hlink>
          <a:srgbClr val="821900"/>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E0000"/>
        </a:lt2>
        <a:accent1>
          <a:srgbClr val="B40000"/>
        </a:accent1>
        <a:accent2>
          <a:srgbClr val="CC0000"/>
        </a:accent2>
        <a:accent3>
          <a:srgbClr val="FFFFFF"/>
        </a:accent3>
        <a:accent4>
          <a:srgbClr val="404040"/>
        </a:accent4>
        <a:accent5>
          <a:srgbClr val="D6AAAA"/>
        </a:accent5>
        <a:accent6>
          <a:srgbClr val="B90000"/>
        </a:accent6>
        <a:hlink>
          <a:srgbClr val="EA2D00"/>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6C0501"/>
        </a:lt2>
        <a:accent1>
          <a:srgbClr val="7F0B02"/>
        </a:accent1>
        <a:accent2>
          <a:srgbClr val="B3250F"/>
        </a:accent2>
        <a:accent3>
          <a:srgbClr val="FFFFFF"/>
        </a:accent3>
        <a:accent4>
          <a:srgbClr val="404040"/>
        </a:accent4>
        <a:accent5>
          <a:srgbClr val="C0AAAA"/>
        </a:accent5>
        <a:accent6>
          <a:srgbClr val="A2200C"/>
        </a:accent6>
        <a:hlink>
          <a:srgbClr val="D93819"/>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850B02"/>
        </a:lt2>
        <a:accent1>
          <a:srgbClr val="E1401E"/>
        </a:accent1>
        <a:accent2>
          <a:srgbClr val="A0A0A0"/>
        </a:accent2>
        <a:accent3>
          <a:srgbClr val="FFFFFF"/>
        </a:accent3>
        <a:accent4>
          <a:srgbClr val="404040"/>
        </a:accent4>
        <a:accent5>
          <a:srgbClr val="EEAFAB"/>
        </a:accent5>
        <a:accent6>
          <a:srgbClr val="919191"/>
        </a:accent6>
        <a:hlink>
          <a:srgbClr val="B93419"/>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7C0901"/>
        </a:lt2>
        <a:accent1>
          <a:srgbClr val="DD3A17"/>
        </a:accent1>
        <a:accent2>
          <a:srgbClr val="3C3C3C"/>
        </a:accent2>
        <a:accent3>
          <a:srgbClr val="FFFFFF"/>
        </a:accent3>
        <a:accent4>
          <a:srgbClr val="404040"/>
        </a:accent4>
        <a:accent5>
          <a:srgbClr val="EBAEAB"/>
        </a:accent5>
        <a:accent6>
          <a:srgbClr val="353535"/>
        </a:accent6>
        <a:hlink>
          <a:srgbClr val="AD260F"/>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640702"/>
        </a:lt2>
        <a:accent1>
          <a:srgbClr val="931409"/>
        </a:accent1>
        <a:accent2>
          <a:srgbClr val="CF2A12"/>
        </a:accent2>
        <a:accent3>
          <a:srgbClr val="FFFFFF"/>
        </a:accent3>
        <a:accent4>
          <a:srgbClr val="404040"/>
        </a:accent4>
        <a:accent5>
          <a:srgbClr val="C8AAAA"/>
        </a:accent5>
        <a:accent6>
          <a:srgbClr val="BB250F"/>
        </a:accent6>
        <a:hlink>
          <a:srgbClr val="010101"/>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010102"/>
        </a:lt2>
        <a:accent1>
          <a:srgbClr val="7C838B"/>
        </a:accent1>
        <a:accent2>
          <a:srgbClr val="EA0101"/>
        </a:accent2>
        <a:accent3>
          <a:srgbClr val="FFFFFF"/>
        </a:accent3>
        <a:accent4>
          <a:srgbClr val="404040"/>
        </a:accent4>
        <a:accent5>
          <a:srgbClr val="BFC1C4"/>
        </a:accent5>
        <a:accent6>
          <a:srgbClr val="D40101"/>
        </a:accent6>
        <a:hlink>
          <a:srgbClr val="9AA8B2"/>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010102"/>
        </a:lt2>
        <a:accent1>
          <a:srgbClr val="7C838B"/>
        </a:accent1>
        <a:accent2>
          <a:srgbClr val="EA0101"/>
        </a:accent2>
        <a:accent3>
          <a:srgbClr val="FFFFFF"/>
        </a:accent3>
        <a:accent4>
          <a:srgbClr val="404040"/>
        </a:accent4>
        <a:accent5>
          <a:srgbClr val="BFC1C4"/>
        </a:accent5>
        <a:accent6>
          <a:srgbClr val="D40101"/>
        </a:accent6>
        <a:hlink>
          <a:srgbClr val="B0BBC4"/>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0000"/>
        </a:dk2>
        <a:lt2>
          <a:srgbClr val="000000"/>
        </a:lt2>
        <a:accent1>
          <a:srgbClr val="7C838B"/>
        </a:accent1>
        <a:accent2>
          <a:srgbClr val="EA0101"/>
        </a:accent2>
        <a:accent3>
          <a:srgbClr val="FFFFFF"/>
        </a:accent3>
        <a:accent4>
          <a:srgbClr val="000000"/>
        </a:accent4>
        <a:accent5>
          <a:srgbClr val="BFC1C4"/>
        </a:accent5>
        <a:accent6>
          <a:srgbClr val="D40101"/>
        </a:accent6>
        <a:hlink>
          <a:srgbClr val="B0BBC4"/>
        </a:hlink>
        <a:folHlink>
          <a:srgbClr val="EAEAEA"/>
        </a:folHlink>
      </a:clrScheme>
      <a:clrMap bg1="lt1" tx1="dk1" bg2="lt2" tx2="dk2" accent1="accent1" accent2="accent2" accent3="accent3" accent4="accent4" accent5="accent5" accent6="accent6" hlink="hlink" folHlink="folHlink"/>
    </a:extraClrScheme>
    <a:extraClrScheme>
      <a:clrScheme name="template 14">
        <a:dk1>
          <a:srgbClr val="000000"/>
        </a:dk1>
        <a:lt1>
          <a:srgbClr val="FFFFFF"/>
        </a:lt1>
        <a:dk2>
          <a:srgbClr val="000000"/>
        </a:dk2>
        <a:lt2>
          <a:srgbClr val="000000"/>
        </a:lt2>
        <a:accent1>
          <a:srgbClr val="7C838B"/>
        </a:accent1>
        <a:accent2>
          <a:srgbClr val="EA0101"/>
        </a:accent2>
        <a:accent3>
          <a:srgbClr val="FFFFFF"/>
        </a:accent3>
        <a:accent4>
          <a:srgbClr val="000000"/>
        </a:accent4>
        <a:accent5>
          <a:srgbClr val="BFC1C4"/>
        </a:accent5>
        <a:accent6>
          <a:srgbClr val="D40101"/>
        </a:accent6>
        <a:hlink>
          <a:srgbClr val="CDD4D9"/>
        </a:hlink>
        <a:folHlink>
          <a:srgbClr val="EAEAEA"/>
        </a:folHlink>
      </a:clrScheme>
      <a:clrMap bg1="lt1" tx1="dk1" bg2="lt2" tx2="dk2" accent1="accent1" accent2="accent2" accent3="accent3" accent4="accent4" accent5="accent5" accent6="accent6" hlink="hlink" folHlink="folHlink"/>
    </a:extraClrScheme>
    <a:extraClrScheme>
      <a:clrScheme name="template 15">
        <a:dk1>
          <a:srgbClr val="777777"/>
        </a:dk1>
        <a:lt1>
          <a:srgbClr val="FFFFFF"/>
        </a:lt1>
        <a:dk2>
          <a:srgbClr val="000000"/>
        </a:dk2>
        <a:lt2>
          <a:srgbClr val="000000"/>
        </a:lt2>
        <a:accent1>
          <a:srgbClr val="7C838B"/>
        </a:accent1>
        <a:accent2>
          <a:srgbClr val="EA0101"/>
        </a:accent2>
        <a:accent3>
          <a:srgbClr val="FFFFFF"/>
        </a:accent3>
        <a:accent4>
          <a:srgbClr val="656565"/>
        </a:accent4>
        <a:accent5>
          <a:srgbClr val="BFC1C4"/>
        </a:accent5>
        <a:accent6>
          <a:srgbClr val="D40101"/>
        </a:accent6>
        <a:hlink>
          <a:srgbClr val="CDD4D9"/>
        </a:hlink>
        <a:folHlink>
          <a:srgbClr val="EAEAEA"/>
        </a:folHlink>
      </a:clrScheme>
      <a:clrMap bg1="lt1" tx1="dk1" bg2="lt2" tx2="dk2" accent1="accent1" accent2="accent2" accent3="accent3" accent4="accent4" accent5="accent5" accent6="accent6" hlink="hlink" folHlink="folHlink"/>
    </a:extraClrScheme>
    <a:extraClrScheme>
      <a:clrScheme name="template 16">
        <a:dk1>
          <a:srgbClr val="777777"/>
        </a:dk1>
        <a:lt1>
          <a:srgbClr val="FFFFFF"/>
        </a:lt1>
        <a:dk2>
          <a:srgbClr val="000000"/>
        </a:dk2>
        <a:lt2>
          <a:srgbClr val="000000"/>
        </a:lt2>
        <a:accent1>
          <a:srgbClr val="656B71"/>
        </a:accent1>
        <a:accent2>
          <a:srgbClr val="EA0101"/>
        </a:accent2>
        <a:accent3>
          <a:srgbClr val="FFFFFF"/>
        </a:accent3>
        <a:accent4>
          <a:srgbClr val="656565"/>
        </a:accent4>
        <a:accent5>
          <a:srgbClr val="B8BABB"/>
        </a:accent5>
        <a:accent6>
          <a:srgbClr val="D40101"/>
        </a:accent6>
        <a:hlink>
          <a:srgbClr val="CDD4D9"/>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llows PPT Presentation_TEMPLATE_FINAL_SEPT2018.potx" id="{539493F8-1449-481A-96CD-70A551729668}" vid="{7B1C3DBD-F949-419F-B03A-163F2DC49C0F}"/>
    </a:ext>
  </a:extLst>
</a:theme>
</file>

<file path=ppt/theme/theme2.xml><?xml version="1.0" encoding="utf-8"?>
<a:theme xmlns:a="http://schemas.openxmlformats.org/drawingml/2006/main" name="Office Theme">
  <a:themeElements>
    <a:clrScheme name="IFPTI">
      <a:dk1>
        <a:srgbClr val="969696"/>
      </a:dk1>
      <a:lt1>
        <a:srgbClr val="FFFFFF"/>
      </a:lt1>
      <a:dk2>
        <a:srgbClr val="000000"/>
      </a:dk2>
      <a:lt2>
        <a:srgbClr val="151515"/>
      </a:lt2>
      <a:accent1>
        <a:srgbClr val="DBDBDB"/>
      </a:accent1>
      <a:accent2>
        <a:srgbClr val="C1D72F"/>
      </a:accent2>
      <a:accent3>
        <a:srgbClr val="FFFFFF"/>
      </a:accent3>
      <a:accent4>
        <a:srgbClr val="004B87"/>
      </a:accent4>
      <a:accent5>
        <a:srgbClr val="EAEAEA"/>
      </a:accent5>
      <a:accent6>
        <a:srgbClr val="FF8200"/>
      </a:accent6>
      <a:hlink>
        <a:srgbClr val="414141"/>
      </a:hlink>
      <a:folHlink>
        <a:srgbClr val="EAEAE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FPTI">
      <a:dk1>
        <a:srgbClr val="969696"/>
      </a:dk1>
      <a:lt1>
        <a:srgbClr val="FFFFFF"/>
      </a:lt1>
      <a:dk2>
        <a:srgbClr val="000000"/>
      </a:dk2>
      <a:lt2>
        <a:srgbClr val="151515"/>
      </a:lt2>
      <a:accent1>
        <a:srgbClr val="DBDBDB"/>
      </a:accent1>
      <a:accent2>
        <a:srgbClr val="C1D72F"/>
      </a:accent2>
      <a:accent3>
        <a:srgbClr val="FFFFFF"/>
      </a:accent3>
      <a:accent4>
        <a:srgbClr val="004B87"/>
      </a:accent4>
      <a:accent5>
        <a:srgbClr val="EAEAEA"/>
      </a:accent5>
      <a:accent6>
        <a:srgbClr val="FF8200"/>
      </a:accent6>
      <a:hlink>
        <a:srgbClr val="414141"/>
      </a:hlink>
      <a:folHlink>
        <a:srgbClr val="EAE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_x002f_Approval xmlns="9eb8e0f1-70e9-4cfc-afc4-196294c8e98b" xsi:nil="true"/>
    <PublishingExpirationDate xmlns="http://schemas.microsoft.com/sharepoint/v3" xsi:nil="true"/>
    <PublishingStartDate xmlns="http://schemas.microsoft.com/sharepoint/v3" xsi:nil="true"/>
    <test xmlns="9eb8e0f1-70e9-4cfc-afc4-196294c8e98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0F9E2E25C52E49B282CEB037A93BD3" ma:contentTypeVersion="13" ma:contentTypeDescription="Create a new document." ma:contentTypeScope="" ma:versionID="55b804cc072cd13619a072c13dadd1f4">
  <xsd:schema xmlns:xsd="http://www.w3.org/2001/XMLSchema" xmlns:xs="http://www.w3.org/2001/XMLSchema" xmlns:p="http://schemas.microsoft.com/office/2006/metadata/properties" xmlns:ns1="http://schemas.microsoft.com/sharepoint/v3" xmlns:ns2="461a6195-a3c1-475f-a9c4-35f1b9e8e01c" xmlns:ns3="9eb8e0f1-70e9-4cfc-afc4-196294c8e98b" targetNamespace="http://schemas.microsoft.com/office/2006/metadata/properties" ma:root="true" ma:fieldsID="086237b3f9c81ddbe11a0dcbaf58888c" ns1:_="" ns2:_="" ns3:_="">
    <xsd:import namespace="http://schemas.microsoft.com/sharepoint/v3"/>
    <xsd:import namespace="461a6195-a3c1-475f-a9c4-35f1b9e8e01c"/>
    <xsd:import namespace="9eb8e0f1-70e9-4cfc-afc4-196294c8e98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Comments_x002f_Approval" minOccurs="0"/>
                <xsd:element ref="ns3:test" minOccurs="0"/>
                <xsd:element ref="ns3:MediaServiceAutoTags" minOccurs="0"/>
                <xsd:element ref="ns3:MediaServiceDateTaken" minOccurs="0"/>
                <xsd:element ref="ns3:MediaServiceOCR" minOccurs="0"/>
                <xsd:element ref="ns3:MediaServiceLocation" minOccurs="0"/>
                <xsd:element ref="ns1:PublishingStartDate" minOccurs="0"/>
                <xsd:element ref="ns1:PublishingExpirationDate"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1a6195-a3c1-475f-a9c4-35f1b9e8e01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b8e0f1-70e9-4cfc-afc4-196294c8e98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Comments_x002f_Approval" ma:index="12" nillable="true" ma:displayName="Comments/Approval" ma:internalName="Comments_x002f_Approval">
      <xsd:simpleType>
        <xsd:restriction base="dms:Note"/>
      </xsd:simpleType>
    </xsd:element>
    <xsd:element name="test" ma:index="13" nillable="true" ma:displayName="test" ma:internalName="test">
      <xsd:simpleType>
        <xsd:restriction base="dms:Note">
          <xsd:maxLength value="255"/>
        </xsd:restriction>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86EB70-1B16-414B-8A3F-82528FDFFFB0}">
  <ds:schemaRefs>
    <ds:schemaRef ds:uri="http://schemas.microsoft.com/office/2006/documentManagement/types"/>
    <ds:schemaRef ds:uri="http://purl.org/dc/elements/1.1/"/>
    <ds:schemaRef ds:uri="http://purl.org/dc/terms/"/>
    <ds:schemaRef ds:uri="9eb8e0f1-70e9-4cfc-afc4-196294c8e98b"/>
    <ds:schemaRef ds:uri="http://schemas.microsoft.com/office/infopath/2007/PartnerControls"/>
    <ds:schemaRef ds:uri="http://www.w3.org/XML/1998/namespace"/>
    <ds:schemaRef ds:uri="http://purl.org/dc/dcmitype/"/>
    <ds:schemaRef ds:uri="http://schemas.microsoft.com/office/2006/metadata/properties"/>
    <ds:schemaRef ds:uri="http://schemas.openxmlformats.org/package/2006/metadata/core-properties"/>
    <ds:schemaRef ds:uri="461a6195-a3c1-475f-a9c4-35f1b9e8e01c"/>
    <ds:schemaRef ds:uri="http://schemas.microsoft.com/sharepoint/v3"/>
  </ds:schemaRefs>
</ds:datastoreItem>
</file>

<file path=customXml/itemProps2.xml><?xml version="1.0" encoding="utf-8"?>
<ds:datastoreItem xmlns:ds="http://schemas.openxmlformats.org/officeDocument/2006/customXml" ds:itemID="{ACFE297C-08FC-492B-B8D8-CD6867659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61a6195-a3c1-475f-a9c4-35f1b9e8e01c"/>
    <ds:schemaRef ds:uri="9eb8e0f1-70e9-4cfc-afc4-196294c8e9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4BC9D8-E7B1-4A74-8F12-0E8D28F067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Fellows PPT Presentation_TEMPLATE_FINAL_SEPT2018</Template>
  <TotalTime>4616</TotalTime>
  <Words>6821</Words>
  <Application>Microsoft Office PowerPoint</Application>
  <PresentationFormat>Custom</PresentationFormat>
  <Paragraphs>548</Paragraphs>
  <Slides>39</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Century Gothic</vt:lpstr>
      <vt:lpstr>Futura LT Book</vt:lpstr>
      <vt:lpstr>template</vt:lpstr>
      <vt:lpstr>PowerPoint Presentation</vt:lpstr>
      <vt:lpstr>PowerPoint Presentation</vt:lpstr>
      <vt:lpstr>PowerPoint Presentation</vt:lpstr>
      <vt:lpstr>Background</vt:lpstr>
      <vt:lpstr>ATP Direct-Reading Instruments</vt:lpstr>
      <vt:lpstr>ATP Luciferase Reaction</vt:lpstr>
      <vt:lpstr>ATP Luciferase Reaction</vt:lpstr>
      <vt:lpstr>ATP Luciferase Reaction</vt:lpstr>
      <vt:lpstr>ATP Luciferase Reaction</vt:lpstr>
      <vt:lpstr>Instrument/Measurement Limitations</vt:lpstr>
      <vt:lpstr>Instrument/Measurement Limitations</vt:lpstr>
      <vt:lpstr>Instrument/Measurement Limitations</vt:lpstr>
      <vt:lpstr>Background</vt:lpstr>
      <vt:lpstr>Problem Statement</vt:lpstr>
      <vt:lpstr>Research Questions</vt:lpstr>
      <vt:lpstr>Research Questions (continued)</vt:lpstr>
      <vt:lpstr>Methodology</vt:lpstr>
      <vt:lpstr>Study Population</vt:lpstr>
      <vt:lpstr>Recruitment, Participation, and Survey Content</vt:lpstr>
      <vt:lpstr>Recruitment</vt:lpstr>
      <vt:lpstr>Participation and Survey Content</vt:lpstr>
      <vt:lpstr>Participation and Survey Content</vt:lpstr>
      <vt:lpstr>Results- Table 1 a – Do Not Use DRI/RT</vt:lpstr>
      <vt:lpstr>Table 1b   - MDHPF Who Do Use DRI/RT</vt:lpstr>
      <vt:lpstr>1b. Results,  Section 2 - How Instrument is Used in Firm</vt:lpstr>
      <vt:lpstr>1b. Results,  Section 3 – QA Procedures/Limitations</vt:lpstr>
      <vt:lpstr>Other Results</vt:lpstr>
      <vt:lpstr>Other Findings</vt:lpstr>
      <vt:lpstr>Conclusions</vt:lpstr>
      <vt:lpstr>Conclusions (continued)</vt:lpstr>
      <vt:lpstr>Recommendations</vt:lpstr>
      <vt:lpstr>Recommendations (continued)</vt:lpstr>
      <vt:lpstr>Recommendations (continued)</vt:lpstr>
      <vt:lpstr>Acknowledgements</vt:lpstr>
      <vt:lpstr>PowerPoint Presentation</vt:lpstr>
      <vt:lpstr>ATP – ADP – AMP  Concepts</vt:lpstr>
      <vt:lpstr>Reliability – Quenching (+) and Enhancing (-)</vt:lpstr>
      <vt:lpstr>PowerPoint Presentation</vt:lpstr>
      <vt:lpstr>ATP Luciferase Reaction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the PPT Template</dc:title>
  <dc:creator>D'Ann L. Williams</dc:creator>
  <cp:lastModifiedBy>Jennifer Hardy-Tindle (IFPTI)</cp:lastModifiedBy>
  <cp:revision>257</cp:revision>
  <cp:lastPrinted>2019-06-02T20:29:04Z</cp:lastPrinted>
  <dcterms:created xsi:type="dcterms:W3CDTF">2018-09-22T00:00:31Z</dcterms:created>
  <dcterms:modified xsi:type="dcterms:W3CDTF">2019-06-07T19:52:51Z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0x010100340F9E2E25C52E49B282CEB037A93BD3</vt:lpwstr>
  </property>
</Properties>
</file>