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70" r:id="rId3"/>
    <p:sldId id="332" r:id="rId4"/>
    <p:sldId id="307" r:id="rId5"/>
    <p:sldId id="292" r:id="rId6"/>
    <p:sldId id="314" r:id="rId7"/>
    <p:sldId id="296" r:id="rId8"/>
    <p:sldId id="301" r:id="rId9"/>
    <p:sldId id="311" r:id="rId10"/>
    <p:sldId id="312" r:id="rId11"/>
    <p:sldId id="291" r:id="rId12"/>
    <p:sldId id="371" r:id="rId13"/>
    <p:sldId id="377" r:id="rId14"/>
    <p:sldId id="378" r:id="rId15"/>
    <p:sldId id="379" r:id="rId16"/>
    <p:sldId id="335" r:id="rId17"/>
    <p:sldId id="372" r:id="rId18"/>
    <p:sldId id="273" r:id="rId19"/>
    <p:sldId id="336" r:id="rId20"/>
    <p:sldId id="337" r:id="rId21"/>
    <p:sldId id="338" r:id="rId22"/>
    <p:sldId id="339" r:id="rId23"/>
    <p:sldId id="341" r:id="rId24"/>
    <p:sldId id="342" r:id="rId25"/>
    <p:sldId id="343" r:id="rId26"/>
    <p:sldId id="373" r:id="rId27"/>
    <p:sldId id="344" r:id="rId28"/>
    <p:sldId id="303" r:id="rId29"/>
    <p:sldId id="375" r:id="rId30"/>
    <p:sldId id="380" r:id="rId31"/>
    <p:sldId id="270" r:id="rId32"/>
    <p:sldId id="261" r:id="rId33"/>
    <p:sldId id="269" r:id="rId34"/>
    <p:sldId id="306" r:id="rId35"/>
    <p:sldId id="376" r:id="rId36"/>
    <p:sldId id="374" r:id="rId37"/>
    <p:sldId id="349" r:id="rId38"/>
    <p:sldId id="347" r:id="rId39"/>
    <p:sldId id="313"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EE"/>
    <a:srgbClr val="F7F8F8"/>
    <a:srgbClr val="F8F9F9"/>
    <a:srgbClr val="F8F8F8"/>
    <a:srgbClr val="EAEAEA"/>
    <a:srgbClr val="FFFFFF"/>
    <a:srgbClr val="717074"/>
    <a:srgbClr val="5D0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84540" autoAdjust="0"/>
  </p:normalViewPr>
  <p:slideViewPr>
    <p:cSldViewPr snapToGrid="0">
      <p:cViewPr>
        <p:scale>
          <a:sx n="80" d="100"/>
          <a:sy n="80" d="100"/>
        </p:scale>
        <p:origin x="-1037" y="-58"/>
      </p:cViewPr>
      <p:guideLst>
        <p:guide orient="horz" pos="2160"/>
        <p:guide pos="2880"/>
      </p:guideLst>
    </p:cSldViewPr>
  </p:slideViewPr>
  <p:notesTextViewPr>
    <p:cViewPr>
      <p:scale>
        <a:sx n="1" d="1"/>
        <a:sy n="1" d="1"/>
      </p:scale>
      <p:origin x="0" y="0"/>
    </p:cViewPr>
  </p:notesTextViewPr>
  <p:sorterViewPr>
    <p:cViewPr>
      <p:scale>
        <a:sx n="100" d="100"/>
        <a:sy n="100" d="100"/>
      </p:scale>
      <p:origin x="0" y="6341"/>
    </p:cViewPr>
  </p:sorterViewPr>
  <p:notesViewPr>
    <p:cSldViewPr snapToGrid="0">
      <p:cViewPr varScale="1">
        <p:scale>
          <a:sx n="66" d="100"/>
          <a:sy n="66" d="100"/>
        </p:scale>
        <p:origin x="-2563"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defRPr/>
            </a:pPr>
            <a:r>
              <a:rPr lang="en-US" sz="1400"/>
              <a:t>Acres</a:t>
            </a:r>
            <a:r>
              <a:rPr lang="en-US" sz="1400" baseline="0"/>
              <a:t> of Planted Corn in Illinois</a:t>
            </a:r>
            <a:endParaRPr lang="en-US" sz="1400"/>
          </a:p>
        </c:rich>
      </c:tx>
      <c:layout>
        <c:manualLayout>
          <c:xMode val="edge"/>
          <c:yMode val="edge"/>
          <c:x val="0.21436485702445088"/>
          <c:y val="1.1494252873563218E-2"/>
        </c:manualLayout>
      </c:layout>
      <c:overlay val="0"/>
    </c:title>
    <c:autoTitleDeleted val="0"/>
    <c:plotArea>
      <c:layout>
        <c:manualLayout>
          <c:layoutTarget val="inner"/>
          <c:xMode val="edge"/>
          <c:yMode val="edge"/>
          <c:x val="0.11423840769903762"/>
          <c:y val="0.14592784110941356"/>
          <c:w val="0.68623664229471315"/>
          <c:h val="0.7380922160849297"/>
        </c:manualLayout>
      </c:layout>
      <c:barChart>
        <c:barDir val="col"/>
        <c:grouping val="stacked"/>
        <c:varyColors val="0"/>
        <c:ser>
          <c:idx val="1"/>
          <c:order val="1"/>
          <c:tx>
            <c:strRef>
              <c:f>Data!$C$2</c:f>
              <c:strCache>
                <c:ptCount val="1"/>
                <c:pt idx="0">
                  <c:v>PLT ALL  PURPOSE ACRES (000)</c:v>
                </c:pt>
              </c:strCache>
            </c:strRef>
          </c:tx>
          <c:invertIfNegative val="0"/>
          <c:cat>
            <c:numRef>
              <c:f>Data!$A$3:$A$32</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Data!$C$3:$C$32</c:f>
              <c:numCache>
                <c:formatCode>General</c:formatCode>
                <c:ptCount val="30"/>
                <c:pt idx="0">
                  <c:v>8200</c:v>
                </c:pt>
                <c:pt idx="1">
                  <c:v>11200</c:v>
                </c:pt>
                <c:pt idx="2">
                  <c:v>11600</c:v>
                </c:pt>
                <c:pt idx="3">
                  <c:v>10600</c:v>
                </c:pt>
                <c:pt idx="4">
                  <c:v>9350</c:v>
                </c:pt>
                <c:pt idx="5">
                  <c:v>9900</c:v>
                </c:pt>
                <c:pt idx="6">
                  <c:v>10900</c:v>
                </c:pt>
                <c:pt idx="7">
                  <c:v>10600</c:v>
                </c:pt>
                <c:pt idx="8">
                  <c:v>11200</c:v>
                </c:pt>
                <c:pt idx="9">
                  <c:v>11200</c:v>
                </c:pt>
                <c:pt idx="10">
                  <c:v>10500</c:v>
                </c:pt>
                <c:pt idx="11">
                  <c:v>11600</c:v>
                </c:pt>
                <c:pt idx="12">
                  <c:v>10200</c:v>
                </c:pt>
                <c:pt idx="13">
                  <c:v>11000</c:v>
                </c:pt>
                <c:pt idx="14">
                  <c:v>11200</c:v>
                </c:pt>
                <c:pt idx="15">
                  <c:v>10600</c:v>
                </c:pt>
                <c:pt idx="16">
                  <c:v>10800</c:v>
                </c:pt>
                <c:pt idx="17">
                  <c:v>11200</c:v>
                </c:pt>
                <c:pt idx="18">
                  <c:v>11000</c:v>
                </c:pt>
                <c:pt idx="19">
                  <c:v>11100</c:v>
                </c:pt>
                <c:pt idx="20">
                  <c:v>11200</c:v>
                </c:pt>
                <c:pt idx="21">
                  <c:v>11750</c:v>
                </c:pt>
                <c:pt idx="22">
                  <c:v>12100</c:v>
                </c:pt>
                <c:pt idx="23">
                  <c:v>11300</c:v>
                </c:pt>
                <c:pt idx="24">
                  <c:v>13200</c:v>
                </c:pt>
                <c:pt idx="25">
                  <c:v>12100</c:v>
                </c:pt>
                <c:pt idx="26">
                  <c:v>12000</c:v>
                </c:pt>
                <c:pt idx="27">
                  <c:v>12600</c:v>
                </c:pt>
                <c:pt idx="28">
                  <c:v>12600</c:v>
                </c:pt>
                <c:pt idx="29">
                  <c:v>12800</c:v>
                </c:pt>
              </c:numCache>
            </c:numRef>
          </c:val>
        </c:ser>
        <c:ser>
          <c:idx val="2"/>
          <c:order val="2"/>
          <c:tx>
            <c:strRef>
              <c:f>Data!$D$2</c:f>
              <c:strCache>
                <c:ptCount val="1"/>
                <c:pt idx="0">
                  <c:v>HARVEST GRAIN (000) ACRES</c:v>
                </c:pt>
              </c:strCache>
            </c:strRef>
          </c:tx>
          <c:invertIfNegative val="0"/>
          <c:cat>
            <c:numRef>
              <c:f>Data!$A$3:$A$32</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Data!$D$3:$D$32</c:f>
            </c:numRef>
          </c:val>
        </c:ser>
        <c:ser>
          <c:idx val="3"/>
          <c:order val="3"/>
          <c:tx>
            <c:strRef>
              <c:f>Data!$E$2</c:f>
              <c:strCache>
                <c:ptCount val="1"/>
                <c:pt idx="0">
                  <c:v>YIELD PER ACRE (BUSHELS)</c:v>
                </c:pt>
              </c:strCache>
            </c:strRef>
          </c:tx>
          <c:invertIfNegative val="0"/>
          <c:cat>
            <c:numRef>
              <c:f>Data!$A$3:$A$32</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Data!$E$3:$E$32</c:f>
            </c:numRef>
          </c:val>
        </c:ser>
        <c:ser>
          <c:idx val="4"/>
          <c:order val="4"/>
          <c:tx>
            <c:strRef>
              <c:f>Data!$F$2</c:f>
              <c:strCache>
                <c:ptCount val="1"/>
                <c:pt idx="0">
                  <c:v>PRODUCTION (000) BUSHELS</c:v>
                </c:pt>
              </c:strCache>
            </c:strRef>
          </c:tx>
          <c:invertIfNegative val="0"/>
          <c:cat>
            <c:numRef>
              <c:f>Data!$A$3:$A$32</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Data!$F$3:$F$32</c:f>
            </c:numRef>
          </c:val>
        </c:ser>
        <c:ser>
          <c:idx val="5"/>
          <c:order val="5"/>
          <c:tx>
            <c:strRef>
              <c:f>Data!$G$2</c:f>
              <c:strCache>
                <c:ptCount val="1"/>
                <c:pt idx="0">
                  <c:v>MKT YR AVG ($\BU)</c:v>
                </c:pt>
              </c:strCache>
            </c:strRef>
          </c:tx>
          <c:invertIfNegative val="0"/>
          <c:cat>
            <c:numRef>
              <c:f>Data!$A$3:$A$32</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Data!$G$3:$G$32</c:f>
            </c:numRef>
          </c:val>
        </c:ser>
        <c:ser>
          <c:idx val="6"/>
          <c:order val="6"/>
          <c:tx>
            <c:strRef>
              <c:f>Data!$H$2</c:f>
              <c:strCache>
                <c:ptCount val="1"/>
                <c:pt idx="0">
                  <c:v>VALUE PRODUCTION ($000)</c:v>
                </c:pt>
              </c:strCache>
            </c:strRef>
          </c:tx>
          <c:invertIfNegative val="0"/>
          <c:cat>
            <c:numRef>
              <c:f>Data!$A$3:$A$32</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Data!$H$3:$H$32</c:f>
            </c:numRef>
          </c:val>
        </c:ser>
        <c:ser>
          <c:idx val="7"/>
          <c:order val="7"/>
          <c:tx>
            <c:strRef>
              <c:f>Data!$I$2</c:f>
              <c:strCache>
                <c:ptCount val="1"/>
                <c:pt idx="0">
                  <c:v>HARVEST SILAGE (000) ACRES</c:v>
                </c:pt>
              </c:strCache>
            </c:strRef>
          </c:tx>
          <c:invertIfNegative val="0"/>
          <c:cat>
            <c:numRef>
              <c:f>Data!$A$3:$A$32</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Data!$I$3:$I$32</c:f>
            </c:numRef>
          </c:val>
        </c:ser>
        <c:dLbls>
          <c:showLegendKey val="0"/>
          <c:showVal val="0"/>
          <c:showCatName val="0"/>
          <c:showSerName val="0"/>
          <c:showPercent val="0"/>
          <c:showBubbleSize val="0"/>
        </c:dLbls>
        <c:gapWidth val="150"/>
        <c:overlap val="100"/>
        <c:axId val="22199680"/>
        <c:axId val="108892160"/>
      </c:barChart>
      <c:barChart>
        <c:barDir val="col"/>
        <c:grouping val="stacked"/>
        <c:varyColors val="0"/>
        <c:ser>
          <c:idx val="8"/>
          <c:order val="0"/>
          <c:tx>
            <c:strRef>
              <c:f>Data!$J$2</c:f>
              <c:strCache>
                <c:ptCount val="1"/>
                <c:pt idx="0">
                  <c:v>ACRES GM CORN PLT (000)</c:v>
                </c:pt>
              </c:strCache>
            </c:strRef>
          </c:tx>
          <c:invertIfNegative val="0"/>
          <c:cat>
            <c:numRef>
              <c:f>Data!$A$8:$A$32</c:f>
              <c:numCache>
                <c:formatCode>General</c:formatCode>
                <c:ptCount val="25"/>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numCache>
            </c:numRef>
          </c:cat>
          <c:val>
            <c:numRef>
              <c:f>Data!$J$3:$J$32</c:f>
              <c:numCache>
                <c:formatCode>General</c:formatCode>
                <c:ptCount val="30"/>
                <c:pt idx="17">
                  <c:v>1904.0000000000002</c:v>
                </c:pt>
                <c:pt idx="18">
                  <c:v>1760</c:v>
                </c:pt>
                <c:pt idx="19">
                  <c:v>2552</c:v>
                </c:pt>
                <c:pt idx="20">
                  <c:v>3136.0000000000005</c:v>
                </c:pt>
                <c:pt idx="21">
                  <c:v>3861</c:v>
                </c:pt>
                <c:pt idx="22">
                  <c:v>4356</c:v>
                </c:pt>
                <c:pt idx="23">
                  <c:v>6380.0000000000009</c:v>
                </c:pt>
                <c:pt idx="24">
                  <c:v>9768</c:v>
                </c:pt>
                <c:pt idx="25">
                  <c:v>9840</c:v>
                </c:pt>
                <c:pt idx="26">
                  <c:v>10080</c:v>
                </c:pt>
                <c:pt idx="27">
                  <c:v>10332</c:v>
                </c:pt>
                <c:pt idx="28">
                  <c:v>10836</c:v>
                </c:pt>
                <c:pt idx="29">
                  <c:v>11050</c:v>
                </c:pt>
              </c:numCache>
            </c:numRef>
          </c:val>
        </c:ser>
        <c:dLbls>
          <c:showLegendKey val="0"/>
          <c:showVal val="0"/>
          <c:showCatName val="0"/>
          <c:showSerName val="0"/>
          <c:showPercent val="0"/>
          <c:showBubbleSize val="0"/>
        </c:dLbls>
        <c:gapWidth val="150"/>
        <c:overlap val="100"/>
        <c:axId val="38967168"/>
        <c:axId val="38965632"/>
      </c:barChart>
      <c:catAx>
        <c:axId val="22199680"/>
        <c:scaling>
          <c:orientation val="minMax"/>
        </c:scaling>
        <c:delete val="0"/>
        <c:axPos val="b"/>
        <c:numFmt formatCode="General" sourceLinked="1"/>
        <c:majorTickMark val="out"/>
        <c:minorTickMark val="none"/>
        <c:tickLblPos val="nextTo"/>
        <c:crossAx val="108892160"/>
        <c:crosses val="autoZero"/>
        <c:auto val="1"/>
        <c:lblAlgn val="ctr"/>
        <c:lblOffset val="100"/>
        <c:tickLblSkip val="5"/>
        <c:noMultiLvlLbl val="0"/>
      </c:catAx>
      <c:valAx>
        <c:axId val="108892160"/>
        <c:scaling>
          <c:orientation val="minMax"/>
        </c:scaling>
        <c:delete val="0"/>
        <c:axPos val="l"/>
        <c:majorGridlines/>
        <c:numFmt formatCode="General" sourceLinked="1"/>
        <c:majorTickMark val="out"/>
        <c:minorTickMark val="none"/>
        <c:tickLblPos val="nextTo"/>
        <c:crossAx val="22199680"/>
        <c:crosses val="autoZero"/>
        <c:crossBetween val="between"/>
      </c:valAx>
      <c:valAx>
        <c:axId val="38965632"/>
        <c:scaling>
          <c:orientation val="minMax"/>
        </c:scaling>
        <c:delete val="1"/>
        <c:axPos val="r"/>
        <c:numFmt formatCode="General" sourceLinked="1"/>
        <c:majorTickMark val="out"/>
        <c:minorTickMark val="none"/>
        <c:tickLblPos val="nextTo"/>
        <c:crossAx val="38967168"/>
        <c:crosses val="max"/>
        <c:crossBetween val="between"/>
      </c:valAx>
      <c:catAx>
        <c:axId val="38967168"/>
        <c:scaling>
          <c:orientation val="minMax"/>
        </c:scaling>
        <c:delete val="1"/>
        <c:axPos val="b"/>
        <c:numFmt formatCode="General" sourceLinked="1"/>
        <c:majorTickMark val="out"/>
        <c:minorTickMark val="none"/>
        <c:tickLblPos val="nextTo"/>
        <c:crossAx val="38965632"/>
        <c:crosses val="autoZero"/>
        <c:auto val="1"/>
        <c:lblAlgn val="ctr"/>
        <c:lblOffset val="100"/>
        <c:noMultiLvlLbl val="0"/>
      </c:catAx>
    </c:plotArea>
    <c:legend>
      <c:legendPos val="r"/>
      <c:layout>
        <c:manualLayout>
          <c:xMode val="edge"/>
          <c:yMode val="edge"/>
          <c:x val="0.81176377952755907"/>
          <c:y val="8.6838952823204779E-2"/>
          <c:w val="0.17156955380577427"/>
          <c:h val="0.83380039033582354"/>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a:lstStyle/>
          <a:p>
            <a:pPr>
              <a:defRPr/>
            </a:pPr>
            <a:r>
              <a:rPr lang="en-US" sz="1400" b="1" i="0" baseline="0">
                <a:effectLst/>
              </a:rPr>
              <a:t>% Change of Planted Corn in Illinois </a:t>
            </a:r>
            <a:endParaRPr lang="en-US" sz="1400">
              <a:effectLst/>
            </a:endParaRPr>
          </a:p>
        </c:rich>
      </c:tx>
      <c:layout/>
      <c:overlay val="0"/>
    </c:title>
    <c:autoTitleDeleted val="0"/>
    <c:plotArea>
      <c:layout/>
      <c:lineChart>
        <c:grouping val="standard"/>
        <c:varyColors val="0"/>
        <c:ser>
          <c:idx val="0"/>
          <c:order val="0"/>
          <c:marker>
            <c:symbol val="none"/>
          </c:marker>
          <c:trendline>
            <c:trendlineType val="linear"/>
            <c:dispRSqr val="0"/>
            <c:dispEq val="0"/>
          </c:trendline>
          <c:cat>
            <c:numRef>
              <c:f>Data!$A$4:$A$32</c:f>
              <c:numCache>
                <c:formatCode>General</c:formatCode>
                <c:ptCount val="29"/>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numCache>
            </c:numRef>
          </c:cat>
          <c:val>
            <c:numRef>
              <c:f>Data!$K$4:$K$32</c:f>
              <c:numCache>
                <c:formatCode>0%</c:formatCode>
                <c:ptCount val="29"/>
                <c:pt idx="0">
                  <c:v>0.36585365853658547</c:v>
                </c:pt>
                <c:pt idx="1">
                  <c:v>0.41463414634146334</c:v>
                </c:pt>
                <c:pt idx="2">
                  <c:v>0.29268292682926833</c:v>
                </c:pt>
                <c:pt idx="3">
                  <c:v>0.14024390243902429</c:v>
                </c:pt>
                <c:pt idx="4">
                  <c:v>0.20731707317073167</c:v>
                </c:pt>
                <c:pt idx="5">
                  <c:v>0.3292682926829269</c:v>
                </c:pt>
                <c:pt idx="6">
                  <c:v>0.29268292682926833</c:v>
                </c:pt>
                <c:pt idx="7">
                  <c:v>0.36585365853658547</c:v>
                </c:pt>
                <c:pt idx="8">
                  <c:v>0.36585365853658547</c:v>
                </c:pt>
                <c:pt idx="9">
                  <c:v>0.28048780487804881</c:v>
                </c:pt>
                <c:pt idx="10">
                  <c:v>0.41463414634146334</c:v>
                </c:pt>
                <c:pt idx="11">
                  <c:v>0.24390243902439024</c:v>
                </c:pt>
                <c:pt idx="12">
                  <c:v>0.34146341463414642</c:v>
                </c:pt>
                <c:pt idx="13">
                  <c:v>0.36585365853658547</c:v>
                </c:pt>
                <c:pt idx="14">
                  <c:v>0.29268292682926833</c:v>
                </c:pt>
                <c:pt idx="15">
                  <c:v>0.31707317073170738</c:v>
                </c:pt>
                <c:pt idx="16">
                  <c:v>0.36585365853658547</c:v>
                </c:pt>
                <c:pt idx="17">
                  <c:v>0.34146341463414642</c:v>
                </c:pt>
                <c:pt idx="18">
                  <c:v>0.35365853658536595</c:v>
                </c:pt>
                <c:pt idx="19">
                  <c:v>0.36585365853658547</c:v>
                </c:pt>
                <c:pt idx="20">
                  <c:v>0.43292682926829262</c:v>
                </c:pt>
                <c:pt idx="21">
                  <c:v>0.47560975609756095</c:v>
                </c:pt>
                <c:pt idx="22">
                  <c:v>0.37804878048780477</c:v>
                </c:pt>
                <c:pt idx="23">
                  <c:v>0.60975609756097571</c:v>
                </c:pt>
                <c:pt idx="24">
                  <c:v>0.47560975609756095</c:v>
                </c:pt>
                <c:pt idx="25">
                  <c:v>0.46341463414634143</c:v>
                </c:pt>
                <c:pt idx="26">
                  <c:v>0.53658536585365857</c:v>
                </c:pt>
                <c:pt idx="27">
                  <c:v>0.53658536585365857</c:v>
                </c:pt>
                <c:pt idx="28">
                  <c:v>0.56097560975609762</c:v>
                </c:pt>
              </c:numCache>
            </c:numRef>
          </c:val>
          <c:smooth val="0"/>
        </c:ser>
        <c:dLbls>
          <c:showLegendKey val="0"/>
          <c:showVal val="0"/>
          <c:showCatName val="0"/>
          <c:showSerName val="0"/>
          <c:showPercent val="0"/>
          <c:showBubbleSize val="0"/>
        </c:dLbls>
        <c:marker val="1"/>
        <c:smooth val="0"/>
        <c:axId val="38816384"/>
        <c:axId val="38822272"/>
      </c:lineChart>
      <c:catAx>
        <c:axId val="38816384"/>
        <c:scaling>
          <c:orientation val="minMax"/>
        </c:scaling>
        <c:delete val="0"/>
        <c:axPos val="b"/>
        <c:numFmt formatCode="General" sourceLinked="1"/>
        <c:majorTickMark val="none"/>
        <c:minorTickMark val="none"/>
        <c:tickLblPos val="low"/>
        <c:crossAx val="38822272"/>
        <c:crosses val="autoZero"/>
        <c:auto val="1"/>
        <c:lblAlgn val="ctr"/>
        <c:lblOffset val="100"/>
        <c:tickLblSkip val="5"/>
        <c:noMultiLvlLbl val="0"/>
      </c:catAx>
      <c:valAx>
        <c:axId val="38822272"/>
        <c:scaling>
          <c:orientation val="minMax"/>
        </c:scaling>
        <c:delete val="0"/>
        <c:axPos val="l"/>
        <c:majorGridlines/>
        <c:numFmt formatCode="0%" sourceLinked="1"/>
        <c:majorTickMark val="out"/>
        <c:minorTickMark val="none"/>
        <c:tickLblPos val="nextTo"/>
        <c:crossAx val="3881638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defRPr/>
            </a:pPr>
            <a:r>
              <a:rPr lang="en-US" sz="1400"/>
              <a:t>Acres</a:t>
            </a:r>
            <a:r>
              <a:rPr lang="en-US" sz="1400" baseline="0"/>
              <a:t> of Planted Corn in Iowa</a:t>
            </a:r>
            <a:endParaRPr lang="en-US" sz="1400"/>
          </a:p>
        </c:rich>
      </c:tx>
      <c:layout/>
      <c:overlay val="0"/>
    </c:title>
    <c:autoTitleDeleted val="0"/>
    <c:plotArea>
      <c:layout>
        <c:manualLayout>
          <c:layoutTarget val="inner"/>
          <c:xMode val="edge"/>
          <c:yMode val="edge"/>
          <c:x val="0.11423840769903762"/>
          <c:y val="0.14592784110941356"/>
          <c:w val="0.68623664229471315"/>
          <c:h val="0.7380922160849297"/>
        </c:manualLayout>
      </c:layout>
      <c:barChart>
        <c:barDir val="col"/>
        <c:grouping val="stacked"/>
        <c:varyColors val="0"/>
        <c:ser>
          <c:idx val="1"/>
          <c:order val="1"/>
          <c:tx>
            <c:strRef>
              <c:f>Data!$C$2</c:f>
              <c:strCache>
                <c:ptCount val="1"/>
                <c:pt idx="0">
                  <c:v>PLT ALL  PURPOSE ACRES (000)</c:v>
                </c:pt>
              </c:strCache>
            </c:strRef>
          </c:tx>
          <c:invertIfNegative val="0"/>
          <c:cat>
            <c:numRef>
              <c:f>Data!$A$67:$A$96</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Data!$C$67:$C$96</c:f>
              <c:numCache>
                <c:formatCode>General</c:formatCode>
                <c:ptCount val="30"/>
                <c:pt idx="0">
                  <c:v>9100</c:v>
                </c:pt>
                <c:pt idx="1">
                  <c:v>13400</c:v>
                </c:pt>
                <c:pt idx="2">
                  <c:v>13900</c:v>
                </c:pt>
                <c:pt idx="3">
                  <c:v>12300</c:v>
                </c:pt>
                <c:pt idx="4">
                  <c:v>10400</c:v>
                </c:pt>
                <c:pt idx="5">
                  <c:v>11300</c:v>
                </c:pt>
                <c:pt idx="6">
                  <c:v>12600</c:v>
                </c:pt>
                <c:pt idx="7">
                  <c:v>12800</c:v>
                </c:pt>
                <c:pt idx="8">
                  <c:v>12500</c:v>
                </c:pt>
                <c:pt idx="9">
                  <c:v>13200</c:v>
                </c:pt>
                <c:pt idx="10">
                  <c:v>12000</c:v>
                </c:pt>
                <c:pt idx="11">
                  <c:v>12900</c:v>
                </c:pt>
                <c:pt idx="12">
                  <c:v>11900</c:v>
                </c:pt>
                <c:pt idx="13">
                  <c:v>12700</c:v>
                </c:pt>
                <c:pt idx="14">
                  <c:v>12200</c:v>
                </c:pt>
                <c:pt idx="15">
                  <c:v>12500</c:v>
                </c:pt>
                <c:pt idx="16">
                  <c:v>12100</c:v>
                </c:pt>
                <c:pt idx="17">
                  <c:v>12300</c:v>
                </c:pt>
                <c:pt idx="18">
                  <c:v>11700</c:v>
                </c:pt>
                <c:pt idx="19">
                  <c:v>12200</c:v>
                </c:pt>
                <c:pt idx="20">
                  <c:v>12300</c:v>
                </c:pt>
                <c:pt idx="21">
                  <c:v>12700</c:v>
                </c:pt>
                <c:pt idx="22">
                  <c:v>12800</c:v>
                </c:pt>
                <c:pt idx="23">
                  <c:v>12600</c:v>
                </c:pt>
                <c:pt idx="24">
                  <c:v>14200</c:v>
                </c:pt>
                <c:pt idx="25">
                  <c:v>13300</c:v>
                </c:pt>
                <c:pt idx="26">
                  <c:v>13600</c:v>
                </c:pt>
                <c:pt idx="27">
                  <c:v>13400</c:v>
                </c:pt>
                <c:pt idx="28">
                  <c:v>14100</c:v>
                </c:pt>
                <c:pt idx="29">
                  <c:v>14200</c:v>
                </c:pt>
              </c:numCache>
            </c:numRef>
          </c:val>
        </c:ser>
        <c:ser>
          <c:idx val="2"/>
          <c:order val="2"/>
          <c:tx>
            <c:strRef>
              <c:f>Data!$D$2</c:f>
              <c:strCache>
                <c:ptCount val="1"/>
                <c:pt idx="0">
                  <c:v>HARVEST GRAIN (000) ACRES</c:v>
                </c:pt>
              </c:strCache>
            </c:strRef>
          </c:tx>
          <c:invertIfNegative val="0"/>
          <c:cat>
            <c:numRef>
              <c:f>Data!$A$67:$A$96</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Data!$D$3:$D$32</c:f>
            </c:numRef>
          </c:val>
        </c:ser>
        <c:ser>
          <c:idx val="3"/>
          <c:order val="3"/>
          <c:tx>
            <c:strRef>
              <c:f>Data!$E$2</c:f>
              <c:strCache>
                <c:ptCount val="1"/>
                <c:pt idx="0">
                  <c:v>YIELD PER ACRE (BUSHELS)</c:v>
                </c:pt>
              </c:strCache>
            </c:strRef>
          </c:tx>
          <c:invertIfNegative val="0"/>
          <c:cat>
            <c:numRef>
              <c:f>Data!$A$67:$A$96</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Data!$E$3:$E$32</c:f>
            </c:numRef>
          </c:val>
        </c:ser>
        <c:ser>
          <c:idx val="4"/>
          <c:order val="4"/>
          <c:tx>
            <c:strRef>
              <c:f>Data!$F$2</c:f>
              <c:strCache>
                <c:ptCount val="1"/>
                <c:pt idx="0">
                  <c:v>PRODUCTION (000) BUSHELS</c:v>
                </c:pt>
              </c:strCache>
            </c:strRef>
          </c:tx>
          <c:invertIfNegative val="0"/>
          <c:cat>
            <c:numRef>
              <c:f>Data!$A$67:$A$96</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Data!$F$3:$F$32</c:f>
            </c:numRef>
          </c:val>
        </c:ser>
        <c:ser>
          <c:idx val="5"/>
          <c:order val="5"/>
          <c:tx>
            <c:strRef>
              <c:f>Data!$G$2</c:f>
              <c:strCache>
                <c:ptCount val="1"/>
                <c:pt idx="0">
                  <c:v>MKT YR AVG ($\BU)</c:v>
                </c:pt>
              </c:strCache>
            </c:strRef>
          </c:tx>
          <c:invertIfNegative val="0"/>
          <c:cat>
            <c:numRef>
              <c:f>Data!$A$67:$A$96</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Data!$G$3:$G$32</c:f>
            </c:numRef>
          </c:val>
        </c:ser>
        <c:ser>
          <c:idx val="6"/>
          <c:order val="6"/>
          <c:tx>
            <c:strRef>
              <c:f>Data!$H$2</c:f>
              <c:strCache>
                <c:ptCount val="1"/>
                <c:pt idx="0">
                  <c:v>VALUE PRODUCTION ($000)</c:v>
                </c:pt>
              </c:strCache>
            </c:strRef>
          </c:tx>
          <c:invertIfNegative val="0"/>
          <c:cat>
            <c:numRef>
              <c:f>Data!$A$67:$A$96</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Data!$H$3:$H$32</c:f>
            </c:numRef>
          </c:val>
        </c:ser>
        <c:ser>
          <c:idx val="7"/>
          <c:order val="7"/>
          <c:tx>
            <c:strRef>
              <c:f>Data!$I$2</c:f>
              <c:strCache>
                <c:ptCount val="1"/>
                <c:pt idx="0">
                  <c:v>HARVEST SILAGE (000) ACRES</c:v>
                </c:pt>
              </c:strCache>
            </c:strRef>
          </c:tx>
          <c:invertIfNegative val="0"/>
          <c:cat>
            <c:numRef>
              <c:f>Data!$A$67:$A$96</c:f>
              <c:numCache>
                <c:formatCode>General</c:formatCode>
                <c:ptCount val="30"/>
                <c:pt idx="0">
                  <c:v>1983</c:v>
                </c:pt>
                <c:pt idx="1">
                  <c:v>1984</c:v>
                </c:pt>
                <c:pt idx="2">
                  <c:v>1985</c:v>
                </c:pt>
                <c:pt idx="3">
                  <c:v>1986</c:v>
                </c:pt>
                <c:pt idx="4">
                  <c:v>1987</c:v>
                </c:pt>
                <c:pt idx="5">
                  <c:v>1988</c:v>
                </c:pt>
                <c:pt idx="6">
                  <c:v>1989</c:v>
                </c:pt>
                <c:pt idx="7">
                  <c:v>1990</c:v>
                </c:pt>
                <c:pt idx="8">
                  <c:v>1991</c:v>
                </c:pt>
                <c:pt idx="9">
                  <c:v>1992</c:v>
                </c:pt>
                <c:pt idx="10">
                  <c:v>1993</c:v>
                </c:pt>
                <c:pt idx="11">
                  <c:v>1994</c:v>
                </c:pt>
                <c:pt idx="12">
                  <c:v>1995</c:v>
                </c:pt>
                <c:pt idx="13">
                  <c:v>1996</c:v>
                </c:pt>
                <c:pt idx="14">
                  <c:v>1997</c:v>
                </c:pt>
                <c:pt idx="15">
                  <c:v>1998</c:v>
                </c:pt>
                <c:pt idx="16">
                  <c:v>1999</c:v>
                </c:pt>
                <c:pt idx="17">
                  <c:v>2000</c:v>
                </c:pt>
                <c:pt idx="18">
                  <c:v>2001</c:v>
                </c:pt>
                <c:pt idx="19">
                  <c:v>2002</c:v>
                </c:pt>
                <c:pt idx="20">
                  <c:v>2003</c:v>
                </c:pt>
                <c:pt idx="21">
                  <c:v>2004</c:v>
                </c:pt>
                <c:pt idx="22">
                  <c:v>2005</c:v>
                </c:pt>
                <c:pt idx="23">
                  <c:v>2006</c:v>
                </c:pt>
                <c:pt idx="24">
                  <c:v>2007</c:v>
                </c:pt>
                <c:pt idx="25">
                  <c:v>2008</c:v>
                </c:pt>
                <c:pt idx="26">
                  <c:v>2009</c:v>
                </c:pt>
                <c:pt idx="27">
                  <c:v>2010</c:v>
                </c:pt>
                <c:pt idx="28">
                  <c:v>2011</c:v>
                </c:pt>
                <c:pt idx="29">
                  <c:v>2012</c:v>
                </c:pt>
              </c:numCache>
            </c:numRef>
          </c:cat>
          <c:val>
            <c:numRef>
              <c:f>Data!$I$3:$I$32</c:f>
            </c:numRef>
          </c:val>
        </c:ser>
        <c:dLbls>
          <c:showLegendKey val="0"/>
          <c:showVal val="0"/>
          <c:showCatName val="0"/>
          <c:showSerName val="0"/>
          <c:showPercent val="0"/>
          <c:showBubbleSize val="0"/>
        </c:dLbls>
        <c:gapWidth val="150"/>
        <c:overlap val="100"/>
        <c:axId val="39512704"/>
        <c:axId val="39321984"/>
      </c:barChart>
      <c:barChart>
        <c:barDir val="col"/>
        <c:grouping val="stacked"/>
        <c:varyColors val="0"/>
        <c:ser>
          <c:idx val="8"/>
          <c:order val="0"/>
          <c:tx>
            <c:strRef>
              <c:f>Data!$J$2</c:f>
              <c:strCache>
                <c:ptCount val="1"/>
                <c:pt idx="0">
                  <c:v>ACRES GM CORN PLT (000)</c:v>
                </c:pt>
              </c:strCache>
            </c:strRef>
          </c:tx>
          <c:invertIfNegative val="0"/>
          <c:cat>
            <c:numRef>
              <c:f>Data!$A$72:$A$96</c:f>
              <c:numCache>
                <c:formatCode>General</c:formatCode>
                <c:ptCount val="25"/>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numCache>
            </c:numRef>
          </c:cat>
          <c:val>
            <c:numRef>
              <c:f>Data!$J$67:$J$96</c:f>
              <c:numCache>
                <c:formatCode>General</c:formatCode>
                <c:ptCount val="30"/>
                <c:pt idx="17">
                  <c:v>3690</c:v>
                </c:pt>
                <c:pt idx="18">
                  <c:v>3744</c:v>
                </c:pt>
                <c:pt idx="19">
                  <c:v>5002</c:v>
                </c:pt>
                <c:pt idx="20">
                  <c:v>5580</c:v>
                </c:pt>
                <c:pt idx="21">
                  <c:v>6804</c:v>
                </c:pt>
                <c:pt idx="22">
                  <c:v>7680</c:v>
                </c:pt>
                <c:pt idx="23">
                  <c:v>8128</c:v>
                </c:pt>
                <c:pt idx="24">
                  <c:v>11076</c:v>
                </c:pt>
                <c:pt idx="25">
                  <c:v>11508</c:v>
                </c:pt>
                <c:pt idx="26">
                  <c:v>11782</c:v>
                </c:pt>
                <c:pt idx="27">
                  <c:v>11970</c:v>
                </c:pt>
                <c:pt idx="28">
                  <c:v>12690</c:v>
                </c:pt>
                <c:pt idx="29">
                  <c:v>12740</c:v>
                </c:pt>
              </c:numCache>
            </c:numRef>
          </c:val>
        </c:ser>
        <c:dLbls>
          <c:showLegendKey val="0"/>
          <c:showVal val="0"/>
          <c:showCatName val="0"/>
          <c:showSerName val="0"/>
          <c:showPercent val="0"/>
          <c:showBubbleSize val="0"/>
        </c:dLbls>
        <c:gapWidth val="150"/>
        <c:overlap val="100"/>
        <c:axId val="39325056"/>
        <c:axId val="39323520"/>
      </c:barChart>
      <c:catAx>
        <c:axId val="39512704"/>
        <c:scaling>
          <c:orientation val="minMax"/>
        </c:scaling>
        <c:delete val="0"/>
        <c:axPos val="b"/>
        <c:numFmt formatCode="General" sourceLinked="1"/>
        <c:majorTickMark val="out"/>
        <c:minorTickMark val="none"/>
        <c:tickLblPos val="nextTo"/>
        <c:crossAx val="39321984"/>
        <c:crosses val="autoZero"/>
        <c:auto val="1"/>
        <c:lblAlgn val="ctr"/>
        <c:lblOffset val="100"/>
        <c:tickLblSkip val="5"/>
        <c:noMultiLvlLbl val="0"/>
      </c:catAx>
      <c:valAx>
        <c:axId val="39321984"/>
        <c:scaling>
          <c:orientation val="minMax"/>
        </c:scaling>
        <c:delete val="0"/>
        <c:axPos val="l"/>
        <c:majorGridlines/>
        <c:numFmt formatCode="General" sourceLinked="1"/>
        <c:majorTickMark val="out"/>
        <c:minorTickMark val="none"/>
        <c:tickLblPos val="nextTo"/>
        <c:crossAx val="39512704"/>
        <c:crosses val="autoZero"/>
        <c:crossBetween val="between"/>
      </c:valAx>
      <c:valAx>
        <c:axId val="39323520"/>
        <c:scaling>
          <c:orientation val="minMax"/>
        </c:scaling>
        <c:delete val="1"/>
        <c:axPos val="r"/>
        <c:numFmt formatCode="General" sourceLinked="1"/>
        <c:majorTickMark val="out"/>
        <c:minorTickMark val="none"/>
        <c:tickLblPos val="nextTo"/>
        <c:crossAx val="39325056"/>
        <c:crosses val="max"/>
        <c:crossBetween val="between"/>
      </c:valAx>
      <c:catAx>
        <c:axId val="39325056"/>
        <c:scaling>
          <c:orientation val="minMax"/>
        </c:scaling>
        <c:delete val="1"/>
        <c:axPos val="b"/>
        <c:numFmt formatCode="General" sourceLinked="1"/>
        <c:majorTickMark val="out"/>
        <c:minorTickMark val="none"/>
        <c:tickLblPos val="nextTo"/>
        <c:crossAx val="39323520"/>
        <c:crosses val="autoZero"/>
        <c:auto val="1"/>
        <c:lblAlgn val="ctr"/>
        <c:lblOffset val="100"/>
        <c:noMultiLvlLbl val="0"/>
      </c:catAx>
    </c:plotArea>
    <c:legend>
      <c:legendPos val="r"/>
      <c:layout>
        <c:manualLayout>
          <c:xMode val="edge"/>
          <c:yMode val="edge"/>
          <c:x val="0.81176372541061237"/>
          <c:y val="8.6839038737179131E-2"/>
          <c:w val="0.17156955380577427"/>
          <c:h val="0.83380039033582354"/>
        </c:manualLayout>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a:lstStyle/>
          <a:p>
            <a:pPr>
              <a:defRPr/>
            </a:pPr>
            <a:r>
              <a:rPr lang="en-US" sz="1400" b="1" i="0" baseline="0">
                <a:effectLst/>
              </a:rPr>
              <a:t>% Change of Planted Corn in Iowa </a:t>
            </a:r>
            <a:endParaRPr lang="en-US" sz="1400">
              <a:effectLst/>
            </a:endParaRPr>
          </a:p>
        </c:rich>
      </c:tx>
      <c:layout/>
      <c:overlay val="0"/>
    </c:title>
    <c:autoTitleDeleted val="0"/>
    <c:plotArea>
      <c:layout/>
      <c:lineChart>
        <c:grouping val="standard"/>
        <c:varyColors val="0"/>
        <c:ser>
          <c:idx val="0"/>
          <c:order val="0"/>
          <c:marker>
            <c:symbol val="none"/>
          </c:marker>
          <c:trendline>
            <c:trendlineType val="linear"/>
            <c:dispRSqr val="0"/>
            <c:dispEq val="0"/>
          </c:trendline>
          <c:cat>
            <c:numRef>
              <c:f>Data!$A$68:$A$96</c:f>
              <c:numCache>
                <c:formatCode>General</c:formatCode>
                <c:ptCount val="29"/>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numCache>
            </c:numRef>
          </c:cat>
          <c:val>
            <c:numRef>
              <c:f>Data!$K$68:$K$96</c:f>
              <c:numCache>
                <c:formatCode>0%</c:formatCode>
                <c:ptCount val="29"/>
                <c:pt idx="0">
                  <c:v>0.47252747252747263</c:v>
                </c:pt>
                <c:pt idx="1">
                  <c:v>0.52747252747252737</c:v>
                </c:pt>
                <c:pt idx="2">
                  <c:v>0.35164835164835173</c:v>
                </c:pt>
                <c:pt idx="3">
                  <c:v>0.14285714285714279</c:v>
                </c:pt>
                <c:pt idx="4">
                  <c:v>0.24175824175824179</c:v>
                </c:pt>
                <c:pt idx="5">
                  <c:v>0.38461538461538458</c:v>
                </c:pt>
                <c:pt idx="6">
                  <c:v>0.4065934065934067</c:v>
                </c:pt>
                <c:pt idx="7">
                  <c:v>0.37362637362637363</c:v>
                </c:pt>
                <c:pt idx="8">
                  <c:v>0.4505494505494505</c:v>
                </c:pt>
                <c:pt idx="9">
                  <c:v>0.31868131868131866</c:v>
                </c:pt>
                <c:pt idx="10">
                  <c:v>0.41758241758241765</c:v>
                </c:pt>
                <c:pt idx="11">
                  <c:v>0.30769230769230771</c:v>
                </c:pt>
                <c:pt idx="12">
                  <c:v>0.39560439560439553</c:v>
                </c:pt>
                <c:pt idx="13">
                  <c:v>0.34065934065934056</c:v>
                </c:pt>
                <c:pt idx="14">
                  <c:v>0.37362637362637363</c:v>
                </c:pt>
                <c:pt idx="15">
                  <c:v>0.32967032967032961</c:v>
                </c:pt>
                <c:pt idx="16">
                  <c:v>0.35164835164835173</c:v>
                </c:pt>
                <c:pt idx="17">
                  <c:v>0.28571428571428581</c:v>
                </c:pt>
                <c:pt idx="18">
                  <c:v>0.34065934065934056</c:v>
                </c:pt>
                <c:pt idx="19">
                  <c:v>0.35164835164835173</c:v>
                </c:pt>
                <c:pt idx="20">
                  <c:v>0.39560439560439553</c:v>
                </c:pt>
                <c:pt idx="21">
                  <c:v>0.4065934065934067</c:v>
                </c:pt>
                <c:pt idx="22">
                  <c:v>0.38461538461538458</c:v>
                </c:pt>
                <c:pt idx="23">
                  <c:v>0.56043956043956045</c:v>
                </c:pt>
                <c:pt idx="24">
                  <c:v>0.46153846153846145</c:v>
                </c:pt>
                <c:pt idx="25">
                  <c:v>0.49450549450549453</c:v>
                </c:pt>
                <c:pt idx="26">
                  <c:v>0.47252747252747263</c:v>
                </c:pt>
                <c:pt idx="27">
                  <c:v>0.5494505494505495</c:v>
                </c:pt>
                <c:pt idx="28">
                  <c:v>0.56043956043956045</c:v>
                </c:pt>
              </c:numCache>
            </c:numRef>
          </c:val>
          <c:smooth val="0"/>
        </c:ser>
        <c:dLbls>
          <c:showLegendKey val="0"/>
          <c:showVal val="0"/>
          <c:showCatName val="0"/>
          <c:showSerName val="0"/>
          <c:showPercent val="0"/>
          <c:showBubbleSize val="0"/>
        </c:dLbls>
        <c:marker val="1"/>
        <c:smooth val="0"/>
        <c:axId val="39711104"/>
        <c:axId val="39712640"/>
      </c:lineChart>
      <c:catAx>
        <c:axId val="39711104"/>
        <c:scaling>
          <c:orientation val="minMax"/>
        </c:scaling>
        <c:delete val="0"/>
        <c:axPos val="b"/>
        <c:numFmt formatCode="General" sourceLinked="1"/>
        <c:majorTickMark val="none"/>
        <c:minorTickMark val="none"/>
        <c:tickLblPos val="low"/>
        <c:crossAx val="39712640"/>
        <c:crosses val="autoZero"/>
        <c:auto val="1"/>
        <c:lblAlgn val="ctr"/>
        <c:lblOffset val="100"/>
        <c:tickLblSkip val="5"/>
        <c:noMultiLvlLbl val="0"/>
      </c:catAx>
      <c:valAx>
        <c:axId val="39712640"/>
        <c:scaling>
          <c:orientation val="minMax"/>
        </c:scaling>
        <c:delete val="0"/>
        <c:axPos val="l"/>
        <c:majorGridlines/>
        <c:numFmt formatCode="0%" sourceLinked="1"/>
        <c:majorTickMark val="out"/>
        <c:minorTickMark val="none"/>
        <c:tickLblPos val="nextTo"/>
        <c:crossAx val="39711104"/>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553760-335A-475D-ACE8-944DE07AE031}" type="datetimeFigureOut">
              <a:rPr lang="en-US" smtClean="0"/>
              <a:t>7/16/2014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807457-944A-4E05-9674-6FF42A122969}" type="slidenum">
              <a:rPr lang="en-US" smtClean="0"/>
              <a:t>‹#›</a:t>
            </a:fld>
            <a:endParaRPr lang="en-US"/>
          </a:p>
        </p:txBody>
      </p:sp>
    </p:spTree>
    <p:extLst>
      <p:ext uri="{BB962C8B-B14F-4D97-AF65-F5344CB8AC3E}">
        <p14:creationId xmlns:p14="http://schemas.microsoft.com/office/powerpoint/2010/main" val="167808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been a member of AFDO since 2011 and attended my first annual meeting in Plano TX. </a:t>
            </a:r>
          </a:p>
          <a:p>
            <a:endParaRPr lang="en-US" dirty="0" smtClean="0"/>
          </a:p>
          <a:p>
            <a:r>
              <a:rPr lang="en-US" dirty="0" smtClean="0"/>
              <a:t>Today,</a:t>
            </a:r>
            <a:r>
              <a:rPr lang="en-US" baseline="0" dirty="0" smtClean="0"/>
              <a:t> I will speak on the topic of </a:t>
            </a:r>
            <a:r>
              <a:rPr lang="en-US" baseline="0" dirty="0" err="1" smtClean="0"/>
              <a:t>aflatoxin</a:t>
            </a:r>
            <a:r>
              <a:rPr lang="en-US" baseline="0" dirty="0" smtClean="0"/>
              <a:t> risk management. I am a risk manager for the state of Texas where I serve as director of the Texas Feed and Fertilizer Control Service which is the state government agency specifically tasked with managing </a:t>
            </a:r>
            <a:r>
              <a:rPr lang="en-US" baseline="0" dirty="0" err="1" smtClean="0"/>
              <a:t>aflatoxin</a:t>
            </a:r>
            <a:r>
              <a:rPr lang="en-US" baseline="0" dirty="0" smtClean="0"/>
              <a:t> risk in cereals and oilseeds as well as animal feed.</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1</a:t>
            </a:fld>
            <a:endParaRPr lang="en-US"/>
          </a:p>
        </p:txBody>
      </p:sp>
    </p:spTree>
    <p:extLst>
      <p:ext uri="{BB962C8B-B14F-4D97-AF65-F5344CB8AC3E}">
        <p14:creationId xmlns:p14="http://schemas.microsoft.com/office/powerpoint/2010/main" val="145344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Boryan</a:t>
            </a:r>
            <a:r>
              <a:rPr lang="en-US" dirty="0" smtClean="0"/>
              <a:t>, Craig and Willis from USDA/NASS</a:t>
            </a:r>
            <a:r>
              <a:rPr lang="en-US" baseline="0" dirty="0" smtClean="0"/>
              <a:t> performed an evaluation of single crop planting intensity and crop rotation patterns in NE, IA, and IL. This slide illustrates corn planting in four counties where 15% of the acres had been used to produce corn 5 years in succession in Delaware country, 6% in Hamilton, 13% in </a:t>
            </a:r>
            <a:r>
              <a:rPr lang="en-US" baseline="0" dirty="0" err="1" smtClean="0"/>
              <a:t>Debuque</a:t>
            </a:r>
            <a:r>
              <a:rPr lang="en-US" baseline="0" dirty="0" smtClean="0"/>
              <a:t> and 2% in Iowa. </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10</a:t>
            </a:fld>
            <a:endParaRPr lang="en-US"/>
          </a:p>
        </p:txBody>
      </p:sp>
    </p:spTree>
    <p:extLst>
      <p:ext uri="{BB962C8B-B14F-4D97-AF65-F5344CB8AC3E}">
        <p14:creationId xmlns:p14="http://schemas.microsoft.com/office/powerpoint/2010/main" val="3095076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Global temperatures have been relatively flat for the past several years, the factors causing global warming are still there, according to Texas A&amp;M climatologist Neilson Gammon. T</a:t>
            </a:r>
            <a:r>
              <a:rPr lang="en-US" baseline="0" dirty="0" smtClean="0"/>
              <a:t>he possibility of a more serious incidence of </a:t>
            </a:r>
            <a:r>
              <a:rPr lang="en-US" baseline="0" dirty="0" err="1" smtClean="0"/>
              <a:t>aflatoxin</a:t>
            </a:r>
            <a:r>
              <a:rPr lang="en-US" baseline="0" dirty="0" smtClean="0"/>
              <a:t> in the temperate growing regions of the US and world is predicted (e.g. </a:t>
            </a:r>
            <a:r>
              <a:rPr lang="en-US" baseline="0" dirty="0" err="1" smtClean="0"/>
              <a:t>Feedipedia</a:t>
            </a:r>
            <a:r>
              <a:rPr lang="en-US" baseline="0" dirty="0" smtClean="0"/>
              <a:t>, May 6, 2014) if global temperatures continue to rise and drought cycles continue. Combined with growing evidence of loss in resistance involving GM traits, it appears the current production practices in the US may not be sustainable and </a:t>
            </a:r>
            <a:r>
              <a:rPr lang="en-US" baseline="0" dirty="0" err="1" smtClean="0"/>
              <a:t>mycotoxin</a:t>
            </a:r>
            <a:r>
              <a:rPr lang="en-US" baseline="0" dirty="0" smtClean="0"/>
              <a:t> risk will increase.</a:t>
            </a:r>
            <a:endParaRPr lang="en-US" dirty="0" smtClean="0"/>
          </a:p>
          <a:p>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8D807457-944A-4E05-9674-6FF42A122969}" type="slidenum">
              <a:rPr lang="en-US" smtClean="0"/>
              <a:t>11</a:t>
            </a:fld>
            <a:endParaRPr lang="en-US"/>
          </a:p>
        </p:txBody>
      </p:sp>
    </p:spTree>
    <p:extLst>
      <p:ext uri="{BB962C8B-B14F-4D97-AF65-F5344CB8AC3E}">
        <p14:creationId xmlns:p14="http://schemas.microsoft.com/office/powerpoint/2010/main" val="37969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against this backdrop</a:t>
            </a:r>
            <a:r>
              <a:rPr lang="en-US" baseline="0" dirty="0" smtClean="0"/>
              <a:t> I would like to discuss </a:t>
            </a:r>
            <a:r>
              <a:rPr lang="en-US" baseline="0" dirty="0" err="1" smtClean="0"/>
              <a:t>aflatoxin</a:t>
            </a:r>
            <a:r>
              <a:rPr lang="en-US" baseline="0" dirty="0" smtClean="0"/>
              <a:t>. First, I want to discuss how our agency develops its contaminant plan of work using </a:t>
            </a:r>
            <a:r>
              <a:rPr lang="en-US" baseline="0" dirty="0" err="1" smtClean="0"/>
              <a:t>aflatoxin</a:t>
            </a:r>
            <a:r>
              <a:rPr lang="en-US" baseline="0" dirty="0" smtClean="0"/>
              <a:t> as a model, hence, the topic of a statistically derived risk-based plan of work. Second, the application of preventive controls for </a:t>
            </a:r>
            <a:r>
              <a:rPr lang="en-US" baseline="0" dirty="0" err="1" smtClean="0"/>
              <a:t>aflatoxin</a:t>
            </a:r>
            <a:r>
              <a:rPr lang="en-US" baseline="0" dirty="0" smtClean="0"/>
              <a:t> risk using co-regulation and the overall impact in the state of Texas including improved </a:t>
            </a:r>
            <a:r>
              <a:rPr lang="en-US" baseline="0" dirty="0" err="1" smtClean="0"/>
              <a:t>aflatoxin</a:t>
            </a:r>
            <a:r>
              <a:rPr lang="en-US" baseline="0" dirty="0" smtClean="0"/>
              <a:t> testing accuracy and increased confidence in the market place involving regulator actions involving this toxin. Third, risk assessment is a tool by which we can predict and quantify risk. Our agency performed an </a:t>
            </a:r>
            <a:r>
              <a:rPr lang="en-US" baseline="0" dirty="0" err="1" smtClean="0"/>
              <a:t>aflatoxin</a:t>
            </a:r>
            <a:r>
              <a:rPr lang="en-US" baseline="0" dirty="0" smtClean="0"/>
              <a:t> risk assessment involving the FDA blending waiver to predict incidence of </a:t>
            </a:r>
            <a:r>
              <a:rPr lang="en-US" baseline="0" dirty="0" err="1" smtClean="0"/>
              <a:t>aflatoxin</a:t>
            </a:r>
            <a:r>
              <a:rPr lang="en-US" baseline="0" dirty="0" smtClean="0"/>
              <a:t> M1 in milk within Texas and compared our results with the Texas Department of State Health Services milk monitoring program. Fourth, I would like to revisit the topic of policy and discuss the idea of making the FDA blending waiver permanent and the use of </a:t>
            </a:r>
            <a:r>
              <a:rPr lang="en-US" baseline="0" dirty="0" err="1" smtClean="0"/>
              <a:t>aflatoxin</a:t>
            </a:r>
            <a:r>
              <a:rPr lang="en-US" baseline="0" dirty="0" smtClean="0"/>
              <a:t> binders.</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12</a:t>
            </a:fld>
            <a:endParaRPr lang="en-US"/>
          </a:p>
        </p:txBody>
      </p:sp>
    </p:spTree>
    <p:extLst>
      <p:ext uri="{BB962C8B-B14F-4D97-AF65-F5344CB8AC3E}">
        <p14:creationId xmlns:p14="http://schemas.microsoft.com/office/powerpoint/2010/main" val="3053694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agency utilizes binomial probability statistics to calculate the confidence interval at a 95% significant level to estimate the number of samples required within our annual plan of work to accurately characterize the level of risk a particular contaminant poses to our state. </a:t>
            </a:r>
          </a:p>
          <a:p>
            <a:endParaRPr lang="en-US" baseline="0" dirty="0" smtClean="0"/>
          </a:p>
          <a:p>
            <a:r>
              <a:rPr lang="en-US" baseline="0" dirty="0" smtClean="0"/>
              <a:t>Binomial probability is </a:t>
            </a:r>
            <a:r>
              <a:rPr lang="en-US" baseline="0" dirty="0" err="1" smtClean="0"/>
              <a:t>Yes:No</a:t>
            </a:r>
            <a:r>
              <a:rPr lang="en-US" baseline="0" dirty="0" smtClean="0"/>
              <a:t>, similar to flipping a coin. In the case of a contaminant, we use the Wilson interval to estimate the upper and lower probability of contamination and we use these to estimate the number of samples to include in our POW. In this example, n is the total number of samples evaluated by our agency in the past three years, the Z statistic provides our level of significance, and the p value is the observed number of positive samples over the past three years. </a:t>
            </a:r>
            <a:endParaRPr lang="en-US" dirty="0"/>
          </a:p>
        </p:txBody>
      </p:sp>
      <p:sp>
        <p:nvSpPr>
          <p:cNvPr id="4" name="Slide Number Placeholder 3"/>
          <p:cNvSpPr>
            <a:spLocks noGrp="1"/>
          </p:cNvSpPr>
          <p:nvPr>
            <p:ph type="sldNum" sz="quarter" idx="10"/>
          </p:nvPr>
        </p:nvSpPr>
        <p:spPr/>
        <p:txBody>
          <a:bodyPr/>
          <a:lstStyle/>
          <a:p>
            <a:pPr>
              <a:defRPr/>
            </a:pPr>
            <a:fld id="{8293AFDE-9C84-43BC-8833-3B88722DDF83}" type="slidenum">
              <a:rPr lang="en-US" smtClean="0"/>
              <a:pPr>
                <a:defRPr/>
              </a:pPr>
              <a:t>13</a:t>
            </a:fld>
            <a:endParaRPr lang="en-US"/>
          </a:p>
        </p:txBody>
      </p:sp>
    </p:spTree>
    <p:extLst>
      <p:ext uri="{BB962C8B-B14F-4D97-AF65-F5344CB8AC3E}">
        <p14:creationId xmlns:p14="http://schemas.microsoft.com/office/powerpoint/2010/main" val="3760859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a:t>
            </a:r>
            <a:r>
              <a:rPr lang="en-US" baseline="0" dirty="0" smtClean="0"/>
              <a:t> how these values are entered into the equation and the lower and upper limits are calculated for our confidence interval.</a:t>
            </a:r>
            <a:endParaRPr lang="en-US" dirty="0"/>
          </a:p>
        </p:txBody>
      </p:sp>
      <p:sp>
        <p:nvSpPr>
          <p:cNvPr id="4" name="Slide Number Placeholder 3"/>
          <p:cNvSpPr>
            <a:spLocks noGrp="1"/>
          </p:cNvSpPr>
          <p:nvPr>
            <p:ph type="sldNum" sz="quarter" idx="10"/>
          </p:nvPr>
        </p:nvSpPr>
        <p:spPr/>
        <p:txBody>
          <a:bodyPr/>
          <a:lstStyle/>
          <a:p>
            <a:pPr>
              <a:defRPr/>
            </a:pPr>
            <a:fld id="{8293AFDE-9C84-43BC-8833-3B88722DDF83}" type="slidenum">
              <a:rPr lang="en-US" smtClean="0"/>
              <a:pPr>
                <a:defRPr/>
              </a:pPr>
              <a:t>14</a:t>
            </a:fld>
            <a:endParaRPr lang="en-US"/>
          </a:p>
        </p:txBody>
      </p:sp>
    </p:spTree>
    <p:extLst>
      <p:ext uri="{BB962C8B-B14F-4D97-AF65-F5344CB8AC3E}">
        <p14:creationId xmlns:p14="http://schemas.microsoft.com/office/powerpoint/2010/main" val="3760859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a:t>
            </a:r>
            <a:r>
              <a:rPr lang="en-US" baseline="0" dirty="0" smtClean="0"/>
              <a:t> values are use to estimate the number of samples, with a low number estimated to be 1133 and the max number to be 1253. We target a 95% level of significance, which means we are 95% confident that our violation rate is 0.206%.</a:t>
            </a:r>
          </a:p>
          <a:p>
            <a:endParaRPr lang="en-US" baseline="0" dirty="0" smtClean="0"/>
          </a:p>
          <a:p>
            <a:r>
              <a:rPr lang="en-US" baseline="0" dirty="0" smtClean="0"/>
              <a:t>N is 50,000 which is a conservative estimate of how many truck loads of corn are delivered during harvest in Texas and one could surmise from this slide that: if the incidence of loads where </a:t>
            </a:r>
            <a:r>
              <a:rPr lang="en-US" baseline="0" dirty="0" err="1" smtClean="0"/>
              <a:t>aflatoxin</a:t>
            </a:r>
            <a:r>
              <a:rPr lang="en-US" baseline="0" dirty="0" smtClean="0"/>
              <a:t> exceed 20 ppb is 0.206 (or 20%) we need to sample a little over 2% of the trucks in our regulatory risk management POW. As the violation rate drops, the number of required samples increases. A simple way of looking at this is, if 100% of the corn is contaminated by </a:t>
            </a:r>
            <a:r>
              <a:rPr lang="en-US" baseline="0" dirty="0" err="1" smtClean="0"/>
              <a:t>aflatoxin</a:t>
            </a:r>
            <a:r>
              <a:rPr lang="en-US" baseline="0" dirty="0" smtClean="0"/>
              <a:t> above 20 ppb, you only need to take one sample to establish the violation rate as a regulatory risk manager. As the probability decreases, you need to collect more and more samples to accurately estimate the risk associated with the contaminant.</a:t>
            </a:r>
          </a:p>
          <a:p>
            <a:endParaRPr lang="en-US" baseline="0" dirty="0" smtClean="0"/>
          </a:p>
          <a:p>
            <a:r>
              <a:rPr lang="en-US" baseline="0" dirty="0" smtClean="0"/>
              <a:t>While this may be an effective way of developing a POW, as regulatory risk managers we all would like to provide greater oversight than just 2% and we are not just interested in establishing a p value, we want to prevent the contaminate for impacting animal and human health. And that approach is consistent with the intension of FSMA.</a:t>
            </a:r>
            <a:endParaRPr lang="en-US" dirty="0"/>
          </a:p>
        </p:txBody>
      </p:sp>
      <p:sp>
        <p:nvSpPr>
          <p:cNvPr id="4" name="Slide Number Placeholder 3"/>
          <p:cNvSpPr>
            <a:spLocks noGrp="1"/>
          </p:cNvSpPr>
          <p:nvPr>
            <p:ph type="sldNum" sz="quarter" idx="10"/>
          </p:nvPr>
        </p:nvSpPr>
        <p:spPr/>
        <p:txBody>
          <a:bodyPr/>
          <a:lstStyle/>
          <a:p>
            <a:pPr>
              <a:defRPr/>
            </a:pPr>
            <a:fld id="{8293AFDE-9C84-43BC-8833-3B88722DDF83}" type="slidenum">
              <a:rPr lang="en-US" smtClean="0"/>
              <a:pPr>
                <a:defRPr/>
              </a:pPr>
              <a:t>15</a:t>
            </a:fld>
            <a:endParaRPr lang="en-US"/>
          </a:p>
        </p:txBody>
      </p:sp>
    </p:spTree>
    <p:extLst>
      <p:ext uri="{BB962C8B-B14F-4D97-AF65-F5344CB8AC3E}">
        <p14:creationId xmlns:p14="http://schemas.microsoft.com/office/powerpoint/2010/main" val="3760859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miter lim="800000"/>
            <a:headEnd/>
            <a:tailEnd/>
          </a:ln>
        </p:spPr>
        <p:txBody>
          <a:bodyPr/>
          <a:lstStyle/>
          <a:p>
            <a:pPr defTabSz="912879"/>
            <a:fld id="{3A978382-EDA0-4546-B8CA-2C78945E9F99}" type="slidenum">
              <a:rPr lang="en-US" smtClean="0"/>
              <a:pPr defTabSz="912879"/>
              <a:t>16</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p:spPr>
        <p:txBody>
          <a:bodyPr/>
          <a:lstStyle/>
          <a:p>
            <a:r>
              <a:rPr lang="en-US" dirty="0" smtClean="0"/>
              <a:t>Our agency implemented</a:t>
            </a:r>
            <a:r>
              <a:rPr lang="en-US" baseline="0" dirty="0" smtClean="0"/>
              <a:t> a preventive approach to </a:t>
            </a:r>
            <a:r>
              <a:rPr lang="en-US" baseline="0" dirty="0" err="1" smtClean="0"/>
              <a:t>aflatoxin</a:t>
            </a:r>
            <a:r>
              <a:rPr lang="en-US" baseline="0" dirty="0" smtClean="0"/>
              <a:t> risk management four years ago. We call the program the “one sample strategy” to represent the idea that we will use one sample from every truck load during harvest for purchasing, crop insurance and regulatory monitoring. To achieve such an ambitious goal, we need to ensure correct sampling and testing procedures are implemented by trained individuals using validated </a:t>
            </a:r>
            <a:r>
              <a:rPr lang="en-US" baseline="0" dirty="0" err="1" smtClean="0"/>
              <a:t>aflatoxin</a:t>
            </a:r>
            <a:r>
              <a:rPr lang="en-US" baseline="0" dirty="0" smtClean="0"/>
              <a:t> testing platforms and verified performance by the qualified individuals performing these activities.</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2010, Texas experienced</a:t>
            </a:r>
            <a:r>
              <a:rPr lang="en-US" baseline="0" dirty="0" smtClean="0"/>
              <a:t> an extremely high level of </a:t>
            </a:r>
            <a:r>
              <a:rPr lang="en-US" baseline="0" dirty="0" err="1" smtClean="0"/>
              <a:t>aflatoxin</a:t>
            </a:r>
            <a:r>
              <a:rPr lang="en-US" baseline="0" dirty="0" smtClean="0"/>
              <a:t> contamination, combined with exceptionally high yields. Thus, a situation where there was a lot of </a:t>
            </a:r>
            <a:r>
              <a:rPr lang="en-US" baseline="0" dirty="0" err="1" smtClean="0"/>
              <a:t>aflatoxin</a:t>
            </a:r>
            <a:r>
              <a:rPr lang="en-US" baseline="0" dirty="0" smtClean="0"/>
              <a:t> contaminated corn and very little incentive for corn producers to collect crop insurance. This obviously led to a serious tension involving all parties, the producer, the grain elevator and the regulator. It also pushed our agency forward to try to bring some resolution to what had been a pernicious problem within the corn industry in Texas. We began our systematic approach to resolving this problem by testing the grain industry’s </a:t>
            </a:r>
            <a:r>
              <a:rPr lang="en-US" baseline="0" dirty="0" err="1" smtClean="0"/>
              <a:t>aflatoxin</a:t>
            </a:r>
            <a:r>
              <a:rPr lang="en-US" baseline="0" dirty="0" smtClean="0"/>
              <a:t> testing capability. As depicted in this slide, there was a wide range in testing capability. For the 52 ppb control, the 43 grain elevators that tested for </a:t>
            </a:r>
            <a:r>
              <a:rPr lang="en-US" baseline="0" dirty="0" err="1" smtClean="0"/>
              <a:t>aflatoxin</a:t>
            </a:r>
            <a:r>
              <a:rPr lang="en-US" baseline="0" dirty="0" smtClean="0"/>
              <a:t> produced values ranging between 8 and 310 with a </a:t>
            </a:r>
            <a:r>
              <a:rPr lang="en-US" baseline="0" dirty="0" err="1" smtClean="0"/>
              <a:t>rsd</a:t>
            </a:r>
            <a:r>
              <a:rPr lang="en-US" baseline="0" dirty="0" smtClean="0"/>
              <a:t> of 98%, for the 378 ppb control values ranging between 4 ppb and 660 ppb with a 50% </a:t>
            </a:r>
            <a:r>
              <a:rPr lang="en-US" baseline="0" dirty="0" err="1" smtClean="0"/>
              <a:t>rsd</a:t>
            </a:r>
            <a:r>
              <a:rPr lang="en-US" baseline="0" dirty="0" smtClean="0"/>
              <a:t> and for the 580 control, a low of 4 ppb and high of 970 ppb with a 60% </a:t>
            </a:r>
            <a:r>
              <a:rPr lang="en-US" baseline="0" dirty="0" err="1" smtClean="0"/>
              <a:t>rsd</a:t>
            </a:r>
            <a:r>
              <a:rPr lang="en-US" baseline="0" dirty="0" smtClean="0"/>
              <a:t>.</a:t>
            </a:r>
          </a:p>
          <a:p>
            <a:endParaRPr lang="en-US" baseline="0" dirty="0" smtClean="0"/>
          </a:p>
          <a:p>
            <a:r>
              <a:rPr lang="en-US" baseline="0" dirty="0" smtClean="0"/>
              <a:t>Prior work looking at variability in </a:t>
            </a:r>
            <a:r>
              <a:rPr lang="en-US" baseline="0" dirty="0" err="1" smtClean="0"/>
              <a:t>aflatoxin</a:t>
            </a:r>
            <a:r>
              <a:rPr lang="en-US" baseline="0" dirty="0" smtClean="0"/>
              <a:t> measurement indicates that sampling is the greatest source of variability, however, our work suggests that correct use of </a:t>
            </a:r>
            <a:r>
              <a:rPr lang="en-US" baseline="0" dirty="0" err="1" smtClean="0"/>
              <a:t>aflatoxin</a:t>
            </a:r>
            <a:r>
              <a:rPr lang="en-US" baseline="0" dirty="0" smtClean="0"/>
              <a:t> field tests to measure this contaminant is a major contributor to testing variability.</a:t>
            </a:r>
            <a:endParaRPr lang="en-US" dirty="0"/>
          </a:p>
        </p:txBody>
      </p:sp>
      <p:sp>
        <p:nvSpPr>
          <p:cNvPr id="4" name="Slide Number Placeholder 3"/>
          <p:cNvSpPr>
            <a:spLocks noGrp="1"/>
          </p:cNvSpPr>
          <p:nvPr>
            <p:ph type="sldNum" sz="quarter" idx="10"/>
          </p:nvPr>
        </p:nvSpPr>
        <p:spPr/>
        <p:txBody>
          <a:bodyPr/>
          <a:lstStyle/>
          <a:p>
            <a:pPr>
              <a:defRPr/>
            </a:pPr>
            <a:fld id="{9EDCA0B9-7569-4586-89DD-B3E4178AD108}" type="slidenum">
              <a:rPr lang="en-US" smtClean="0"/>
              <a:pPr>
                <a:defRPr/>
              </a:pPr>
              <a:t>17</a:t>
            </a:fld>
            <a:endParaRPr lang="en-US" dirty="0"/>
          </a:p>
        </p:txBody>
      </p:sp>
    </p:spTree>
    <p:extLst>
      <p:ext uri="{BB962C8B-B14F-4D97-AF65-F5344CB8AC3E}">
        <p14:creationId xmlns:p14="http://schemas.microsoft.com/office/powerpoint/2010/main" val="186363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led</a:t>
            </a:r>
            <a:r>
              <a:rPr lang="en-US" baseline="0" dirty="0" smtClean="0"/>
              <a:t> us to our second question, are these test kits capable of measuring </a:t>
            </a:r>
            <a:r>
              <a:rPr lang="en-US" baseline="0" dirty="0" err="1" smtClean="0"/>
              <a:t>aflatoxin</a:t>
            </a:r>
            <a:r>
              <a:rPr lang="en-US" baseline="0" dirty="0" smtClean="0"/>
              <a:t> at levels experienced in Texas. Looking to the GIPSA as our guide, which is the agency within USDA that grades grain and approves test kits, we found that as of 2010, the agency only approved kits for measuring </a:t>
            </a:r>
            <a:r>
              <a:rPr lang="en-US" baseline="0" dirty="0" err="1" smtClean="0"/>
              <a:t>upto</a:t>
            </a:r>
            <a:r>
              <a:rPr lang="en-US" baseline="0" dirty="0" smtClean="0"/>
              <a:t> 100 ppb. Thus, a need existed for a competent authority to validate these kits at higher levels, as indicated on this slide. While a dilution scheme was used for all, two test kit manufacturers (</a:t>
            </a:r>
            <a:r>
              <a:rPr lang="en-US" baseline="0" dirty="0" err="1" smtClean="0"/>
              <a:t>Romer</a:t>
            </a:r>
            <a:r>
              <a:rPr lang="en-US" baseline="0" dirty="0" smtClean="0"/>
              <a:t> and </a:t>
            </a:r>
            <a:r>
              <a:rPr lang="en-US" baseline="0" dirty="0" err="1" smtClean="0"/>
              <a:t>Vicam</a:t>
            </a:r>
            <a:r>
              <a:rPr lang="en-US" baseline="0" dirty="0" smtClean="0"/>
              <a:t>) indicate their platforms can measure </a:t>
            </a:r>
            <a:r>
              <a:rPr lang="en-US" baseline="0" dirty="0" smtClean="0"/>
              <a:t>up to </a:t>
            </a:r>
            <a:r>
              <a:rPr lang="en-US" baseline="0" dirty="0" smtClean="0"/>
              <a:t>1000 ppb without dilution. We found that all kits performed satisfactorily up to 300 ppb. </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18</a:t>
            </a:fld>
            <a:endParaRPr lang="en-US"/>
          </a:p>
        </p:txBody>
      </p:sp>
    </p:spTree>
    <p:extLst>
      <p:ext uri="{BB962C8B-B14F-4D97-AF65-F5344CB8AC3E}">
        <p14:creationId xmlns:p14="http://schemas.microsoft.com/office/powerpoint/2010/main" val="116078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p:spPr>
        <p:txBody>
          <a:bodyPr/>
          <a:lstStyle/>
          <a:p>
            <a:r>
              <a:rPr lang="en-US" dirty="0" smtClean="0"/>
              <a:t>The previous two slides</a:t>
            </a:r>
            <a:r>
              <a:rPr lang="en-US" baseline="0" dirty="0" smtClean="0"/>
              <a:t> indicate the work we performed as an agency prior to my being called to meet with the head of the Texas House Appropriations committee to discuss the </a:t>
            </a:r>
            <a:r>
              <a:rPr lang="en-US" baseline="0" dirty="0" err="1" smtClean="0"/>
              <a:t>aflatoxin</a:t>
            </a:r>
            <a:r>
              <a:rPr lang="en-US" baseline="0" dirty="0" smtClean="0"/>
              <a:t> issue and its impact on producers in his district. In preparation for this meeting, I prepared a white paper that outlined a preventive approach to address the problems we observed during the 2010 harvest. To give you a sense of the tension that existed at the time, when I went to speak before producer meetings there was a need for law enforcement officers to be present to ensure things didn’t get out of hand. </a:t>
            </a:r>
          </a:p>
          <a:p>
            <a:endParaRPr lang="en-US" baseline="0" dirty="0" smtClean="0"/>
          </a:p>
          <a:p>
            <a:r>
              <a:rPr lang="en-US" baseline="0" dirty="0" smtClean="0"/>
              <a:t>The program we developed involved a systematic approach that included using approved equipment validated by our agency, training individuals in proper sampling and testing procedures, proficiency verification, a management and record keeping system and monitoring and corrective actions (where needed) by our field investigators. The overall objective was to reduce market and food safety risk. Because we implemented </a:t>
            </a:r>
            <a:r>
              <a:rPr lang="en-US" dirty="0" smtClean="0"/>
              <a:t>guidelines established by Grain Inspection, Packers &amp; Stockyards (GIPSA) </a:t>
            </a:r>
            <a:r>
              <a:rPr lang="en-US" dirty="0" err="1" smtClean="0"/>
              <a:t>Aflatoxin</a:t>
            </a:r>
            <a:r>
              <a:rPr lang="en-US" dirty="0" smtClean="0"/>
              <a:t> Handbook and the USDA’s Risk Management Agency Loss Adjustment Manual where ever possible, we also sought to gain approval</a:t>
            </a:r>
            <a:r>
              <a:rPr lang="en-US" baseline="0" dirty="0" smtClean="0"/>
              <a:t> to use these test results for crop insurance, which we successfully obtained by harvest of 2011 and by 2012, received a permanent renewal approval.</a:t>
            </a:r>
          </a:p>
        </p:txBody>
      </p:sp>
      <p:sp>
        <p:nvSpPr>
          <p:cNvPr id="27651" name="Slide Number Placeholder 3"/>
          <p:cNvSpPr>
            <a:spLocks noGrp="1"/>
          </p:cNvSpPr>
          <p:nvPr>
            <p:ph type="sldNum" sz="quarter" idx="5"/>
          </p:nvPr>
        </p:nvSpPr>
        <p:spPr>
          <a:noFill/>
          <a:ln>
            <a:miter lim="800000"/>
            <a:headEnd/>
            <a:tailEnd/>
          </a:ln>
        </p:spPr>
        <p:txBody>
          <a:bodyPr/>
          <a:lstStyle/>
          <a:p>
            <a:pPr defTabSz="912879"/>
            <a:fld id="{4A262B47-54BA-4959-B094-86D5235C31D7}" type="slidenum">
              <a:rPr lang="en-US" smtClean="0"/>
              <a:pPr defTabSz="912879"/>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Aflatoxin</a:t>
            </a:r>
            <a:r>
              <a:rPr lang="en-US" dirty="0" smtClean="0"/>
              <a:t> is a toxic fungal</a:t>
            </a:r>
            <a:r>
              <a:rPr lang="en-US" baseline="0" dirty="0" smtClean="0"/>
              <a:t> metabolite produced by two species of fungi, </a:t>
            </a:r>
            <a:r>
              <a:rPr lang="en-US" baseline="0" dirty="0" err="1" smtClean="0"/>
              <a:t>Aspergillus</a:t>
            </a:r>
            <a:r>
              <a:rPr lang="en-US" baseline="0" dirty="0" smtClean="0"/>
              <a:t> </a:t>
            </a:r>
            <a:r>
              <a:rPr lang="en-US" baseline="0" dirty="0" err="1" smtClean="0"/>
              <a:t>flavus</a:t>
            </a:r>
            <a:r>
              <a:rPr lang="en-US" baseline="0" dirty="0" smtClean="0"/>
              <a:t> and </a:t>
            </a:r>
            <a:r>
              <a:rPr lang="en-US" baseline="0" dirty="0" err="1" smtClean="0"/>
              <a:t>Aspergillus</a:t>
            </a:r>
            <a:r>
              <a:rPr lang="en-US" baseline="0" dirty="0" smtClean="0"/>
              <a:t> </a:t>
            </a:r>
            <a:r>
              <a:rPr lang="en-US" baseline="0" dirty="0" err="1" smtClean="0"/>
              <a:t>parasiticus</a:t>
            </a:r>
            <a:r>
              <a:rPr lang="en-US" baseline="0" dirty="0" smtClean="0"/>
              <a:t>. Toxin production can occur in the field or in storage. </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2</a:t>
            </a:fld>
            <a:endParaRPr lang="en-US"/>
          </a:p>
        </p:txBody>
      </p:sp>
    </p:spTree>
    <p:extLst>
      <p:ext uri="{BB962C8B-B14F-4D97-AF65-F5344CB8AC3E}">
        <p14:creationId xmlns:p14="http://schemas.microsoft.com/office/powerpoint/2010/main" val="212501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miter lim="800000"/>
            <a:headEnd/>
            <a:tailEnd/>
          </a:ln>
        </p:spPr>
        <p:txBody>
          <a:bodyPr/>
          <a:lstStyle/>
          <a:p>
            <a:pPr defTabSz="912879"/>
            <a:fld id="{F295DEBD-88DB-47BF-B0D8-DC618CEF1C51}" type="slidenum">
              <a:rPr lang="en-US" smtClean="0"/>
              <a:pPr defTabSz="912879"/>
              <a:t>20</a:t>
            </a:fld>
            <a:endParaRPr lang="en-US"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r>
              <a:rPr lang="en-US" dirty="0" smtClean="0"/>
              <a:t>To initiate participation in the program, the firm submits a Sampling &amp; Testing Plan to describe the firm’s equipment, personnel, and special methods.  Our</a:t>
            </a:r>
            <a:r>
              <a:rPr lang="en-US" baseline="0" dirty="0" smtClean="0"/>
              <a:t> field investigators review training, we perform a background check and proficiency evaluation and if the employees passed, they become a designee of our agency to perform </a:t>
            </a:r>
            <a:r>
              <a:rPr lang="en-US" baseline="0" dirty="0" err="1" smtClean="0"/>
              <a:t>aflatoxin</a:t>
            </a:r>
            <a:r>
              <a:rPr lang="en-US" baseline="0" dirty="0" smtClean="0"/>
              <a:t> sample, grinding or testing.</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miter lim="800000"/>
            <a:headEnd/>
            <a:tailEnd/>
          </a:ln>
        </p:spPr>
        <p:txBody>
          <a:bodyPr/>
          <a:lstStyle/>
          <a:p>
            <a:pPr defTabSz="912879"/>
            <a:fld id="{9BD4C7BC-6E7C-4178-AA14-CA06AB2159C8}" type="slidenum">
              <a:rPr lang="en-US" smtClean="0"/>
              <a:pPr defTabSz="912879"/>
              <a:t>21</a:t>
            </a:fld>
            <a:endParaRPr lang="en-US"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p:spPr>
        <p:txBody>
          <a:bodyPr/>
          <a:lstStyle/>
          <a:p>
            <a:r>
              <a:rPr lang="en-US" dirty="0" smtClean="0"/>
              <a:t>For sampling criteria, a prescribed</a:t>
            </a:r>
            <a:r>
              <a:rPr lang="en-US" baseline="0" dirty="0" smtClean="0"/>
              <a:t> probe pattern by USDA is used and a minimum of 5 pounds is collected, compared to the GIPSA method for truck of only 2 pounds, using </a:t>
            </a:r>
            <a:r>
              <a:rPr lang="en-US" dirty="0" smtClean="0"/>
              <a:t>a 6’ spiral hand probe.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pPr defTabSz="912879"/>
            <a:fld id="{0365787A-D113-463F-90D4-4747AAE0B4BE}" type="slidenum">
              <a:rPr lang="en-US" smtClean="0"/>
              <a:pPr defTabSz="912879"/>
              <a:t>22</a:t>
            </a:fld>
            <a:endParaRPr lang="en-US"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r>
              <a:rPr lang="en-US" dirty="0" smtClean="0"/>
              <a:t>To pass the grinding proficiency evaluation, employees must grind the corn so that 70% of the ground material passes through a 20 mesh sieve.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miter lim="800000"/>
            <a:headEnd/>
            <a:tailEnd/>
          </a:ln>
        </p:spPr>
        <p:txBody>
          <a:bodyPr/>
          <a:lstStyle/>
          <a:p>
            <a:pPr defTabSz="912879"/>
            <a:fld id="{FDB8C400-DDA0-450E-BCC9-ED9A76716053}" type="slidenum">
              <a:rPr lang="en-US" smtClean="0"/>
              <a:pPr defTabSz="912879"/>
              <a:t>23</a:t>
            </a:fld>
            <a:endParaRPr lang="en-US" smtClean="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r>
              <a:rPr lang="en-US" sz="1200" kern="1200" dirty="0" smtClean="0">
                <a:solidFill>
                  <a:schemeClr val="tx1"/>
                </a:solidFill>
                <a:effectLst/>
                <a:latin typeface="+mn-lt"/>
                <a:ea typeface="+mn-ea"/>
                <a:cs typeface="+mn-cs"/>
              </a:rPr>
              <a:t>Final result are reported on a Certificate of Analysis. These certificates are only issued for insurance purposes and the elevator sends all test results to our office on a daily basis, and we send compiled to RMA throughout harvest season.</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miter lim="800000"/>
            <a:headEnd/>
            <a:tailEnd/>
          </a:ln>
        </p:spPr>
        <p:txBody>
          <a:bodyPr/>
          <a:lstStyle/>
          <a:p>
            <a:pPr defTabSz="912879"/>
            <a:fld id="{A14BE47B-85CD-479E-A441-D57BD7D2FAF9}" type="slidenum">
              <a:rPr lang="en-US" smtClean="0"/>
              <a:pPr defTabSz="912879"/>
              <a:t>24</a:t>
            </a:fld>
            <a:endParaRPr lang="en-US" smtClean="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r>
              <a:rPr lang="en-US" dirty="0" smtClean="0"/>
              <a:t>Outbound seals are another important feature of the program,</a:t>
            </a:r>
            <a:r>
              <a:rPr lang="en-US" baseline="0" dirty="0" smtClean="0"/>
              <a:t> </a:t>
            </a:r>
            <a:r>
              <a:rPr lang="en-US" dirty="0" smtClean="0"/>
              <a:t>to identify grain that has already been tested by our designees and our investigators do not sample this</a:t>
            </a:r>
            <a:r>
              <a:rPr lang="en-US" baseline="0" dirty="0" smtClean="0"/>
              <a:t> grain</a:t>
            </a:r>
            <a:r>
              <a:rPr lang="en-US" dirty="0" smtClean="0"/>
              <a:t> as it moves through the market.</a:t>
            </a:r>
          </a:p>
          <a:p>
            <a:endParaRPr lang="en-US" dirty="0" smtClean="0"/>
          </a:p>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miter lim="800000"/>
            <a:headEnd/>
            <a:tailEnd/>
          </a:ln>
        </p:spPr>
        <p:txBody>
          <a:bodyPr/>
          <a:lstStyle/>
          <a:p>
            <a:pPr defTabSz="912879"/>
            <a:fld id="{7B55FCEE-56D6-454A-98EC-E8AAD2E681F7}" type="slidenum">
              <a:rPr lang="en-US" smtClean="0"/>
              <a:pPr defTabSz="912879"/>
              <a:t>25</a:t>
            </a:fld>
            <a:endParaRPr lang="en-US"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r>
              <a:rPr lang="en-US" dirty="0" smtClean="0"/>
              <a:t>Monitoring these activities ensures program integrity.  Our field investigators visit participating firms on a weekly basis during harvest season.  And at each visit, the investigator observes employee performance, monitors equipment performance, reviews records, and collects retained file samples.  </a:t>
            </a:r>
          </a:p>
          <a:p>
            <a:endParaRPr lang="en-US" dirty="0" smtClean="0"/>
          </a:p>
          <a:p>
            <a:r>
              <a:rPr lang="en-US" dirty="0" smtClean="0"/>
              <a:t>The samples collected by our investigators are sent to our lab for HPLC analysis and comparison with the elevator’s results.  </a:t>
            </a:r>
          </a:p>
          <a:p>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dirty="0" smtClean="0">
                <a:latin typeface="Arial" charset="0"/>
              </a:rPr>
              <a:t>Participating firms</a:t>
            </a:r>
            <a:r>
              <a:rPr lang="en-US" baseline="0" dirty="0" smtClean="0">
                <a:latin typeface="Arial" charset="0"/>
              </a:rPr>
              <a:t> run control samples daily and they are evaluated using Statistical Process Control Charts by our agency.</a:t>
            </a:r>
            <a:endParaRPr lang="en-US" dirty="0">
              <a:latin typeface="Arial" charset="0"/>
            </a:endParaRPr>
          </a:p>
        </p:txBody>
      </p:sp>
      <p:sp>
        <p:nvSpPr>
          <p:cNvPr id="39940" name="Slide Number Placeholder 3"/>
          <p:cNvSpPr>
            <a:spLocks noGrp="1"/>
          </p:cNvSpPr>
          <p:nvPr>
            <p:ph type="sldNum" sz="quarter" idx="5"/>
          </p:nvPr>
        </p:nvSpPr>
        <p:spPr>
          <a:noFill/>
        </p:spPr>
        <p:txBody>
          <a:bodyPr/>
          <a:lstStyle>
            <a:lvl1pPr defTabSz="914437" eaLnBrk="0" hangingPunct="0">
              <a:defRPr>
                <a:solidFill>
                  <a:schemeClr val="tx1"/>
                </a:solidFill>
                <a:latin typeface="Arial" pitchFamily="34" charset="0"/>
              </a:defRPr>
            </a:lvl1pPr>
            <a:lvl2pPr marL="729057" indent="-280406" defTabSz="914437" eaLnBrk="0" hangingPunct="0">
              <a:defRPr>
                <a:solidFill>
                  <a:schemeClr val="tx1"/>
                </a:solidFill>
                <a:latin typeface="Arial" pitchFamily="34" charset="0"/>
              </a:defRPr>
            </a:lvl2pPr>
            <a:lvl3pPr marL="1121626" indent="-224325" defTabSz="914437" eaLnBrk="0" hangingPunct="0">
              <a:defRPr>
                <a:solidFill>
                  <a:schemeClr val="tx1"/>
                </a:solidFill>
                <a:latin typeface="Arial" pitchFamily="34" charset="0"/>
              </a:defRPr>
            </a:lvl3pPr>
            <a:lvl4pPr marL="1570276" indent="-224325" defTabSz="914437" eaLnBrk="0" hangingPunct="0">
              <a:defRPr>
                <a:solidFill>
                  <a:schemeClr val="tx1"/>
                </a:solidFill>
                <a:latin typeface="Arial" pitchFamily="34" charset="0"/>
              </a:defRPr>
            </a:lvl4pPr>
            <a:lvl5pPr marL="2018927" indent="-224325" defTabSz="914437" eaLnBrk="0" hangingPunct="0">
              <a:defRPr>
                <a:solidFill>
                  <a:schemeClr val="tx1"/>
                </a:solidFill>
                <a:latin typeface="Arial" pitchFamily="34" charset="0"/>
              </a:defRPr>
            </a:lvl5pPr>
            <a:lvl6pPr marL="2467577" indent="-224325" defTabSz="914437" eaLnBrk="0" fontAlgn="base" hangingPunct="0">
              <a:spcBef>
                <a:spcPct val="0"/>
              </a:spcBef>
              <a:spcAft>
                <a:spcPct val="0"/>
              </a:spcAft>
              <a:defRPr>
                <a:solidFill>
                  <a:schemeClr val="tx1"/>
                </a:solidFill>
                <a:latin typeface="Arial" pitchFamily="34" charset="0"/>
              </a:defRPr>
            </a:lvl6pPr>
            <a:lvl7pPr marL="2916227" indent="-224325" defTabSz="914437" eaLnBrk="0" fontAlgn="base" hangingPunct="0">
              <a:spcBef>
                <a:spcPct val="0"/>
              </a:spcBef>
              <a:spcAft>
                <a:spcPct val="0"/>
              </a:spcAft>
              <a:defRPr>
                <a:solidFill>
                  <a:schemeClr val="tx1"/>
                </a:solidFill>
                <a:latin typeface="Arial" pitchFamily="34" charset="0"/>
              </a:defRPr>
            </a:lvl7pPr>
            <a:lvl8pPr marL="3364878" indent="-224325" defTabSz="914437" eaLnBrk="0" fontAlgn="base" hangingPunct="0">
              <a:spcBef>
                <a:spcPct val="0"/>
              </a:spcBef>
              <a:spcAft>
                <a:spcPct val="0"/>
              </a:spcAft>
              <a:defRPr>
                <a:solidFill>
                  <a:schemeClr val="tx1"/>
                </a:solidFill>
                <a:latin typeface="Arial" pitchFamily="34" charset="0"/>
              </a:defRPr>
            </a:lvl8pPr>
            <a:lvl9pPr marL="3813528" indent="-224325" defTabSz="914437" eaLnBrk="0" fontAlgn="base" hangingPunct="0">
              <a:spcBef>
                <a:spcPct val="0"/>
              </a:spcBef>
              <a:spcAft>
                <a:spcPct val="0"/>
              </a:spcAft>
              <a:defRPr>
                <a:solidFill>
                  <a:schemeClr val="tx1"/>
                </a:solidFill>
                <a:latin typeface="Arial" pitchFamily="34" charset="0"/>
              </a:defRPr>
            </a:lvl9pPr>
          </a:lstStyle>
          <a:p>
            <a:pPr eaLnBrk="1" hangingPunct="1"/>
            <a:fld id="{61D6715D-E11D-4309-96B5-3B2F3A6CBDD1}" type="slidenum">
              <a:rPr lang="en-US" smtClean="0"/>
              <a:pPr eaLnBrk="1" hangingPunct="1"/>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miter lim="800000"/>
            <a:headEnd/>
            <a:tailEnd/>
          </a:ln>
        </p:spPr>
        <p:txBody>
          <a:bodyPr/>
          <a:lstStyle/>
          <a:p>
            <a:pPr defTabSz="912879"/>
            <a:fld id="{A1426A1C-22D2-4654-8CB5-EC1DD40C2B52}" type="slidenum">
              <a:rPr lang="en-US" smtClean="0"/>
              <a:pPr defTabSz="912879"/>
              <a:t>27</a:t>
            </a:fld>
            <a:endParaRPr lang="en-US" smtClean="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r>
              <a:rPr lang="en-US" dirty="0" smtClean="0"/>
              <a:t>If an investigator observes processes or employees who are not following program criteria, appropriate corrective actions such as these are taken.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p:spPr>
        <p:txBody>
          <a:bodyPr/>
          <a:lstStyle/>
          <a:p>
            <a:pPr lvl="0"/>
            <a:r>
              <a:rPr lang="en-US" dirty="0" smtClean="0">
                <a:latin typeface="Arial" charset="0"/>
              </a:rPr>
              <a:t>By</a:t>
            </a:r>
            <a:r>
              <a:rPr lang="en-US" baseline="0" dirty="0" smtClean="0">
                <a:latin typeface="Arial" charset="0"/>
              </a:rPr>
              <a:t> 2013, we had 30 companies participating in the program with 170 designees and over 13000 measurements.</a:t>
            </a:r>
            <a:endParaRPr lang="en-US" dirty="0">
              <a:latin typeface="Arial" charset="0"/>
            </a:endParaRPr>
          </a:p>
        </p:txBody>
      </p:sp>
      <p:sp>
        <p:nvSpPr>
          <p:cNvPr id="26627" name="Slide Number Placeholder 3"/>
          <p:cNvSpPr>
            <a:spLocks noGrp="1"/>
          </p:cNvSpPr>
          <p:nvPr>
            <p:ph type="sldNum" sz="quarter" idx="5"/>
          </p:nvPr>
        </p:nvSpPr>
        <p:spPr>
          <a:noFill/>
          <a:ln>
            <a:miter lim="800000"/>
            <a:headEnd/>
            <a:tailEnd/>
          </a:ln>
        </p:spPr>
        <p:txBody>
          <a:bodyPr/>
          <a:lstStyle/>
          <a:p>
            <a:pPr defTabSz="912829"/>
            <a:fld id="{516EC1B4-6532-496D-BCEA-D857D67AFE4A}" type="slidenum">
              <a:rPr lang="en-US" smtClean="0"/>
              <a:pPr defTabSz="912829"/>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a:t>
            </a:r>
            <a:r>
              <a:rPr lang="en-US" baseline="0" dirty="0" smtClean="0"/>
              <a:t> designee results with our agency results is depicted on this slide. These a based on about 600 retained samples that we collected and analyzed by our agency. The coefficient of determination was 0.73 and found to be highly significant.</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29</a:t>
            </a:fld>
            <a:endParaRPr lang="en-US"/>
          </a:p>
        </p:txBody>
      </p:sp>
    </p:spTree>
    <p:extLst>
      <p:ext uri="{BB962C8B-B14F-4D97-AF65-F5344CB8AC3E}">
        <p14:creationId xmlns:p14="http://schemas.microsoft.com/office/powerpoint/2010/main" val="966806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pPr>
              <a:lnSpc>
                <a:spcPct val="90000"/>
              </a:lnSpc>
            </a:pPr>
            <a:r>
              <a:rPr lang="en-US" dirty="0" err="1" smtClean="0"/>
              <a:t>Aflatoxin</a:t>
            </a:r>
            <a:r>
              <a:rPr lang="en-US" baseline="0" dirty="0" smtClean="0"/>
              <a:t> is a group I carcinogen as designated by the International Agency for Research on Cancer. </a:t>
            </a:r>
            <a:r>
              <a:rPr lang="en-US" altLang="en-US" sz="1200" dirty="0" smtClean="0"/>
              <a:t>Because of its toxicity, </a:t>
            </a:r>
            <a:r>
              <a:rPr lang="en-US" altLang="en-US" sz="1200" dirty="0" err="1" smtClean="0"/>
              <a:t>aflatoxin</a:t>
            </a:r>
            <a:r>
              <a:rPr lang="en-US" altLang="en-US" sz="1200" dirty="0" smtClean="0"/>
              <a:t> contamination is both a food safety and public health issue. </a:t>
            </a:r>
          </a:p>
          <a:p>
            <a:pPr>
              <a:lnSpc>
                <a:spcPct val="90000"/>
              </a:lnSpc>
            </a:pPr>
            <a:endParaRPr lang="en-US" altLang="en-US" sz="1200" dirty="0" smtClean="0"/>
          </a:p>
          <a:p>
            <a:pPr>
              <a:lnSpc>
                <a:spcPct val="90000"/>
              </a:lnSpc>
            </a:pPr>
            <a:r>
              <a:rPr lang="en-US" altLang="en-US" sz="1200" dirty="0" smtClean="0"/>
              <a:t>Quoting</a:t>
            </a:r>
            <a:r>
              <a:rPr lang="en-US" altLang="en-US" sz="1200" baseline="0" dirty="0" smtClean="0"/>
              <a:t> from a report by the Gates foundation: </a:t>
            </a:r>
            <a:r>
              <a:rPr lang="en-US" altLang="en-US" sz="1200" dirty="0" smtClean="0"/>
              <a:t>In high doses, </a:t>
            </a:r>
            <a:r>
              <a:rPr lang="en-US" altLang="en-US" sz="1200" dirty="0" err="1" smtClean="0"/>
              <a:t>aflatoxins</a:t>
            </a:r>
            <a:r>
              <a:rPr lang="en-US" altLang="en-US" sz="1200" dirty="0" smtClean="0"/>
              <a:t> can lead to serious illness including acute liver cirrhosis and death in both humans and animals. Chronic sub-lethal doses of </a:t>
            </a:r>
            <a:r>
              <a:rPr lang="en-US" altLang="en-US" sz="1200" dirty="0" err="1" smtClean="0"/>
              <a:t>aflatoxin</a:t>
            </a:r>
            <a:r>
              <a:rPr lang="en-US" altLang="en-US" sz="1200" dirty="0" smtClean="0"/>
              <a:t> are more insidious. </a:t>
            </a:r>
            <a:r>
              <a:rPr lang="en-US" altLang="en-US" sz="1200" dirty="0" err="1" smtClean="0"/>
              <a:t>Aflatoxin</a:t>
            </a:r>
            <a:r>
              <a:rPr lang="en-US" altLang="en-US" sz="1200" dirty="0" smtClean="0"/>
              <a:t> exposure is strongly linked to an increased risk of liver cancer with the rate of liver cancer reported to be up to 60 times higher in the </a:t>
            </a:r>
            <a:r>
              <a:rPr lang="en-US" altLang="en-US" sz="1200" dirty="0" err="1" smtClean="0"/>
              <a:t>aflatoxin</a:t>
            </a:r>
            <a:r>
              <a:rPr lang="en-US" altLang="en-US" sz="1200" dirty="0" smtClean="0"/>
              <a:t> hotspots. Two independent studies have linked </a:t>
            </a:r>
            <a:r>
              <a:rPr lang="en-US" altLang="en-US" sz="1200" dirty="0" err="1" smtClean="0"/>
              <a:t>aflatoxin</a:t>
            </a:r>
            <a:r>
              <a:rPr lang="en-US" altLang="en-US" sz="1200" dirty="0" smtClean="0"/>
              <a:t> to immune suppression, increased susceptibility to diseases (e.g. HIV and malaria), and possibly compromised vaccine efficacy. According to studies, young children remain particularly vulnerable, with </a:t>
            </a:r>
            <a:r>
              <a:rPr lang="en-US" altLang="en-US" sz="1200" dirty="0" err="1" smtClean="0"/>
              <a:t>aflatoxin</a:t>
            </a:r>
            <a:r>
              <a:rPr lang="en-US" altLang="en-US" sz="1200" dirty="0" smtClean="0"/>
              <a:t> exposure significantly inhibiting children's growth and development while seriously damaging children's immunity to everyday health issues.</a:t>
            </a:r>
          </a:p>
          <a:p>
            <a:pPr marL="224325" indent="-224325"/>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compare</a:t>
            </a:r>
            <a:r>
              <a:rPr lang="en-US" baseline="0" dirty="0" smtClean="0"/>
              <a:t> our agency results with those from the One Sample Strategy designees is through a performance curve. Is this figure, I’ve compared the acceptance probability by the firm (y axis) with the </a:t>
            </a:r>
            <a:r>
              <a:rPr lang="en-US" baseline="0" dirty="0" err="1" smtClean="0"/>
              <a:t>aflatoxin</a:t>
            </a:r>
            <a:r>
              <a:rPr lang="en-US" baseline="0" dirty="0" smtClean="0"/>
              <a:t> concentration (x-axis). This curve would be interpreted as follows: there is nearly 100% acceptance probability by the firm for samples that our agency tested and found to contain 0 ppb </a:t>
            </a:r>
            <a:r>
              <a:rPr lang="en-US" baseline="0" dirty="0" err="1" smtClean="0"/>
              <a:t>aflatoxin</a:t>
            </a:r>
            <a:r>
              <a:rPr lang="en-US" baseline="0" dirty="0" smtClean="0"/>
              <a:t>. About 80% probability of acceptance by the firm for those samples our agency measure at 15 ppb, about 50% probability of acceptance by the firm for those samples we measured at 20 ppb, etc. The performance curve can also represent the by types of risk or error in the system. For example, the area above the curve for measurements below 20 ppb is referred to as the sellers risk (type 1 error) or the likelihood of a false positive. The area below the curve for measurements above 20 ppb is referred to as the sellers risk (type II) or the likelihood of a false negative. The performance curve designated on this slide explains 94% of the variability represented by our 2013 data which was comprised of over 600 measurements. This looks similar to what is reported in the literature involving experimental data and represents the first such analysis involving actual </a:t>
            </a:r>
            <a:r>
              <a:rPr lang="en-US" baseline="0" dirty="0" err="1" smtClean="0"/>
              <a:t>aflatoxin</a:t>
            </a:r>
            <a:r>
              <a:rPr lang="en-US" baseline="0" dirty="0" smtClean="0"/>
              <a:t> measurements of grain moving through commerce.</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30</a:t>
            </a:fld>
            <a:endParaRPr lang="en-US"/>
          </a:p>
        </p:txBody>
      </p:sp>
    </p:spTree>
    <p:extLst>
      <p:ext uri="{BB962C8B-B14F-4D97-AF65-F5344CB8AC3E}">
        <p14:creationId xmlns:p14="http://schemas.microsoft.com/office/powerpoint/2010/main" val="3155867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transition now to</a:t>
            </a:r>
            <a:r>
              <a:rPr lang="en-US" baseline="0" dirty="0" smtClean="0"/>
              <a:t> risk analysis as it relates to the FDA blending waiver policy of 2012 and a risk assessment of the practical implementation of this policy performed by our agency. By way of introduction, I’ve included a quote by Donald Rumsfeld regarding national security,</a:t>
            </a:r>
            <a:r>
              <a:rPr lang="en-US" dirty="0" smtClean="0"/>
              <a:t> </a:t>
            </a:r>
            <a:r>
              <a:rPr lang="en-US" baseline="0" dirty="0" smtClean="0"/>
              <a:t>involving things we know that we know, the known unknowns, and the unknown unknowns.</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31</a:t>
            </a:fld>
            <a:endParaRPr lang="en-US"/>
          </a:p>
        </p:txBody>
      </p:sp>
    </p:spTree>
    <p:extLst>
      <p:ext uri="{BB962C8B-B14F-4D97-AF65-F5344CB8AC3E}">
        <p14:creationId xmlns:p14="http://schemas.microsoft.com/office/powerpoint/2010/main" val="3027200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blended</a:t>
            </a:r>
            <a:r>
              <a:rPr lang="en-US" baseline="0" dirty="0" smtClean="0"/>
              <a:t> corn may be shipped in interstate commerce and action levels (which are not regulations) are contained within the FDA Guidance Document Compliance Policy Guide and were referred to in the </a:t>
            </a:r>
            <a:r>
              <a:rPr lang="en-US" baseline="0" dirty="0" err="1" smtClean="0"/>
              <a:t>aflatoxin</a:t>
            </a:r>
            <a:r>
              <a:rPr lang="en-US" baseline="0" dirty="0" smtClean="0"/>
              <a:t> blending waiver. The approval involved blending corn with as little as 0 ppb </a:t>
            </a:r>
            <a:r>
              <a:rPr lang="en-US" baseline="0" dirty="0" err="1" smtClean="0"/>
              <a:t>aflatoxin</a:t>
            </a:r>
            <a:r>
              <a:rPr lang="en-US" baseline="0" dirty="0" smtClean="0"/>
              <a:t> (uncontaminated) with corn containing greater than 20 ppb for shipment into interstate commerce. </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32</a:t>
            </a:fld>
            <a:endParaRPr lang="en-US"/>
          </a:p>
        </p:txBody>
      </p:sp>
    </p:spTree>
    <p:extLst>
      <p:ext uri="{BB962C8B-B14F-4D97-AF65-F5344CB8AC3E}">
        <p14:creationId xmlns:p14="http://schemas.microsoft.com/office/powerpoint/2010/main" val="4090383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blending the corn shall use GIPSA approved sampling and analysis protocols and testing procedures. As mentioned earlier, GIPSA has only approved test</a:t>
            </a:r>
            <a:r>
              <a:rPr lang="en-US" baseline="0" dirty="0" smtClean="0"/>
              <a:t> kits for measuring up to 100 ppb, and yet the blending waiver approved blending with corn containing greater than 500 ppb (this should have been known by FDA at the time of approving a blending waiver policy but wasn’t). </a:t>
            </a:r>
            <a:r>
              <a:rPr lang="en-US" dirty="0" smtClean="0"/>
              <a:t>The level of </a:t>
            </a:r>
            <a:r>
              <a:rPr lang="en-US" dirty="0" err="1" smtClean="0"/>
              <a:t>aflatoxin</a:t>
            </a:r>
            <a:r>
              <a:rPr lang="en-US" dirty="0" smtClean="0"/>
              <a:t> will</a:t>
            </a:r>
            <a:r>
              <a:rPr lang="en-US" baseline="0" dirty="0" smtClean="0"/>
              <a:t> be certified by the seller and a copy of the analytical results will accompany the shipments and end-users must provide a written assurance to the seller they only intend to use the corn in feed for mature poultry, breeding swine, finishing swine over 100 pounds, breeding cattle and finishing cattle. Based on our evaluation of grain elevator testing proficiency, we question their capability to certify results in the absence of a system similar to what I described earlier in the one sample strategy. For those relying upon GIPSA, they had not perform proficiency evaluation of their agency’s </a:t>
            </a:r>
            <a:r>
              <a:rPr lang="en-US" baseline="0" dirty="0" err="1" smtClean="0"/>
              <a:t>aflatoxin</a:t>
            </a:r>
            <a:r>
              <a:rPr lang="en-US" baseline="0" dirty="0" smtClean="0"/>
              <a:t> testing for the previous three years and didn’t do so until our agency complained about so of their “official results” in which they re-initiated proficiency testing in June 2013. Again, several items that should have been known prior to embarking on this policy and had FDA consulted the states, we would have provided them with some valuable insight.</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33</a:t>
            </a:fld>
            <a:endParaRPr lang="en-US"/>
          </a:p>
        </p:txBody>
      </p:sp>
    </p:spTree>
    <p:extLst>
      <p:ext uri="{BB962C8B-B14F-4D97-AF65-F5344CB8AC3E}">
        <p14:creationId xmlns:p14="http://schemas.microsoft.com/office/powerpoint/2010/main" val="3507083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 me present a thumb nail sketch of the US corn situation in 2012. The same drought that produced </a:t>
            </a:r>
            <a:r>
              <a:rPr lang="en-US" baseline="0" dirty="0" err="1" smtClean="0"/>
              <a:t>aflatoxin</a:t>
            </a:r>
            <a:r>
              <a:rPr lang="en-US" baseline="0" dirty="0" smtClean="0"/>
              <a:t> reduced the corn crop from 13 billion bushels to approximately 11 billion bushels. If 2 billion bushels contained </a:t>
            </a:r>
            <a:r>
              <a:rPr lang="en-US" baseline="0" dirty="0" err="1" smtClean="0"/>
              <a:t>aflatoxin</a:t>
            </a:r>
            <a:r>
              <a:rPr lang="en-US" baseline="0" dirty="0" smtClean="0"/>
              <a:t> above 20 ppb where blending with 2 billion bushels of corn containing less that 20 ppb, and 5 billion bushels of corn containing were used by the fuel ethanol industry (all containing less than 20 ppb </a:t>
            </a:r>
            <a:r>
              <a:rPr lang="en-US" baseline="0" dirty="0" err="1" smtClean="0"/>
              <a:t>aflatoxin</a:t>
            </a:r>
            <a:r>
              <a:rPr lang="en-US" baseline="0" dirty="0" smtClean="0"/>
              <a:t>) that left a total corn crop of 2 billion bushels containing less than 20 ppb for the use by feed manufacturers making feed for dairy, immature poultry, pet food, etc. Thus, it came as no surprise to our agency that 21% of the grain we sampled from the 8 states with blending waivers contained more than 20 ppb </a:t>
            </a:r>
            <a:r>
              <a:rPr lang="en-US" baseline="0" dirty="0" err="1" smtClean="0"/>
              <a:t>aflatoxin</a:t>
            </a:r>
            <a:r>
              <a:rPr lang="en-US" baseline="0" dirty="0" smtClean="0"/>
              <a:t> and were not labeled as such. </a:t>
            </a:r>
          </a:p>
          <a:p>
            <a:endParaRPr lang="en-US" baseline="0" dirty="0" smtClean="0"/>
          </a:p>
          <a:p>
            <a:r>
              <a:rPr lang="en-US" baseline="0" dirty="0" smtClean="0"/>
              <a:t>We performed a risk assessment using these data as represented by the figure on this slide, which represents a </a:t>
            </a:r>
          </a:p>
          <a:p>
            <a:r>
              <a:rPr lang="en-US" baseline="0" dirty="0" smtClean="0"/>
              <a:t>precision tree diagram created through the @Risk software to assess the risk associated with </a:t>
            </a:r>
            <a:r>
              <a:rPr lang="en-US" baseline="0" dirty="0" err="1" smtClean="0"/>
              <a:t>aflatoxin</a:t>
            </a:r>
            <a:r>
              <a:rPr lang="en-US" baseline="0" dirty="0" smtClean="0"/>
              <a:t> in Midwest corn to the Texas dairy industry. The upper branch of the tree models the Texas corn (96% of which was below 20 ppb </a:t>
            </a:r>
            <a:r>
              <a:rPr lang="en-US" baseline="0" dirty="0" err="1" smtClean="0"/>
              <a:t>aflatoxin</a:t>
            </a:r>
            <a:r>
              <a:rPr lang="en-US" baseline="0" dirty="0" smtClean="0"/>
              <a:t>). The bottom branch of the tree models the Midwest corn, using demand by the Texas dairy industry for 678 million bushels and the frequency of 21% for inbound corn containing </a:t>
            </a:r>
            <a:r>
              <a:rPr lang="en-US" baseline="0" dirty="0" err="1" smtClean="0"/>
              <a:t>aflatoxin</a:t>
            </a:r>
            <a:r>
              <a:rPr lang="en-US" baseline="0" dirty="0" smtClean="0"/>
              <a:t> greater than 20 ppb, which represents the actual detection level by our Agency based on &gt;50 samples received from out-of-state. The exposure of high </a:t>
            </a:r>
            <a:r>
              <a:rPr lang="en-US" baseline="0" dirty="0" err="1" smtClean="0"/>
              <a:t>aflatoxin</a:t>
            </a:r>
            <a:r>
              <a:rPr lang="en-US" baseline="0" dirty="0" smtClean="0"/>
              <a:t> corn to the dairy industry was 4.7% and the likelihood of </a:t>
            </a:r>
            <a:r>
              <a:rPr lang="en-US" baseline="0" dirty="0" err="1" smtClean="0"/>
              <a:t>aflatoxin</a:t>
            </a:r>
            <a:r>
              <a:rPr lang="en-US" baseline="0" dirty="0" smtClean="0"/>
              <a:t> contaminated milk entering the human food supply was 0.5% based on this quantitative risk assessment. </a:t>
            </a:r>
          </a:p>
          <a:p>
            <a:r>
              <a:rPr lang="en-US" baseline="0" dirty="0" smtClean="0"/>
              <a:t>The Texas </a:t>
            </a:r>
            <a:r>
              <a:rPr lang="en-US" baseline="0" dirty="0" err="1" smtClean="0"/>
              <a:t>Dept</a:t>
            </a:r>
            <a:r>
              <a:rPr lang="en-US" baseline="0" dirty="0" smtClean="0"/>
              <a:t> of State Health Services has a milk program that monitors </a:t>
            </a:r>
            <a:r>
              <a:rPr lang="en-US" baseline="0" dirty="0" err="1" smtClean="0"/>
              <a:t>aflatoxin</a:t>
            </a:r>
            <a:r>
              <a:rPr lang="en-US" baseline="0" dirty="0" smtClean="0"/>
              <a:t> contamination and based on the number of positives, it appears that their observed level of contamination was 0.6%, albeit a slightly different end point. Thus, we see the risk assessment was fairly close to predicted actual </a:t>
            </a:r>
            <a:r>
              <a:rPr lang="en-US" baseline="0" dirty="0" err="1" smtClean="0"/>
              <a:t>aflatoxin</a:t>
            </a:r>
            <a:r>
              <a:rPr lang="en-US" baseline="0" dirty="0" smtClean="0"/>
              <a:t> positive samples.</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34</a:t>
            </a:fld>
            <a:endParaRPr lang="en-US"/>
          </a:p>
        </p:txBody>
      </p:sp>
    </p:spTree>
    <p:extLst>
      <p:ext uri="{BB962C8B-B14F-4D97-AF65-F5344CB8AC3E}">
        <p14:creationId xmlns:p14="http://schemas.microsoft.com/office/powerpoint/2010/main" val="168134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a:solidFill>
                  <a:schemeClr val="tx1"/>
                </a:solidFill>
                <a:latin typeface="Arial" charset="0"/>
              </a:defRPr>
            </a:lvl1pPr>
            <a:lvl2pPr marL="702756" indent="-270291" defTabSz="912983" eaLnBrk="0" hangingPunct="0">
              <a:defRPr>
                <a:solidFill>
                  <a:schemeClr val="tx1"/>
                </a:solidFill>
                <a:latin typeface="Arial" charset="0"/>
              </a:defRPr>
            </a:lvl2pPr>
            <a:lvl3pPr marL="1081164" indent="-216233" defTabSz="912983" eaLnBrk="0" hangingPunct="0">
              <a:defRPr>
                <a:solidFill>
                  <a:schemeClr val="tx1"/>
                </a:solidFill>
                <a:latin typeface="Arial" charset="0"/>
              </a:defRPr>
            </a:lvl3pPr>
            <a:lvl4pPr marL="1513629" indent="-216233" defTabSz="912983" eaLnBrk="0" hangingPunct="0">
              <a:defRPr>
                <a:solidFill>
                  <a:schemeClr val="tx1"/>
                </a:solidFill>
                <a:latin typeface="Arial" charset="0"/>
              </a:defRPr>
            </a:lvl4pPr>
            <a:lvl5pPr marL="1946095" indent="-216233" defTabSz="912983" eaLnBrk="0" hangingPunct="0">
              <a:defRPr>
                <a:solidFill>
                  <a:schemeClr val="tx1"/>
                </a:solidFill>
                <a:latin typeface="Arial" charset="0"/>
              </a:defRPr>
            </a:lvl5pPr>
            <a:lvl6pPr marL="2378560" indent="-216233" defTabSz="912983" eaLnBrk="0" fontAlgn="base" hangingPunct="0">
              <a:spcBef>
                <a:spcPct val="0"/>
              </a:spcBef>
              <a:spcAft>
                <a:spcPct val="0"/>
              </a:spcAft>
              <a:defRPr>
                <a:solidFill>
                  <a:schemeClr val="tx1"/>
                </a:solidFill>
                <a:latin typeface="Arial" charset="0"/>
              </a:defRPr>
            </a:lvl6pPr>
            <a:lvl7pPr marL="2811026" indent="-216233" defTabSz="912983" eaLnBrk="0" fontAlgn="base" hangingPunct="0">
              <a:spcBef>
                <a:spcPct val="0"/>
              </a:spcBef>
              <a:spcAft>
                <a:spcPct val="0"/>
              </a:spcAft>
              <a:defRPr>
                <a:solidFill>
                  <a:schemeClr val="tx1"/>
                </a:solidFill>
                <a:latin typeface="Arial" charset="0"/>
              </a:defRPr>
            </a:lvl7pPr>
            <a:lvl8pPr marL="3243491" indent="-216233" defTabSz="912983" eaLnBrk="0" fontAlgn="base" hangingPunct="0">
              <a:spcBef>
                <a:spcPct val="0"/>
              </a:spcBef>
              <a:spcAft>
                <a:spcPct val="0"/>
              </a:spcAft>
              <a:defRPr>
                <a:solidFill>
                  <a:schemeClr val="tx1"/>
                </a:solidFill>
                <a:latin typeface="Arial" charset="0"/>
              </a:defRPr>
            </a:lvl8pPr>
            <a:lvl9pPr marL="3675957" indent="-216233" defTabSz="912983" eaLnBrk="0" fontAlgn="base" hangingPunct="0">
              <a:spcBef>
                <a:spcPct val="0"/>
              </a:spcBef>
              <a:spcAft>
                <a:spcPct val="0"/>
              </a:spcAft>
              <a:defRPr>
                <a:solidFill>
                  <a:schemeClr val="tx1"/>
                </a:solidFill>
                <a:latin typeface="Arial" charset="0"/>
              </a:defRPr>
            </a:lvl9pPr>
          </a:lstStyle>
          <a:p>
            <a:pPr eaLnBrk="1" hangingPunct="1"/>
            <a:fld id="{1B54FD83-4916-4066-B9FC-8DEC281BC7A4}" type="slidenum">
              <a:rPr lang="en-US" smtClean="0"/>
              <a:pPr eaLnBrk="1" hangingPunct="1"/>
              <a:t>35</a:t>
            </a:fld>
            <a:endParaRPr 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Dealing</a:t>
            </a:r>
            <a:r>
              <a:rPr lang="en-US" baseline="0" dirty="0" smtClean="0"/>
              <a:t> with any contaminant involves both science and policy, thus, I would like to briefly mention some policy consideration. Policy is the guiding principle leading to a course of action or specific program that is pursued by the government. US food policy consider both the </a:t>
            </a:r>
            <a:r>
              <a:rPr lang="en-US" dirty="0" smtClean="0"/>
              <a:t>Food safety, food security, and food defense.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p:spPr>
        <p:txBody>
          <a:bodyPr/>
          <a:lstStyle/>
          <a:p>
            <a:pPr rtl="0"/>
            <a:r>
              <a:rPr lang="en-US" sz="1000" dirty="0" smtClean="0">
                <a:latin typeface="Arial" charset="0"/>
              </a:rPr>
              <a:t>Within the pursuit of policy, there is a decision</a:t>
            </a:r>
            <a:r>
              <a:rPr lang="en-US" sz="1000" baseline="0" dirty="0" smtClean="0">
                <a:latin typeface="Arial" charset="0"/>
              </a:rPr>
              <a:t> to be made involving governance options ranging from direct regulation to no intervention, as represented on this slide. </a:t>
            </a:r>
            <a:r>
              <a:rPr lang="en-US" sz="1000" dirty="0" smtClean="0">
                <a:latin typeface="Arial" charset="0"/>
              </a:rPr>
              <a:t>The</a:t>
            </a:r>
            <a:r>
              <a:rPr lang="en-US" sz="1000" baseline="0" dirty="0" smtClean="0">
                <a:latin typeface="Arial" charset="0"/>
              </a:rPr>
              <a:t> agency I represent has selected a</a:t>
            </a:r>
            <a:r>
              <a:rPr lang="en-US" sz="1000" dirty="0" smtClean="0">
                <a:latin typeface="Arial" charset="0"/>
              </a:rPr>
              <a:t> </a:t>
            </a:r>
            <a:r>
              <a:rPr lang="en-US" sz="1000" dirty="0">
                <a:latin typeface="Arial" charset="0"/>
              </a:rPr>
              <a:t>co-regulation strategy </a:t>
            </a:r>
            <a:r>
              <a:rPr lang="en-US" sz="1000" dirty="0" smtClean="0">
                <a:latin typeface="Arial" charset="0"/>
              </a:rPr>
              <a:t>involving </a:t>
            </a:r>
            <a:r>
              <a:rPr lang="en-US" sz="1000" dirty="0" err="1" smtClean="0">
                <a:latin typeface="Arial" charset="0"/>
              </a:rPr>
              <a:t>aflatoxin</a:t>
            </a:r>
            <a:r>
              <a:rPr lang="en-US" sz="1000" dirty="0" smtClean="0">
                <a:latin typeface="Arial" charset="0"/>
              </a:rPr>
              <a:t> risk management for those who participate in the program and maintains a direct regulation for those firms that don’t.  </a:t>
            </a:r>
            <a:endParaRPr lang="en-US" sz="1000" dirty="0">
              <a:latin typeface="Arial" charset="0"/>
            </a:endParaRPr>
          </a:p>
          <a:p>
            <a:pPr rtl="0"/>
            <a:endParaRPr lang="en-US" sz="1000" dirty="0"/>
          </a:p>
          <a:p>
            <a:r>
              <a:rPr lang="en-US" dirty="0" smtClean="0">
                <a:latin typeface="Arial" charset="0"/>
              </a:rPr>
              <a:t>A co-regulation, preventive approach</a:t>
            </a:r>
            <a:r>
              <a:rPr lang="en-US" baseline="0" dirty="0" smtClean="0">
                <a:latin typeface="Arial" charset="0"/>
              </a:rPr>
              <a:t> to </a:t>
            </a:r>
            <a:r>
              <a:rPr lang="en-US" baseline="0" dirty="0" err="1" smtClean="0">
                <a:latin typeface="Arial" charset="0"/>
              </a:rPr>
              <a:t>aflatoxin</a:t>
            </a:r>
            <a:r>
              <a:rPr lang="en-US" baseline="0" dirty="0" smtClean="0">
                <a:latin typeface="Arial" charset="0"/>
              </a:rPr>
              <a:t> risk management requires </a:t>
            </a:r>
            <a:r>
              <a:rPr lang="en-US" dirty="0" smtClean="0">
                <a:latin typeface="Arial" charset="0"/>
              </a:rPr>
              <a:t>increased </a:t>
            </a:r>
            <a:r>
              <a:rPr lang="en-US" dirty="0">
                <a:latin typeface="Arial" charset="0"/>
              </a:rPr>
              <a:t>corporate responsibility (accountability and recordkeeping) and additional work on our part to plan, administer, monitor and take corrective actions.</a:t>
            </a:r>
          </a:p>
          <a:p>
            <a:endParaRPr lang="en-US" dirty="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stakeholders</a:t>
            </a:r>
            <a:r>
              <a:rPr lang="en-US" baseline="0" dirty="0" smtClean="0"/>
              <a:t> in Texas have been pleased with the approach adopted by our state and would like to see national adoption of the one-sample strategy for </a:t>
            </a:r>
            <a:r>
              <a:rPr lang="en-US" baseline="0" dirty="0" err="1" smtClean="0"/>
              <a:t>aflatoxin</a:t>
            </a:r>
            <a:r>
              <a:rPr lang="en-US" baseline="0" dirty="0" smtClean="0"/>
              <a:t> risk management as well as a national blending waiver approved by FDA, every year. They believe this would be a positive step to a uniform approach to </a:t>
            </a:r>
            <a:r>
              <a:rPr lang="en-US" baseline="0" dirty="0" err="1" smtClean="0"/>
              <a:t>aflatoxin</a:t>
            </a:r>
            <a:r>
              <a:rPr lang="en-US" baseline="0" dirty="0" smtClean="0"/>
              <a:t> risk management. It is worth mentioning that Texas has, by rule, an approved method for blending corn containing &gt;20 ppb </a:t>
            </a:r>
            <a:r>
              <a:rPr lang="en-US" baseline="0" dirty="0" err="1" smtClean="0"/>
              <a:t>aflatoxin</a:t>
            </a:r>
            <a:r>
              <a:rPr lang="en-US" baseline="0" dirty="0" smtClean="0"/>
              <a:t> contaminated corn with &lt; 500 ppb </a:t>
            </a:r>
            <a:r>
              <a:rPr lang="en-US" baseline="0" dirty="0" err="1" smtClean="0"/>
              <a:t>aflatoxin</a:t>
            </a:r>
            <a:r>
              <a:rPr lang="en-US" baseline="0" dirty="0" smtClean="0"/>
              <a:t>. As a state, we have not approved the deliberate adulteration of corn containing no </a:t>
            </a:r>
            <a:r>
              <a:rPr lang="en-US" baseline="0" dirty="0" err="1" smtClean="0"/>
              <a:t>aflatoxin</a:t>
            </a:r>
            <a:r>
              <a:rPr lang="en-US" baseline="0" dirty="0" smtClean="0"/>
              <a:t> with corn containing 20 ppb or more </a:t>
            </a:r>
            <a:r>
              <a:rPr lang="en-US" baseline="0" dirty="0" err="1" smtClean="0"/>
              <a:t>aflatoxin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6FF6E476-20D5-423A-9DAA-EDB362936029}" type="slidenum">
              <a:rPr lang="en-US" smtClean="0"/>
              <a:pPr>
                <a:defRPr/>
              </a:pPr>
              <a:t>37</a:t>
            </a:fld>
            <a:endParaRPr lang="en-US"/>
          </a:p>
        </p:txBody>
      </p:sp>
    </p:spTree>
    <p:extLst>
      <p:ext uri="{BB962C8B-B14F-4D97-AF65-F5344CB8AC3E}">
        <p14:creationId xmlns:p14="http://schemas.microsoft.com/office/powerpoint/2010/main" val="3185167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agency</a:t>
            </a:r>
            <a:r>
              <a:rPr lang="en-US" baseline="0" dirty="0" smtClean="0"/>
              <a:t> has also approved the use of </a:t>
            </a:r>
            <a:r>
              <a:rPr lang="en-US" baseline="0" dirty="0" err="1" smtClean="0"/>
              <a:t>aflatoxin</a:t>
            </a:r>
            <a:r>
              <a:rPr lang="en-US" baseline="0" dirty="0" smtClean="0"/>
              <a:t> binders. The policy doesn’t change the regulatory action levels in Texas, however, it does provide an additional option for managing </a:t>
            </a:r>
            <a:r>
              <a:rPr lang="en-US" baseline="0" dirty="0" err="1" smtClean="0"/>
              <a:t>aflatoxin</a:t>
            </a:r>
            <a:r>
              <a:rPr lang="en-US" baseline="0" dirty="0" smtClean="0"/>
              <a:t> risk. </a:t>
            </a:r>
            <a:r>
              <a:rPr lang="en-US" baseline="0" smtClean="0"/>
              <a:t>An </a:t>
            </a:r>
            <a:r>
              <a:rPr lang="en-US" baseline="0" dirty="0" smtClean="0"/>
              <a:t>approach similar to Texas has been taken by Brazil and is under review within Europe.</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38</a:t>
            </a:fld>
            <a:endParaRPr lang="en-US"/>
          </a:p>
        </p:txBody>
      </p:sp>
    </p:spTree>
    <p:extLst>
      <p:ext uri="{BB962C8B-B14F-4D97-AF65-F5344CB8AC3E}">
        <p14:creationId xmlns:p14="http://schemas.microsoft.com/office/powerpoint/2010/main" val="945025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conclude by thanking all my colleagues</a:t>
            </a:r>
            <a:r>
              <a:rPr lang="en-US" baseline="0" dirty="0" smtClean="0"/>
              <a:t> at OTSC who have assisted in the implementation of the </a:t>
            </a:r>
            <a:r>
              <a:rPr lang="en-US" baseline="0" dirty="0" err="1" smtClean="0"/>
              <a:t>aflatoxin</a:t>
            </a:r>
            <a:r>
              <a:rPr lang="en-US" baseline="0" dirty="0" smtClean="0"/>
              <a:t> risk management program by our agency within the state of Texas including: </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39</a:t>
            </a:fld>
            <a:endParaRPr lang="en-US"/>
          </a:p>
        </p:txBody>
      </p:sp>
    </p:spTree>
    <p:extLst>
      <p:ext uri="{BB962C8B-B14F-4D97-AF65-F5344CB8AC3E}">
        <p14:creationId xmlns:p14="http://schemas.microsoft.com/office/powerpoint/2010/main" val="176321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Action levels are non-regulatory limits provided by the FDA and voluntarily</a:t>
            </a:r>
            <a:r>
              <a:rPr lang="en-US" baseline="0" dirty="0" smtClean="0"/>
              <a:t> followed by industry. Due to the repeated and high levels of </a:t>
            </a:r>
            <a:r>
              <a:rPr lang="en-US" baseline="0" dirty="0" err="1" smtClean="0"/>
              <a:t>aflatoxin</a:t>
            </a:r>
            <a:r>
              <a:rPr lang="en-US" baseline="0" dirty="0" smtClean="0"/>
              <a:t> in Texas, the Texas State Chemist has provided regulatory limits and are found within Title 4 Chapter 61 of the Texas Administrative Code. Any cereal or oilseed is defined as feed if it exceeds the 20 ppb action level and falls under the regulatory authority of the Texas Feed and Fertilizer Control Service.</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4</a:t>
            </a:fld>
            <a:endParaRPr lang="en-US"/>
          </a:p>
        </p:txBody>
      </p:sp>
    </p:spTree>
    <p:extLst>
      <p:ext uri="{BB962C8B-B14F-4D97-AF65-F5344CB8AC3E}">
        <p14:creationId xmlns:p14="http://schemas.microsoft.com/office/powerpoint/2010/main" val="103362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Texas has long had to deal with the problem of drought and extreme heat, as depicted by this screen capture slide of a Texas A&amp;M </a:t>
            </a:r>
            <a:r>
              <a:rPr lang="en-US" sz="1200" kern="1200" dirty="0" err="1" smtClean="0">
                <a:solidFill>
                  <a:schemeClr val="tx1"/>
                </a:solidFill>
                <a:effectLst/>
                <a:latin typeface="+mn-lt"/>
                <a:ea typeface="+mn-ea"/>
                <a:cs typeface="+mn-cs"/>
              </a:rPr>
              <a:t>AgriLife</a:t>
            </a:r>
            <a:r>
              <a:rPr lang="en-US" sz="1200" kern="1200" dirty="0" smtClean="0">
                <a:solidFill>
                  <a:schemeClr val="tx1"/>
                </a:solidFill>
                <a:effectLst/>
                <a:latin typeface="+mn-lt"/>
                <a:ea typeface="+mn-ea"/>
                <a:cs typeface="+mn-cs"/>
              </a:rPr>
              <a:t> Extension website. I’ve included a national map highlighting the 2011 Texas Drought as of June 2011 which became progressively worse though out the year. </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5</a:t>
            </a:fld>
            <a:endParaRPr lang="en-US"/>
          </a:p>
        </p:txBody>
      </p:sp>
    </p:spTree>
    <p:extLst>
      <p:ext uri="{BB962C8B-B14F-4D97-AF65-F5344CB8AC3E}">
        <p14:creationId xmlns:p14="http://schemas.microsoft.com/office/powerpoint/2010/main" val="242980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during the growing season,</a:t>
            </a:r>
            <a:r>
              <a:rPr lang="en-US" baseline="0" dirty="0" smtClean="0"/>
              <a:t> either by weather (abiotic) or biotic such as pests, predisposes the plant to fungal infection and production of </a:t>
            </a:r>
            <a:r>
              <a:rPr lang="en-US" baseline="0" dirty="0" err="1" smtClean="0"/>
              <a:t>aflatoxin</a:t>
            </a:r>
            <a:r>
              <a:rPr lang="en-US" baseline="0" dirty="0" smtClean="0"/>
              <a:t>. In Texas, this map illustrates the highest incidence of </a:t>
            </a:r>
            <a:r>
              <a:rPr lang="en-US" baseline="0" dirty="0" err="1" smtClean="0"/>
              <a:t>aflatoxin</a:t>
            </a:r>
            <a:r>
              <a:rPr lang="en-US" baseline="0" dirty="0" smtClean="0"/>
              <a:t> found in each county where corn was produced in 2011, with blue indicating that at least one incident of </a:t>
            </a:r>
            <a:r>
              <a:rPr lang="en-US" baseline="0" dirty="0" err="1" smtClean="0"/>
              <a:t>aflatoxin</a:t>
            </a:r>
            <a:r>
              <a:rPr lang="en-US" baseline="0" dirty="0" smtClean="0"/>
              <a:t> was found to exceed 500 ppb, which occurred in three counties. There were six counties where </a:t>
            </a:r>
            <a:r>
              <a:rPr lang="en-US" baseline="0" dirty="0" err="1" smtClean="0"/>
              <a:t>aflatoxin</a:t>
            </a:r>
            <a:r>
              <a:rPr lang="en-US" baseline="0" dirty="0" smtClean="0"/>
              <a:t> exceeded 300 ppb in at least one sample and 8 counties along the I35 corridor where </a:t>
            </a:r>
            <a:r>
              <a:rPr lang="en-US" baseline="0" dirty="0" err="1" smtClean="0"/>
              <a:t>aflatoxin</a:t>
            </a:r>
            <a:r>
              <a:rPr lang="en-US" baseline="0" dirty="0" smtClean="0"/>
              <a:t> was found to not exceed 20 ppb.  </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6</a:t>
            </a:fld>
            <a:endParaRPr lang="en-US"/>
          </a:p>
        </p:txBody>
      </p:sp>
    </p:spTree>
    <p:extLst>
      <p:ext uri="{BB962C8B-B14F-4D97-AF65-F5344CB8AC3E}">
        <p14:creationId xmlns:p14="http://schemas.microsoft.com/office/powerpoint/2010/main" val="10964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aseline="0" dirty="0" smtClean="0"/>
              <a:t>2012 drought in the Midwest is depicted on this map for August 2012. The corn plants growth stage in August within the </a:t>
            </a:r>
            <a:r>
              <a:rPr lang="en-US" baseline="0" dirty="0" smtClean="0"/>
              <a:t>Midwest </a:t>
            </a:r>
            <a:r>
              <a:rPr lang="en-US" baseline="0" dirty="0" smtClean="0"/>
              <a:t>is nearly comparable to the corn growth stage in June for Texas, which was shown in an earlier slide for 2011.</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7</a:t>
            </a:fld>
            <a:endParaRPr lang="en-US"/>
          </a:p>
        </p:txBody>
      </p:sp>
    </p:spTree>
    <p:extLst>
      <p:ext uri="{BB962C8B-B14F-4D97-AF65-F5344CB8AC3E}">
        <p14:creationId xmlns:p14="http://schemas.microsoft.com/office/powerpoint/2010/main" val="1311531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Eight</a:t>
            </a:r>
            <a:r>
              <a:rPr lang="en-US" baseline="0" dirty="0" smtClean="0"/>
              <a:t> </a:t>
            </a:r>
            <a:r>
              <a:rPr lang="en-US" baseline="0" dirty="0" smtClean="0"/>
              <a:t>Midwestern </a:t>
            </a:r>
            <a:r>
              <a:rPr lang="en-US" baseline="0" dirty="0" smtClean="0"/>
              <a:t>states sought and received a blending waiver from FDA during 2012. Our agency, the Office of the Texas State Chemist, posted information for all 8 states on their website, obtained through open records requests. Several states withheld the names of the companies that requested blending waivers and, in one state, regulatory officials were specifically instructed to not inform the public that they had received approval from FDA to permit blending corn free of </a:t>
            </a:r>
            <a:r>
              <a:rPr lang="en-US" baseline="0" dirty="0" err="1" smtClean="0"/>
              <a:t>aflatoxin</a:t>
            </a:r>
            <a:r>
              <a:rPr lang="en-US" baseline="0" dirty="0" smtClean="0"/>
              <a:t> with corn up to 500 ppb </a:t>
            </a:r>
            <a:r>
              <a:rPr lang="en-US" baseline="0" dirty="0" err="1" smtClean="0"/>
              <a:t>aflatoxin</a:t>
            </a:r>
            <a:r>
              <a:rPr lang="en-US" baseline="0" dirty="0" smtClean="0"/>
              <a:t>.</a:t>
            </a:r>
          </a:p>
          <a:p>
            <a:endParaRPr lang="en-US" baseline="0" dirty="0" smtClean="0"/>
          </a:p>
          <a:p>
            <a:r>
              <a:rPr lang="en-US" dirty="0" smtClean="0"/>
              <a:t>Texas is</a:t>
            </a:r>
            <a:r>
              <a:rPr lang="en-US" baseline="0" dirty="0" smtClean="0"/>
              <a:t> a major customer of Midwest corn. The state of TX requires approximately 30,000 railcars of corn for the dairy, broiler and </a:t>
            </a:r>
            <a:r>
              <a:rPr lang="en-US" baseline="0" dirty="0" smtClean="0"/>
              <a:t>pet food </a:t>
            </a:r>
            <a:r>
              <a:rPr lang="en-US" baseline="0" dirty="0" smtClean="0"/>
              <a:t>industry that contain less than 20 ppb </a:t>
            </a:r>
            <a:r>
              <a:rPr lang="en-US" baseline="0" dirty="0" err="1" smtClean="0"/>
              <a:t>aflatoxin</a:t>
            </a:r>
            <a:r>
              <a:rPr lang="en-US" baseline="0" dirty="0" smtClean="0"/>
              <a:t>. </a:t>
            </a:r>
          </a:p>
          <a:p>
            <a:endParaRPr lang="en-US" baseline="0" dirty="0" smtClean="0"/>
          </a:p>
          <a:p>
            <a:r>
              <a:rPr lang="en-US" baseline="0" dirty="0" smtClean="0"/>
              <a:t>Thus, it became essential to public health that our agency actively monitor and report </a:t>
            </a:r>
            <a:r>
              <a:rPr lang="en-US" baseline="0" dirty="0" err="1" smtClean="0"/>
              <a:t>aflatoxin</a:t>
            </a:r>
            <a:r>
              <a:rPr lang="en-US" baseline="0" dirty="0" smtClean="0"/>
              <a:t> incidence in the </a:t>
            </a:r>
            <a:r>
              <a:rPr lang="en-US" baseline="0" dirty="0" err="1" smtClean="0"/>
              <a:t>midwest</a:t>
            </a:r>
            <a:r>
              <a:rPr lang="en-US" baseline="0" dirty="0" smtClean="0"/>
              <a:t> corn crop, similar to what is done in Texas. This slide illustrates how our agency mapped </a:t>
            </a:r>
            <a:r>
              <a:rPr lang="en-US" baseline="0" dirty="0" err="1" smtClean="0"/>
              <a:t>aflatoxin</a:t>
            </a:r>
            <a:r>
              <a:rPr lang="en-US" baseline="0" dirty="0" smtClean="0"/>
              <a:t> incidence in two </a:t>
            </a:r>
            <a:r>
              <a:rPr lang="en-US" baseline="0" dirty="0" err="1" smtClean="0"/>
              <a:t>midwest</a:t>
            </a:r>
            <a:r>
              <a:rPr lang="en-US" baseline="0" dirty="0" smtClean="0"/>
              <a:t> states.</a:t>
            </a:r>
            <a:endParaRPr lang="en-US" dirty="0"/>
          </a:p>
        </p:txBody>
      </p:sp>
      <p:sp>
        <p:nvSpPr>
          <p:cNvPr id="4" name="Slide Number Placeholder 3"/>
          <p:cNvSpPr>
            <a:spLocks noGrp="1"/>
          </p:cNvSpPr>
          <p:nvPr>
            <p:ph type="sldNum" sz="quarter" idx="10"/>
          </p:nvPr>
        </p:nvSpPr>
        <p:spPr/>
        <p:txBody>
          <a:bodyPr/>
          <a:lstStyle/>
          <a:p>
            <a:fld id="{8D807457-944A-4E05-9674-6FF42A122969}" type="slidenum">
              <a:rPr lang="en-US" smtClean="0"/>
              <a:t>8</a:t>
            </a:fld>
            <a:endParaRPr lang="en-US"/>
          </a:p>
        </p:txBody>
      </p:sp>
    </p:spTree>
    <p:extLst>
      <p:ext uri="{BB962C8B-B14F-4D97-AF65-F5344CB8AC3E}">
        <p14:creationId xmlns:p14="http://schemas.microsoft.com/office/powerpoint/2010/main" val="866361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the end of this presentation I will present a few slides discuss Texas policy involving </a:t>
            </a:r>
            <a:r>
              <a:rPr lang="en-US" baseline="0" dirty="0" err="1" smtClean="0"/>
              <a:t>aflatoxin</a:t>
            </a:r>
            <a:r>
              <a:rPr lang="en-US" baseline="0" dirty="0" smtClean="0"/>
              <a:t> risk management. </a:t>
            </a:r>
          </a:p>
          <a:p>
            <a:endParaRPr lang="en-US" baseline="0" dirty="0" smtClean="0"/>
          </a:p>
          <a:p>
            <a:r>
              <a:rPr lang="en-US" baseline="0" dirty="0" smtClean="0"/>
              <a:t>However, in this slide I would like to illustrate how farm and environmental policy impacts crop production and the potential for increased incidence of </a:t>
            </a:r>
            <a:r>
              <a:rPr lang="en-US" baseline="0" dirty="0" err="1" smtClean="0"/>
              <a:t>aflatoxin</a:t>
            </a:r>
            <a:r>
              <a:rPr lang="en-US" baseline="0" dirty="0" smtClean="0"/>
              <a:t>. The renewable fuel standard leads to the channeling of over 5 billion bushels of corn into fuel ethanol production per year. In response to the increased demand for corn, there has been a reduction in crop rotation, that has also coincided with increased use of GM plantings. Crop rotation is an agronomic practice that helps in pest management by reducing inoculum of pathogens, such as </a:t>
            </a:r>
            <a:r>
              <a:rPr lang="en-US" baseline="0" dirty="0" err="1" smtClean="0"/>
              <a:t>Aspergillus</a:t>
            </a:r>
            <a:r>
              <a:rPr lang="en-US" baseline="0" dirty="0" smtClean="0"/>
              <a:t> that can infect the corn plant and produce </a:t>
            </a:r>
            <a:r>
              <a:rPr lang="en-US" baseline="0" dirty="0" err="1" smtClean="0"/>
              <a:t>aflatoxin</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8D807457-944A-4E05-9674-6FF42A122969}" type="slidenum">
              <a:rPr lang="en-US" smtClean="0"/>
              <a:t>9</a:t>
            </a:fld>
            <a:endParaRPr lang="en-US"/>
          </a:p>
        </p:txBody>
      </p:sp>
    </p:spTree>
    <p:extLst>
      <p:ext uri="{BB962C8B-B14F-4D97-AF65-F5344CB8AC3E}">
        <p14:creationId xmlns:p14="http://schemas.microsoft.com/office/powerpoint/2010/main" val="2725559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5653" name="Picture 53" descr="Maroon_with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638"/>
            <a:ext cx="9144000" cy="204787"/>
          </a:xfrm>
          <a:prstGeom prst="rect">
            <a:avLst/>
          </a:prstGeom>
          <a:noFill/>
          <a:extLst>
            <a:ext uri="{909E8E84-426E-40DD-AFC4-6F175D3DCCD1}">
              <a14:hiddenFill xmlns:a14="http://schemas.microsoft.com/office/drawing/2010/main">
                <a:solidFill>
                  <a:srgbClr val="FFFFFF"/>
                </a:solidFill>
              </a14:hiddenFill>
            </a:ext>
          </a:extLst>
        </p:spPr>
      </p:pic>
      <p:pic>
        <p:nvPicPr>
          <p:cNvPr id="25651" name="Picture 51" descr="otsc-building-bg-glow-modifi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9888"/>
            <a:ext cx="9144000" cy="3578225"/>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ctrTitle"/>
          </p:nvPr>
        </p:nvSpPr>
        <p:spPr>
          <a:xfrm>
            <a:off x="858838" y="911225"/>
            <a:ext cx="7772400" cy="1368425"/>
          </a:xfrm>
        </p:spPr>
        <p:txBody>
          <a:bodyPr/>
          <a:lstStyle>
            <a:lvl1pPr>
              <a:defRPr/>
            </a:lvl1pPr>
          </a:lstStyle>
          <a:p>
            <a:pPr lvl="0"/>
            <a:r>
              <a:rPr lang="en-US" noProof="0" smtClean="0"/>
              <a:t>Click to edit Master title style</a:t>
            </a:r>
          </a:p>
        </p:txBody>
      </p:sp>
      <p:sp>
        <p:nvSpPr>
          <p:cNvPr id="25603" name="Rectangle 3"/>
          <p:cNvSpPr>
            <a:spLocks noGrp="1" noChangeArrowheads="1"/>
          </p:cNvSpPr>
          <p:nvPr>
            <p:ph type="subTitle" idx="1"/>
          </p:nvPr>
        </p:nvSpPr>
        <p:spPr>
          <a:xfrm>
            <a:off x="2130425" y="3398838"/>
            <a:ext cx="5229225" cy="1371600"/>
          </a:xfrm>
        </p:spPr>
        <p:txBody>
          <a:bodyPr/>
          <a:lstStyle>
            <a:lvl1pPr marL="0" indent="0" algn="ctr">
              <a:buFont typeface="Wingdings" pitchFamily="2" charset="2"/>
              <a:buNone/>
              <a:defRPr b="1">
                <a:latin typeface="Arial" charset="0"/>
              </a:defRPr>
            </a:lvl1pPr>
          </a:lstStyle>
          <a:p>
            <a:pPr lvl="0"/>
            <a:r>
              <a:rPr lang="en-US" noProof="0" smtClean="0"/>
              <a:t>Click to edit Master subtitle style</a:t>
            </a:r>
          </a:p>
        </p:txBody>
      </p:sp>
      <p:sp>
        <p:nvSpPr>
          <p:cNvPr id="25606" name="Rectangle 6"/>
          <p:cNvSpPr>
            <a:spLocks noGrp="1" noChangeArrowheads="1"/>
          </p:cNvSpPr>
          <p:nvPr>
            <p:ph type="sldNum" sz="quarter" idx="4"/>
          </p:nvPr>
        </p:nvSpPr>
        <p:spPr>
          <a:xfrm>
            <a:off x="8732838" y="6254750"/>
            <a:ext cx="285750" cy="250825"/>
          </a:xfrm>
        </p:spPr>
        <p:txBody>
          <a:bodyPr/>
          <a:lstStyle>
            <a:lvl1pPr>
              <a:defRPr/>
            </a:lvl1pPr>
          </a:lstStyle>
          <a:p>
            <a:fld id="{ECB26BC5-F203-42F7-BD1D-804CF9B76A54}" type="slidenum">
              <a:rPr lang="en-US"/>
              <a:pPr/>
              <a:t>‹#›</a:t>
            </a:fld>
            <a:endParaRPr lang="en-US"/>
          </a:p>
        </p:txBody>
      </p:sp>
      <p:grpSp>
        <p:nvGrpSpPr>
          <p:cNvPr id="25645" name="Group 45"/>
          <p:cNvGrpSpPr>
            <a:grpSpLocks/>
          </p:cNvGrpSpPr>
          <p:nvPr/>
        </p:nvGrpSpPr>
        <p:grpSpPr bwMode="auto">
          <a:xfrm>
            <a:off x="139700" y="6115050"/>
            <a:ext cx="5156200" cy="565150"/>
            <a:chOff x="32" y="3892"/>
            <a:chExt cx="3248" cy="356"/>
          </a:xfrm>
        </p:grpSpPr>
        <p:sp>
          <p:nvSpPr>
            <p:cNvPr id="25623" name="Text Box 23"/>
            <p:cNvSpPr txBox="1">
              <a:spLocks noChangeArrowheads="1"/>
            </p:cNvSpPr>
            <p:nvPr/>
          </p:nvSpPr>
          <p:spPr bwMode="auto">
            <a:xfrm>
              <a:off x="32" y="3892"/>
              <a:ext cx="3248"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717074"/>
                  </a:solidFill>
                </a:rPr>
                <a:t>OFFICE OF THE TEXAS STATE CHEMIST</a:t>
              </a:r>
            </a:p>
            <a:p>
              <a:r>
                <a:rPr lang="en-US" sz="1100" b="1">
                  <a:solidFill>
                    <a:srgbClr val="717074"/>
                  </a:solidFill>
                </a:rPr>
                <a:t> Texas Feed and Fertilizer Control Service     Agriculture Analytical Service</a:t>
              </a:r>
            </a:p>
          </p:txBody>
        </p:sp>
        <p:sp>
          <p:nvSpPr>
            <p:cNvPr id="25624" name="Oval 24"/>
            <p:cNvSpPr>
              <a:spLocks noChangeArrowheads="1"/>
            </p:cNvSpPr>
            <p:nvPr/>
          </p:nvSpPr>
          <p:spPr bwMode="auto">
            <a:xfrm>
              <a:off x="1886" y="4157"/>
              <a:ext cx="36" cy="42"/>
            </a:xfrm>
            <a:prstGeom prst="ellipse">
              <a:avLst/>
            </a:prstGeom>
            <a:solidFill>
              <a:srgbClr val="717074"/>
            </a:solidFill>
            <a:ln w="9525">
              <a:solidFill>
                <a:srgbClr val="71707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5659" name="Picture 59" descr="State Chemist Office-Texas-BW-No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438" y="0"/>
            <a:ext cx="1004887" cy="10048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64767" y="6392761"/>
            <a:ext cx="979233" cy="4572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8DB515-7AD2-4A17-9AAC-F3714C92C20B}" type="slidenum">
              <a:rPr lang="en-US"/>
              <a:pPr/>
              <a:t>‹#›</a:t>
            </a:fld>
            <a:endParaRPr lang="en-US"/>
          </a:p>
        </p:txBody>
      </p:sp>
    </p:spTree>
    <p:extLst>
      <p:ext uri="{BB962C8B-B14F-4D97-AF65-F5344CB8AC3E}">
        <p14:creationId xmlns:p14="http://schemas.microsoft.com/office/powerpoint/2010/main" val="1880505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7388"/>
            <a:ext cx="2057400" cy="5438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7388"/>
            <a:ext cx="6019800" cy="5438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543CADA-0508-40D2-8422-3F43E5809EB4}" type="slidenum">
              <a:rPr lang="en-US"/>
              <a:pPr/>
              <a:t>‹#›</a:t>
            </a:fld>
            <a:endParaRPr lang="en-US"/>
          </a:p>
        </p:txBody>
      </p:sp>
    </p:spTree>
    <p:extLst>
      <p:ext uri="{BB962C8B-B14F-4D97-AF65-F5344CB8AC3E}">
        <p14:creationId xmlns:p14="http://schemas.microsoft.com/office/powerpoint/2010/main" val="69951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341438"/>
            <a:ext cx="8229600" cy="4906962"/>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F8CFCA0-34DC-47D1-A953-B5E349CBF316}" type="slidenum">
              <a:rPr lang="en-US"/>
              <a:pPr/>
              <a:t>‹#›</a:t>
            </a:fld>
            <a:endParaRPr lang="en-US"/>
          </a:p>
        </p:txBody>
      </p:sp>
    </p:spTree>
    <p:extLst>
      <p:ext uri="{BB962C8B-B14F-4D97-AF65-F5344CB8AC3E}">
        <p14:creationId xmlns:p14="http://schemas.microsoft.com/office/powerpoint/2010/main" val="120048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5C4697-C716-4E03-81F2-D80B3294CC44}" type="slidenum">
              <a:rPr lang="en-US"/>
              <a:pPr/>
              <a:t>‹#›</a:t>
            </a:fld>
            <a:endParaRPr lang="en-US"/>
          </a:p>
        </p:txBody>
      </p:sp>
    </p:spTree>
    <p:extLst>
      <p:ext uri="{BB962C8B-B14F-4D97-AF65-F5344CB8AC3E}">
        <p14:creationId xmlns:p14="http://schemas.microsoft.com/office/powerpoint/2010/main" val="141530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B2AD55-D7D4-4059-89BB-F5973DC14246}" type="slidenum">
              <a:rPr lang="en-US"/>
              <a:pPr/>
              <a:t>‹#›</a:t>
            </a:fld>
            <a:endParaRPr lang="en-US"/>
          </a:p>
        </p:txBody>
      </p:sp>
    </p:spTree>
    <p:extLst>
      <p:ext uri="{BB962C8B-B14F-4D97-AF65-F5344CB8AC3E}">
        <p14:creationId xmlns:p14="http://schemas.microsoft.com/office/powerpoint/2010/main" val="369195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1EE963-2C86-48B7-A87E-9CEAD5B5F098}" type="slidenum">
              <a:rPr lang="en-US"/>
              <a:pPr/>
              <a:t>‹#›</a:t>
            </a:fld>
            <a:endParaRPr lang="en-US"/>
          </a:p>
        </p:txBody>
      </p:sp>
    </p:spTree>
    <p:extLst>
      <p:ext uri="{BB962C8B-B14F-4D97-AF65-F5344CB8AC3E}">
        <p14:creationId xmlns:p14="http://schemas.microsoft.com/office/powerpoint/2010/main" val="270307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A471FDA-70DA-4887-B816-72CCB550C4E1}" type="slidenum">
              <a:rPr lang="en-US"/>
              <a:pPr/>
              <a:t>‹#›</a:t>
            </a:fld>
            <a:endParaRPr lang="en-US"/>
          </a:p>
        </p:txBody>
      </p:sp>
    </p:spTree>
    <p:extLst>
      <p:ext uri="{BB962C8B-B14F-4D97-AF65-F5344CB8AC3E}">
        <p14:creationId xmlns:p14="http://schemas.microsoft.com/office/powerpoint/2010/main" val="4079994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C69CB06-577B-440F-97D4-78819AB444D2}" type="slidenum">
              <a:rPr lang="en-US"/>
              <a:pPr/>
              <a:t>‹#›</a:t>
            </a:fld>
            <a:endParaRPr lang="en-US"/>
          </a:p>
        </p:txBody>
      </p:sp>
    </p:spTree>
    <p:extLst>
      <p:ext uri="{BB962C8B-B14F-4D97-AF65-F5344CB8AC3E}">
        <p14:creationId xmlns:p14="http://schemas.microsoft.com/office/powerpoint/2010/main" val="1523573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2FC38B6-5102-4A5B-8D4B-7FB79D975E75}" type="slidenum">
              <a:rPr lang="en-US"/>
              <a:pPr/>
              <a:t>‹#›</a:t>
            </a:fld>
            <a:endParaRPr lang="en-US"/>
          </a:p>
        </p:txBody>
      </p:sp>
    </p:spTree>
    <p:extLst>
      <p:ext uri="{BB962C8B-B14F-4D97-AF65-F5344CB8AC3E}">
        <p14:creationId xmlns:p14="http://schemas.microsoft.com/office/powerpoint/2010/main" val="35150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856642-D79A-4B59-A04A-6CEFCE67D6A3}" type="slidenum">
              <a:rPr lang="en-US"/>
              <a:pPr/>
              <a:t>‹#›</a:t>
            </a:fld>
            <a:endParaRPr lang="en-US"/>
          </a:p>
        </p:txBody>
      </p:sp>
    </p:spTree>
    <p:extLst>
      <p:ext uri="{BB962C8B-B14F-4D97-AF65-F5344CB8AC3E}">
        <p14:creationId xmlns:p14="http://schemas.microsoft.com/office/powerpoint/2010/main" val="276592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B1CADBF-FFD1-40FC-813E-9C6795D07C64}" type="slidenum">
              <a:rPr lang="en-US"/>
              <a:pPr/>
              <a:t>‹#›</a:t>
            </a:fld>
            <a:endParaRPr lang="en-US"/>
          </a:p>
        </p:txBody>
      </p:sp>
    </p:spTree>
    <p:extLst>
      <p:ext uri="{BB962C8B-B14F-4D97-AF65-F5344CB8AC3E}">
        <p14:creationId xmlns:p14="http://schemas.microsoft.com/office/powerpoint/2010/main" val="2133404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8F9F9"/>
            </a:gs>
            <a:gs pos="100000">
              <a:srgbClr val="F8F9F9"/>
            </a:gs>
          </a:gsLst>
          <a:lin ang="5400000" scaled="1"/>
        </a:gradFill>
        <a:effectLst/>
      </p:bgPr>
    </p:bg>
    <p:spTree>
      <p:nvGrpSpPr>
        <p:cNvPr id="1" name=""/>
        <p:cNvGrpSpPr/>
        <p:nvPr/>
      </p:nvGrpSpPr>
      <p:grpSpPr>
        <a:xfrm>
          <a:off x="0" y="0"/>
          <a:ext cx="0" cy="0"/>
          <a:chOff x="0" y="0"/>
          <a:chExt cx="0" cy="0"/>
        </a:xfrm>
      </p:grpSpPr>
      <p:pic>
        <p:nvPicPr>
          <p:cNvPr id="1046" name="Picture 22" descr="Top-ba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06400"/>
            <a:ext cx="9144000" cy="204788"/>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otsc-building-bg-glow-modifie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639888"/>
            <a:ext cx="9144000" cy="35782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687388"/>
            <a:ext cx="82296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EFA8A9F-009A-43F7-8D01-A66A0A4004FF}" type="slidenum">
              <a:rPr lang="en-US"/>
              <a:pPr/>
              <a:t>‹#›</a:t>
            </a:fld>
            <a:endParaRPr lang="en-US"/>
          </a:p>
        </p:txBody>
      </p:sp>
      <p:sp>
        <p:nvSpPr>
          <p:cNvPr id="1039" name="Text Box 15"/>
          <p:cNvSpPr txBox="1">
            <a:spLocks noChangeArrowheads="1"/>
          </p:cNvSpPr>
          <p:nvPr/>
        </p:nvSpPr>
        <p:spPr bwMode="auto">
          <a:xfrm>
            <a:off x="7032625" y="401638"/>
            <a:ext cx="2209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 b="1">
                <a:solidFill>
                  <a:srgbClr val="F8F8F8"/>
                </a:solidFill>
              </a:rPr>
              <a:t>OFFICE OF THE TEXAS STATE CHEMIST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1" fontAlgn="base" hangingPunct="1">
        <a:spcBef>
          <a:spcPct val="0"/>
        </a:spcBef>
        <a:spcAft>
          <a:spcPct val="0"/>
        </a:spcAft>
        <a:defRPr sz="3400" b="1">
          <a:solidFill>
            <a:srgbClr val="5D0025"/>
          </a:solidFill>
          <a:latin typeface="+mj-lt"/>
          <a:ea typeface="+mj-ea"/>
          <a:cs typeface="+mj-cs"/>
        </a:defRPr>
      </a:lvl1pPr>
      <a:lvl2pPr algn="ctr" rtl="0" eaLnBrk="1" fontAlgn="base" hangingPunct="1">
        <a:spcBef>
          <a:spcPct val="0"/>
        </a:spcBef>
        <a:spcAft>
          <a:spcPct val="0"/>
        </a:spcAft>
        <a:defRPr sz="3400" b="1">
          <a:solidFill>
            <a:srgbClr val="5D0025"/>
          </a:solidFill>
          <a:latin typeface="Arial" charset="0"/>
        </a:defRPr>
      </a:lvl2pPr>
      <a:lvl3pPr algn="ctr" rtl="0" eaLnBrk="1" fontAlgn="base" hangingPunct="1">
        <a:spcBef>
          <a:spcPct val="0"/>
        </a:spcBef>
        <a:spcAft>
          <a:spcPct val="0"/>
        </a:spcAft>
        <a:defRPr sz="3400" b="1">
          <a:solidFill>
            <a:srgbClr val="5D0025"/>
          </a:solidFill>
          <a:latin typeface="Arial" charset="0"/>
        </a:defRPr>
      </a:lvl3pPr>
      <a:lvl4pPr algn="ctr" rtl="0" eaLnBrk="1" fontAlgn="base" hangingPunct="1">
        <a:spcBef>
          <a:spcPct val="0"/>
        </a:spcBef>
        <a:spcAft>
          <a:spcPct val="0"/>
        </a:spcAft>
        <a:defRPr sz="3400" b="1">
          <a:solidFill>
            <a:srgbClr val="5D0025"/>
          </a:solidFill>
          <a:latin typeface="Arial" charset="0"/>
        </a:defRPr>
      </a:lvl4pPr>
      <a:lvl5pPr algn="ctr" rtl="0" eaLnBrk="1" fontAlgn="base" hangingPunct="1">
        <a:spcBef>
          <a:spcPct val="0"/>
        </a:spcBef>
        <a:spcAft>
          <a:spcPct val="0"/>
        </a:spcAft>
        <a:defRPr sz="3400" b="1">
          <a:solidFill>
            <a:srgbClr val="5D0025"/>
          </a:solidFill>
          <a:latin typeface="Arial" charset="0"/>
        </a:defRPr>
      </a:lvl5pPr>
      <a:lvl6pPr marL="457200" algn="ctr" rtl="0" eaLnBrk="1" fontAlgn="base" hangingPunct="1">
        <a:spcBef>
          <a:spcPct val="0"/>
        </a:spcBef>
        <a:spcAft>
          <a:spcPct val="0"/>
        </a:spcAft>
        <a:defRPr sz="3400" b="1">
          <a:solidFill>
            <a:srgbClr val="5D0025"/>
          </a:solidFill>
          <a:latin typeface="Arial" charset="0"/>
        </a:defRPr>
      </a:lvl6pPr>
      <a:lvl7pPr marL="914400" algn="ctr" rtl="0" eaLnBrk="1" fontAlgn="base" hangingPunct="1">
        <a:spcBef>
          <a:spcPct val="0"/>
        </a:spcBef>
        <a:spcAft>
          <a:spcPct val="0"/>
        </a:spcAft>
        <a:defRPr sz="3400" b="1">
          <a:solidFill>
            <a:srgbClr val="5D0025"/>
          </a:solidFill>
          <a:latin typeface="Arial" charset="0"/>
        </a:defRPr>
      </a:lvl7pPr>
      <a:lvl8pPr marL="1371600" algn="ctr" rtl="0" eaLnBrk="1" fontAlgn="base" hangingPunct="1">
        <a:spcBef>
          <a:spcPct val="0"/>
        </a:spcBef>
        <a:spcAft>
          <a:spcPct val="0"/>
        </a:spcAft>
        <a:defRPr sz="3400" b="1">
          <a:solidFill>
            <a:srgbClr val="5D0025"/>
          </a:solidFill>
          <a:latin typeface="Arial" charset="0"/>
        </a:defRPr>
      </a:lvl8pPr>
      <a:lvl9pPr marL="1828800" algn="ctr" rtl="0" eaLnBrk="1" fontAlgn="base" hangingPunct="1">
        <a:spcBef>
          <a:spcPct val="0"/>
        </a:spcBef>
        <a:spcAft>
          <a:spcPct val="0"/>
        </a:spcAft>
        <a:defRPr sz="3400" b="1">
          <a:solidFill>
            <a:srgbClr val="5D0025"/>
          </a:solidFill>
          <a:latin typeface="Arial" charset="0"/>
        </a:defRPr>
      </a:lvl9pPr>
    </p:titleStyle>
    <p:bodyStyle>
      <a:lvl1pPr marL="342900" indent="-342900" algn="l" rtl="0" eaLnBrk="1" fontAlgn="base" hangingPunct="1">
        <a:spcBef>
          <a:spcPct val="20000"/>
        </a:spcBef>
        <a:spcAft>
          <a:spcPct val="0"/>
        </a:spcAft>
        <a:buClr>
          <a:srgbClr val="5D0025"/>
        </a:buClr>
        <a:buSzPct val="60000"/>
        <a:buFont typeface="Wingdings" pitchFamily="2" charset="2"/>
        <a:buChar char="q"/>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717074"/>
        </a:buClr>
        <a:buSzPct val="75000"/>
        <a:buFont typeface="Wingdings" pitchFamily="2" charset="2"/>
        <a:buChar char="§"/>
        <a:defRPr sz="2200">
          <a:solidFill>
            <a:schemeClr val="tx1"/>
          </a:solidFill>
          <a:latin typeface="+mn-lt"/>
        </a:defRPr>
      </a:lvl2pPr>
      <a:lvl3pPr marL="1143000" indent="-228600" algn="l" rtl="0" eaLnBrk="1" fontAlgn="base" hangingPunct="1">
        <a:spcBef>
          <a:spcPct val="20000"/>
        </a:spcBef>
        <a:spcAft>
          <a:spcPct val="0"/>
        </a:spcAft>
        <a:buClr>
          <a:srgbClr val="717074"/>
        </a:buClr>
        <a:buSzPct val="75000"/>
        <a:buFont typeface="Wingdings" pitchFamily="2" charset="2"/>
        <a:buChar char="Ø"/>
        <a:defRPr sz="2000">
          <a:solidFill>
            <a:schemeClr val="tx1"/>
          </a:solidFill>
          <a:latin typeface="+mn-lt"/>
        </a:defRPr>
      </a:lvl3pPr>
      <a:lvl4pPr marL="1600200" indent="-228600" algn="l" rtl="0" eaLnBrk="1" fontAlgn="base" hangingPunct="1">
        <a:spcBef>
          <a:spcPct val="20000"/>
        </a:spcBef>
        <a:spcAft>
          <a:spcPct val="0"/>
        </a:spcAft>
        <a:buClr>
          <a:srgbClr val="717074"/>
        </a:buClr>
        <a:buSzPct val="75000"/>
        <a:buFont typeface="Wingdings" pitchFamily="2" charset="2"/>
        <a:buChar char="ü"/>
        <a:defRPr>
          <a:solidFill>
            <a:schemeClr val="tx1"/>
          </a:solidFill>
          <a:latin typeface="+mn-lt"/>
        </a:defRPr>
      </a:lvl4pPr>
      <a:lvl5pPr marL="2057400" indent="-228600" algn="l" rtl="0" eaLnBrk="1" fontAlgn="base" hangingPunct="1">
        <a:spcBef>
          <a:spcPct val="20000"/>
        </a:spcBef>
        <a:spcAft>
          <a:spcPct val="0"/>
        </a:spcAft>
        <a:buClr>
          <a:srgbClr val="717074"/>
        </a:buClr>
        <a:buSzPct val="75000"/>
        <a:buFont typeface="Wingdings" pitchFamily="2" charset="2"/>
        <a:buChar char="v"/>
        <a:defRPr sz="1600">
          <a:solidFill>
            <a:schemeClr val="tx1"/>
          </a:solidFill>
          <a:latin typeface="+mn-lt"/>
        </a:defRPr>
      </a:lvl5pPr>
      <a:lvl6pPr marL="2514600" indent="-228600" algn="l" rtl="0" eaLnBrk="1" fontAlgn="base" hangingPunct="1">
        <a:spcBef>
          <a:spcPct val="20000"/>
        </a:spcBef>
        <a:spcAft>
          <a:spcPct val="0"/>
        </a:spcAft>
        <a:buClr>
          <a:srgbClr val="717074"/>
        </a:buClr>
        <a:buSzPct val="75000"/>
        <a:buFont typeface="Wingdings" pitchFamily="2" charset="2"/>
        <a:buChar char="v"/>
        <a:defRPr sz="1600">
          <a:solidFill>
            <a:schemeClr val="tx1"/>
          </a:solidFill>
          <a:latin typeface="+mn-lt"/>
        </a:defRPr>
      </a:lvl6pPr>
      <a:lvl7pPr marL="2971800" indent="-228600" algn="l" rtl="0" eaLnBrk="1" fontAlgn="base" hangingPunct="1">
        <a:spcBef>
          <a:spcPct val="20000"/>
        </a:spcBef>
        <a:spcAft>
          <a:spcPct val="0"/>
        </a:spcAft>
        <a:buClr>
          <a:srgbClr val="717074"/>
        </a:buClr>
        <a:buSzPct val="75000"/>
        <a:buFont typeface="Wingdings" pitchFamily="2" charset="2"/>
        <a:buChar char="v"/>
        <a:defRPr sz="1600">
          <a:solidFill>
            <a:schemeClr val="tx1"/>
          </a:solidFill>
          <a:latin typeface="+mn-lt"/>
        </a:defRPr>
      </a:lvl7pPr>
      <a:lvl8pPr marL="3429000" indent="-228600" algn="l" rtl="0" eaLnBrk="1" fontAlgn="base" hangingPunct="1">
        <a:spcBef>
          <a:spcPct val="20000"/>
        </a:spcBef>
        <a:spcAft>
          <a:spcPct val="0"/>
        </a:spcAft>
        <a:buClr>
          <a:srgbClr val="717074"/>
        </a:buClr>
        <a:buSzPct val="75000"/>
        <a:buFont typeface="Wingdings" pitchFamily="2" charset="2"/>
        <a:buChar char="v"/>
        <a:defRPr sz="1600">
          <a:solidFill>
            <a:schemeClr val="tx1"/>
          </a:solidFill>
          <a:latin typeface="+mn-lt"/>
        </a:defRPr>
      </a:lvl8pPr>
      <a:lvl9pPr marL="3886200" indent="-228600" algn="l" rtl="0" eaLnBrk="1" fontAlgn="base" hangingPunct="1">
        <a:spcBef>
          <a:spcPct val="20000"/>
        </a:spcBef>
        <a:spcAft>
          <a:spcPct val="0"/>
        </a:spcAft>
        <a:buClr>
          <a:srgbClr val="717074"/>
        </a:buClr>
        <a:buSzPct val="75000"/>
        <a:buFont typeface="Wingdings" pitchFamily="2" charset="2"/>
        <a:buChar char="v"/>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3.gi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3" name="Rectangle 65"/>
          <p:cNvSpPr>
            <a:spLocks noGrp="1" noChangeArrowheads="1"/>
          </p:cNvSpPr>
          <p:nvPr>
            <p:ph type="ctrTitle"/>
          </p:nvPr>
        </p:nvSpPr>
        <p:spPr>
          <a:xfrm>
            <a:off x="228600" y="911225"/>
            <a:ext cx="8915400" cy="1368425"/>
          </a:xfrm>
        </p:spPr>
        <p:txBody>
          <a:bodyPr/>
          <a:lstStyle/>
          <a:p>
            <a:r>
              <a:rPr lang="en-US" dirty="0" err="1" smtClean="0"/>
              <a:t>Aflatoxin</a:t>
            </a:r>
            <a:r>
              <a:rPr lang="en-US" dirty="0" smtClean="0"/>
              <a:t> Risk Management</a:t>
            </a:r>
            <a:endParaRPr lang="en-US" b="0" i="1" dirty="0"/>
          </a:p>
        </p:txBody>
      </p:sp>
      <p:sp>
        <p:nvSpPr>
          <p:cNvPr id="2114" name="Rectangle 66"/>
          <p:cNvSpPr>
            <a:spLocks noGrp="1" noChangeArrowheads="1"/>
          </p:cNvSpPr>
          <p:nvPr>
            <p:ph type="subTitle" idx="1"/>
          </p:nvPr>
        </p:nvSpPr>
        <p:spPr>
          <a:xfrm>
            <a:off x="190501" y="4024533"/>
            <a:ext cx="8705850" cy="1371600"/>
          </a:xfrm>
        </p:spPr>
        <p:txBody>
          <a:bodyPr/>
          <a:lstStyle/>
          <a:p>
            <a:r>
              <a:rPr lang="en-US" b="0" dirty="0" smtClean="0"/>
              <a:t>Tim </a:t>
            </a:r>
            <a:r>
              <a:rPr lang="en-US" b="0" dirty="0" err="1" smtClean="0"/>
              <a:t>Herrman</a:t>
            </a:r>
            <a:endParaRPr lang="en-US" b="0" dirty="0" smtClean="0"/>
          </a:p>
          <a:p>
            <a:r>
              <a:rPr lang="en-US" b="0" dirty="0" smtClean="0"/>
              <a:t>Professor, State Chemist and Director</a:t>
            </a:r>
            <a:endParaRPr lang="en-US" b="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587" t="32388" r="11667" b="10250"/>
          <a:stretch/>
        </p:blipFill>
        <p:spPr bwMode="auto">
          <a:xfrm>
            <a:off x="-9926" y="722861"/>
            <a:ext cx="9153925" cy="613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95441" y="6558455"/>
            <a:ext cx="2056973" cy="369332"/>
          </a:xfrm>
          <a:prstGeom prst="rect">
            <a:avLst/>
          </a:prstGeom>
          <a:noFill/>
        </p:spPr>
        <p:txBody>
          <a:bodyPr wrap="none" rtlCol="0">
            <a:spAutoFit/>
          </a:bodyPr>
          <a:lstStyle/>
          <a:p>
            <a:r>
              <a:rPr lang="en-US" dirty="0" err="1" smtClean="0"/>
              <a:t>Boryan</a:t>
            </a:r>
            <a:r>
              <a:rPr lang="en-US" dirty="0" smtClean="0"/>
              <a:t> et al. 2008</a:t>
            </a:r>
            <a:endParaRPr lang="en-US" dirty="0"/>
          </a:p>
        </p:txBody>
      </p:sp>
    </p:spTree>
    <p:extLst>
      <p:ext uri="{BB962C8B-B14F-4D97-AF65-F5344CB8AC3E}">
        <p14:creationId xmlns:p14="http://schemas.microsoft.com/office/powerpoint/2010/main" val="772439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8764"/>
            <a:ext cx="9372600" cy="68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9060" y="0"/>
            <a:ext cx="9342120" cy="646331"/>
          </a:xfrm>
          <a:prstGeom prst="rect">
            <a:avLst/>
          </a:prstGeom>
        </p:spPr>
        <p:txBody>
          <a:bodyPr wrap="square">
            <a:spAutoFit/>
          </a:bodyPr>
          <a:lstStyle/>
          <a:p>
            <a:r>
              <a:rPr lang="en-US" b="1" dirty="0"/>
              <a:t>State Climatologist: Global surface temperatures likely to set a new record this year</a:t>
            </a:r>
          </a:p>
          <a:p>
            <a:endParaRPr lang="en-US" dirty="0"/>
          </a:p>
        </p:txBody>
      </p:sp>
      <p:sp>
        <p:nvSpPr>
          <p:cNvPr id="3" name="TextBox 2"/>
          <p:cNvSpPr txBox="1"/>
          <p:nvPr/>
        </p:nvSpPr>
        <p:spPr>
          <a:xfrm>
            <a:off x="4910958" y="460539"/>
            <a:ext cx="3416320" cy="646331"/>
          </a:xfrm>
          <a:prstGeom prst="rect">
            <a:avLst/>
          </a:prstGeom>
          <a:noFill/>
        </p:spPr>
        <p:txBody>
          <a:bodyPr wrap="none" rtlCol="0">
            <a:spAutoFit/>
          </a:bodyPr>
          <a:lstStyle/>
          <a:p>
            <a:r>
              <a:rPr lang="en-US" b="1" dirty="0">
                <a:solidFill>
                  <a:schemeClr val="accent5"/>
                </a:solidFill>
              </a:rPr>
              <a:t>2010 NASA/Jet Propulsion </a:t>
            </a:r>
            <a:endParaRPr lang="en-US" b="1" dirty="0" smtClean="0">
              <a:solidFill>
                <a:schemeClr val="accent5"/>
              </a:solidFill>
            </a:endParaRPr>
          </a:p>
          <a:p>
            <a:r>
              <a:rPr lang="en-US" b="1" dirty="0" smtClean="0">
                <a:solidFill>
                  <a:schemeClr val="accent5"/>
                </a:solidFill>
              </a:rPr>
              <a:t>Laboratory </a:t>
            </a:r>
            <a:r>
              <a:rPr lang="en-US" b="1" dirty="0">
                <a:solidFill>
                  <a:schemeClr val="accent5"/>
                </a:solidFill>
              </a:rPr>
              <a:t>false-color image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386" y="3926002"/>
            <a:ext cx="3175614" cy="302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1529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Statistically derived risk-based plan of work</a:t>
            </a:r>
          </a:p>
          <a:p>
            <a:pPr lvl="2"/>
            <a:r>
              <a:rPr lang="en-US" dirty="0" smtClean="0"/>
              <a:t>A good utilization of resources</a:t>
            </a:r>
          </a:p>
          <a:p>
            <a:r>
              <a:rPr lang="en-US" dirty="0" smtClean="0"/>
              <a:t>Co-Regulation of </a:t>
            </a:r>
            <a:r>
              <a:rPr lang="en-US" dirty="0" err="1" smtClean="0"/>
              <a:t>aflatoxin</a:t>
            </a:r>
            <a:r>
              <a:rPr lang="en-US" dirty="0" smtClean="0"/>
              <a:t> risk as a preventive control</a:t>
            </a:r>
          </a:p>
          <a:p>
            <a:pPr lvl="2"/>
            <a:r>
              <a:rPr lang="en-US" dirty="0" smtClean="0"/>
              <a:t>Greatly improved </a:t>
            </a:r>
            <a:r>
              <a:rPr lang="en-US" dirty="0" err="1" smtClean="0"/>
              <a:t>aflatoxin</a:t>
            </a:r>
            <a:r>
              <a:rPr lang="en-US" dirty="0" smtClean="0"/>
              <a:t> testing accuracy in the regulated community and increased confidence</a:t>
            </a:r>
            <a:endParaRPr lang="en-US" dirty="0"/>
          </a:p>
          <a:p>
            <a:r>
              <a:rPr lang="en-US" dirty="0" smtClean="0"/>
              <a:t>Risk Assessment of the FDA blending waiver</a:t>
            </a:r>
          </a:p>
          <a:p>
            <a:pPr lvl="2"/>
            <a:r>
              <a:rPr lang="en-US" dirty="0" smtClean="0"/>
              <a:t>A predictable level of milk contamination in Texas occurred in 2012 from </a:t>
            </a:r>
            <a:r>
              <a:rPr lang="en-US" dirty="0"/>
              <a:t>M</a:t>
            </a:r>
            <a:r>
              <a:rPr lang="en-US" dirty="0" smtClean="0"/>
              <a:t>idwest corn</a:t>
            </a:r>
            <a:endParaRPr lang="en-US" dirty="0"/>
          </a:p>
          <a:p>
            <a:r>
              <a:rPr lang="en-US" dirty="0" smtClean="0"/>
              <a:t>Policy Considerations</a:t>
            </a:r>
          </a:p>
          <a:p>
            <a:pPr lvl="2"/>
            <a:r>
              <a:rPr lang="en-US" dirty="0" smtClean="0"/>
              <a:t>FDA should make permanent and nationwide the blending of 0 to 500 ppb </a:t>
            </a:r>
            <a:r>
              <a:rPr lang="en-US" dirty="0" err="1" smtClean="0"/>
              <a:t>aflatoxin</a:t>
            </a:r>
            <a:r>
              <a:rPr lang="en-US" dirty="0" smtClean="0"/>
              <a:t> contaminated corn</a:t>
            </a:r>
          </a:p>
          <a:p>
            <a:pPr lvl="2"/>
            <a:r>
              <a:rPr lang="en-US" dirty="0" smtClean="0"/>
              <a:t>Use of </a:t>
            </a:r>
            <a:r>
              <a:rPr lang="en-US" dirty="0" err="1" smtClean="0"/>
              <a:t>aflatoxin</a:t>
            </a:r>
            <a:r>
              <a:rPr lang="en-US" dirty="0" smtClean="0"/>
              <a:t> binders </a:t>
            </a:r>
          </a:p>
        </p:txBody>
      </p:sp>
    </p:spTree>
    <p:extLst>
      <p:ext uri="{BB962C8B-B14F-4D97-AF65-F5344CB8AC3E}">
        <p14:creationId xmlns:p14="http://schemas.microsoft.com/office/powerpoint/2010/main" val="1879486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0" name="TextBox 9"/>
              <p:cNvSpPr txBox="1"/>
              <p:nvPr/>
            </p:nvSpPr>
            <p:spPr>
              <a:xfrm>
                <a:off x="1786786" y="2376305"/>
                <a:ext cx="6480914" cy="14232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a:rPr>
                          </m:ctrlPr>
                        </m:fPr>
                        <m:num>
                          <m:r>
                            <a:rPr lang="en-US" sz="2400" b="0" i="1" smtClean="0">
                              <a:latin typeface="Cambria Math"/>
                            </a:rPr>
                            <m:t>𝑝</m:t>
                          </m:r>
                          <m:r>
                            <a:rPr lang="en-US" sz="2400" i="1">
                              <a:latin typeface="Cambria Math"/>
                              <a:ea typeface="Cambria Math"/>
                            </a:rPr>
                            <m:t>±</m:t>
                          </m:r>
                          <m:f>
                            <m:fPr>
                              <m:ctrlPr>
                                <a:rPr lang="en-US" sz="2400" i="1">
                                  <a:latin typeface="Cambria Math"/>
                                  <a:ea typeface="Cambria Math"/>
                                </a:rPr>
                              </m:ctrlPr>
                            </m:fPr>
                            <m:num>
                              <m:r>
                                <a:rPr lang="en-US" sz="2400" i="1">
                                  <a:latin typeface="Cambria Math"/>
                                  <a:ea typeface="Cambria Math"/>
                                </a:rPr>
                                <m:t>𝑧</m:t>
                              </m:r>
                              <m:r>
                                <a:rPr lang="en-US" sz="2400" b="0" i="1" baseline="30000" smtClean="0">
                                  <a:latin typeface="Cambria Math"/>
                                  <a:ea typeface="Cambria Math"/>
                                </a:rPr>
                                <m:t>2</m:t>
                              </m:r>
                              <m:r>
                                <a:rPr lang="en-US" sz="2400" i="1" baseline="-18000">
                                  <a:latin typeface="Cambria Math"/>
                                  <a:ea typeface="Cambria Math"/>
                                </a:rPr>
                                <m:t>∝/2</m:t>
                              </m:r>
                            </m:num>
                            <m:den>
                              <m:r>
                                <a:rPr lang="en-US" sz="2400" i="1">
                                  <a:latin typeface="Cambria Math"/>
                                  <a:ea typeface="Cambria Math"/>
                                </a:rPr>
                                <m:t>2</m:t>
                              </m:r>
                              <m:r>
                                <a:rPr lang="en-US" sz="2400" i="1">
                                  <a:latin typeface="Cambria Math"/>
                                  <a:ea typeface="Cambria Math"/>
                                </a:rPr>
                                <m:t>𝑛</m:t>
                              </m:r>
                            </m:den>
                          </m:f>
                          <m:r>
                            <a:rPr lang="en-US" sz="2400" i="1">
                              <a:latin typeface="Cambria Math"/>
                              <a:ea typeface="Cambria Math"/>
                            </a:rPr>
                            <m:t> ±</m:t>
                          </m:r>
                          <m:r>
                            <a:rPr lang="en-US" sz="2400" b="0" i="1" smtClean="0">
                              <a:latin typeface="Cambria Math"/>
                              <a:ea typeface="Cambria Math"/>
                            </a:rPr>
                            <m:t>𝑍</m:t>
                          </m:r>
                          <m:r>
                            <a:rPr lang="en-US" sz="2400" i="1" baseline="-25000">
                              <a:latin typeface="Cambria Math"/>
                              <a:ea typeface="Cambria Math"/>
                            </a:rPr>
                            <m:t>∝/</m:t>
                          </m:r>
                          <m:r>
                            <a:rPr lang="en-US" sz="2400" i="1" baseline="-40000">
                              <a:latin typeface="Cambria Math"/>
                              <a:ea typeface="Cambria Math"/>
                            </a:rPr>
                            <m:t>2</m:t>
                          </m:r>
                          <m:rad>
                            <m:radPr>
                              <m:degHide m:val="on"/>
                              <m:ctrlPr>
                                <a:rPr lang="en-US" sz="2400" i="1" smtClean="0">
                                  <a:latin typeface="Cambria Math"/>
                                  <a:ea typeface="Cambria Math"/>
                                </a:rPr>
                              </m:ctrlPr>
                            </m:radPr>
                            <m:deg/>
                            <m:e>
                              <m:f>
                                <m:fPr>
                                  <m:ctrlPr>
                                    <a:rPr lang="en-US" sz="2400" i="1" smtClean="0">
                                      <a:latin typeface="Cambria Math"/>
                                      <a:ea typeface="Cambria Math"/>
                                    </a:rPr>
                                  </m:ctrlPr>
                                </m:fPr>
                                <m:num>
                                  <m:r>
                                    <a:rPr lang="en-US" sz="2400" b="0" i="1" smtClean="0">
                                      <a:latin typeface="Cambria Math"/>
                                      <a:ea typeface="Cambria Math"/>
                                    </a:rPr>
                                    <m:t>𝑝</m:t>
                                  </m:r>
                                  <m:r>
                                    <a:rPr lang="en-US" sz="2400" b="0" i="1" smtClean="0">
                                      <a:latin typeface="Cambria Math"/>
                                      <a:ea typeface="Cambria Math"/>
                                    </a:rPr>
                                    <m:t>(1−</m:t>
                                  </m:r>
                                  <m:r>
                                    <a:rPr lang="en-US" sz="2400" b="0" i="1" smtClean="0">
                                      <a:latin typeface="Cambria Math"/>
                                      <a:ea typeface="Cambria Math"/>
                                    </a:rPr>
                                    <m:t>𝑝</m:t>
                                  </m:r>
                                  <m:r>
                                    <a:rPr lang="en-US" sz="2400" b="0" i="1" smtClean="0">
                                      <a:latin typeface="Cambria Math"/>
                                      <a:ea typeface="Cambria Math"/>
                                    </a:rPr>
                                    <m:t>)</m:t>
                                  </m:r>
                                </m:num>
                                <m:den>
                                  <m:r>
                                    <a:rPr lang="en-US" sz="2400" b="0" i="1" smtClean="0">
                                      <a:latin typeface="Cambria Math"/>
                                      <a:ea typeface="Cambria Math"/>
                                    </a:rPr>
                                    <m:t>𝑛</m:t>
                                  </m:r>
                                </m:den>
                              </m:f>
                              <m:r>
                                <a:rPr lang="en-US" sz="2400" b="0" i="1" smtClean="0">
                                  <a:latin typeface="Cambria Math"/>
                                  <a:ea typeface="Cambria Math"/>
                                </a:rPr>
                                <m:t>+</m:t>
                              </m:r>
                              <m:f>
                                <m:fPr>
                                  <m:ctrlPr>
                                    <a:rPr lang="en-US" sz="2400" b="0" i="1" smtClean="0">
                                      <a:latin typeface="Cambria Math"/>
                                      <a:ea typeface="Cambria Math"/>
                                    </a:rPr>
                                  </m:ctrlPr>
                                </m:fPr>
                                <m:num>
                                  <m:r>
                                    <a:rPr lang="en-US" sz="2400" i="1">
                                      <a:latin typeface="Cambria Math"/>
                                      <a:ea typeface="Cambria Math"/>
                                    </a:rPr>
                                    <m:t>𝑧</m:t>
                                  </m:r>
                                  <m:r>
                                    <a:rPr lang="en-US" sz="2400" b="0" i="1" baseline="30000" smtClean="0">
                                      <a:latin typeface="Cambria Math"/>
                                      <a:ea typeface="Cambria Math"/>
                                    </a:rPr>
                                    <m:t>2</m:t>
                                  </m:r>
                                  <m:r>
                                    <a:rPr lang="en-US" sz="2400" i="1" baseline="-18000">
                                      <a:latin typeface="Cambria Math"/>
                                      <a:ea typeface="Cambria Math"/>
                                    </a:rPr>
                                    <m:t>∝/2</m:t>
                                  </m:r>
                                </m:num>
                                <m:den>
                                  <m:r>
                                    <a:rPr lang="en-US" sz="2400" b="0" i="1" smtClean="0">
                                      <a:latin typeface="Cambria Math"/>
                                      <a:ea typeface="Cambria Math"/>
                                    </a:rPr>
                                    <m:t>4</m:t>
                                  </m:r>
                                  <m:r>
                                    <a:rPr lang="en-US" sz="2400" b="0" i="1" smtClean="0">
                                      <a:latin typeface="Cambria Math"/>
                                      <a:ea typeface="Cambria Math"/>
                                    </a:rPr>
                                    <m:t>𝑛</m:t>
                                  </m:r>
                                  <m:r>
                                    <a:rPr lang="en-US" sz="2400" b="0" i="1" baseline="30000" smtClean="0">
                                      <a:latin typeface="Cambria Math"/>
                                      <a:ea typeface="Cambria Math"/>
                                    </a:rPr>
                                    <m:t>2</m:t>
                                  </m:r>
                                </m:den>
                              </m:f>
                            </m:e>
                          </m:rad>
                          <m:r>
                            <m:rPr>
                              <m:nor/>
                            </m:rPr>
                            <a:rPr lang="en-US" sz="2400" dirty="0"/>
                            <m:t> </m:t>
                          </m:r>
                        </m:num>
                        <m:den>
                          <m:r>
                            <a:rPr lang="en-US" sz="2400" b="0" i="1" smtClean="0">
                              <a:latin typeface="Cambria Math"/>
                            </a:rPr>
                            <m:t>1</m:t>
                          </m:r>
                          <m:r>
                            <a:rPr lang="en-US" sz="2400" i="1">
                              <a:latin typeface="Cambria Math"/>
                              <a:ea typeface="Cambria Math"/>
                            </a:rPr>
                            <m:t>±</m:t>
                          </m:r>
                          <m:f>
                            <m:fPr>
                              <m:ctrlPr>
                                <a:rPr lang="en-US" sz="2400" i="1" smtClean="0">
                                  <a:latin typeface="Cambria Math"/>
                                  <a:ea typeface="Cambria Math"/>
                                </a:rPr>
                              </m:ctrlPr>
                            </m:fPr>
                            <m:num>
                              <m:r>
                                <a:rPr lang="en-US" sz="2400" i="1">
                                  <a:latin typeface="Cambria Math"/>
                                  <a:ea typeface="Cambria Math"/>
                                </a:rPr>
                                <m:t>𝑧</m:t>
                              </m:r>
                              <m:r>
                                <a:rPr lang="en-US" sz="2400" b="0" i="1" baseline="24000" smtClean="0">
                                  <a:latin typeface="Cambria Math"/>
                                  <a:ea typeface="Cambria Math"/>
                                </a:rPr>
                                <m:t>2</m:t>
                              </m:r>
                              <m:r>
                                <a:rPr lang="en-US" sz="2400" i="1" baseline="-20000">
                                  <a:latin typeface="Cambria Math"/>
                                  <a:ea typeface="Cambria Math"/>
                                </a:rPr>
                                <m:t>∝/2</m:t>
                              </m:r>
                            </m:num>
                            <m:den>
                              <m:r>
                                <a:rPr lang="en-US" sz="2400" i="1">
                                  <a:latin typeface="Cambria Math"/>
                                  <a:ea typeface="Cambria Math"/>
                                </a:rPr>
                                <m:t>𝑛</m:t>
                              </m:r>
                            </m:den>
                          </m:f>
                          <m:r>
                            <a:rPr lang="en-US" sz="2400" i="1">
                              <a:latin typeface="Cambria Math"/>
                              <a:ea typeface="Cambria Math"/>
                            </a:rPr>
                            <m:t> </m:t>
                          </m:r>
                          <m:r>
                            <m:rPr>
                              <m:nor/>
                            </m:rPr>
                            <a:rPr lang="en-US" sz="2400" dirty="0"/>
                            <m:t> </m:t>
                          </m:r>
                        </m:den>
                      </m:f>
                    </m:oMath>
                  </m:oMathPara>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1786786" y="2376305"/>
                <a:ext cx="6480914" cy="1423275"/>
              </a:xfrm>
              <a:prstGeom prst="rect">
                <a:avLst/>
              </a:prstGeom>
              <a:blipFill rotWithShape="1">
                <a:blip r:embed="rId3"/>
                <a:stretch>
                  <a:fillRect/>
                </a:stretch>
              </a:blipFill>
            </p:spPr>
            <p:txBody>
              <a:bodyPr/>
              <a:lstStyle/>
              <a:p>
                <a:r>
                  <a:rPr lang="en-US">
                    <a:noFill/>
                  </a:rPr>
                  <a:t> </a:t>
                </a:r>
              </a:p>
            </p:txBody>
          </p:sp>
        </mc:Fallback>
      </mc:AlternateContent>
      <p:sp>
        <p:nvSpPr>
          <p:cNvPr id="11" name="Title 10"/>
          <p:cNvSpPr>
            <a:spLocks noGrp="1"/>
          </p:cNvSpPr>
          <p:nvPr>
            <p:ph type="title"/>
          </p:nvPr>
        </p:nvSpPr>
        <p:spPr/>
        <p:txBody>
          <a:bodyPr/>
          <a:lstStyle/>
          <a:p>
            <a:r>
              <a:rPr lang="en-US" dirty="0"/>
              <a:t>Statistically derived risk-based plan of </a:t>
            </a:r>
            <a:r>
              <a:rPr lang="en-US" dirty="0" smtClean="0"/>
              <a:t>work: binomial probability statistics</a:t>
            </a:r>
            <a:endParaRPr lang="en-US" dirty="0"/>
          </a:p>
        </p:txBody>
      </p:sp>
      <p:sp>
        <p:nvSpPr>
          <p:cNvPr id="12" name="TextBox 11"/>
          <p:cNvSpPr txBox="1"/>
          <p:nvPr/>
        </p:nvSpPr>
        <p:spPr>
          <a:xfrm>
            <a:off x="152399" y="2857109"/>
            <a:ext cx="1263487" cy="830997"/>
          </a:xfrm>
          <a:prstGeom prst="rect">
            <a:avLst/>
          </a:prstGeom>
          <a:noFill/>
        </p:spPr>
        <p:txBody>
          <a:bodyPr wrap="none" rtlCol="0">
            <a:spAutoFit/>
          </a:bodyPr>
          <a:lstStyle/>
          <a:p>
            <a:r>
              <a:rPr lang="en-US" sz="2400" dirty="0" smtClean="0"/>
              <a:t>Wilson </a:t>
            </a:r>
          </a:p>
          <a:p>
            <a:r>
              <a:rPr lang="en-US" sz="2400" dirty="0" smtClean="0"/>
              <a:t>interval:</a:t>
            </a:r>
            <a:endParaRPr lang="en-US" sz="2400" dirty="0"/>
          </a:p>
        </p:txBody>
      </p:sp>
      <mc:AlternateContent xmlns:mc="http://schemas.openxmlformats.org/markup-compatibility/2006" xmlns:a14="http://schemas.microsoft.com/office/drawing/2010/main">
        <mc:Choice Requires="a14">
          <p:sp>
            <p:nvSpPr>
              <p:cNvPr id="2" name="TextBox 1"/>
              <p:cNvSpPr txBox="1"/>
              <p:nvPr/>
            </p:nvSpPr>
            <p:spPr>
              <a:xfrm>
                <a:off x="846850" y="3809105"/>
                <a:ext cx="8059899" cy="2722861"/>
              </a:xfrm>
              <a:prstGeom prst="rect">
                <a:avLst/>
              </a:prstGeom>
              <a:noFill/>
            </p:spPr>
            <p:txBody>
              <a:bodyPr wrap="none" rtlCol="0">
                <a:spAutoFit/>
              </a:bodyPr>
              <a:lstStyle/>
              <a:p>
                <a:r>
                  <a:rPr lang="en-US" dirty="0" smtClean="0"/>
                  <a:t>	Where</a:t>
                </a:r>
              </a:p>
              <a:p>
                <a:r>
                  <a:rPr lang="en-US" dirty="0" smtClean="0"/>
                  <a:t> </a:t>
                </a:r>
              </a:p>
              <a:p>
                <a:r>
                  <a:rPr lang="en-US" dirty="0"/>
                  <a:t>	</a:t>
                </a:r>
                <a:r>
                  <a:rPr lang="en-US" dirty="0" smtClean="0"/>
                  <a:t>n: sample size = 3056</a:t>
                </a:r>
              </a:p>
              <a:p>
                <a:endParaRPr lang="en-US" dirty="0" smtClean="0"/>
              </a:p>
              <a:p>
                <a:r>
                  <a:rPr lang="en-US" dirty="0"/>
                  <a:t>	</a:t>
                </a:r>
                <a:r>
                  <a:rPr lang="en-US" dirty="0" smtClean="0"/>
                  <a:t>z</a:t>
                </a:r>
                <a14:m>
                  <m:oMath xmlns:m="http://schemas.openxmlformats.org/officeDocument/2006/math">
                    <m:r>
                      <a:rPr lang="en-US" i="1" baseline="-25000" smtClean="0">
                        <a:latin typeface="Cambria Math"/>
                        <a:ea typeface="Cambria Math"/>
                      </a:rPr>
                      <m:t>∝</m:t>
                    </m:r>
                    <m:r>
                      <a:rPr lang="en-US" b="0" i="1" baseline="-25000" smtClean="0">
                        <a:latin typeface="Cambria Math"/>
                        <a:ea typeface="Cambria Math"/>
                      </a:rPr>
                      <m:t>/</m:t>
                    </m:r>
                    <m:r>
                      <a:rPr lang="en-US" b="0" i="1" baseline="-35000" smtClean="0">
                        <a:latin typeface="Cambria Math"/>
                        <a:ea typeface="Cambria Math"/>
                      </a:rPr>
                      <m:t>2 </m:t>
                    </m:r>
                    <m:r>
                      <a:rPr lang="en-US" b="0" i="1" smtClean="0">
                        <a:latin typeface="Cambria Math"/>
                        <a:ea typeface="Cambria Math"/>
                      </a:rPr>
                      <m:t>:</m:t>
                    </m:r>
                    <m:d>
                      <m:dPr>
                        <m:ctrlPr>
                          <a:rPr lang="en-US" b="0" i="1" smtClean="0">
                            <a:latin typeface="Cambria Math"/>
                            <a:ea typeface="Cambria Math"/>
                          </a:rPr>
                        </m:ctrlPr>
                      </m:dPr>
                      <m:e>
                        <m:r>
                          <a:rPr lang="en-US" b="0" i="1" smtClean="0">
                            <a:latin typeface="Cambria Math"/>
                            <a:ea typeface="Cambria Math"/>
                          </a:rPr>
                          <m:t>1−</m:t>
                        </m:r>
                        <m:f>
                          <m:fPr>
                            <m:ctrlPr>
                              <a:rPr lang="en-US" b="0" i="1" smtClean="0">
                                <a:latin typeface="Cambria Math"/>
                                <a:ea typeface="Cambria Math"/>
                              </a:rPr>
                            </m:ctrlPr>
                          </m:fPr>
                          <m:num>
                            <m:r>
                              <a:rPr lang="en-US" b="0" i="1" smtClean="0">
                                <a:latin typeface="Cambria Math"/>
                                <a:ea typeface="Cambria Math"/>
                              </a:rPr>
                              <m:t>∝</m:t>
                            </m:r>
                          </m:num>
                          <m:den>
                            <m:r>
                              <a:rPr lang="en-US" b="0" i="1" smtClean="0">
                                <a:latin typeface="Cambria Math"/>
                                <a:ea typeface="Cambria Math"/>
                              </a:rPr>
                              <m:t>2</m:t>
                            </m:r>
                          </m:den>
                        </m:f>
                      </m:e>
                    </m:d>
                    <m:r>
                      <a:rPr lang="en-US" b="0" i="1" smtClean="0">
                        <a:latin typeface="Cambria Math"/>
                        <a:ea typeface="Cambria Math"/>
                      </a:rPr>
                      <m:t>100</m:t>
                    </m:r>
                    <m:r>
                      <a:rPr lang="en-US" b="0" i="1" baseline="30000" smtClean="0">
                        <a:latin typeface="Cambria Math"/>
                        <a:ea typeface="Cambria Math"/>
                      </a:rPr>
                      <m:t>𝑡h</m:t>
                    </m:r>
                    <m:r>
                      <a:rPr lang="en-US" b="0" i="1" smtClean="0">
                        <a:latin typeface="Cambria Math"/>
                        <a:ea typeface="Cambria Math"/>
                      </a:rPr>
                      <m:t> </m:t>
                    </m:r>
                    <m:r>
                      <a:rPr lang="en-US" b="0" i="1" smtClean="0">
                        <a:latin typeface="Cambria Math"/>
                        <a:ea typeface="Cambria Math"/>
                      </a:rPr>
                      <m:t>𝑝𝑒𝑟𝑐𝑒𝑛𝑡𝑖𝑙𝑒</m:t>
                    </m:r>
                    <m:r>
                      <a:rPr lang="en-US" b="0" i="1" smtClean="0">
                        <a:latin typeface="Cambria Math"/>
                        <a:ea typeface="Cambria Math"/>
                      </a:rPr>
                      <m:t> </m:t>
                    </m:r>
                    <m:r>
                      <a:rPr lang="en-US" b="0" i="1" smtClean="0">
                        <a:latin typeface="Cambria Math"/>
                        <a:ea typeface="Cambria Math"/>
                      </a:rPr>
                      <m:t>𝑜𝑓</m:t>
                    </m:r>
                    <m:r>
                      <a:rPr lang="en-US" b="0" i="1" smtClean="0">
                        <a:latin typeface="Cambria Math"/>
                        <a:ea typeface="Cambria Math"/>
                      </a:rPr>
                      <m:t> </m:t>
                    </m:r>
                    <m:r>
                      <a:rPr lang="en-US" b="0" i="1" smtClean="0">
                        <a:latin typeface="Cambria Math"/>
                        <a:ea typeface="Cambria Math"/>
                      </a:rPr>
                      <m:t>𝑡h𝑒</m:t>
                    </m:r>
                    <m:r>
                      <a:rPr lang="en-US" b="0" i="1" smtClean="0">
                        <a:latin typeface="Cambria Math"/>
                        <a:ea typeface="Cambria Math"/>
                      </a:rPr>
                      <m:t> </m:t>
                    </m:r>
                    <m:r>
                      <a:rPr lang="en-US" b="0" i="1" smtClean="0">
                        <a:latin typeface="Cambria Math"/>
                        <a:ea typeface="Cambria Math"/>
                      </a:rPr>
                      <m:t>𝑠𝑡𝑎𝑛𝑑𝑎𝑟𝑑</m:t>
                    </m:r>
                    <m:r>
                      <a:rPr lang="en-US" b="0" i="1" smtClean="0">
                        <a:latin typeface="Cambria Math"/>
                        <a:ea typeface="Cambria Math"/>
                      </a:rPr>
                      <m:t> </m:t>
                    </m:r>
                    <m:r>
                      <a:rPr lang="en-US" b="0" i="1" smtClean="0">
                        <a:latin typeface="Cambria Math"/>
                        <a:ea typeface="Cambria Math"/>
                      </a:rPr>
                      <m:t>𝑛𝑜𝑟𝑚𝑎𝑙</m:t>
                    </m:r>
                    <m:r>
                      <a:rPr lang="en-US" b="0" i="1" smtClean="0">
                        <a:latin typeface="Cambria Math"/>
                        <a:ea typeface="Cambria Math"/>
                      </a:rPr>
                      <m:t> </m:t>
                    </m:r>
                    <m:r>
                      <a:rPr lang="en-US" b="0" i="1" smtClean="0">
                        <a:latin typeface="Cambria Math"/>
                        <a:ea typeface="Cambria Math"/>
                      </a:rPr>
                      <m:t>𝑑𝑖𝑠𝑡𝑟𝑖𝑏𝑢𝑡𝑖𝑜𝑛</m:t>
                    </m:r>
                  </m:oMath>
                </a14:m>
                <a:endParaRPr lang="en-US" b="0" dirty="0" smtClean="0">
                  <a:ea typeface="Cambria Math"/>
                </a:endParaRPr>
              </a:p>
              <a:p>
                <a:r>
                  <a:rPr lang="en-US" dirty="0" smtClean="0"/>
                  <a:t>	</a:t>
                </a:r>
              </a:p>
              <a:p>
                <a:r>
                  <a:rPr lang="en-US" dirty="0"/>
                  <a:t>	</a:t>
                </a:r>
                <a:r>
                  <a:rPr lang="en-US" dirty="0" smtClean="0"/>
                  <a:t>p: observed sample proportion = 0.206</a:t>
                </a:r>
              </a:p>
              <a:p>
                <a:r>
                  <a:rPr lang="en-US" dirty="0"/>
                  <a:t>	</a:t>
                </a:r>
                <a:endParaRPr lang="en-US" dirty="0" smtClean="0"/>
              </a:p>
              <a:p>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846850" y="3809105"/>
                <a:ext cx="8059899" cy="2722861"/>
              </a:xfrm>
              <a:prstGeom prst="rect">
                <a:avLst/>
              </a:prstGeom>
              <a:blipFill rotWithShape="1">
                <a:blip r:embed="rId4"/>
                <a:stretch>
                  <a:fillRect t="-1119"/>
                </a:stretch>
              </a:blipFill>
            </p:spPr>
            <p:txBody>
              <a:bodyPr/>
              <a:lstStyle/>
              <a:p>
                <a:r>
                  <a:rPr lang="en-US">
                    <a:noFill/>
                  </a:rPr>
                  <a:t> </a:t>
                </a:r>
              </a:p>
            </p:txBody>
          </p:sp>
        </mc:Fallback>
      </mc:AlternateContent>
    </p:spTree>
    <p:extLst>
      <p:ext uri="{BB962C8B-B14F-4D97-AF65-F5344CB8AC3E}">
        <p14:creationId xmlns:p14="http://schemas.microsoft.com/office/powerpoint/2010/main" val="3195621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0" name="TextBox 9"/>
              <p:cNvSpPr txBox="1"/>
              <p:nvPr/>
            </p:nvSpPr>
            <p:spPr>
              <a:xfrm>
                <a:off x="2091586" y="2376305"/>
                <a:ext cx="6480914" cy="14871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a:rPr>
                          </m:ctrlPr>
                        </m:fPr>
                        <m:num>
                          <m:r>
                            <a:rPr lang="en-US" sz="2400" b="0" i="1" smtClean="0">
                              <a:latin typeface="Cambria Math"/>
                            </a:rPr>
                            <m:t>0.206</m:t>
                          </m:r>
                          <m:r>
                            <a:rPr lang="en-US" sz="2400" i="1">
                              <a:latin typeface="Cambria Math"/>
                              <a:ea typeface="Cambria Math"/>
                            </a:rPr>
                            <m:t>±</m:t>
                          </m:r>
                          <m:f>
                            <m:fPr>
                              <m:ctrlPr>
                                <a:rPr lang="en-US" sz="2400" i="1">
                                  <a:latin typeface="Cambria Math"/>
                                  <a:ea typeface="Cambria Math"/>
                                </a:rPr>
                              </m:ctrlPr>
                            </m:fPr>
                            <m:num>
                              <m:r>
                                <a:rPr lang="en-US" sz="2400" i="1" smtClean="0">
                                  <a:latin typeface="Cambria Math"/>
                                  <a:ea typeface="Cambria Math"/>
                                </a:rPr>
                                <m:t>1</m:t>
                              </m:r>
                              <m:r>
                                <a:rPr lang="en-US" sz="2400" b="0" i="1" smtClean="0">
                                  <a:latin typeface="Cambria Math"/>
                                  <a:ea typeface="Cambria Math"/>
                                </a:rPr>
                                <m:t>.96</m:t>
                              </m:r>
                              <m:r>
                                <a:rPr lang="en-US" sz="2400" b="0" i="1" baseline="30000" smtClean="0">
                                  <a:latin typeface="Cambria Math"/>
                                  <a:ea typeface="Cambria Math"/>
                                </a:rPr>
                                <m:t>2</m:t>
                              </m:r>
                            </m:num>
                            <m:den>
                              <m:r>
                                <a:rPr lang="en-US" sz="2400" i="1">
                                  <a:latin typeface="Cambria Math"/>
                                  <a:ea typeface="Cambria Math"/>
                                </a:rPr>
                                <m:t>2</m:t>
                              </m:r>
                              <m:r>
                                <a:rPr lang="en-US" sz="2400" i="1">
                                  <a:latin typeface="Cambria Math"/>
                                  <a:ea typeface="Cambria Math"/>
                                </a:rPr>
                                <m:t>𝑛</m:t>
                              </m:r>
                            </m:den>
                          </m:f>
                          <m:r>
                            <a:rPr lang="en-US" sz="2400" i="1">
                              <a:latin typeface="Cambria Math"/>
                              <a:ea typeface="Cambria Math"/>
                            </a:rPr>
                            <m:t> ±</m:t>
                          </m:r>
                          <m:r>
                            <a:rPr lang="en-US" sz="2400" b="0" i="1" smtClean="0">
                              <a:latin typeface="Cambria Math"/>
                              <a:ea typeface="Cambria Math"/>
                            </a:rPr>
                            <m:t>1.96</m:t>
                          </m:r>
                          <m:rad>
                            <m:radPr>
                              <m:degHide m:val="on"/>
                              <m:ctrlPr>
                                <a:rPr lang="en-US" sz="2400" i="1" smtClean="0">
                                  <a:latin typeface="Cambria Math"/>
                                  <a:ea typeface="Cambria Math"/>
                                </a:rPr>
                              </m:ctrlPr>
                            </m:radPr>
                            <m:deg/>
                            <m:e>
                              <m:f>
                                <m:fPr>
                                  <m:ctrlPr>
                                    <a:rPr lang="en-US" sz="2400" i="1" smtClean="0">
                                      <a:latin typeface="Cambria Math"/>
                                      <a:ea typeface="Cambria Math"/>
                                    </a:rPr>
                                  </m:ctrlPr>
                                </m:fPr>
                                <m:num>
                                  <m:r>
                                    <a:rPr lang="en-US" sz="2400" b="0" i="1" smtClean="0">
                                      <a:latin typeface="Cambria Math"/>
                                      <a:ea typeface="Cambria Math"/>
                                    </a:rPr>
                                    <m:t>.206(1−.206)</m:t>
                                  </m:r>
                                </m:num>
                                <m:den>
                                  <m:r>
                                    <a:rPr lang="en-US" sz="2400" b="0" i="1" smtClean="0">
                                      <a:latin typeface="Cambria Math"/>
                                      <a:ea typeface="Cambria Math"/>
                                    </a:rPr>
                                    <m:t>𝑛</m:t>
                                  </m:r>
                                </m:den>
                              </m:f>
                              <m:r>
                                <a:rPr lang="en-US" sz="2400" b="0" i="1" smtClean="0">
                                  <a:latin typeface="Cambria Math"/>
                                  <a:ea typeface="Cambria Math"/>
                                </a:rPr>
                                <m:t>+</m:t>
                              </m:r>
                              <m:f>
                                <m:fPr>
                                  <m:ctrlPr>
                                    <a:rPr lang="en-US" sz="2400" b="0" i="1" smtClean="0">
                                      <a:latin typeface="Cambria Math"/>
                                      <a:ea typeface="Cambria Math"/>
                                    </a:rPr>
                                  </m:ctrlPr>
                                </m:fPr>
                                <m:num>
                                  <m:r>
                                    <a:rPr lang="en-US" sz="2400" b="0" i="1" smtClean="0">
                                      <a:latin typeface="Cambria Math"/>
                                      <a:ea typeface="Cambria Math"/>
                                    </a:rPr>
                                    <m:t>1.96</m:t>
                                  </m:r>
                                  <m:r>
                                    <a:rPr lang="en-US" sz="2400" b="0" i="1" baseline="30000" smtClean="0">
                                      <a:latin typeface="Cambria Math"/>
                                      <a:ea typeface="Cambria Math"/>
                                    </a:rPr>
                                    <m:t>2</m:t>
                                  </m:r>
                                </m:num>
                                <m:den>
                                  <m:r>
                                    <a:rPr lang="en-US" sz="2400" b="0" i="1" smtClean="0">
                                      <a:latin typeface="Cambria Math"/>
                                      <a:ea typeface="Cambria Math"/>
                                    </a:rPr>
                                    <m:t>4</m:t>
                                  </m:r>
                                  <m:r>
                                    <a:rPr lang="en-US" sz="2400" b="0" i="1" smtClean="0">
                                      <a:latin typeface="Cambria Math"/>
                                      <a:ea typeface="Cambria Math"/>
                                    </a:rPr>
                                    <m:t>𝑛</m:t>
                                  </m:r>
                                  <m:r>
                                    <a:rPr lang="en-US" sz="2400" b="0" i="1" baseline="30000" smtClean="0">
                                      <a:latin typeface="Cambria Math"/>
                                      <a:ea typeface="Cambria Math"/>
                                    </a:rPr>
                                    <m:t>2</m:t>
                                  </m:r>
                                </m:den>
                              </m:f>
                            </m:e>
                          </m:rad>
                          <m:r>
                            <m:rPr>
                              <m:nor/>
                            </m:rPr>
                            <a:rPr lang="en-US" sz="2400" dirty="0"/>
                            <m:t> </m:t>
                          </m:r>
                        </m:num>
                        <m:den>
                          <m:r>
                            <a:rPr lang="en-US" sz="2400" b="0" i="1" smtClean="0">
                              <a:latin typeface="Cambria Math"/>
                            </a:rPr>
                            <m:t>1</m:t>
                          </m:r>
                          <m:r>
                            <a:rPr lang="en-US" sz="2400" i="1">
                              <a:latin typeface="Cambria Math"/>
                              <a:ea typeface="Cambria Math"/>
                            </a:rPr>
                            <m:t>±</m:t>
                          </m:r>
                          <m:f>
                            <m:fPr>
                              <m:ctrlPr>
                                <a:rPr lang="en-US" sz="2400" i="1" smtClean="0">
                                  <a:latin typeface="Cambria Math"/>
                                  <a:ea typeface="Cambria Math"/>
                                </a:rPr>
                              </m:ctrlPr>
                            </m:fPr>
                            <m:num>
                              <m:r>
                                <a:rPr lang="en-US" sz="2400" b="0" i="1" smtClean="0">
                                  <a:latin typeface="Cambria Math"/>
                                  <a:ea typeface="Cambria Math"/>
                                </a:rPr>
                                <m:t>1.96</m:t>
                              </m:r>
                              <m:r>
                                <a:rPr lang="en-US" sz="2400" b="0" i="1" baseline="28000" smtClean="0">
                                  <a:latin typeface="Cambria Math"/>
                                  <a:ea typeface="Cambria Math"/>
                                </a:rPr>
                                <m:t>2</m:t>
                              </m:r>
                            </m:num>
                            <m:den>
                              <m:r>
                                <a:rPr lang="en-US" sz="2400" i="1">
                                  <a:latin typeface="Cambria Math"/>
                                  <a:ea typeface="Cambria Math"/>
                                </a:rPr>
                                <m:t>𝑛</m:t>
                              </m:r>
                            </m:den>
                          </m:f>
                          <m:r>
                            <a:rPr lang="en-US" sz="2400" i="1">
                              <a:latin typeface="Cambria Math"/>
                              <a:ea typeface="Cambria Math"/>
                            </a:rPr>
                            <m:t> </m:t>
                          </m:r>
                          <m:r>
                            <m:rPr>
                              <m:nor/>
                            </m:rPr>
                            <a:rPr lang="en-US" sz="2400" dirty="0"/>
                            <m:t> </m:t>
                          </m:r>
                        </m:den>
                      </m:f>
                    </m:oMath>
                  </m:oMathPara>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2091586" y="2376305"/>
                <a:ext cx="6480914" cy="1487138"/>
              </a:xfrm>
              <a:prstGeom prst="rect">
                <a:avLst/>
              </a:prstGeom>
              <a:blipFill rotWithShape="1">
                <a:blip r:embed="rId3"/>
                <a:stretch>
                  <a:fillRect/>
                </a:stretch>
              </a:blipFill>
            </p:spPr>
            <p:txBody>
              <a:bodyPr/>
              <a:lstStyle/>
              <a:p>
                <a:r>
                  <a:rPr lang="en-US">
                    <a:noFill/>
                  </a:rPr>
                  <a:t> </a:t>
                </a:r>
              </a:p>
            </p:txBody>
          </p:sp>
        </mc:Fallback>
      </mc:AlternateContent>
      <p:sp>
        <p:nvSpPr>
          <p:cNvPr id="11" name="Title 10"/>
          <p:cNvSpPr>
            <a:spLocks noGrp="1"/>
          </p:cNvSpPr>
          <p:nvPr>
            <p:ph type="title"/>
          </p:nvPr>
        </p:nvSpPr>
        <p:spPr>
          <a:xfrm>
            <a:off x="304801" y="849313"/>
            <a:ext cx="8620124" cy="781050"/>
          </a:xfrm>
        </p:spPr>
        <p:txBody>
          <a:bodyPr/>
          <a:lstStyle/>
          <a:p>
            <a:r>
              <a:rPr lang="en-US" dirty="0" smtClean="0"/>
              <a:t>Harvested Corn </a:t>
            </a:r>
            <a:r>
              <a:rPr lang="en-US" dirty="0" err="1" smtClean="0"/>
              <a:t>Mycotoxin</a:t>
            </a:r>
            <a:r>
              <a:rPr lang="en-US" dirty="0" smtClean="0"/>
              <a:t> Work </a:t>
            </a:r>
            <a:r>
              <a:rPr lang="en-US" dirty="0"/>
              <a:t>Plan </a:t>
            </a:r>
            <a:r>
              <a:rPr lang="en-US" dirty="0" smtClean="0"/>
              <a:t>Estimated for a 95% Confidence Interval</a:t>
            </a:r>
            <a:endParaRPr lang="en-US" dirty="0"/>
          </a:p>
        </p:txBody>
      </p:sp>
      <p:sp>
        <p:nvSpPr>
          <p:cNvPr id="12" name="TextBox 11"/>
          <p:cNvSpPr txBox="1"/>
          <p:nvPr/>
        </p:nvSpPr>
        <p:spPr>
          <a:xfrm>
            <a:off x="152399" y="2857109"/>
            <a:ext cx="1263487" cy="830997"/>
          </a:xfrm>
          <a:prstGeom prst="rect">
            <a:avLst/>
          </a:prstGeom>
          <a:noFill/>
        </p:spPr>
        <p:txBody>
          <a:bodyPr wrap="none" rtlCol="0">
            <a:spAutoFit/>
          </a:bodyPr>
          <a:lstStyle/>
          <a:p>
            <a:r>
              <a:rPr lang="en-US" sz="2400" dirty="0" smtClean="0"/>
              <a:t>Wilson </a:t>
            </a:r>
          </a:p>
          <a:p>
            <a:r>
              <a:rPr lang="en-US" sz="2400" dirty="0" smtClean="0"/>
              <a:t>interval:</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10313514"/>
              </p:ext>
            </p:extLst>
          </p:nvPr>
        </p:nvGraphicFramePr>
        <p:xfrm>
          <a:off x="2057400" y="4244974"/>
          <a:ext cx="6896100" cy="1222375"/>
        </p:xfrm>
        <a:graphic>
          <a:graphicData uri="http://schemas.openxmlformats.org/drawingml/2006/table">
            <a:tbl>
              <a:tblPr firstRow="1" bandRow="1">
                <a:tableStyleId>{5C22544A-7EE6-4342-B048-85BDC9FD1C3A}</a:tableStyleId>
              </a:tblPr>
              <a:tblGrid>
                <a:gridCol w="1433096"/>
                <a:gridCol w="1338679"/>
                <a:gridCol w="1365885"/>
                <a:gridCol w="1379220"/>
                <a:gridCol w="1379220"/>
              </a:tblGrid>
              <a:tr h="773966">
                <a:tc>
                  <a:txBody>
                    <a:bodyPr/>
                    <a:lstStyle/>
                    <a:p>
                      <a:pPr algn="ctr"/>
                      <a:r>
                        <a:rPr lang="en-US" dirty="0" smtClean="0">
                          <a:solidFill>
                            <a:schemeClr val="tx1"/>
                          </a:solidFill>
                        </a:rPr>
                        <a:t>Total Samples</a:t>
                      </a:r>
                      <a:endParaRPr lang="en-US" dirty="0">
                        <a:solidFill>
                          <a:schemeClr val="tx1"/>
                        </a:solidFill>
                      </a:endParaRPr>
                    </a:p>
                  </a:txBody>
                  <a:tcPr/>
                </a:tc>
                <a:tc>
                  <a:txBody>
                    <a:bodyPr/>
                    <a:lstStyle/>
                    <a:p>
                      <a:pPr algn="ctr"/>
                      <a:r>
                        <a:rPr lang="en-US" dirty="0" smtClean="0">
                          <a:solidFill>
                            <a:schemeClr val="tx1"/>
                          </a:solidFill>
                        </a:rPr>
                        <a:t>Violation rate</a:t>
                      </a:r>
                      <a:endParaRPr lang="en-US" dirty="0">
                        <a:solidFill>
                          <a:schemeClr val="tx1"/>
                        </a:solidFill>
                      </a:endParaRPr>
                    </a:p>
                  </a:txBody>
                  <a:tcPr/>
                </a:tc>
                <a:tc>
                  <a:txBody>
                    <a:bodyPr/>
                    <a:lstStyle/>
                    <a:p>
                      <a:pPr algn="ctr"/>
                      <a:r>
                        <a:rPr lang="en-US" dirty="0" smtClean="0">
                          <a:solidFill>
                            <a:schemeClr val="tx1"/>
                          </a:solidFill>
                        </a:rPr>
                        <a:t>Lower limit</a:t>
                      </a:r>
                      <a:endParaRPr lang="en-US" dirty="0">
                        <a:solidFill>
                          <a:schemeClr val="tx1"/>
                        </a:solidFill>
                      </a:endParaRPr>
                    </a:p>
                  </a:txBody>
                  <a:tcPr/>
                </a:tc>
                <a:tc>
                  <a:txBody>
                    <a:bodyPr/>
                    <a:lstStyle/>
                    <a:p>
                      <a:pPr algn="ctr"/>
                      <a:r>
                        <a:rPr lang="en-US" dirty="0" smtClean="0">
                          <a:solidFill>
                            <a:schemeClr val="tx1"/>
                          </a:solidFill>
                        </a:rPr>
                        <a:t>Upper limit</a:t>
                      </a:r>
                      <a:endParaRPr lang="en-US" dirty="0">
                        <a:solidFill>
                          <a:schemeClr val="tx1"/>
                        </a:solidFill>
                      </a:endParaRPr>
                    </a:p>
                  </a:txBody>
                  <a:tcPr/>
                </a:tc>
                <a:tc>
                  <a:txBody>
                    <a:bodyPr/>
                    <a:lstStyle/>
                    <a:p>
                      <a:pPr algn="ctr"/>
                      <a:r>
                        <a:rPr lang="en-US" dirty="0" smtClean="0">
                          <a:solidFill>
                            <a:schemeClr val="tx1"/>
                          </a:solidFill>
                        </a:rPr>
                        <a:t>CI </a:t>
                      </a:r>
                    </a:p>
                    <a:p>
                      <a:pPr algn="ctr"/>
                      <a:r>
                        <a:rPr lang="en-US" dirty="0" smtClean="0">
                          <a:solidFill>
                            <a:schemeClr val="tx1"/>
                          </a:solidFill>
                        </a:rPr>
                        <a:t>length</a:t>
                      </a:r>
                      <a:endParaRPr lang="en-US" dirty="0">
                        <a:solidFill>
                          <a:schemeClr val="tx1"/>
                        </a:solidFill>
                      </a:endParaRPr>
                    </a:p>
                  </a:txBody>
                  <a:tcPr/>
                </a:tc>
              </a:tr>
              <a:tr h="448409">
                <a:tc>
                  <a:txBody>
                    <a:bodyPr/>
                    <a:lstStyle/>
                    <a:p>
                      <a:pPr algn="ctr"/>
                      <a:r>
                        <a:rPr lang="en-US" dirty="0" smtClean="0">
                          <a:solidFill>
                            <a:schemeClr val="tx1"/>
                          </a:solidFill>
                        </a:rPr>
                        <a:t>3057</a:t>
                      </a:r>
                      <a:endParaRPr lang="en-US" dirty="0">
                        <a:solidFill>
                          <a:schemeClr val="tx1"/>
                        </a:solidFill>
                      </a:endParaRPr>
                    </a:p>
                  </a:txBody>
                  <a:tcPr/>
                </a:tc>
                <a:tc>
                  <a:txBody>
                    <a:bodyPr/>
                    <a:lstStyle/>
                    <a:p>
                      <a:pPr algn="ctr"/>
                      <a:r>
                        <a:rPr lang="en-US" dirty="0" smtClean="0">
                          <a:solidFill>
                            <a:schemeClr val="tx1"/>
                          </a:solidFill>
                        </a:rPr>
                        <a:t>0.206</a:t>
                      </a:r>
                      <a:endParaRPr lang="en-US" dirty="0">
                        <a:solidFill>
                          <a:schemeClr val="tx1"/>
                        </a:solidFill>
                      </a:endParaRPr>
                    </a:p>
                  </a:txBody>
                  <a:tcPr/>
                </a:tc>
                <a:tc>
                  <a:txBody>
                    <a:bodyPr/>
                    <a:lstStyle/>
                    <a:p>
                      <a:pPr algn="ctr"/>
                      <a:r>
                        <a:rPr lang="en-US" dirty="0" smtClean="0">
                          <a:solidFill>
                            <a:schemeClr val="tx1"/>
                          </a:solidFill>
                        </a:rPr>
                        <a:t>0.192</a:t>
                      </a:r>
                      <a:endParaRPr lang="en-US" dirty="0">
                        <a:solidFill>
                          <a:schemeClr val="tx1"/>
                        </a:solidFill>
                      </a:endParaRPr>
                    </a:p>
                  </a:txBody>
                  <a:tcPr/>
                </a:tc>
                <a:tc>
                  <a:txBody>
                    <a:bodyPr/>
                    <a:lstStyle/>
                    <a:p>
                      <a:pPr algn="ctr"/>
                      <a:r>
                        <a:rPr lang="en-US" dirty="0" smtClean="0">
                          <a:solidFill>
                            <a:schemeClr val="tx1"/>
                          </a:solidFill>
                        </a:rPr>
                        <a:t>0.221</a:t>
                      </a:r>
                      <a:endParaRPr lang="en-US" dirty="0">
                        <a:solidFill>
                          <a:schemeClr val="tx1"/>
                        </a:solidFill>
                      </a:endParaRPr>
                    </a:p>
                  </a:txBody>
                  <a:tcPr/>
                </a:tc>
                <a:tc>
                  <a:txBody>
                    <a:bodyPr/>
                    <a:lstStyle/>
                    <a:p>
                      <a:pPr algn="ctr"/>
                      <a:r>
                        <a:rPr lang="en-US" dirty="0" smtClean="0">
                          <a:solidFill>
                            <a:schemeClr val="tx1"/>
                          </a:solidFill>
                        </a:rPr>
                        <a:t>0.0287</a:t>
                      </a:r>
                      <a:endParaRPr lang="en-US" dirty="0">
                        <a:solidFill>
                          <a:schemeClr val="tx1"/>
                        </a:solidFill>
                      </a:endParaRPr>
                    </a:p>
                  </a:txBody>
                  <a:tcPr/>
                </a:tc>
              </a:tr>
            </a:tbl>
          </a:graphicData>
        </a:graphic>
      </p:graphicFrame>
    </p:spTree>
    <p:extLst>
      <p:ext uri="{BB962C8B-B14F-4D97-AF65-F5344CB8AC3E}">
        <p14:creationId xmlns:p14="http://schemas.microsoft.com/office/powerpoint/2010/main" val="26012198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0" name="TextBox 9"/>
              <p:cNvSpPr txBox="1"/>
              <p:nvPr/>
            </p:nvSpPr>
            <p:spPr>
              <a:xfrm>
                <a:off x="2974604" y="2586207"/>
                <a:ext cx="3804389" cy="746166"/>
              </a:xfrm>
              <a:prstGeom prst="rect">
                <a:avLst/>
              </a:prstGeom>
              <a:noFill/>
            </p:spPr>
            <p:txBody>
              <a:bodyPr wrap="square" rtlCol="0">
                <a:spAutoFit/>
              </a:bodyPr>
              <a:lstStyle/>
              <a:p>
                <a:r>
                  <a:rPr lang="en-US" sz="2400" dirty="0" smtClean="0"/>
                  <a:t>n = </a:t>
                </a:r>
                <a14:m>
                  <m:oMath xmlns:m="http://schemas.openxmlformats.org/officeDocument/2006/math">
                    <m:f>
                      <m:fPr>
                        <m:ctrlPr>
                          <a:rPr lang="en-US" sz="2400" b="0" i="1" smtClean="0">
                            <a:latin typeface="Cambria Math"/>
                          </a:rPr>
                        </m:ctrlPr>
                      </m:fPr>
                      <m:num>
                        <m:r>
                          <a:rPr lang="en-US" sz="2400" b="0" i="1" smtClean="0">
                            <a:latin typeface="Cambria Math"/>
                            <a:ea typeface="Cambria Math"/>
                          </a:rPr>
                          <m:t>1.96</m:t>
                        </m:r>
                        <m:r>
                          <a:rPr lang="en-US" sz="2400" b="0" i="1" smtClean="0">
                            <a:latin typeface="Cambria Math"/>
                            <a:ea typeface="Cambria Math"/>
                          </a:rPr>
                          <m:t>𝑝</m:t>
                        </m:r>
                        <m:r>
                          <m:rPr>
                            <m:nor/>
                          </m:rPr>
                          <a:rPr lang="en-US" sz="2400" b="0" i="0" smtClean="0">
                            <a:latin typeface="Cambria Math"/>
                            <a:ea typeface="Cambria Math"/>
                          </a:rPr>
                          <m:t>(</m:t>
                        </m:r>
                        <m:r>
                          <m:rPr>
                            <m:nor/>
                          </m:rPr>
                          <a:rPr lang="en-US" sz="2400" b="0" i="1" smtClean="0">
                            <a:latin typeface="Cambria Math"/>
                            <a:ea typeface="Cambria Math"/>
                          </a:rPr>
                          <m:t>1−</m:t>
                        </m:r>
                        <m:r>
                          <m:rPr>
                            <m:nor/>
                          </m:rPr>
                          <a:rPr lang="en-US" sz="2400" b="0" i="1" smtClean="0">
                            <a:latin typeface="Cambria Math"/>
                            <a:ea typeface="Cambria Math"/>
                          </a:rPr>
                          <m:t>p</m:t>
                        </m:r>
                        <m:r>
                          <m:rPr>
                            <m:nor/>
                          </m:rPr>
                          <a:rPr lang="en-US" sz="2400" b="0" i="1" smtClean="0">
                            <a:latin typeface="Cambria Math"/>
                            <a:ea typeface="Cambria Math"/>
                          </a:rPr>
                          <m:t>)</m:t>
                        </m:r>
                        <m:r>
                          <m:rPr>
                            <m:nor/>
                          </m:rPr>
                          <a:rPr lang="en-US" sz="2400" b="0" i="1" smtClean="0">
                            <a:latin typeface="Cambria Math"/>
                            <a:ea typeface="Cambria Math"/>
                          </a:rPr>
                          <m:t>N</m:t>
                        </m:r>
                        <m:r>
                          <m:rPr>
                            <m:nor/>
                          </m:rPr>
                          <a:rPr lang="en-US" sz="2400" dirty="0"/>
                          <m:t> </m:t>
                        </m:r>
                      </m:num>
                      <m:den>
                        <m:d>
                          <m:dPr>
                            <m:ctrlPr>
                              <a:rPr lang="en-US" sz="2400" b="0" i="1" smtClean="0">
                                <a:latin typeface="Cambria Math"/>
                              </a:rPr>
                            </m:ctrlPr>
                          </m:dPr>
                          <m:e>
                            <m:r>
                              <a:rPr lang="en-US" sz="2400" b="0" i="1" smtClean="0">
                                <a:latin typeface="Cambria Math"/>
                              </a:rPr>
                              <m:t>𝑁</m:t>
                            </m:r>
                            <m:r>
                              <a:rPr lang="en-US" sz="2400" b="0" i="1" smtClean="0">
                                <a:latin typeface="Cambria Math"/>
                              </a:rPr>
                              <m:t>−1</m:t>
                            </m:r>
                          </m:e>
                        </m:d>
                        <m:r>
                          <a:rPr lang="en-US" sz="2400" b="0" i="1" smtClean="0">
                            <a:latin typeface="Cambria Math"/>
                          </a:rPr>
                          <m:t>𝑒</m:t>
                        </m:r>
                        <m:r>
                          <a:rPr lang="en-US" sz="2400" b="0" i="1" baseline="30000" smtClean="0">
                            <a:latin typeface="Cambria Math"/>
                          </a:rPr>
                          <m:t>2</m:t>
                        </m:r>
                        <m:r>
                          <a:rPr lang="en-US" sz="2400" b="0" i="1" smtClean="0">
                            <a:latin typeface="Cambria Math"/>
                          </a:rPr>
                          <m:t>+1.96</m:t>
                        </m:r>
                        <m:r>
                          <a:rPr lang="en-US" sz="2400" b="0" i="1" smtClean="0">
                            <a:latin typeface="Cambria Math"/>
                          </a:rPr>
                          <m:t>𝑝</m:t>
                        </m:r>
                        <m:r>
                          <a:rPr lang="en-US" sz="2400" b="0" i="1" smtClean="0">
                            <a:latin typeface="Cambria Math"/>
                          </a:rPr>
                          <m:t>(1−</m:t>
                        </m:r>
                        <m:r>
                          <a:rPr lang="en-US" sz="2400" b="0" i="1" smtClean="0">
                            <a:latin typeface="Cambria Math"/>
                          </a:rPr>
                          <m:t>𝑝</m:t>
                        </m:r>
                        <m:r>
                          <a:rPr lang="en-US" sz="2400" b="0" i="1" smtClean="0">
                            <a:latin typeface="Cambria Math"/>
                          </a:rPr>
                          <m:t>)</m:t>
                        </m:r>
                      </m:den>
                    </m:f>
                  </m:oMath>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2974604" y="2586207"/>
                <a:ext cx="3804389" cy="746166"/>
              </a:xfrm>
              <a:prstGeom prst="rect">
                <a:avLst/>
              </a:prstGeom>
              <a:blipFill rotWithShape="1">
                <a:blip r:embed="rId3"/>
                <a:stretch>
                  <a:fillRect l="-2564"/>
                </a:stretch>
              </a:blipFill>
            </p:spPr>
            <p:txBody>
              <a:bodyPr/>
              <a:lstStyle/>
              <a:p>
                <a:r>
                  <a:rPr lang="en-US">
                    <a:noFill/>
                  </a:rPr>
                  <a:t> </a:t>
                </a:r>
              </a:p>
            </p:txBody>
          </p:sp>
        </mc:Fallback>
      </mc:AlternateContent>
      <p:sp>
        <p:nvSpPr>
          <p:cNvPr id="11" name="Title 10"/>
          <p:cNvSpPr>
            <a:spLocks noGrp="1"/>
          </p:cNvSpPr>
          <p:nvPr>
            <p:ph type="title"/>
          </p:nvPr>
        </p:nvSpPr>
        <p:spPr>
          <a:xfrm>
            <a:off x="304801" y="849313"/>
            <a:ext cx="8620124" cy="781050"/>
          </a:xfrm>
        </p:spPr>
        <p:txBody>
          <a:bodyPr/>
          <a:lstStyle/>
          <a:p>
            <a:r>
              <a:rPr lang="en-US" dirty="0" smtClean="0"/>
              <a:t>Harvested Corn </a:t>
            </a:r>
            <a:r>
              <a:rPr lang="en-US" dirty="0" err="1" smtClean="0"/>
              <a:t>Mycotoxin</a:t>
            </a:r>
            <a:r>
              <a:rPr lang="en-US" dirty="0" smtClean="0"/>
              <a:t> Work </a:t>
            </a:r>
            <a:r>
              <a:rPr lang="en-US" dirty="0"/>
              <a:t>Plan </a:t>
            </a:r>
            <a:r>
              <a:rPr lang="en-US" dirty="0" smtClean="0"/>
              <a:t>Estimated Sample Size</a:t>
            </a:r>
            <a:endParaRPr lang="en-US" dirty="0"/>
          </a:p>
        </p:txBody>
      </p:sp>
      <p:sp>
        <p:nvSpPr>
          <p:cNvPr id="12" name="TextBox 11"/>
          <p:cNvSpPr txBox="1"/>
          <p:nvPr/>
        </p:nvSpPr>
        <p:spPr>
          <a:xfrm>
            <a:off x="152399" y="2857109"/>
            <a:ext cx="1999265" cy="461665"/>
          </a:xfrm>
          <a:prstGeom prst="rect">
            <a:avLst/>
          </a:prstGeom>
          <a:noFill/>
        </p:spPr>
        <p:txBody>
          <a:bodyPr wrap="none" rtlCol="0">
            <a:spAutoFit/>
          </a:bodyPr>
          <a:lstStyle/>
          <a:p>
            <a:r>
              <a:rPr lang="en-US" sz="2400" dirty="0" smtClean="0"/>
              <a:t>Sample Size:</a:t>
            </a:r>
            <a:endParaRPr lang="en-US" sz="2400" dirty="0"/>
          </a:p>
        </p:txBody>
      </p:sp>
      <mc:AlternateContent xmlns:mc="http://schemas.openxmlformats.org/markup-compatibility/2006" xmlns:a14="http://schemas.microsoft.com/office/drawing/2010/main">
        <mc:Choice Requires="a14">
          <p:sp>
            <p:nvSpPr>
              <p:cNvPr id="13" name="TextBox 12"/>
              <p:cNvSpPr txBox="1"/>
              <p:nvPr/>
            </p:nvSpPr>
            <p:spPr>
              <a:xfrm>
                <a:off x="2974605" y="3887058"/>
                <a:ext cx="3804389" cy="843885"/>
              </a:xfrm>
              <a:prstGeom prst="rect">
                <a:avLst/>
              </a:prstGeom>
              <a:noFill/>
            </p:spPr>
            <p:txBody>
              <a:bodyPr wrap="square" rtlCol="0">
                <a:spAutoFit/>
              </a:bodyPr>
              <a:lstStyle/>
              <a:p>
                <a:r>
                  <a:rPr lang="en-US" sz="2400" dirty="0" smtClean="0"/>
                  <a:t>e</a:t>
                </a:r>
                <a14:m>
                  <m:oMath xmlns:m="http://schemas.openxmlformats.org/officeDocument/2006/math">
                    <m:r>
                      <a:rPr lang="en-US" sz="2400" b="0" i="0" smtClean="0">
                        <a:latin typeface="Cambria Math"/>
                        <a:ea typeface="Cambria Math"/>
                      </a:rPr>
                      <m:t> = </m:t>
                    </m:r>
                    <m:r>
                      <a:rPr lang="en-US" sz="2400" i="1">
                        <a:latin typeface="Cambria Math"/>
                        <a:ea typeface="Cambria Math"/>
                      </a:rPr>
                      <m:t>𝑍</m:t>
                    </m:r>
                    <m:r>
                      <a:rPr lang="en-US" sz="2400" i="1" baseline="-25000">
                        <a:latin typeface="Cambria Math"/>
                        <a:ea typeface="Cambria Math"/>
                      </a:rPr>
                      <m:t>∝/</m:t>
                    </m:r>
                    <m:r>
                      <a:rPr lang="en-US" sz="2400" i="1" baseline="-40000">
                        <a:latin typeface="Cambria Math"/>
                        <a:ea typeface="Cambria Math"/>
                      </a:rPr>
                      <m:t>2</m:t>
                    </m:r>
                    <m:rad>
                      <m:radPr>
                        <m:degHide m:val="on"/>
                        <m:ctrlPr>
                          <a:rPr lang="en-US" sz="2400" i="1">
                            <a:latin typeface="Cambria Math"/>
                            <a:ea typeface="Cambria Math"/>
                          </a:rPr>
                        </m:ctrlPr>
                      </m:radPr>
                      <m:deg/>
                      <m:e>
                        <m:f>
                          <m:fPr>
                            <m:ctrlPr>
                              <a:rPr lang="en-US" sz="2400" i="1">
                                <a:latin typeface="Cambria Math"/>
                                <a:ea typeface="Cambria Math"/>
                              </a:rPr>
                            </m:ctrlPr>
                          </m:fPr>
                          <m:num>
                            <m:r>
                              <a:rPr lang="en-US" sz="2400" i="1">
                                <a:latin typeface="Cambria Math"/>
                                <a:ea typeface="Cambria Math"/>
                              </a:rPr>
                              <m:t>𝑝</m:t>
                            </m:r>
                            <m:r>
                              <a:rPr lang="en-US" sz="2400" i="1">
                                <a:latin typeface="Cambria Math"/>
                                <a:ea typeface="Cambria Math"/>
                              </a:rPr>
                              <m:t>(1−</m:t>
                            </m:r>
                            <m:r>
                              <a:rPr lang="en-US" sz="2400" i="1">
                                <a:latin typeface="Cambria Math"/>
                                <a:ea typeface="Cambria Math"/>
                              </a:rPr>
                              <m:t>𝑝</m:t>
                            </m:r>
                            <m:r>
                              <a:rPr lang="en-US" sz="2400" i="1">
                                <a:latin typeface="Cambria Math"/>
                                <a:ea typeface="Cambria Math"/>
                              </a:rPr>
                              <m:t>)</m:t>
                            </m:r>
                          </m:num>
                          <m:den>
                            <m:r>
                              <a:rPr lang="en-US" sz="2400" i="1">
                                <a:latin typeface="Cambria Math"/>
                                <a:ea typeface="Cambria Math"/>
                              </a:rPr>
                              <m:t>𝑛</m:t>
                            </m:r>
                          </m:den>
                        </m:f>
                      </m:e>
                    </m:rad>
                  </m:oMath>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2974605" y="3887058"/>
                <a:ext cx="3804389" cy="843885"/>
              </a:xfrm>
              <a:prstGeom prst="rect">
                <a:avLst/>
              </a:prstGeom>
              <a:blipFill rotWithShape="1">
                <a:blip r:embed="rId4"/>
                <a:stretch>
                  <a:fillRect l="-2564"/>
                </a:stretch>
              </a:blipFill>
            </p:spPr>
            <p:txBody>
              <a:bodyPr/>
              <a:lstStyle/>
              <a:p>
                <a:r>
                  <a:rPr lang="en-US">
                    <a:noFill/>
                  </a:rPr>
                  <a:t> </a:t>
                </a:r>
              </a:p>
            </p:txBody>
          </p:sp>
        </mc:Fallback>
      </mc:AlternateContent>
      <p:sp>
        <p:nvSpPr>
          <p:cNvPr id="2" name="TextBox 1"/>
          <p:cNvSpPr txBox="1"/>
          <p:nvPr/>
        </p:nvSpPr>
        <p:spPr>
          <a:xfrm>
            <a:off x="304800" y="4126468"/>
            <a:ext cx="2529860" cy="461665"/>
          </a:xfrm>
          <a:prstGeom prst="rect">
            <a:avLst/>
          </a:prstGeom>
          <a:noFill/>
        </p:spPr>
        <p:txBody>
          <a:bodyPr wrap="none" rtlCol="0">
            <a:spAutoFit/>
          </a:bodyPr>
          <a:lstStyle/>
          <a:p>
            <a:r>
              <a:rPr lang="en-US" sz="2400" dirty="0" smtClean="0"/>
              <a:t>Acceptable error:</a:t>
            </a:r>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2019689906"/>
              </p:ext>
            </p:extLst>
          </p:nvPr>
        </p:nvGraphicFramePr>
        <p:xfrm>
          <a:off x="452434" y="4989967"/>
          <a:ext cx="8053390" cy="1191758"/>
        </p:xfrm>
        <a:graphic>
          <a:graphicData uri="http://schemas.openxmlformats.org/drawingml/2006/table">
            <a:tbl>
              <a:tblPr firstRow="1" bandRow="1">
                <a:tableStyleId>{5C22544A-7EE6-4342-B048-85BDC9FD1C3A}</a:tableStyleId>
              </a:tblPr>
              <a:tblGrid>
                <a:gridCol w="1610678"/>
                <a:gridCol w="1610678"/>
                <a:gridCol w="1610678"/>
                <a:gridCol w="1610678"/>
                <a:gridCol w="1610678"/>
              </a:tblGrid>
              <a:tr h="768097">
                <a:tc>
                  <a:txBody>
                    <a:bodyPr/>
                    <a:lstStyle/>
                    <a:p>
                      <a:r>
                        <a:rPr lang="en-US" sz="1800" b="0" dirty="0" err="1" smtClean="0">
                          <a:solidFill>
                            <a:schemeClr val="tx1"/>
                          </a:solidFill>
                        </a:rPr>
                        <a:t>Analyte</a:t>
                      </a:r>
                      <a:endParaRPr lang="en-US" sz="1800" b="0" dirty="0">
                        <a:solidFill>
                          <a:schemeClr val="tx1"/>
                        </a:solidFill>
                      </a:endParaRPr>
                    </a:p>
                  </a:txBody>
                  <a:tcPr/>
                </a:tc>
                <a:tc>
                  <a:txBody>
                    <a:bodyPr/>
                    <a:lstStyle/>
                    <a:p>
                      <a:pPr algn="ctr"/>
                      <a:r>
                        <a:rPr lang="en-US" sz="1800" b="0" dirty="0" smtClean="0">
                          <a:solidFill>
                            <a:schemeClr val="tx1"/>
                          </a:solidFill>
                        </a:rPr>
                        <a:t>N</a:t>
                      </a:r>
                      <a:endParaRPr lang="en-US" sz="1800" b="0" dirty="0">
                        <a:solidFill>
                          <a:schemeClr val="tx1"/>
                        </a:solidFill>
                      </a:endParaRPr>
                    </a:p>
                  </a:txBody>
                  <a:tcPr/>
                </a:tc>
                <a:tc>
                  <a:txBody>
                    <a:bodyPr/>
                    <a:lstStyle/>
                    <a:p>
                      <a:pPr algn="ctr"/>
                      <a:r>
                        <a:rPr lang="en-US" sz="1800" b="0" dirty="0" smtClean="0">
                          <a:solidFill>
                            <a:schemeClr val="tx1"/>
                          </a:solidFill>
                        </a:rPr>
                        <a:t>Violation rate</a:t>
                      </a:r>
                      <a:endParaRPr lang="en-US" sz="1800" b="0" dirty="0">
                        <a:solidFill>
                          <a:schemeClr val="tx1"/>
                        </a:solidFill>
                      </a:endParaRPr>
                    </a:p>
                  </a:txBody>
                  <a:tcPr/>
                </a:tc>
                <a:tc>
                  <a:txBody>
                    <a:bodyPr/>
                    <a:lstStyle/>
                    <a:p>
                      <a:pPr algn="ctr"/>
                      <a:r>
                        <a:rPr lang="en-US" sz="1800" b="0" dirty="0" smtClean="0">
                          <a:solidFill>
                            <a:schemeClr val="tx1"/>
                          </a:solidFill>
                        </a:rPr>
                        <a:t>Sample</a:t>
                      </a:r>
                      <a:r>
                        <a:rPr lang="en-US" sz="1800" b="0" baseline="0" dirty="0" smtClean="0">
                          <a:solidFill>
                            <a:schemeClr val="tx1"/>
                          </a:solidFill>
                        </a:rPr>
                        <a:t> size, min</a:t>
                      </a:r>
                      <a:endParaRPr lang="en-US" sz="1800" b="0" dirty="0">
                        <a:solidFill>
                          <a:schemeClr val="tx1"/>
                        </a:solidFill>
                      </a:endParaRPr>
                    </a:p>
                  </a:txBody>
                  <a:tcPr/>
                </a:tc>
                <a:tc>
                  <a:txBody>
                    <a:bodyPr/>
                    <a:lstStyle/>
                    <a:p>
                      <a:pPr algn="ctr"/>
                      <a:r>
                        <a:rPr lang="en-US" sz="1800" b="0" dirty="0" smtClean="0">
                          <a:solidFill>
                            <a:schemeClr val="tx1"/>
                          </a:solidFill>
                        </a:rPr>
                        <a:t>Sample size,</a:t>
                      </a:r>
                      <a:r>
                        <a:rPr lang="en-US" sz="1800" b="0" baseline="0" dirty="0" smtClean="0">
                          <a:solidFill>
                            <a:schemeClr val="tx1"/>
                          </a:solidFill>
                        </a:rPr>
                        <a:t> max</a:t>
                      </a:r>
                      <a:endParaRPr lang="en-US" sz="1800" b="0" dirty="0">
                        <a:solidFill>
                          <a:schemeClr val="tx1"/>
                        </a:solidFill>
                      </a:endParaRPr>
                    </a:p>
                  </a:txBody>
                  <a:tcPr/>
                </a:tc>
              </a:tr>
              <a:tr h="423661">
                <a:tc>
                  <a:txBody>
                    <a:bodyPr/>
                    <a:lstStyle/>
                    <a:p>
                      <a:r>
                        <a:rPr lang="en-US" dirty="0" err="1" smtClean="0">
                          <a:solidFill>
                            <a:schemeClr val="tx1"/>
                          </a:solidFill>
                        </a:rPr>
                        <a:t>Mycotoxin</a:t>
                      </a:r>
                      <a:endParaRPr lang="en-US" dirty="0">
                        <a:solidFill>
                          <a:schemeClr val="tx1"/>
                        </a:solidFill>
                      </a:endParaRPr>
                    </a:p>
                  </a:txBody>
                  <a:tcPr/>
                </a:tc>
                <a:tc>
                  <a:txBody>
                    <a:bodyPr/>
                    <a:lstStyle/>
                    <a:p>
                      <a:pPr algn="ctr"/>
                      <a:r>
                        <a:rPr lang="en-US" dirty="0" smtClean="0">
                          <a:solidFill>
                            <a:schemeClr val="tx1"/>
                          </a:solidFill>
                        </a:rPr>
                        <a:t>50,000</a:t>
                      </a:r>
                      <a:endParaRPr lang="en-US" dirty="0">
                        <a:solidFill>
                          <a:schemeClr val="tx1"/>
                        </a:solidFill>
                      </a:endParaRPr>
                    </a:p>
                  </a:txBody>
                  <a:tcPr/>
                </a:tc>
                <a:tc>
                  <a:txBody>
                    <a:bodyPr/>
                    <a:lstStyle/>
                    <a:p>
                      <a:pPr algn="ctr"/>
                      <a:r>
                        <a:rPr lang="en-US" dirty="0" smtClean="0">
                          <a:solidFill>
                            <a:schemeClr val="tx1"/>
                          </a:solidFill>
                        </a:rPr>
                        <a:t>0.206</a:t>
                      </a:r>
                      <a:endParaRPr lang="en-US" dirty="0">
                        <a:solidFill>
                          <a:schemeClr val="tx1"/>
                        </a:solidFill>
                      </a:endParaRPr>
                    </a:p>
                  </a:txBody>
                  <a:tcPr/>
                </a:tc>
                <a:tc>
                  <a:txBody>
                    <a:bodyPr/>
                    <a:lstStyle/>
                    <a:p>
                      <a:pPr algn="ctr"/>
                      <a:r>
                        <a:rPr lang="en-US" dirty="0" smtClean="0">
                          <a:solidFill>
                            <a:schemeClr val="tx1"/>
                          </a:solidFill>
                        </a:rPr>
                        <a:t>1133</a:t>
                      </a:r>
                      <a:endParaRPr lang="en-US" dirty="0">
                        <a:solidFill>
                          <a:schemeClr val="tx1"/>
                        </a:solidFill>
                      </a:endParaRPr>
                    </a:p>
                  </a:txBody>
                  <a:tcPr/>
                </a:tc>
                <a:tc>
                  <a:txBody>
                    <a:bodyPr/>
                    <a:lstStyle/>
                    <a:p>
                      <a:pPr algn="ctr"/>
                      <a:r>
                        <a:rPr lang="en-US" dirty="0" smtClean="0">
                          <a:solidFill>
                            <a:schemeClr val="tx1"/>
                          </a:solidFill>
                        </a:rPr>
                        <a:t>1253</a:t>
                      </a:r>
                      <a:endParaRPr lang="en-US" dirty="0">
                        <a:solidFill>
                          <a:schemeClr val="tx1"/>
                        </a:solidFill>
                      </a:endParaRPr>
                    </a:p>
                  </a:txBody>
                  <a:tcPr/>
                </a:tc>
              </a:tr>
            </a:tbl>
          </a:graphicData>
        </a:graphic>
      </p:graphicFrame>
    </p:spTree>
    <p:extLst>
      <p:ext uri="{BB962C8B-B14F-4D97-AF65-F5344CB8AC3E}">
        <p14:creationId xmlns:p14="http://schemas.microsoft.com/office/powerpoint/2010/main" val="41423159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p:cNvPicPr>
          <p:nvPr/>
        </p:nvPicPr>
        <p:blipFill>
          <a:blip r:embed="rId3"/>
          <a:srcRect/>
          <a:stretch>
            <a:fillRect/>
          </a:stretch>
        </p:blipFill>
        <p:spPr bwMode="auto">
          <a:xfrm>
            <a:off x="519113" y="2005013"/>
            <a:ext cx="8105775" cy="2847975"/>
          </a:xfrm>
          <a:prstGeom prst="rect">
            <a:avLst/>
          </a:prstGeom>
          <a:noFill/>
          <a:ln w="9525">
            <a:noFill/>
            <a:miter lim="800000"/>
            <a:headEnd/>
            <a:tailEnd/>
          </a:ln>
        </p:spPr>
      </p:pic>
      <p:sp>
        <p:nvSpPr>
          <p:cNvPr id="22530" name="Rectangle 4"/>
          <p:cNvSpPr>
            <a:spLocks noGrp="1" noChangeArrowheads="1"/>
          </p:cNvSpPr>
          <p:nvPr>
            <p:ph type="title"/>
          </p:nvPr>
        </p:nvSpPr>
        <p:spPr>
          <a:xfrm>
            <a:off x="0" y="687388"/>
            <a:ext cx="9144000" cy="781050"/>
          </a:xfrm>
        </p:spPr>
        <p:txBody>
          <a:bodyPr/>
          <a:lstStyle/>
          <a:p>
            <a:r>
              <a:rPr lang="en-US" dirty="0"/>
              <a:t>Co-Regulation of </a:t>
            </a:r>
            <a:r>
              <a:rPr lang="en-US" dirty="0" err="1"/>
              <a:t>aflatoxin</a:t>
            </a:r>
            <a:r>
              <a:rPr lang="en-US" dirty="0"/>
              <a:t> risk as a preventive control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Aflatoxin</a:t>
            </a:r>
            <a:r>
              <a:rPr lang="en-US" dirty="0" smtClean="0"/>
              <a:t> Measurement Accuracy among 43 Grain Elevators in Texas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4747699"/>
              </p:ext>
            </p:extLst>
          </p:nvPr>
        </p:nvGraphicFramePr>
        <p:xfrm>
          <a:off x="457200" y="1600199"/>
          <a:ext cx="8229600" cy="2560320"/>
        </p:xfrm>
        <a:graphic>
          <a:graphicData uri="http://schemas.openxmlformats.org/drawingml/2006/table">
            <a:tbl>
              <a:tblPr firstRow="1" bandRow="1">
                <a:tableStyleId>{5C22544A-7EE6-4342-B048-85BDC9FD1C3A}</a:tableStyleId>
              </a:tblPr>
              <a:tblGrid>
                <a:gridCol w="1752600"/>
                <a:gridCol w="1752600"/>
                <a:gridCol w="1432560"/>
                <a:gridCol w="1386840"/>
                <a:gridCol w="1905000"/>
              </a:tblGrid>
              <a:tr h="335280">
                <a:tc>
                  <a:txBody>
                    <a:bodyPr/>
                    <a:lstStyle/>
                    <a:p>
                      <a:r>
                        <a:rPr lang="en-US" sz="2400" dirty="0" err="1" smtClean="0">
                          <a:solidFill>
                            <a:schemeClr val="bg1"/>
                          </a:solidFill>
                        </a:rPr>
                        <a:t>Aflatoxin</a:t>
                      </a:r>
                      <a:r>
                        <a:rPr lang="en-US" sz="2400" dirty="0" smtClean="0">
                          <a:solidFill>
                            <a:schemeClr val="bg1"/>
                          </a:solidFill>
                        </a:rPr>
                        <a:t> Control</a:t>
                      </a:r>
                      <a:endParaRPr lang="en-US" sz="2400" dirty="0">
                        <a:solidFill>
                          <a:schemeClr val="bg1"/>
                        </a:solidFill>
                      </a:endParaRPr>
                    </a:p>
                  </a:txBody>
                  <a:tcPr>
                    <a:solidFill>
                      <a:schemeClr val="accent2">
                        <a:lumMod val="75000"/>
                      </a:schemeClr>
                    </a:solidFill>
                  </a:tcPr>
                </a:tc>
                <a:tc>
                  <a:txBody>
                    <a:bodyPr/>
                    <a:lstStyle/>
                    <a:p>
                      <a:r>
                        <a:rPr lang="en-US" sz="2400" dirty="0" smtClean="0">
                          <a:solidFill>
                            <a:schemeClr val="bg1"/>
                          </a:solidFill>
                        </a:rPr>
                        <a:t>Average</a:t>
                      </a:r>
                    </a:p>
                    <a:p>
                      <a:r>
                        <a:rPr lang="en-US" sz="2400" dirty="0" smtClean="0">
                          <a:solidFill>
                            <a:schemeClr val="bg1"/>
                          </a:solidFill>
                        </a:rPr>
                        <a:t>(ppb)</a:t>
                      </a:r>
                      <a:endParaRPr lang="en-US" sz="2400" dirty="0">
                        <a:solidFill>
                          <a:schemeClr val="bg1"/>
                        </a:solidFill>
                      </a:endParaRPr>
                    </a:p>
                  </a:txBody>
                  <a:tcPr>
                    <a:solidFill>
                      <a:schemeClr val="accent2">
                        <a:lumMod val="75000"/>
                      </a:schemeClr>
                    </a:solidFill>
                  </a:tcPr>
                </a:tc>
                <a:tc>
                  <a:txBody>
                    <a:bodyPr/>
                    <a:lstStyle/>
                    <a:p>
                      <a:r>
                        <a:rPr lang="en-US" sz="2400" dirty="0" smtClean="0">
                          <a:solidFill>
                            <a:schemeClr val="bg1"/>
                          </a:solidFill>
                        </a:rPr>
                        <a:t>Low</a:t>
                      </a:r>
                    </a:p>
                    <a:p>
                      <a:r>
                        <a:rPr lang="en-US" sz="2400" dirty="0" smtClean="0">
                          <a:solidFill>
                            <a:schemeClr val="bg1"/>
                          </a:solidFill>
                        </a:rPr>
                        <a:t>(ppb)</a:t>
                      </a:r>
                      <a:endParaRPr lang="en-US" sz="2400" dirty="0">
                        <a:solidFill>
                          <a:schemeClr val="bg1"/>
                        </a:solidFill>
                      </a:endParaRPr>
                    </a:p>
                  </a:txBody>
                  <a:tcPr>
                    <a:solidFill>
                      <a:schemeClr val="accent2">
                        <a:lumMod val="75000"/>
                      </a:schemeClr>
                    </a:solidFill>
                  </a:tcPr>
                </a:tc>
                <a:tc>
                  <a:txBody>
                    <a:bodyPr/>
                    <a:lstStyle/>
                    <a:p>
                      <a:r>
                        <a:rPr lang="en-US" sz="2400" dirty="0" smtClean="0">
                          <a:solidFill>
                            <a:schemeClr val="bg1"/>
                          </a:solidFill>
                        </a:rPr>
                        <a:t>High</a:t>
                      </a:r>
                    </a:p>
                    <a:p>
                      <a:r>
                        <a:rPr lang="en-US" sz="2400" dirty="0" smtClean="0">
                          <a:solidFill>
                            <a:schemeClr val="bg1"/>
                          </a:solidFill>
                        </a:rPr>
                        <a:t>(ppb)</a:t>
                      </a:r>
                      <a:endParaRPr lang="en-US" sz="2400" dirty="0">
                        <a:solidFill>
                          <a:schemeClr val="bg1"/>
                        </a:solidFill>
                      </a:endParaRPr>
                    </a:p>
                  </a:txBody>
                  <a:tcPr>
                    <a:solidFill>
                      <a:schemeClr val="accent2">
                        <a:lumMod val="75000"/>
                      </a:schemeClr>
                    </a:solidFill>
                  </a:tcPr>
                </a:tc>
                <a:tc>
                  <a:txBody>
                    <a:bodyPr/>
                    <a:lstStyle/>
                    <a:p>
                      <a:r>
                        <a:rPr lang="en-US" sz="2400" dirty="0" smtClean="0">
                          <a:solidFill>
                            <a:schemeClr val="bg1"/>
                          </a:solidFill>
                        </a:rPr>
                        <a:t>Relative Standard</a:t>
                      </a:r>
                      <a:r>
                        <a:rPr lang="en-US" sz="2400" baseline="0" dirty="0" smtClean="0">
                          <a:solidFill>
                            <a:schemeClr val="bg1"/>
                          </a:solidFill>
                        </a:rPr>
                        <a:t> Deviation</a:t>
                      </a:r>
                      <a:endParaRPr lang="en-US" sz="2400" dirty="0">
                        <a:solidFill>
                          <a:schemeClr val="bg1"/>
                        </a:solidFill>
                      </a:endParaRPr>
                    </a:p>
                  </a:txBody>
                  <a:tcPr>
                    <a:solidFill>
                      <a:schemeClr val="accent2">
                        <a:lumMod val="75000"/>
                      </a:schemeClr>
                    </a:solidFill>
                  </a:tcPr>
                </a:tc>
              </a:tr>
              <a:tr h="370840">
                <a:tc>
                  <a:txBody>
                    <a:bodyPr/>
                    <a:lstStyle/>
                    <a:p>
                      <a:r>
                        <a:rPr lang="en-US" sz="2400" b="1" dirty="0" smtClean="0">
                          <a:solidFill>
                            <a:schemeClr val="bg1"/>
                          </a:solidFill>
                        </a:rPr>
                        <a:t>52 ppb</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57</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8</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310</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98%</a:t>
                      </a:r>
                      <a:endParaRPr lang="en-US" sz="2400" b="1" dirty="0">
                        <a:solidFill>
                          <a:schemeClr val="bg1"/>
                        </a:solidFill>
                      </a:endParaRPr>
                    </a:p>
                  </a:txBody>
                  <a:tcPr>
                    <a:solidFill>
                      <a:schemeClr val="accent2">
                        <a:lumMod val="75000"/>
                      </a:schemeClr>
                    </a:solidFill>
                  </a:tcPr>
                </a:tc>
              </a:tr>
              <a:tr h="370840">
                <a:tc>
                  <a:txBody>
                    <a:bodyPr/>
                    <a:lstStyle/>
                    <a:p>
                      <a:r>
                        <a:rPr lang="en-US" sz="2400" b="1" dirty="0" smtClean="0">
                          <a:solidFill>
                            <a:schemeClr val="bg1"/>
                          </a:solidFill>
                        </a:rPr>
                        <a:t>378 ppb</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267</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4</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660</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50%</a:t>
                      </a:r>
                      <a:endParaRPr lang="en-US" sz="2400" b="1" dirty="0">
                        <a:solidFill>
                          <a:schemeClr val="bg1"/>
                        </a:solidFill>
                      </a:endParaRPr>
                    </a:p>
                  </a:txBody>
                  <a:tcPr>
                    <a:solidFill>
                      <a:schemeClr val="accent2">
                        <a:lumMod val="75000"/>
                      </a:schemeClr>
                    </a:solidFill>
                  </a:tcPr>
                </a:tc>
              </a:tr>
              <a:tr h="370840">
                <a:tc>
                  <a:txBody>
                    <a:bodyPr/>
                    <a:lstStyle/>
                    <a:p>
                      <a:r>
                        <a:rPr lang="en-US" sz="2400" b="1" dirty="0" smtClean="0">
                          <a:solidFill>
                            <a:schemeClr val="bg1"/>
                          </a:solidFill>
                        </a:rPr>
                        <a:t>580 ppb</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410</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4</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970</a:t>
                      </a:r>
                      <a:endParaRPr lang="en-US" sz="2400" b="1" dirty="0">
                        <a:solidFill>
                          <a:schemeClr val="bg1"/>
                        </a:solidFill>
                      </a:endParaRPr>
                    </a:p>
                  </a:txBody>
                  <a:tcPr>
                    <a:solidFill>
                      <a:schemeClr val="accent2">
                        <a:lumMod val="75000"/>
                      </a:schemeClr>
                    </a:solidFill>
                  </a:tcPr>
                </a:tc>
                <a:tc>
                  <a:txBody>
                    <a:bodyPr/>
                    <a:lstStyle/>
                    <a:p>
                      <a:pPr algn="ctr"/>
                      <a:r>
                        <a:rPr lang="en-US" sz="2400" b="1" dirty="0" smtClean="0">
                          <a:solidFill>
                            <a:schemeClr val="bg1"/>
                          </a:solidFill>
                        </a:rPr>
                        <a:t>60%</a:t>
                      </a:r>
                      <a:endParaRPr lang="en-US" sz="2400" b="1" dirty="0">
                        <a:solidFill>
                          <a:schemeClr val="bg1"/>
                        </a:solidFill>
                      </a:endParaRPr>
                    </a:p>
                  </a:txBody>
                  <a:tcPr>
                    <a:solidFill>
                      <a:schemeClr val="accent2">
                        <a:lumMod val="75000"/>
                      </a:schemeClr>
                    </a:solidFill>
                  </a:tcPr>
                </a:tc>
              </a:tr>
            </a:tbl>
          </a:graphicData>
        </a:graphic>
      </p:graphicFrame>
    </p:spTree>
    <p:extLst>
      <p:ext uri="{BB962C8B-B14F-4D97-AF65-F5344CB8AC3E}">
        <p14:creationId xmlns:p14="http://schemas.microsoft.com/office/powerpoint/2010/main" val="20672652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7333"/>
            <a:ext cx="8906609" cy="62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5462" y="4439"/>
            <a:ext cx="7772400" cy="369332"/>
          </a:xfrm>
          <a:prstGeom prst="rect">
            <a:avLst/>
          </a:prstGeom>
        </p:spPr>
        <p:txBody>
          <a:bodyPr wrap="square">
            <a:spAutoFit/>
          </a:bodyPr>
          <a:lstStyle/>
          <a:p>
            <a:r>
              <a:rPr lang="en-US" dirty="0"/>
              <a:t>Performance of test kits on samples with different levels of </a:t>
            </a:r>
            <a:r>
              <a:rPr lang="en-US" dirty="0" err="1"/>
              <a:t>mycotoxins</a:t>
            </a:r>
            <a:endParaRPr lang="en-US" dirty="0"/>
          </a:p>
        </p:txBody>
      </p:sp>
    </p:spTree>
    <p:extLst>
      <p:ext uri="{BB962C8B-B14F-4D97-AF65-F5344CB8AC3E}">
        <p14:creationId xmlns:p14="http://schemas.microsoft.com/office/powerpoint/2010/main" val="2210146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4"/>
          <p:cNvGrpSpPr>
            <a:grpSpLocks noChangeAspect="1"/>
          </p:cNvGrpSpPr>
          <p:nvPr/>
        </p:nvGrpSpPr>
        <p:grpSpPr bwMode="auto">
          <a:xfrm>
            <a:off x="1905000" y="1371600"/>
            <a:ext cx="5319713" cy="5181600"/>
            <a:chOff x="1498" y="1047"/>
            <a:chExt cx="2690" cy="2602"/>
          </a:xfrm>
        </p:grpSpPr>
        <p:pic>
          <p:nvPicPr>
            <p:cNvPr id="26628" name="Picture 8" descr="program-cycle"/>
            <p:cNvPicPr>
              <a:picLocks noChangeAspect="1" noChangeArrowheads="1"/>
            </p:cNvPicPr>
            <p:nvPr/>
          </p:nvPicPr>
          <p:blipFill>
            <a:blip r:embed="rId3"/>
            <a:srcRect/>
            <a:stretch>
              <a:fillRect/>
            </a:stretch>
          </p:blipFill>
          <p:spPr bwMode="auto">
            <a:xfrm>
              <a:off x="1498" y="1047"/>
              <a:ext cx="2690" cy="2602"/>
            </a:xfrm>
            <a:prstGeom prst="rect">
              <a:avLst/>
            </a:prstGeom>
            <a:noFill/>
            <a:ln w="9525">
              <a:noFill/>
              <a:miter lim="800000"/>
              <a:headEnd/>
              <a:tailEnd/>
            </a:ln>
          </p:spPr>
        </p:pic>
        <p:sp>
          <p:nvSpPr>
            <p:cNvPr id="26629" name="Text Box 9"/>
            <p:cNvSpPr txBox="1">
              <a:spLocks noChangeAspect="1" noChangeArrowheads="1"/>
            </p:cNvSpPr>
            <p:nvPr/>
          </p:nvSpPr>
          <p:spPr bwMode="auto">
            <a:xfrm>
              <a:off x="2950" y="1532"/>
              <a:ext cx="752" cy="590"/>
            </a:xfrm>
            <a:prstGeom prst="rect">
              <a:avLst/>
            </a:prstGeom>
            <a:noFill/>
            <a:ln w="9525">
              <a:noFill/>
              <a:miter lim="800000"/>
              <a:headEnd/>
              <a:tailEnd/>
            </a:ln>
          </p:spPr>
          <p:txBody>
            <a:bodyPr lIns="86868" tIns="43434" rIns="86868" bIns="43434"/>
            <a:lstStyle/>
            <a:p>
              <a:pPr algn="ctr"/>
              <a:r>
                <a:rPr lang="en-US" sz="2000" b="1">
                  <a:solidFill>
                    <a:srgbClr val="FFFFFF"/>
                  </a:solidFill>
                  <a:latin typeface="Calibri" pitchFamily="34" charset="0"/>
                </a:rPr>
                <a:t>Approved</a:t>
              </a:r>
            </a:p>
            <a:p>
              <a:pPr algn="ctr"/>
              <a:r>
                <a:rPr lang="en-US" sz="2000" b="1">
                  <a:solidFill>
                    <a:srgbClr val="FFFFFF"/>
                  </a:solidFill>
                  <a:latin typeface="Calibri" pitchFamily="34" charset="0"/>
                </a:rPr>
                <a:t>Equipment </a:t>
              </a:r>
              <a:endParaRPr lang="en-US" sz="2000">
                <a:latin typeface="Calibri" pitchFamily="34" charset="0"/>
              </a:endParaRPr>
            </a:p>
          </p:txBody>
        </p:sp>
        <p:sp>
          <p:nvSpPr>
            <p:cNvPr id="26630" name="Text Box 10"/>
            <p:cNvSpPr txBox="1">
              <a:spLocks noChangeAspect="1" noChangeArrowheads="1"/>
            </p:cNvSpPr>
            <p:nvPr/>
          </p:nvSpPr>
          <p:spPr bwMode="auto">
            <a:xfrm>
              <a:off x="3160" y="2320"/>
              <a:ext cx="813" cy="493"/>
            </a:xfrm>
            <a:prstGeom prst="rect">
              <a:avLst/>
            </a:prstGeom>
            <a:noFill/>
            <a:ln w="9525">
              <a:noFill/>
              <a:miter lim="800000"/>
              <a:headEnd/>
              <a:tailEnd/>
            </a:ln>
          </p:spPr>
          <p:txBody>
            <a:bodyPr lIns="86868" tIns="43434" rIns="86868" bIns="43434"/>
            <a:lstStyle/>
            <a:p>
              <a:pPr algn="ctr"/>
              <a:r>
                <a:rPr lang="en-US" sz="2000" b="1">
                  <a:solidFill>
                    <a:srgbClr val="FFFFFF"/>
                  </a:solidFill>
                  <a:latin typeface="Calibri" pitchFamily="34" charset="0"/>
                </a:rPr>
                <a:t>Training for</a:t>
              </a:r>
              <a:br>
                <a:rPr lang="en-US" sz="2000" b="1">
                  <a:solidFill>
                    <a:srgbClr val="FFFFFF"/>
                  </a:solidFill>
                  <a:latin typeface="Calibri" pitchFamily="34" charset="0"/>
                </a:rPr>
              </a:br>
              <a:r>
                <a:rPr lang="en-US" sz="2000" b="1">
                  <a:solidFill>
                    <a:srgbClr val="FFFFFF"/>
                  </a:solidFill>
                  <a:latin typeface="Calibri" pitchFamily="34" charset="0"/>
                </a:rPr>
                <a:t>Individual</a:t>
              </a:r>
              <a:br>
                <a:rPr lang="en-US" sz="2000" b="1">
                  <a:solidFill>
                    <a:srgbClr val="FFFFFF"/>
                  </a:solidFill>
                  <a:latin typeface="Calibri" pitchFamily="34" charset="0"/>
                </a:rPr>
              </a:br>
              <a:r>
                <a:rPr lang="en-US" sz="2000" b="1">
                  <a:solidFill>
                    <a:srgbClr val="FFFFFF"/>
                  </a:solidFill>
                  <a:latin typeface="Calibri" pitchFamily="34" charset="0"/>
                </a:rPr>
                <a:t>Employees</a:t>
              </a:r>
              <a:endParaRPr lang="en-US" sz="2000">
                <a:latin typeface="Calibri" pitchFamily="34" charset="0"/>
              </a:endParaRPr>
            </a:p>
          </p:txBody>
        </p:sp>
        <p:sp>
          <p:nvSpPr>
            <p:cNvPr id="26631" name="Text Box 11"/>
            <p:cNvSpPr txBox="1">
              <a:spLocks noChangeAspect="1" noChangeArrowheads="1"/>
            </p:cNvSpPr>
            <p:nvPr/>
          </p:nvSpPr>
          <p:spPr bwMode="auto">
            <a:xfrm>
              <a:off x="2471" y="2834"/>
              <a:ext cx="792" cy="494"/>
            </a:xfrm>
            <a:prstGeom prst="rect">
              <a:avLst/>
            </a:prstGeom>
            <a:noFill/>
            <a:ln w="9525">
              <a:noFill/>
              <a:miter lim="800000"/>
              <a:headEnd/>
              <a:tailEnd/>
            </a:ln>
          </p:spPr>
          <p:txBody>
            <a:bodyPr lIns="86868" tIns="43434" rIns="86868" bIns="43434"/>
            <a:lstStyle/>
            <a:p>
              <a:pPr algn="ctr"/>
              <a:r>
                <a:rPr lang="en-US" sz="2000" b="1">
                  <a:solidFill>
                    <a:srgbClr val="FFFFFF"/>
                  </a:solidFill>
                  <a:latin typeface="Calibri" pitchFamily="34" charset="0"/>
                </a:rPr>
                <a:t>Proficiency</a:t>
              </a:r>
              <a:br>
                <a:rPr lang="en-US" sz="2000" b="1">
                  <a:solidFill>
                    <a:srgbClr val="FFFFFF"/>
                  </a:solidFill>
                  <a:latin typeface="Calibri" pitchFamily="34" charset="0"/>
                </a:rPr>
              </a:br>
              <a:r>
                <a:rPr lang="en-US" sz="2000" b="1">
                  <a:solidFill>
                    <a:srgbClr val="FFFFFF"/>
                  </a:solidFill>
                  <a:latin typeface="Calibri" pitchFamily="34" charset="0"/>
                </a:rPr>
                <a:t>Verification</a:t>
              </a:r>
              <a:br>
                <a:rPr lang="en-US" sz="2000" b="1">
                  <a:solidFill>
                    <a:srgbClr val="FFFFFF"/>
                  </a:solidFill>
                  <a:latin typeface="Calibri" pitchFamily="34" charset="0"/>
                </a:rPr>
              </a:br>
              <a:r>
                <a:rPr lang="en-US" sz="2000" b="1">
                  <a:solidFill>
                    <a:srgbClr val="FFFFFF"/>
                  </a:solidFill>
                  <a:latin typeface="Calibri" pitchFamily="34" charset="0"/>
                </a:rPr>
                <a:t>Process</a:t>
              </a:r>
              <a:endParaRPr lang="en-US" sz="2000">
                <a:latin typeface="Calibri" pitchFamily="34" charset="0"/>
              </a:endParaRPr>
            </a:p>
          </p:txBody>
        </p:sp>
        <p:sp>
          <p:nvSpPr>
            <p:cNvPr id="26632" name="Text Box 12"/>
            <p:cNvSpPr txBox="1">
              <a:spLocks noChangeAspect="1" noChangeArrowheads="1"/>
            </p:cNvSpPr>
            <p:nvPr/>
          </p:nvSpPr>
          <p:spPr bwMode="auto">
            <a:xfrm>
              <a:off x="1624" y="2342"/>
              <a:ext cx="1039" cy="347"/>
            </a:xfrm>
            <a:prstGeom prst="rect">
              <a:avLst/>
            </a:prstGeom>
            <a:noFill/>
            <a:ln w="9525">
              <a:noFill/>
              <a:miter lim="800000"/>
              <a:headEnd/>
              <a:tailEnd/>
            </a:ln>
          </p:spPr>
          <p:txBody>
            <a:bodyPr lIns="86868" tIns="43434" rIns="86868" bIns="43434"/>
            <a:lstStyle/>
            <a:p>
              <a:pPr algn="ctr"/>
              <a:r>
                <a:rPr lang="en-US" sz="2000" b="1">
                  <a:solidFill>
                    <a:srgbClr val="FFFFFF"/>
                  </a:solidFill>
                  <a:latin typeface="Calibri" pitchFamily="34" charset="0"/>
                </a:rPr>
                <a:t>Management &amp; </a:t>
              </a:r>
              <a:br>
                <a:rPr lang="en-US" sz="2000" b="1">
                  <a:solidFill>
                    <a:srgbClr val="FFFFFF"/>
                  </a:solidFill>
                  <a:latin typeface="Calibri" pitchFamily="34" charset="0"/>
                </a:rPr>
              </a:br>
              <a:r>
                <a:rPr lang="en-US" sz="2000" b="1">
                  <a:solidFill>
                    <a:srgbClr val="FFFFFF"/>
                  </a:solidFill>
                  <a:latin typeface="Calibri" pitchFamily="34" charset="0"/>
                </a:rPr>
                <a:t>Recordkeeping</a:t>
              </a:r>
              <a:endParaRPr lang="en-US" sz="2000">
                <a:latin typeface="Calibri" pitchFamily="34" charset="0"/>
              </a:endParaRPr>
            </a:p>
          </p:txBody>
        </p:sp>
        <p:sp>
          <p:nvSpPr>
            <p:cNvPr id="26633" name="Text Box 13"/>
            <p:cNvSpPr txBox="1">
              <a:spLocks noChangeAspect="1" noChangeArrowheads="1"/>
            </p:cNvSpPr>
            <p:nvPr/>
          </p:nvSpPr>
          <p:spPr bwMode="auto">
            <a:xfrm>
              <a:off x="1976" y="1490"/>
              <a:ext cx="867" cy="494"/>
            </a:xfrm>
            <a:prstGeom prst="rect">
              <a:avLst/>
            </a:prstGeom>
            <a:noFill/>
            <a:ln w="9525">
              <a:noFill/>
              <a:miter lim="800000"/>
              <a:headEnd/>
              <a:tailEnd/>
            </a:ln>
          </p:spPr>
          <p:txBody>
            <a:bodyPr lIns="86868" tIns="43434" rIns="86868" bIns="43434"/>
            <a:lstStyle/>
            <a:p>
              <a:pPr algn="ctr"/>
              <a:r>
                <a:rPr lang="en-US" sz="2000" b="1">
                  <a:solidFill>
                    <a:srgbClr val="FFFFFF"/>
                  </a:solidFill>
                  <a:latin typeface="Calibri" pitchFamily="34" charset="0"/>
                </a:rPr>
                <a:t>Monitoring</a:t>
              </a:r>
              <a:br>
                <a:rPr lang="en-US" sz="2000" b="1">
                  <a:solidFill>
                    <a:srgbClr val="FFFFFF"/>
                  </a:solidFill>
                  <a:latin typeface="Calibri" pitchFamily="34" charset="0"/>
                </a:rPr>
              </a:br>
              <a:r>
                <a:rPr lang="en-US" sz="2000" b="1">
                  <a:solidFill>
                    <a:srgbClr val="FFFFFF"/>
                  </a:solidFill>
                  <a:latin typeface="Calibri" pitchFamily="34" charset="0"/>
                </a:rPr>
                <a:t>&amp; Corrective Actions</a:t>
              </a:r>
              <a:endParaRPr lang="en-US" sz="2000">
                <a:latin typeface="Calibri" pitchFamily="34" charset="0"/>
              </a:endParaRPr>
            </a:p>
          </p:txBody>
        </p:sp>
      </p:grpSp>
      <p:sp>
        <p:nvSpPr>
          <p:cNvPr id="19" name="Rectangle 1"/>
          <p:cNvSpPr>
            <a:spLocks noChangeArrowheads="1"/>
          </p:cNvSpPr>
          <p:nvPr/>
        </p:nvSpPr>
        <p:spPr bwMode="auto">
          <a:xfrm>
            <a:off x="5270500" y="1612900"/>
            <a:ext cx="4303713" cy="4635500"/>
          </a:xfrm>
          <a:prstGeom prst="rect">
            <a:avLst/>
          </a:prstGeom>
          <a:noFill/>
          <a:ln w="9525">
            <a:noFill/>
            <a:miter lim="800000"/>
            <a:headEnd/>
            <a:tailEnd/>
          </a:ln>
        </p:spPr>
        <p:txBody>
          <a:bodyPr lIns="119958" tIns="59982" rIns="119958" bIns="59982">
            <a:spAutoFit/>
          </a:bodyPr>
          <a:lstStyle/>
          <a:p>
            <a:pPr marL="371475" indent="-371475">
              <a:spcBef>
                <a:spcPts val="788"/>
              </a:spcBef>
              <a:buClr>
                <a:srgbClr val="86A4BE"/>
              </a:buClr>
              <a:buSzPct val="100000"/>
              <a:buFont typeface="Webdings" pitchFamily="18" charset="2"/>
              <a:buChar char=""/>
            </a:pPr>
            <a:r>
              <a:rPr lang="en-US" sz="2600">
                <a:latin typeface="Calibri" pitchFamily="34" charset="0"/>
              </a:rPr>
              <a:t> Standardized methods</a:t>
            </a:r>
          </a:p>
          <a:p>
            <a:pPr marL="371475" indent="-371475">
              <a:spcBef>
                <a:spcPts val="788"/>
              </a:spcBef>
              <a:buClr>
                <a:srgbClr val="C5CF5F"/>
              </a:buClr>
              <a:buFont typeface="Webdings" pitchFamily="18" charset="2"/>
              <a:buChar char="&lt;"/>
            </a:pPr>
            <a:r>
              <a:rPr lang="en-US" sz="2600">
                <a:latin typeface="Calibri" pitchFamily="34" charset="0"/>
              </a:rPr>
              <a:t> Standardized training</a:t>
            </a:r>
          </a:p>
          <a:p>
            <a:pPr marL="371475" indent="-371475">
              <a:spcBef>
                <a:spcPts val="788"/>
              </a:spcBef>
              <a:buClr>
                <a:srgbClr val="E9C95C"/>
              </a:buClr>
              <a:buFont typeface="Webdings" pitchFamily="18" charset="2"/>
              <a:buChar char="&lt;"/>
            </a:pPr>
            <a:r>
              <a:rPr lang="en-US" sz="2600">
                <a:latin typeface="Calibri" pitchFamily="34" charset="0"/>
              </a:rPr>
              <a:t> Verification of </a:t>
            </a:r>
            <a:br>
              <a:rPr lang="en-US" sz="2600">
                <a:latin typeface="Calibri" pitchFamily="34" charset="0"/>
              </a:rPr>
            </a:br>
            <a:r>
              <a:rPr lang="en-US" sz="2600">
                <a:latin typeface="Calibri" pitchFamily="34" charset="0"/>
              </a:rPr>
              <a:t> employee performance</a:t>
            </a:r>
          </a:p>
          <a:p>
            <a:pPr marL="371475" indent="-371475">
              <a:spcBef>
                <a:spcPts val="788"/>
              </a:spcBef>
              <a:buClr>
                <a:srgbClr val="AC6F5C"/>
              </a:buClr>
              <a:buFont typeface="Webdings" pitchFamily="18" charset="2"/>
              <a:buChar char="&lt;"/>
            </a:pPr>
            <a:r>
              <a:rPr lang="en-US" sz="2600">
                <a:latin typeface="Calibri" pitchFamily="34" charset="0"/>
              </a:rPr>
              <a:t> Documented program   </a:t>
            </a:r>
            <a:br>
              <a:rPr lang="en-US" sz="2600">
                <a:latin typeface="Calibri" pitchFamily="34" charset="0"/>
              </a:rPr>
            </a:br>
            <a:r>
              <a:rPr lang="en-US" sz="2600">
                <a:latin typeface="Calibri" pitchFamily="34" charset="0"/>
              </a:rPr>
              <a:t> outcomes</a:t>
            </a:r>
          </a:p>
          <a:p>
            <a:pPr marL="371475" indent="-371475">
              <a:spcBef>
                <a:spcPts val="788"/>
              </a:spcBef>
              <a:buClr>
                <a:srgbClr val="836259"/>
              </a:buClr>
              <a:buFont typeface="Webdings" pitchFamily="18" charset="2"/>
              <a:buChar char="&lt;"/>
            </a:pPr>
            <a:r>
              <a:rPr lang="en-US" sz="2600">
                <a:latin typeface="Calibri" pitchFamily="34" charset="0"/>
              </a:rPr>
              <a:t> Monitoring &amp; </a:t>
            </a:r>
            <a:br>
              <a:rPr lang="en-US" sz="2600">
                <a:latin typeface="Calibri" pitchFamily="34" charset="0"/>
              </a:rPr>
            </a:br>
            <a:r>
              <a:rPr lang="en-US" sz="2600">
                <a:latin typeface="Calibri" pitchFamily="34" charset="0"/>
              </a:rPr>
              <a:t> corrective actions</a:t>
            </a:r>
          </a:p>
          <a:p>
            <a:pPr marL="371475" indent="-371475">
              <a:spcBef>
                <a:spcPts val="788"/>
              </a:spcBef>
              <a:buClr>
                <a:srgbClr val="5D0025"/>
              </a:buClr>
              <a:buFont typeface="Webdings" pitchFamily="18" charset="2"/>
              <a:buChar char="&lt;"/>
            </a:pPr>
            <a:r>
              <a:rPr lang="en-US" sz="2600">
                <a:latin typeface="Calibri" pitchFamily="34" charset="0"/>
              </a:rPr>
              <a:t> Reduced market and </a:t>
            </a:r>
            <a:br>
              <a:rPr lang="en-US" sz="2600">
                <a:latin typeface="Calibri" pitchFamily="34" charset="0"/>
              </a:rPr>
            </a:br>
            <a:r>
              <a:rPr lang="en-US" sz="2600">
                <a:latin typeface="Calibri" pitchFamily="34" charset="0"/>
              </a:rPr>
              <a:t> food safety risk</a:t>
            </a:r>
          </a:p>
        </p:txBody>
      </p:sp>
      <p:sp>
        <p:nvSpPr>
          <p:cNvPr id="26627" name="Title 1"/>
          <p:cNvSpPr>
            <a:spLocks noGrp="1"/>
          </p:cNvSpPr>
          <p:nvPr>
            <p:ph type="title"/>
          </p:nvPr>
        </p:nvSpPr>
        <p:spPr>
          <a:xfrm>
            <a:off x="457200" y="533400"/>
            <a:ext cx="8229600" cy="781050"/>
          </a:xfrm>
        </p:spPr>
        <p:txBody>
          <a:bodyPr/>
          <a:lstStyle/>
          <a:p>
            <a:r>
              <a:rPr lang="en-US" dirty="0" smtClean="0"/>
              <a:t>One Sample Strategy Components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61111E-6 -4.44444E-6 L -0.20816 -4.44444E-6 " pathEditMode="relative" rAng="0" ptsTypes="AA">
                                      <p:cBhvr>
                                        <p:cTn id="6" dur="1500" fill="hold"/>
                                        <p:tgtEl>
                                          <p:spTgt spid="12"/>
                                        </p:tgtEl>
                                        <p:attrNameLst>
                                          <p:attrName>ppt_x</p:attrName>
                                          <p:attrName>ppt_y</p:attrName>
                                        </p:attrNameLst>
                                      </p:cBhvr>
                                      <p:rCtr x="-10417" y="0"/>
                                    </p:animMotion>
                                  </p:childTnLst>
                                </p:cTn>
                              </p:par>
                            </p:childTnLst>
                          </p:cTn>
                        </p:par>
                        <p:par>
                          <p:cTn id="7" fill="hold">
                            <p:stCondLst>
                              <p:cond delay="150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810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430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Grp="1" noChangeArrowheads="1"/>
          </p:cNvSpPr>
          <p:nvPr>
            <p:ph type="title"/>
          </p:nvPr>
        </p:nvSpPr>
        <p:spPr/>
        <p:txBody>
          <a:bodyPr/>
          <a:lstStyle/>
          <a:p>
            <a:r>
              <a:rPr lang="en-US" smtClean="0"/>
              <a:t>Approval Process</a:t>
            </a:r>
          </a:p>
        </p:txBody>
      </p:sp>
      <p:sp>
        <p:nvSpPr>
          <p:cNvPr id="28674" name="Content Placeholder 2"/>
          <p:cNvSpPr>
            <a:spLocks noGrp="1"/>
          </p:cNvSpPr>
          <p:nvPr>
            <p:ph idx="1"/>
          </p:nvPr>
        </p:nvSpPr>
        <p:spPr/>
        <p:txBody>
          <a:bodyPr/>
          <a:lstStyle/>
          <a:p>
            <a:pPr marL="457200" indent="-457200">
              <a:spcBef>
                <a:spcPts val="600"/>
              </a:spcBef>
              <a:buFont typeface="Calibri" pitchFamily="34" charset="0"/>
              <a:buAutoNum type="arabicPeriod"/>
            </a:pPr>
            <a:r>
              <a:rPr lang="en-US" sz="2200" dirty="0" smtClean="0"/>
              <a:t>Sampling &amp; Testing Plan</a:t>
            </a:r>
          </a:p>
          <a:p>
            <a:pPr marL="457200" indent="-457200">
              <a:spcBef>
                <a:spcPts val="600"/>
              </a:spcBef>
              <a:buFont typeface="Calibri" pitchFamily="34" charset="0"/>
              <a:buAutoNum type="arabicPeriod"/>
            </a:pPr>
            <a:r>
              <a:rPr lang="en-US" sz="2200" dirty="0" smtClean="0"/>
              <a:t>Training to review criteria</a:t>
            </a:r>
          </a:p>
          <a:p>
            <a:pPr marL="457200" indent="-457200">
              <a:spcBef>
                <a:spcPts val="600"/>
              </a:spcBef>
              <a:buFont typeface="Calibri" pitchFamily="34" charset="0"/>
              <a:buAutoNum type="arabicPeriod"/>
            </a:pPr>
            <a:r>
              <a:rPr lang="en-US" sz="2200" dirty="0" smtClean="0"/>
              <a:t>Background check</a:t>
            </a:r>
          </a:p>
          <a:p>
            <a:pPr marL="457200" indent="-457200">
              <a:spcBef>
                <a:spcPts val="600"/>
              </a:spcBef>
              <a:buFont typeface="Calibri" pitchFamily="34" charset="0"/>
              <a:buAutoNum type="arabicPeriod"/>
            </a:pPr>
            <a:r>
              <a:rPr lang="en-US" sz="2200" dirty="0" smtClean="0"/>
              <a:t>Proficiency evaluation</a:t>
            </a:r>
          </a:p>
          <a:p>
            <a:pPr marL="457200" indent="-457200">
              <a:spcBef>
                <a:spcPts val="600"/>
              </a:spcBef>
              <a:buFont typeface="Calibri" pitchFamily="34" charset="0"/>
              <a:buAutoNum type="arabicPeriod"/>
            </a:pPr>
            <a:r>
              <a:rPr lang="en-US" sz="2200" dirty="0" smtClean="0"/>
              <a:t>Approved as a designee of OTSC</a:t>
            </a:r>
          </a:p>
        </p:txBody>
      </p:sp>
      <p:pic>
        <p:nvPicPr>
          <p:cNvPr id="7" name="Picture 6"/>
          <p:cNvPicPr>
            <a:picLocks noChangeAspect="1"/>
          </p:cNvPicPr>
          <p:nvPr/>
        </p:nvPicPr>
        <p:blipFill rotWithShape="1">
          <a:blip r:embed="rId3"/>
          <a:srcRect l="6810"/>
          <a:stretch/>
        </p:blipFill>
        <p:spPr>
          <a:xfrm>
            <a:off x="5827713" y="1905000"/>
            <a:ext cx="2859087" cy="2301875"/>
          </a:xfrm>
          <a:prstGeom prst="rect">
            <a:avLst/>
          </a:prstGeom>
          <a:ln>
            <a:solidFill>
              <a:schemeClr val="tx1">
                <a:lumMod val="65000"/>
                <a:lumOff val="35000"/>
              </a:schemeClr>
            </a:solidFill>
          </a:ln>
        </p:spPr>
      </p:pic>
      <p:pic>
        <p:nvPicPr>
          <p:cNvPr id="13" name="Picture 12"/>
          <p:cNvPicPr>
            <a:picLocks noChangeAspect="1"/>
          </p:cNvPicPr>
          <p:nvPr/>
        </p:nvPicPr>
        <p:blipFill>
          <a:blip r:embed="rId4"/>
          <a:stretch>
            <a:fillRect/>
          </a:stretch>
        </p:blipFill>
        <p:spPr>
          <a:xfrm>
            <a:off x="4433888" y="4419600"/>
            <a:ext cx="1597025" cy="2127250"/>
          </a:xfrm>
          <a:prstGeom prst="rect">
            <a:avLst/>
          </a:prstGeom>
          <a:ln>
            <a:solidFill>
              <a:schemeClr val="tx1">
                <a:lumMod val="65000"/>
                <a:lumOff val="35000"/>
              </a:schemeClr>
            </a:solidFill>
          </a:ln>
        </p:spPr>
      </p:pic>
      <p:pic>
        <p:nvPicPr>
          <p:cNvPr id="15" name="Picture 14"/>
          <p:cNvPicPr>
            <a:picLocks noChangeAspect="1"/>
          </p:cNvPicPr>
          <p:nvPr/>
        </p:nvPicPr>
        <p:blipFill rotWithShape="1">
          <a:blip r:embed="rId5"/>
          <a:srcRect l="17994" t="50000" r="5667"/>
          <a:stretch/>
        </p:blipFill>
        <p:spPr>
          <a:xfrm>
            <a:off x="6249988" y="4419600"/>
            <a:ext cx="2436812" cy="2127250"/>
          </a:xfrm>
          <a:prstGeom prst="rect">
            <a:avLst/>
          </a:prstGeom>
          <a:ln>
            <a:solidFill>
              <a:schemeClr val="tx1">
                <a:lumMod val="65000"/>
                <a:lumOff val="35000"/>
              </a:schemeClr>
            </a:solidFill>
          </a:ln>
        </p:spPr>
      </p:pic>
      <p:pic>
        <p:nvPicPr>
          <p:cNvPr id="4" name="Picture 3"/>
          <p:cNvPicPr>
            <a:picLocks noChangeAspect="1"/>
          </p:cNvPicPr>
          <p:nvPr/>
        </p:nvPicPr>
        <p:blipFill>
          <a:blip r:embed="rId6"/>
          <a:stretch>
            <a:fillRect/>
          </a:stretch>
        </p:blipFill>
        <p:spPr>
          <a:xfrm>
            <a:off x="1066800" y="4419600"/>
            <a:ext cx="2819400" cy="21145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29"/>
          <p:cNvSpPr>
            <a:spLocks noChangeAspect="1" noChangeArrowheads="1"/>
          </p:cNvSpPr>
          <p:nvPr/>
        </p:nvSpPr>
        <p:spPr bwMode="auto">
          <a:xfrm>
            <a:off x="5051425" y="5105400"/>
            <a:ext cx="3940175" cy="1371600"/>
          </a:xfrm>
          <a:prstGeom prst="rect">
            <a:avLst/>
          </a:prstGeom>
          <a:noFill/>
          <a:ln w="9525">
            <a:noFill/>
            <a:miter lim="800000"/>
            <a:headEnd/>
            <a:tailEnd/>
          </a:ln>
        </p:spPr>
        <p:txBody>
          <a:bodyPr/>
          <a:lstStyle/>
          <a:p>
            <a:endParaRPr lang="en-US"/>
          </a:p>
        </p:txBody>
      </p:sp>
      <p:sp>
        <p:nvSpPr>
          <p:cNvPr id="30722" name="Text Box 54"/>
          <p:cNvSpPr txBox="1">
            <a:spLocks noChangeArrowheads="1"/>
          </p:cNvSpPr>
          <p:nvPr/>
        </p:nvSpPr>
        <p:spPr bwMode="auto">
          <a:xfrm>
            <a:off x="8107363" y="5943600"/>
            <a:ext cx="350837" cy="449263"/>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23" name="AutoShape 6"/>
          <p:cNvSpPr>
            <a:spLocks noChangeAspect="1" noChangeArrowheads="1"/>
          </p:cNvSpPr>
          <p:nvPr/>
        </p:nvSpPr>
        <p:spPr bwMode="auto">
          <a:xfrm>
            <a:off x="609600" y="5105400"/>
            <a:ext cx="3940175" cy="1371600"/>
          </a:xfrm>
          <a:prstGeom prst="rect">
            <a:avLst/>
          </a:prstGeom>
          <a:noFill/>
          <a:ln w="9525">
            <a:noFill/>
            <a:miter lim="800000"/>
            <a:headEnd/>
            <a:tailEnd/>
          </a:ln>
        </p:spPr>
        <p:txBody>
          <a:bodyPr/>
          <a:lstStyle/>
          <a:p>
            <a:endParaRPr lang="en-US"/>
          </a:p>
        </p:txBody>
      </p:sp>
      <p:sp>
        <p:nvSpPr>
          <p:cNvPr id="30724" name="Rectangle 7"/>
          <p:cNvSpPr>
            <a:spLocks noChangeArrowheads="1"/>
          </p:cNvSpPr>
          <p:nvPr/>
        </p:nvSpPr>
        <p:spPr bwMode="auto">
          <a:xfrm>
            <a:off x="1028700" y="5105400"/>
            <a:ext cx="3100388" cy="1371600"/>
          </a:xfrm>
          <a:prstGeom prst="rect">
            <a:avLst/>
          </a:prstGeom>
          <a:noFill/>
          <a:ln w="25400">
            <a:solidFill>
              <a:srgbClr val="000000"/>
            </a:solidFill>
            <a:miter lim="800000"/>
            <a:headEnd/>
            <a:tailEnd/>
          </a:ln>
        </p:spPr>
        <p:txBody>
          <a:bodyPr anchor="ctr"/>
          <a:lstStyle/>
          <a:p>
            <a:endParaRPr lang="en-US"/>
          </a:p>
        </p:txBody>
      </p:sp>
      <p:sp>
        <p:nvSpPr>
          <p:cNvPr id="30725" name="Rectangle 8"/>
          <p:cNvSpPr>
            <a:spLocks noChangeArrowheads="1"/>
          </p:cNvSpPr>
          <p:nvPr/>
        </p:nvSpPr>
        <p:spPr bwMode="auto">
          <a:xfrm>
            <a:off x="609600" y="5399088"/>
            <a:ext cx="419100" cy="833437"/>
          </a:xfrm>
          <a:prstGeom prst="rect">
            <a:avLst/>
          </a:prstGeom>
          <a:noFill/>
          <a:ln w="25400">
            <a:solidFill>
              <a:srgbClr val="000000"/>
            </a:solidFill>
            <a:miter lim="800000"/>
            <a:headEnd/>
            <a:tailEnd/>
          </a:ln>
        </p:spPr>
        <p:txBody>
          <a:bodyPr anchor="ctr"/>
          <a:lstStyle/>
          <a:p>
            <a:endParaRPr lang="en-US"/>
          </a:p>
        </p:txBody>
      </p:sp>
      <p:sp>
        <p:nvSpPr>
          <p:cNvPr id="30726" name="Text Box 9"/>
          <p:cNvSpPr txBox="1">
            <a:spLocks noChangeArrowheads="1"/>
          </p:cNvSpPr>
          <p:nvPr/>
        </p:nvSpPr>
        <p:spPr bwMode="auto">
          <a:xfrm rot="-5400000">
            <a:off x="455613" y="5726113"/>
            <a:ext cx="765175" cy="149225"/>
          </a:xfrm>
          <a:prstGeom prst="rect">
            <a:avLst/>
          </a:prstGeom>
          <a:noFill/>
          <a:ln w="9525">
            <a:noFill/>
            <a:miter lim="800000"/>
            <a:headEnd/>
            <a:tailEnd/>
          </a:ln>
        </p:spPr>
        <p:txBody>
          <a:bodyPr lIns="70409" tIns="35204" rIns="70409" bIns="35204"/>
          <a:lstStyle/>
          <a:p>
            <a:pPr algn="ctr"/>
            <a:r>
              <a:rPr lang="en-US" sz="800" b="1">
                <a:solidFill>
                  <a:srgbClr val="000000"/>
                </a:solidFill>
              </a:rPr>
              <a:t>FRONT</a:t>
            </a:r>
            <a:endParaRPr lang="en-US" sz="800"/>
          </a:p>
        </p:txBody>
      </p:sp>
      <p:sp>
        <p:nvSpPr>
          <p:cNvPr id="30727" name="Text Box 10"/>
          <p:cNvSpPr txBox="1">
            <a:spLocks noChangeArrowheads="1"/>
          </p:cNvSpPr>
          <p:nvPr/>
        </p:nvSpPr>
        <p:spPr bwMode="auto">
          <a:xfrm rot="-5400000">
            <a:off x="3821113" y="5724525"/>
            <a:ext cx="768350" cy="149225"/>
          </a:xfrm>
          <a:prstGeom prst="rect">
            <a:avLst/>
          </a:prstGeom>
          <a:noFill/>
          <a:ln w="9525">
            <a:noFill/>
            <a:miter lim="800000"/>
            <a:headEnd/>
            <a:tailEnd/>
          </a:ln>
        </p:spPr>
        <p:txBody>
          <a:bodyPr lIns="70409" tIns="35204" rIns="70409" bIns="35204"/>
          <a:lstStyle/>
          <a:p>
            <a:pPr algn="ctr"/>
            <a:r>
              <a:rPr lang="en-US" sz="900" b="1">
                <a:solidFill>
                  <a:srgbClr val="000000"/>
                </a:solidFill>
              </a:rPr>
              <a:t>REAR</a:t>
            </a:r>
            <a:endParaRPr lang="en-US"/>
          </a:p>
        </p:txBody>
      </p:sp>
      <p:sp>
        <p:nvSpPr>
          <p:cNvPr id="30728" name="Text Box 11"/>
          <p:cNvSpPr txBox="1">
            <a:spLocks noChangeArrowheads="1"/>
          </p:cNvSpPr>
          <p:nvPr/>
        </p:nvSpPr>
        <p:spPr bwMode="auto">
          <a:xfrm>
            <a:off x="1196975" y="5289550"/>
            <a:ext cx="222250" cy="293688"/>
          </a:xfrm>
          <a:prstGeom prst="rect">
            <a:avLst/>
          </a:prstGeom>
          <a:noFill/>
          <a:ln w="9525">
            <a:noFill/>
            <a:miter lim="800000"/>
            <a:headEnd/>
            <a:tailEnd/>
          </a:ln>
        </p:spPr>
        <p:txBody>
          <a:bodyPr lIns="70409" tIns="35204" rIns="70409" bIns="35204"/>
          <a:lstStyle/>
          <a:p>
            <a:r>
              <a:rPr lang="en-US" b="1" i="1">
                <a:solidFill>
                  <a:srgbClr val="000000"/>
                </a:solidFill>
              </a:rPr>
              <a:t>X</a:t>
            </a:r>
            <a:endParaRPr lang="en-US"/>
          </a:p>
        </p:txBody>
      </p:sp>
      <p:sp>
        <p:nvSpPr>
          <p:cNvPr id="30729" name="Text Box 12"/>
          <p:cNvSpPr txBox="1">
            <a:spLocks noChangeArrowheads="1"/>
          </p:cNvSpPr>
          <p:nvPr/>
        </p:nvSpPr>
        <p:spPr bwMode="auto">
          <a:xfrm>
            <a:off x="2411413" y="5592763"/>
            <a:ext cx="222250" cy="293687"/>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30" name="Text Box 13"/>
          <p:cNvSpPr txBox="1">
            <a:spLocks noChangeArrowheads="1"/>
          </p:cNvSpPr>
          <p:nvPr/>
        </p:nvSpPr>
        <p:spPr bwMode="auto">
          <a:xfrm>
            <a:off x="1838325" y="5289550"/>
            <a:ext cx="222250" cy="293688"/>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31" name="Text Box 14"/>
          <p:cNvSpPr txBox="1">
            <a:spLocks noChangeArrowheads="1"/>
          </p:cNvSpPr>
          <p:nvPr/>
        </p:nvSpPr>
        <p:spPr bwMode="auto">
          <a:xfrm>
            <a:off x="1481138" y="5889625"/>
            <a:ext cx="223837" cy="293688"/>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32" name="Text Box 15"/>
          <p:cNvSpPr txBox="1">
            <a:spLocks noChangeArrowheads="1"/>
          </p:cNvSpPr>
          <p:nvPr/>
        </p:nvSpPr>
        <p:spPr bwMode="auto">
          <a:xfrm>
            <a:off x="2963863" y="5889625"/>
            <a:ext cx="214312" cy="293688"/>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33" name="Text Box 16"/>
          <p:cNvSpPr txBox="1">
            <a:spLocks noChangeArrowheads="1"/>
          </p:cNvSpPr>
          <p:nvPr/>
        </p:nvSpPr>
        <p:spPr bwMode="auto">
          <a:xfrm>
            <a:off x="3606800" y="5889625"/>
            <a:ext cx="231775" cy="293688"/>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34" name="Text Box 17"/>
          <p:cNvSpPr txBox="1">
            <a:spLocks noChangeArrowheads="1"/>
          </p:cNvSpPr>
          <p:nvPr/>
        </p:nvSpPr>
        <p:spPr bwMode="auto">
          <a:xfrm>
            <a:off x="3332163" y="5289550"/>
            <a:ext cx="203200" cy="293688"/>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35" name="Line 18"/>
          <p:cNvSpPr>
            <a:spLocks noChangeShapeType="1"/>
          </p:cNvSpPr>
          <p:nvPr/>
        </p:nvSpPr>
        <p:spPr bwMode="auto">
          <a:xfrm>
            <a:off x="1055688" y="5491163"/>
            <a:ext cx="231775" cy="0"/>
          </a:xfrm>
          <a:prstGeom prst="line">
            <a:avLst/>
          </a:prstGeom>
          <a:noFill/>
          <a:ln w="19050">
            <a:solidFill>
              <a:srgbClr val="000000"/>
            </a:solidFill>
            <a:round/>
            <a:headEnd type="triangle" w="lg" len="med"/>
            <a:tailEnd type="triangle" w="lg" len="med"/>
          </a:ln>
        </p:spPr>
        <p:txBody>
          <a:bodyPr/>
          <a:lstStyle/>
          <a:p>
            <a:endParaRPr lang="en-US"/>
          </a:p>
        </p:txBody>
      </p:sp>
      <p:sp>
        <p:nvSpPr>
          <p:cNvPr id="30736" name="Text Box 19"/>
          <p:cNvSpPr txBox="1">
            <a:spLocks noChangeArrowheads="1"/>
          </p:cNvSpPr>
          <p:nvPr/>
        </p:nvSpPr>
        <p:spPr bwMode="auto">
          <a:xfrm>
            <a:off x="1035050" y="5541963"/>
            <a:ext cx="328613" cy="196850"/>
          </a:xfrm>
          <a:prstGeom prst="rect">
            <a:avLst/>
          </a:prstGeom>
          <a:noFill/>
          <a:ln w="9525">
            <a:noFill/>
            <a:miter lim="800000"/>
            <a:headEnd/>
            <a:tailEnd/>
          </a:ln>
        </p:spPr>
        <p:txBody>
          <a:bodyPr lIns="70409" tIns="35204" rIns="70409" bIns="35204"/>
          <a:lstStyle/>
          <a:p>
            <a:r>
              <a:rPr lang="en-US" sz="1100" b="1">
                <a:solidFill>
                  <a:srgbClr val="000000"/>
                </a:solidFill>
              </a:rPr>
              <a:t>2’</a:t>
            </a:r>
            <a:endParaRPr lang="en-US"/>
          </a:p>
        </p:txBody>
      </p:sp>
      <p:sp>
        <p:nvSpPr>
          <p:cNvPr id="30737" name="Line 20"/>
          <p:cNvSpPr>
            <a:spLocks noChangeShapeType="1"/>
          </p:cNvSpPr>
          <p:nvPr/>
        </p:nvSpPr>
        <p:spPr bwMode="auto">
          <a:xfrm rot="-5400000">
            <a:off x="1237456" y="5257007"/>
            <a:ext cx="271463" cy="0"/>
          </a:xfrm>
          <a:prstGeom prst="line">
            <a:avLst/>
          </a:prstGeom>
          <a:noFill/>
          <a:ln w="19050">
            <a:solidFill>
              <a:srgbClr val="000000"/>
            </a:solidFill>
            <a:round/>
            <a:headEnd type="triangle" w="lg" len="med"/>
            <a:tailEnd type="triangle" w="lg" len="med"/>
          </a:ln>
        </p:spPr>
        <p:txBody>
          <a:bodyPr/>
          <a:lstStyle/>
          <a:p>
            <a:endParaRPr lang="en-US"/>
          </a:p>
        </p:txBody>
      </p:sp>
      <p:sp>
        <p:nvSpPr>
          <p:cNvPr id="30738" name="Text Box 21"/>
          <p:cNvSpPr txBox="1">
            <a:spLocks noChangeArrowheads="1"/>
          </p:cNvSpPr>
          <p:nvPr/>
        </p:nvSpPr>
        <p:spPr bwMode="auto">
          <a:xfrm>
            <a:off x="1414463" y="5164138"/>
            <a:ext cx="368300" cy="196850"/>
          </a:xfrm>
          <a:prstGeom prst="rect">
            <a:avLst/>
          </a:prstGeom>
          <a:noFill/>
          <a:ln w="9525">
            <a:noFill/>
            <a:miter lim="800000"/>
            <a:headEnd/>
            <a:tailEnd/>
          </a:ln>
        </p:spPr>
        <p:txBody>
          <a:bodyPr lIns="70409" tIns="35204" rIns="70409" bIns="35204"/>
          <a:lstStyle/>
          <a:p>
            <a:r>
              <a:rPr lang="en-US" sz="1100" b="1">
                <a:solidFill>
                  <a:srgbClr val="000000"/>
                </a:solidFill>
              </a:rPr>
              <a:t>2’</a:t>
            </a:r>
            <a:endParaRPr lang="en-US"/>
          </a:p>
        </p:txBody>
      </p:sp>
      <p:sp>
        <p:nvSpPr>
          <p:cNvPr id="30739" name="Line 23"/>
          <p:cNvSpPr>
            <a:spLocks noChangeShapeType="1"/>
          </p:cNvSpPr>
          <p:nvPr/>
        </p:nvSpPr>
        <p:spPr bwMode="auto">
          <a:xfrm rot="5400000" flipH="1">
            <a:off x="3666332" y="6319044"/>
            <a:ext cx="271462" cy="0"/>
          </a:xfrm>
          <a:prstGeom prst="line">
            <a:avLst/>
          </a:prstGeom>
          <a:noFill/>
          <a:ln w="19050">
            <a:solidFill>
              <a:srgbClr val="000000"/>
            </a:solidFill>
            <a:round/>
            <a:headEnd type="triangle" w="lg" len="med"/>
            <a:tailEnd type="triangle" w="lg" len="med"/>
          </a:ln>
        </p:spPr>
        <p:txBody>
          <a:bodyPr/>
          <a:lstStyle/>
          <a:p>
            <a:endParaRPr lang="en-US"/>
          </a:p>
        </p:txBody>
      </p:sp>
      <p:sp>
        <p:nvSpPr>
          <p:cNvPr id="30740" name="Line 24"/>
          <p:cNvSpPr>
            <a:spLocks noChangeShapeType="1"/>
          </p:cNvSpPr>
          <p:nvPr/>
        </p:nvSpPr>
        <p:spPr bwMode="auto">
          <a:xfrm rot="10800000" flipH="1">
            <a:off x="3884613" y="6084888"/>
            <a:ext cx="231775" cy="0"/>
          </a:xfrm>
          <a:prstGeom prst="line">
            <a:avLst/>
          </a:prstGeom>
          <a:noFill/>
          <a:ln w="19050">
            <a:solidFill>
              <a:srgbClr val="000000"/>
            </a:solidFill>
            <a:round/>
            <a:headEnd type="triangle" w="lg" len="med"/>
            <a:tailEnd type="triangle" w="lg" len="med"/>
          </a:ln>
        </p:spPr>
        <p:txBody>
          <a:bodyPr/>
          <a:lstStyle/>
          <a:p>
            <a:endParaRPr lang="en-US"/>
          </a:p>
        </p:txBody>
      </p:sp>
      <p:sp>
        <p:nvSpPr>
          <p:cNvPr id="30741" name="Text Box 25"/>
          <p:cNvSpPr txBox="1">
            <a:spLocks noChangeArrowheads="1"/>
          </p:cNvSpPr>
          <p:nvPr/>
        </p:nvSpPr>
        <p:spPr bwMode="auto">
          <a:xfrm>
            <a:off x="3375025" y="6183313"/>
            <a:ext cx="336550" cy="195262"/>
          </a:xfrm>
          <a:prstGeom prst="rect">
            <a:avLst/>
          </a:prstGeom>
          <a:noFill/>
          <a:ln w="9525">
            <a:noFill/>
            <a:miter lim="800000"/>
            <a:headEnd/>
            <a:tailEnd/>
          </a:ln>
        </p:spPr>
        <p:txBody>
          <a:bodyPr lIns="70409" tIns="35204" rIns="70409" bIns="35204"/>
          <a:lstStyle/>
          <a:p>
            <a:pPr algn="r"/>
            <a:r>
              <a:rPr lang="en-US" sz="1100" b="1">
                <a:solidFill>
                  <a:srgbClr val="000000"/>
                </a:solidFill>
              </a:rPr>
              <a:t>2’</a:t>
            </a:r>
            <a:endParaRPr lang="en-US"/>
          </a:p>
        </p:txBody>
      </p:sp>
      <p:sp>
        <p:nvSpPr>
          <p:cNvPr id="30742" name="Text Box 26"/>
          <p:cNvSpPr txBox="1">
            <a:spLocks noChangeArrowheads="1"/>
          </p:cNvSpPr>
          <p:nvPr/>
        </p:nvSpPr>
        <p:spPr bwMode="auto">
          <a:xfrm>
            <a:off x="3794125" y="5692775"/>
            <a:ext cx="344488" cy="196850"/>
          </a:xfrm>
          <a:prstGeom prst="rect">
            <a:avLst/>
          </a:prstGeom>
          <a:noFill/>
          <a:ln w="9525">
            <a:noFill/>
            <a:miter lim="800000"/>
            <a:headEnd/>
            <a:tailEnd/>
          </a:ln>
        </p:spPr>
        <p:txBody>
          <a:bodyPr lIns="70409" tIns="35204" rIns="70409" bIns="35204"/>
          <a:lstStyle/>
          <a:p>
            <a:r>
              <a:rPr lang="en-US" sz="1100" b="1"/>
              <a:t>2’</a:t>
            </a:r>
            <a:endParaRPr lang="en-US" b="1"/>
          </a:p>
        </p:txBody>
      </p:sp>
      <p:sp>
        <p:nvSpPr>
          <p:cNvPr id="30743" name="Text Box 31"/>
          <p:cNvSpPr txBox="1">
            <a:spLocks noChangeArrowheads="1"/>
          </p:cNvSpPr>
          <p:nvPr/>
        </p:nvSpPr>
        <p:spPr bwMode="auto">
          <a:xfrm>
            <a:off x="7461250" y="5932488"/>
            <a:ext cx="231775" cy="293687"/>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44" name="Rectangle 32"/>
          <p:cNvSpPr>
            <a:spLocks noChangeArrowheads="1"/>
          </p:cNvSpPr>
          <p:nvPr/>
        </p:nvSpPr>
        <p:spPr bwMode="auto">
          <a:xfrm>
            <a:off x="5470525" y="5105400"/>
            <a:ext cx="3100388" cy="1371600"/>
          </a:xfrm>
          <a:prstGeom prst="rect">
            <a:avLst/>
          </a:prstGeom>
          <a:noFill/>
          <a:ln w="25400">
            <a:solidFill>
              <a:srgbClr val="000000"/>
            </a:solidFill>
            <a:miter lim="800000"/>
            <a:headEnd/>
            <a:tailEnd/>
          </a:ln>
        </p:spPr>
        <p:txBody>
          <a:bodyPr anchor="ctr"/>
          <a:lstStyle/>
          <a:p>
            <a:endParaRPr lang="en-US"/>
          </a:p>
        </p:txBody>
      </p:sp>
      <p:sp>
        <p:nvSpPr>
          <p:cNvPr id="30745" name="Rectangle 33"/>
          <p:cNvSpPr>
            <a:spLocks noChangeArrowheads="1"/>
          </p:cNvSpPr>
          <p:nvPr/>
        </p:nvSpPr>
        <p:spPr bwMode="auto">
          <a:xfrm>
            <a:off x="5051425" y="5399088"/>
            <a:ext cx="419100" cy="833437"/>
          </a:xfrm>
          <a:prstGeom prst="rect">
            <a:avLst/>
          </a:prstGeom>
          <a:noFill/>
          <a:ln w="25400">
            <a:solidFill>
              <a:srgbClr val="000000"/>
            </a:solidFill>
            <a:miter lim="800000"/>
            <a:headEnd/>
            <a:tailEnd/>
          </a:ln>
        </p:spPr>
        <p:txBody>
          <a:bodyPr anchor="ctr"/>
          <a:lstStyle/>
          <a:p>
            <a:endParaRPr lang="en-US"/>
          </a:p>
        </p:txBody>
      </p:sp>
      <p:sp>
        <p:nvSpPr>
          <p:cNvPr id="30746" name="Text Box 36"/>
          <p:cNvSpPr txBox="1">
            <a:spLocks noChangeArrowheads="1"/>
          </p:cNvSpPr>
          <p:nvPr/>
        </p:nvSpPr>
        <p:spPr bwMode="auto">
          <a:xfrm>
            <a:off x="5692775" y="5329238"/>
            <a:ext cx="223838" cy="295275"/>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47" name="Text Box 37"/>
          <p:cNvSpPr txBox="1">
            <a:spLocks noChangeArrowheads="1"/>
          </p:cNvSpPr>
          <p:nvPr/>
        </p:nvSpPr>
        <p:spPr bwMode="auto">
          <a:xfrm>
            <a:off x="6924675" y="5634038"/>
            <a:ext cx="212725" cy="293687"/>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48" name="Text Box 38"/>
          <p:cNvSpPr txBox="1">
            <a:spLocks noChangeArrowheads="1"/>
          </p:cNvSpPr>
          <p:nvPr/>
        </p:nvSpPr>
        <p:spPr bwMode="auto">
          <a:xfrm>
            <a:off x="6351588" y="5329238"/>
            <a:ext cx="222250" cy="295275"/>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49" name="Line 39"/>
          <p:cNvSpPr>
            <a:spLocks noChangeShapeType="1"/>
          </p:cNvSpPr>
          <p:nvPr/>
        </p:nvSpPr>
        <p:spPr bwMode="auto">
          <a:xfrm>
            <a:off x="5497513" y="5491163"/>
            <a:ext cx="231775" cy="0"/>
          </a:xfrm>
          <a:prstGeom prst="line">
            <a:avLst/>
          </a:prstGeom>
          <a:noFill/>
          <a:ln w="19050">
            <a:solidFill>
              <a:srgbClr val="000000"/>
            </a:solidFill>
            <a:round/>
            <a:headEnd type="triangle" w="lg" len="med"/>
            <a:tailEnd type="triangle" w="lg" len="med"/>
          </a:ln>
        </p:spPr>
        <p:txBody>
          <a:bodyPr/>
          <a:lstStyle/>
          <a:p>
            <a:endParaRPr lang="en-US"/>
          </a:p>
        </p:txBody>
      </p:sp>
      <p:sp>
        <p:nvSpPr>
          <p:cNvPr id="30750" name="Text Box 40"/>
          <p:cNvSpPr txBox="1">
            <a:spLocks noChangeArrowheads="1"/>
          </p:cNvSpPr>
          <p:nvPr/>
        </p:nvSpPr>
        <p:spPr bwMode="auto">
          <a:xfrm>
            <a:off x="5478463" y="5541963"/>
            <a:ext cx="328612" cy="196850"/>
          </a:xfrm>
          <a:prstGeom prst="rect">
            <a:avLst/>
          </a:prstGeom>
          <a:noFill/>
          <a:ln w="9525">
            <a:noFill/>
            <a:miter lim="800000"/>
            <a:headEnd/>
            <a:tailEnd/>
          </a:ln>
        </p:spPr>
        <p:txBody>
          <a:bodyPr lIns="70409" tIns="35204" rIns="70409" bIns="35204"/>
          <a:lstStyle/>
          <a:p>
            <a:r>
              <a:rPr lang="en-US" sz="1100" b="1">
                <a:solidFill>
                  <a:srgbClr val="000000"/>
                </a:solidFill>
              </a:rPr>
              <a:t>2’</a:t>
            </a:r>
            <a:endParaRPr lang="en-US"/>
          </a:p>
        </p:txBody>
      </p:sp>
      <p:sp>
        <p:nvSpPr>
          <p:cNvPr id="30751" name="Line 41"/>
          <p:cNvSpPr>
            <a:spLocks noChangeShapeType="1"/>
          </p:cNvSpPr>
          <p:nvPr/>
        </p:nvSpPr>
        <p:spPr bwMode="auto">
          <a:xfrm rot="-5400000">
            <a:off x="5679281" y="5257007"/>
            <a:ext cx="271463" cy="0"/>
          </a:xfrm>
          <a:prstGeom prst="line">
            <a:avLst/>
          </a:prstGeom>
          <a:noFill/>
          <a:ln w="19050">
            <a:solidFill>
              <a:srgbClr val="000000"/>
            </a:solidFill>
            <a:round/>
            <a:headEnd type="triangle" w="lg" len="med"/>
            <a:tailEnd type="triangle" w="lg" len="med"/>
          </a:ln>
        </p:spPr>
        <p:txBody>
          <a:bodyPr/>
          <a:lstStyle/>
          <a:p>
            <a:endParaRPr lang="en-US"/>
          </a:p>
        </p:txBody>
      </p:sp>
      <p:sp>
        <p:nvSpPr>
          <p:cNvPr id="30752" name="Text Box 42"/>
          <p:cNvSpPr txBox="1">
            <a:spLocks noChangeArrowheads="1"/>
          </p:cNvSpPr>
          <p:nvPr/>
        </p:nvSpPr>
        <p:spPr bwMode="auto">
          <a:xfrm>
            <a:off x="5857875" y="5164138"/>
            <a:ext cx="368300" cy="196850"/>
          </a:xfrm>
          <a:prstGeom prst="rect">
            <a:avLst/>
          </a:prstGeom>
          <a:noFill/>
          <a:ln w="9525">
            <a:noFill/>
            <a:miter lim="800000"/>
            <a:headEnd/>
            <a:tailEnd/>
          </a:ln>
        </p:spPr>
        <p:txBody>
          <a:bodyPr lIns="70409" tIns="35204" rIns="70409" bIns="35204"/>
          <a:lstStyle/>
          <a:p>
            <a:r>
              <a:rPr lang="en-US" sz="1100" b="1"/>
              <a:t>2’</a:t>
            </a:r>
          </a:p>
        </p:txBody>
      </p:sp>
      <p:grpSp>
        <p:nvGrpSpPr>
          <p:cNvPr id="30753" name="Group 43"/>
          <p:cNvGrpSpPr>
            <a:grpSpLocks/>
          </p:cNvGrpSpPr>
          <p:nvPr/>
        </p:nvGrpSpPr>
        <p:grpSpPr bwMode="auto">
          <a:xfrm rot="5400000" flipH="1">
            <a:off x="8215313" y="6111875"/>
            <a:ext cx="369887" cy="315913"/>
            <a:chOff x="896" y="1773"/>
            <a:chExt cx="363" cy="363"/>
          </a:xfrm>
        </p:grpSpPr>
        <p:sp>
          <p:nvSpPr>
            <p:cNvPr id="30767" name="Line 44"/>
            <p:cNvSpPr>
              <a:spLocks noChangeShapeType="1"/>
            </p:cNvSpPr>
            <p:nvPr/>
          </p:nvSpPr>
          <p:spPr bwMode="auto">
            <a:xfrm>
              <a:off x="896" y="2136"/>
              <a:ext cx="266" cy="0"/>
            </a:xfrm>
            <a:prstGeom prst="line">
              <a:avLst/>
            </a:prstGeom>
            <a:noFill/>
            <a:ln w="19050">
              <a:solidFill>
                <a:srgbClr val="000000"/>
              </a:solidFill>
              <a:round/>
              <a:headEnd type="triangle" w="lg" len="med"/>
              <a:tailEnd type="triangle" w="lg" len="med"/>
            </a:ln>
          </p:spPr>
          <p:txBody>
            <a:bodyPr/>
            <a:lstStyle/>
            <a:p>
              <a:endParaRPr lang="en-US"/>
            </a:p>
          </p:txBody>
        </p:sp>
        <p:sp>
          <p:nvSpPr>
            <p:cNvPr id="30768" name="Line 45"/>
            <p:cNvSpPr>
              <a:spLocks noChangeShapeType="1"/>
            </p:cNvSpPr>
            <p:nvPr/>
          </p:nvSpPr>
          <p:spPr bwMode="auto">
            <a:xfrm rot="-5400000">
              <a:off x="1126" y="1906"/>
              <a:ext cx="266" cy="0"/>
            </a:xfrm>
            <a:prstGeom prst="line">
              <a:avLst/>
            </a:prstGeom>
            <a:noFill/>
            <a:ln w="19050">
              <a:solidFill>
                <a:srgbClr val="000000"/>
              </a:solidFill>
              <a:round/>
              <a:headEnd type="triangle" w="lg" len="med"/>
              <a:tailEnd type="triangle" w="lg" len="med"/>
            </a:ln>
          </p:spPr>
          <p:txBody>
            <a:bodyPr/>
            <a:lstStyle/>
            <a:p>
              <a:endParaRPr lang="en-US"/>
            </a:p>
          </p:txBody>
        </p:sp>
      </p:grpSp>
      <p:sp>
        <p:nvSpPr>
          <p:cNvPr id="30754" name="Text Box 46"/>
          <p:cNvSpPr txBox="1">
            <a:spLocks noChangeArrowheads="1"/>
          </p:cNvSpPr>
          <p:nvPr/>
        </p:nvSpPr>
        <p:spPr bwMode="auto">
          <a:xfrm>
            <a:off x="7902575" y="6234113"/>
            <a:ext cx="319088" cy="195262"/>
          </a:xfrm>
          <a:prstGeom prst="rect">
            <a:avLst/>
          </a:prstGeom>
          <a:noFill/>
          <a:ln w="9525">
            <a:noFill/>
            <a:miter lim="800000"/>
            <a:headEnd/>
            <a:tailEnd/>
          </a:ln>
        </p:spPr>
        <p:txBody>
          <a:bodyPr lIns="70409" tIns="35204" rIns="70409" bIns="35204"/>
          <a:lstStyle/>
          <a:p>
            <a:r>
              <a:rPr lang="en-US" sz="1100" b="1">
                <a:solidFill>
                  <a:srgbClr val="000000"/>
                </a:solidFill>
              </a:rPr>
              <a:t>2’</a:t>
            </a:r>
            <a:endParaRPr lang="en-US"/>
          </a:p>
        </p:txBody>
      </p:sp>
      <p:sp>
        <p:nvSpPr>
          <p:cNvPr id="30755" name="Text Box 47"/>
          <p:cNvSpPr txBox="1">
            <a:spLocks noChangeArrowheads="1"/>
          </p:cNvSpPr>
          <p:nvPr/>
        </p:nvSpPr>
        <p:spPr bwMode="auto">
          <a:xfrm>
            <a:off x="8269288" y="5778500"/>
            <a:ext cx="342900" cy="196850"/>
          </a:xfrm>
          <a:prstGeom prst="rect">
            <a:avLst/>
          </a:prstGeom>
          <a:noFill/>
          <a:ln w="9525">
            <a:noFill/>
            <a:miter lim="800000"/>
            <a:headEnd/>
            <a:tailEnd/>
          </a:ln>
        </p:spPr>
        <p:txBody>
          <a:bodyPr lIns="70409" tIns="35204" rIns="70409" bIns="35204"/>
          <a:lstStyle/>
          <a:p>
            <a:pPr algn="r"/>
            <a:r>
              <a:rPr lang="en-US" sz="1100" b="1">
                <a:solidFill>
                  <a:srgbClr val="000000"/>
                </a:solidFill>
              </a:rPr>
              <a:t>2’</a:t>
            </a:r>
            <a:endParaRPr lang="en-US"/>
          </a:p>
        </p:txBody>
      </p:sp>
      <p:sp>
        <p:nvSpPr>
          <p:cNvPr id="30756" name="Text Box 48"/>
          <p:cNvSpPr txBox="1">
            <a:spLocks noChangeArrowheads="1"/>
          </p:cNvSpPr>
          <p:nvPr/>
        </p:nvSpPr>
        <p:spPr bwMode="auto">
          <a:xfrm>
            <a:off x="5688013" y="5929313"/>
            <a:ext cx="223837" cy="295275"/>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57" name="Text Box 49"/>
          <p:cNvSpPr txBox="1">
            <a:spLocks noChangeArrowheads="1"/>
          </p:cNvSpPr>
          <p:nvPr/>
        </p:nvSpPr>
        <p:spPr bwMode="auto">
          <a:xfrm>
            <a:off x="6340475" y="5935663"/>
            <a:ext cx="222250" cy="293687"/>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58" name="Text Box 50"/>
          <p:cNvSpPr txBox="1">
            <a:spLocks noChangeArrowheads="1"/>
          </p:cNvSpPr>
          <p:nvPr/>
        </p:nvSpPr>
        <p:spPr bwMode="auto">
          <a:xfrm>
            <a:off x="7466013" y="5332413"/>
            <a:ext cx="203200" cy="293687"/>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59" name="Text Box 51"/>
          <p:cNvSpPr txBox="1">
            <a:spLocks noChangeArrowheads="1"/>
          </p:cNvSpPr>
          <p:nvPr/>
        </p:nvSpPr>
        <p:spPr bwMode="auto">
          <a:xfrm>
            <a:off x="8123238" y="5332413"/>
            <a:ext cx="223837" cy="293687"/>
          </a:xfrm>
          <a:prstGeom prst="rect">
            <a:avLst/>
          </a:prstGeom>
          <a:noFill/>
          <a:ln w="9525">
            <a:noFill/>
            <a:miter lim="800000"/>
            <a:headEnd/>
            <a:tailEnd/>
          </a:ln>
        </p:spPr>
        <p:txBody>
          <a:bodyPr lIns="70409" tIns="35204" rIns="70409" bIns="35204"/>
          <a:lstStyle/>
          <a:p>
            <a:r>
              <a:rPr lang="en-US" b="1" i="1">
                <a:solidFill>
                  <a:srgbClr val="000000"/>
                </a:solidFill>
              </a:rPr>
              <a:t>X</a:t>
            </a:r>
          </a:p>
          <a:p>
            <a:endParaRPr lang="en-US"/>
          </a:p>
        </p:txBody>
      </p:sp>
      <p:sp>
        <p:nvSpPr>
          <p:cNvPr id="30760" name="Text Box 52"/>
          <p:cNvSpPr txBox="1">
            <a:spLocks noChangeArrowheads="1"/>
          </p:cNvSpPr>
          <p:nvPr/>
        </p:nvSpPr>
        <p:spPr bwMode="auto">
          <a:xfrm rot="-5400000">
            <a:off x="4914900" y="5708650"/>
            <a:ext cx="766763" cy="150813"/>
          </a:xfrm>
          <a:prstGeom prst="rect">
            <a:avLst/>
          </a:prstGeom>
          <a:noFill/>
          <a:ln w="9525">
            <a:noFill/>
            <a:miter lim="800000"/>
            <a:headEnd/>
            <a:tailEnd/>
          </a:ln>
        </p:spPr>
        <p:txBody>
          <a:bodyPr lIns="70409" tIns="35204" rIns="70409" bIns="35204"/>
          <a:lstStyle/>
          <a:p>
            <a:pPr algn="ctr"/>
            <a:r>
              <a:rPr lang="en-US" sz="800" b="1">
                <a:solidFill>
                  <a:srgbClr val="000000"/>
                </a:solidFill>
              </a:rPr>
              <a:t>FRONT</a:t>
            </a:r>
            <a:endParaRPr lang="en-US" sz="800"/>
          </a:p>
        </p:txBody>
      </p:sp>
      <p:sp>
        <p:nvSpPr>
          <p:cNvPr id="30761" name="Text Box 53"/>
          <p:cNvSpPr txBox="1">
            <a:spLocks noChangeArrowheads="1"/>
          </p:cNvSpPr>
          <p:nvPr/>
        </p:nvSpPr>
        <p:spPr bwMode="auto">
          <a:xfrm rot="-5400000">
            <a:off x="8281194" y="5707857"/>
            <a:ext cx="768350" cy="150812"/>
          </a:xfrm>
          <a:prstGeom prst="rect">
            <a:avLst/>
          </a:prstGeom>
          <a:noFill/>
          <a:ln w="9525">
            <a:noFill/>
            <a:miter lim="800000"/>
            <a:headEnd/>
            <a:tailEnd/>
          </a:ln>
        </p:spPr>
        <p:txBody>
          <a:bodyPr lIns="70409" tIns="35204" rIns="70409" bIns="35204"/>
          <a:lstStyle/>
          <a:p>
            <a:pPr algn="ctr"/>
            <a:r>
              <a:rPr lang="en-US" sz="900" b="1">
                <a:solidFill>
                  <a:srgbClr val="000000"/>
                </a:solidFill>
              </a:rPr>
              <a:t>REAR</a:t>
            </a:r>
            <a:endParaRPr lang="en-US"/>
          </a:p>
        </p:txBody>
      </p:sp>
      <p:sp>
        <p:nvSpPr>
          <p:cNvPr id="30762" name="Rectangle 2"/>
          <p:cNvSpPr>
            <a:spLocks noGrp="1" noChangeArrowheads="1"/>
          </p:cNvSpPr>
          <p:nvPr>
            <p:ph type="title"/>
          </p:nvPr>
        </p:nvSpPr>
        <p:spPr/>
        <p:txBody>
          <a:bodyPr/>
          <a:lstStyle/>
          <a:p>
            <a:r>
              <a:rPr lang="en-US" smtClean="0"/>
              <a:t>Criteria: Sampling</a:t>
            </a:r>
          </a:p>
        </p:txBody>
      </p:sp>
      <p:sp>
        <p:nvSpPr>
          <p:cNvPr id="30763" name="Rectangle 3"/>
          <p:cNvSpPr>
            <a:spLocks noGrp="1" noChangeArrowheads="1"/>
          </p:cNvSpPr>
          <p:nvPr>
            <p:ph type="body" idx="1"/>
          </p:nvPr>
        </p:nvSpPr>
        <p:spPr/>
        <p:txBody>
          <a:bodyPr/>
          <a:lstStyle/>
          <a:p>
            <a:pPr>
              <a:spcBef>
                <a:spcPct val="50000"/>
              </a:spcBef>
            </a:pPr>
            <a:r>
              <a:rPr lang="en-US" sz="2200" dirty="0" smtClean="0"/>
              <a:t>Minimum 5-pound sample collected </a:t>
            </a:r>
            <a:br>
              <a:rPr lang="en-US" sz="2200" dirty="0" smtClean="0"/>
            </a:br>
            <a:r>
              <a:rPr lang="en-US" sz="2200" dirty="0" smtClean="0"/>
              <a:t>from each incoming truck or trailer</a:t>
            </a:r>
          </a:p>
          <a:p>
            <a:pPr>
              <a:spcBef>
                <a:spcPct val="50000"/>
              </a:spcBef>
            </a:pPr>
            <a:r>
              <a:rPr lang="en-US" sz="2200" dirty="0" smtClean="0"/>
              <a:t>USDA representative sampling patterns</a:t>
            </a:r>
          </a:p>
          <a:p>
            <a:pPr>
              <a:spcBef>
                <a:spcPct val="50000"/>
              </a:spcBef>
            </a:pPr>
            <a:r>
              <a:rPr lang="en-US" sz="2200" dirty="0" smtClean="0"/>
              <a:t>6’ spiral hand probe</a:t>
            </a:r>
          </a:p>
        </p:txBody>
      </p:sp>
      <p:sp>
        <p:nvSpPr>
          <p:cNvPr id="30764" name="Text Box 55"/>
          <p:cNvSpPr txBox="1">
            <a:spLocks noChangeArrowheads="1"/>
          </p:cNvSpPr>
          <p:nvPr/>
        </p:nvSpPr>
        <p:spPr bwMode="auto">
          <a:xfrm>
            <a:off x="914400" y="4235450"/>
            <a:ext cx="3433763" cy="974725"/>
          </a:xfrm>
          <a:prstGeom prst="rect">
            <a:avLst/>
          </a:prstGeom>
          <a:noFill/>
          <a:ln w="9525">
            <a:noFill/>
            <a:miter lim="800000"/>
            <a:headEnd/>
            <a:tailEnd/>
          </a:ln>
        </p:spPr>
        <p:txBody>
          <a:bodyPr>
            <a:spAutoFit/>
          </a:bodyPr>
          <a:lstStyle/>
          <a:p>
            <a:r>
              <a:rPr lang="en-US" sz="1400" b="1"/>
              <a:t>PATTERN 1: </a:t>
            </a:r>
            <a:r>
              <a:rPr lang="en-US" sz="1400"/>
              <a:t>7 probes for trucks or trailers loaded with grain more than 4 feet deep </a:t>
            </a:r>
            <a:br>
              <a:rPr lang="en-US" sz="1400"/>
            </a:br>
            <a:r>
              <a:rPr lang="en-US" sz="1600"/>
              <a:t> </a:t>
            </a:r>
          </a:p>
        </p:txBody>
      </p:sp>
      <p:sp>
        <p:nvSpPr>
          <p:cNvPr id="30765" name="Text Box 56"/>
          <p:cNvSpPr txBox="1">
            <a:spLocks noChangeArrowheads="1"/>
          </p:cNvSpPr>
          <p:nvPr/>
        </p:nvSpPr>
        <p:spPr bwMode="auto">
          <a:xfrm>
            <a:off x="4960938" y="4235450"/>
            <a:ext cx="3573462" cy="1068388"/>
          </a:xfrm>
          <a:prstGeom prst="rect">
            <a:avLst/>
          </a:prstGeom>
          <a:noFill/>
          <a:ln w="9525">
            <a:noFill/>
            <a:miter lim="800000"/>
            <a:headEnd/>
            <a:tailEnd/>
          </a:ln>
        </p:spPr>
        <p:txBody>
          <a:bodyPr>
            <a:spAutoFit/>
          </a:bodyPr>
          <a:lstStyle/>
          <a:p>
            <a:r>
              <a:rPr lang="en-US" sz="1400" b="1"/>
              <a:t>PATTERN 2:</a:t>
            </a:r>
            <a:r>
              <a:rPr lang="en-US" sz="1600"/>
              <a:t> </a:t>
            </a:r>
            <a:r>
              <a:rPr lang="en-US" sz="1400"/>
              <a:t>9 probes for trucks or trailers loaded with grain less than 4 feet deep </a:t>
            </a:r>
            <a:br>
              <a:rPr lang="en-US" sz="1400"/>
            </a:br>
            <a:r>
              <a:rPr lang="en-US"/>
              <a:t> </a:t>
            </a:r>
          </a:p>
          <a:p>
            <a:endParaRPr lang="en-US" sz="1600"/>
          </a:p>
        </p:txBody>
      </p:sp>
      <p:pic>
        <p:nvPicPr>
          <p:cNvPr id="51" name="Picture 50"/>
          <p:cNvPicPr>
            <a:picLocks noChangeAspect="1"/>
          </p:cNvPicPr>
          <p:nvPr/>
        </p:nvPicPr>
        <p:blipFill rotWithShape="1">
          <a:blip r:embed="rId3"/>
          <a:srcRect l="22426" t="9250" r="28992"/>
          <a:stretch/>
        </p:blipFill>
        <p:spPr>
          <a:xfrm>
            <a:off x="6858000" y="1646238"/>
            <a:ext cx="1654175" cy="2316162"/>
          </a:xfrm>
          <a:prstGeom prst="rect">
            <a:avLst/>
          </a:prstGeom>
          <a:ln>
            <a:solidFill>
              <a:schemeClr val="tx1">
                <a:lumMod val="65000"/>
                <a:lumOff val="35000"/>
              </a:schemeClr>
            </a:solidFill>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smtClean="0"/>
              <a:t>Criteria: Grinding</a:t>
            </a:r>
          </a:p>
        </p:txBody>
      </p:sp>
      <p:sp>
        <p:nvSpPr>
          <p:cNvPr id="32770" name="Rectangle 3"/>
          <p:cNvSpPr>
            <a:spLocks noGrp="1" noChangeArrowheads="1"/>
          </p:cNvSpPr>
          <p:nvPr>
            <p:ph type="body" idx="1"/>
          </p:nvPr>
        </p:nvSpPr>
        <p:spPr>
          <a:xfrm>
            <a:off x="457200" y="1905000"/>
            <a:ext cx="8367713" cy="4221163"/>
          </a:xfrm>
        </p:spPr>
        <p:txBody>
          <a:bodyPr/>
          <a:lstStyle/>
          <a:p>
            <a:pPr>
              <a:spcBef>
                <a:spcPts val="1800"/>
              </a:spcBef>
              <a:spcAft>
                <a:spcPts val="1800"/>
              </a:spcAft>
            </a:pPr>
            <a:r>
              <a:rPr lang="en-US" smtClean="0"/>
              <a:t>Grind the entire 5 lb. sample </a:t>
            </a:r>
          </a:p>
          <a:p>
            <a:pPr>
              <a:spcBef>
                <a:spcPts val="1800"/>
              </a:spcBef>
              <a:spcAft>
                <a:spcPts val="1800"/>
              </a:spcAft>
            </a:pPr>
            <a:r>
              <a:rPr lang="en-US" smtClean="0"/>
              <a:t>Collect at least 500 grams of the ground sample</a:t>
            </a:r>
          </a:p>
          <a:p>
            <a:pPr>
              <a:spcBef>
                <a:spcPts val="1800"/>
              </a:spcBef>
              <a:spcAft>
                <a:spcPts val="1800"/>
              </a:spcAft>
            </a:pPr>
            <a:r>
              <a:rPr lang="en-US" smtClean="0"/>
              <a:t>70% of the particles pass</a:t>
            </a:r>
            <a:br>
              <a:rPr lang="en-US" smtClean="0"/>
            </a:br>
            <a:r>
              <a:rPr lang="en-US" smtClean="0"/>
              <a:t>through a 20 mesh sieve </a:t>
            </a:r>
            <a:br>
              <a:rPr lang="en-US" smtClean="0"/>
            </a:br>
            <a:r>
              <a:rPr lang="en-US" smtClean="0"/>
              <a:t>after grinding</a:t>
            </a:r>
          </a:p>
        </p:txBody>
      </p:sp>
      <p:pic>
        <p:nvPicPr>
          <p:cNvPr id="2" name="Picture 1"/>
          <p:cNvPicPr>
            <a:picLocks noChangeAspect="1"/>
          </p:cNvPicPr>
          <p:nvPr/>
        </p:nvPicPr>
        <p:blipFill rotWithShape="1">
          <a:blip r:embed="rId3"/>
          <a:srcRect l="26331" t="15666" r="2693" b="165"/>
          <a:stretch/>
        </p:blipFill>
        <p:spPr>
          <a:xfrm>
            <a:off x="5441950" y="3621088"/>
            <a:ext cx="3382963" cy="3008312"/>
          </a:xfrm>
          <a:prstGeom prst="rect">
            <a:avLst/>
          </a:prstGeom>
          <a:ln>
            <a:solidFill>
              <a:schemeClr val="tx1">
                <a:lumMod val="65000"/>
                <a:lumOff val="35000"/>
              </a:schemeClr>
            </a:solidFill>
          </a:ln>
          <a:effectLst/>
        </p:spPr>
      </p:pic>
      <p:pic>
        <p:nvPicPr>
          <p:cNvPr id="3" name="Picture 2"/>
          <p:cNvPicPr>
            <a:picLocks noChangeAspect="1"/>
          </p:cNvPicPr>
          <p:nvPr/>
        </p:nvPicPr>
        <p:blipFill>
          <a:blip r:embed="rId4"/>
          <a:stretch>
            <a:fillRect/>
          </a:stretch>
        </p:blipFill>
        <p:spPr>
          <a:xfrm>
            <a:off x="3124200" y="5086350"/>
            <a:ext cx="2057400" cy="1543050"/>
          </a:xfrm>
          <a:prstGeom prst="rect">
            <a:avLst/>
          </a:prstGeom>
          <a:ln>
            <a:solidFill>
              <a:schemeClr val="tx1">
                <a:lumMod val="65000"/>
                <a:lumOff val="35000"/>
              </a:schemeClr>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p:cNvSpPr>
            <a:spLocks noGrp="1" noChangeArrowheads="1"/>
          </p:cNvSpPr>
          <p:nvPr>
            <p:ph type="title"/>
          </p:nvPr>
        </p:nvSpPr>
        <p:spPr/>
        <p:txBody>
          <a:bodyPr/>
          <a:lstStyle/>
          <a:p>
            <a:pPr algn="l"/>
            <a:r>
              <a:rPr lang="en-US" smtClean="0"/>
              <a:t>Certificate of Analysis</a:t>
            </a:r>
          </a:p>
        </p:txBody>
      </p:sp>
      <p:sp>
        <p:nvSpPr>
          <p:cNvPr id="36866" name="Content Placeholder 1"/>
          <p:cNvSpPr>
            <a:spLocks noGrp="1"/>
          </p:cNvSpPr>
          <p:nvPr>
            <p:ph idx="1"/>
          </p:nvPr>
        </p:nvSpPr>
        <p:spPr>
          <a:xfrm>
            <a:off x="457200" y="1905000"/>
            <a:ext cx="4595813" cy="4221163"/>
          </a:xfrm>
        </p:spPr>
        <p:txBody>
          <a:bodyPr/>
          <a:lstStyle/>
          <a:p>
            <a:pPr>
              <a:spcBef>
                <a:spcPts val="1200"/>
              </a:spcBef>
              <a:spcAft>
                <a:spcPts val="1200"/>
              </a:spcAft>
            </a:pPr>
            <a:r>
              <a:rPr lang="en-US" dirty="0" smtClean="0"/>
              <a:t>Elevator collects sample information in an Excel spreadsheet</a:t>
            </a:r>
          </a:p>
          <a:p>
            <a:pPr>
              <a:spcBef>
                <a:spcPts val="1200"/>
              </a:spcBef>
              <a:spcAft>
                <a:spcPts val="1200"/>
              </a:spcAft>
            </a:pPr>
            <a:r>
              <a:rPr lang="en-US" dirty="0" smtClean="0"/>
              <a:t>Elevator prints certificates for incoming &amp; submitted samples &gt;20 ppb </a:t>
            </a:r>
            <a:r>
              <a:rPr lang="en-US" dirty="0" err="1" smtClean="0"/>
              <a:t>aflatoxin</a:t>
            </a:r>
            <a:endParaRPr lang="en-US" dirty="0" smtClean="0"/>
          </a:p>
          <a:p>
            <a:pPr>
              <a:spcBef>
                <a:spcPts val="1200"/>
              </a:spcBef>
              <a:spcAft>
                <a:spcPts val="1200"/>
              </a:spcAft>
            </a:pPr>
            <a:r>
              <a:rPr lang="en-US" dirty="0" smtClean="0"/>
              <a:t>Data is reported to OTSC </a:t>
            </a:r>
            <a:br>
              <a:rPr lang="en-US" dirty="0" smtClean="0"/>
            </a:br>
            <a:r>
              <a:rPr lang="en-US" dirty="0" smtClean="0"/>
              <a:t>&amp; shared with RMA</a:t>
            </a:r>
          </a:p>
          <a:p>
            <a:endParaRPr lang="en-US" sz="2800" dirty="0" smtClean="0"/>
          </a:p>
        </p:txBody>
      </p:sp>
      <p:pic>
        <p:nvPicPr>
          <p:cNvPr id="5" name="Picture 4"/>
          <p:cNvPicPr>
            <a:picLocks noChangeAspect="1"/>
          </p:cNvPicPr>
          <p:nvPr/>
        </p:nvPicPr>
        <p:blipFill>
          <a:blip r:embed="rId3"/>
          <a:stretch>
            <a:fillRect/>
          </a:stretch>
        </p:blipFill>
        <p:spPr>
          <a:xfrm>
            <a:off x="5053013" y="1676400"/>
            <a:ext cx="3827462" cy="49530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85800" y="1676400"/>
          <a:ext cx="7848600" cy="4291780"/>
        </p:xfrm>
        <a:graphic>
          <a:graphicData uri="http://schemas.openxmlformats.org/drawingml/2006/table">
            <a:tbl>
              <a:tblPr firstRow="1" firstCol="1" bandRow="1">
                <a:tableStyleId>{72833802-FEF1-4C79-8D5D-14CF1EAF98D9}</a:tableStyleId>
              </a:tblPr>
              <a:tblGrid>
                <a:gridCol w="3924300"/>
                <a:gridCol w="3924300"/>
              </a:tblGrid>
              <a:tr h="762000">
                <a:tc>
                  <a:txBody>
                    <a:bodyPr/>
                    <a:lstStyle/>
                    <a:p>
                      <a:pPr marL="0" marR="0" algn="ctr">
                        <a:spcBef>
                          <a:spcPts val="0"/>
                        </a:spcBef>
                        <a:spcAft>
                          <a:spcPts val="600"/>
                        </a:spcAft>
                      </a:pPr>
                      <a:r>
                        <a:rPr lang="en-US" sz="2400" dirty="0">
                          <a:effectLst/>
                        </a:rPr>
                        <a:t>Full Participant</a:t>
                      </a:r>
                      <a:endParaRPr lang="en-US" sz="2400" dirty="0">
                        <a:effectLst/>
                        <a:latin typeface="Times New Roman"/>
                        <a:ea typeface="Times New Roman"/>
                      </a:endParaRPr>
                    </a:p>
                  </a:txBody>
                  <a:tcPr marL="68580" marR="68580" marT="0" marB="0" anchor="ctr"/>
                </a:tc>
                <a:tc>
                  <a:txBody>
                    <a:bodyPr/>
                    <a:lstStyle/>
                    <a:p>
                      <a:pPr marL="0" marR="0" algn="ctr">
                        <a:spcBef>
                          <a:spcPts val="0"/>
                        </a:spcBef>
                        <a:spcAft>
                          <a:spcPts val="600"/>
                        </a:spcAft>
                      </a:pPr>
                      <a:r>
                        <a:rPr lang="en-US" sz="2400" dirty="0">
                          <a:effectLst/>
                        </a:rPr>
                        <a:t>Outbound Participant</a:t>
                      </a:r>
                      <a:endParaRPr lang="en-US" sz="2400" dirty="0">
                        <a:effectLst/>
                        <a:latin typeface="Times New Roman"/>
                        <a:ea typeface="Times New Roman"/>
                      </a:endParaRPr>
                    </a:p>
                  </a:txBody>
                  <a:tcPr marL="68580" marR="68580" marT="0" marB="0" anchor="ctr"/>
                </a:tc>
              </a:tr>
              <a:tr h="2005780">
                <a:tc>
                  <a:txBody>
                    <a:bodyPr/>
                    <a:lstStyle/>
                    <a:p>
                      <a:pPr marL="0" marR="0" algn="ctr">
                        <a:spcBef>
                          <a:spcPts val="0"/>
                        </a:spcBef>
                        <a:spcAft>
                          <a:spcPts val="600"/>
                        </a:spcAft>
                      </a:pP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600"/>
                        </a:spcAft>
                      </a:pPr>
                      <a:endParaRPr lang="en-US" sz="1200" dirty="0">
                        <a:effectLst/>
                        <a:latin typeface="Times New Roman"/>
                        <a:ea typeface="Times New Roman"/>
                      </a:endParaRPr>
                    </a:p>
                  </a:txBody>
                  <a:tcPr marL="68580" marR="68580" marT="0" marB="0" anchor="ctr"/>
                </a:tc>
              </a:tr>
              <a:tr h="1524000">
                <a:tc>
                  <a:txBody>
                    <a:bodyPr/>
                    <a:lstStyle/>
                    <a:p>
                      <a:pPr marL="0" marR="0" algn="ctr">
                        <a:spcBef>
                          <a:spcPts val="0"/>
                        </a:spcBef>
                        <a:spcAft>
                          <a:spcPts val="600"/>
                        </a:spcAft>
                      </a:pPr>
                      <a:r>
                        <a:rPr lang="en-US" sz="2000" b="0" dirty="0">
                          <a:effectLst/>
                        </a:rPr>
                        <a:t>All incoming loads are </a:t>
                      </a:r>
                      <a:r>
                        <a:rPr lang="en-US" sz="2000" b="0" dirty="0" smtClean="0">
                          <a:effectLst/>
                        </a:rPr>
                        <a:t>sampled</a:t>
                      </a:r>
                      <a:r>
                        <a:rPr lang="en-US" sz="2000" b="0" baseline="0" dirty="0" smtClean="0">
                          <a:effectLst/>
                        </a:rPr>
                        <a:t>            </a:t>
                      </a:r>
                      <a:r>
                        <a:rPr lang="en-US" sz="2000" b="0" dirty="0" smtClean="0">
                          <a:effectLst/>
                        </a:rPr>
                        <a:t>&amp; </a:t>
                      </a:r>
                      <a:r>
                        <a:rPr lang="en-US" sz="2000" b="0" dirty="0">
                          <a:effectLst/>
                        </a:rPr>
                        <a:t>grain is always segregated.  </a:t>
                      </a:r>
                      <a:r>
                        <a:rPr lang="en-US" sz="2000" b="0" dirty="0" smtClean="0">
                          <a:effectLst/>
                        </a:rPr>
                        <a:t>            Seal </a:t>
                      </a:r>
                      <a:r>
                        <a:rPr lang="en-US" sz="2000" b="0" dirty="0">
                          <a:effectLst/>
                        </a:rPr>
                        <a:t>is attached to </a:t>
                      </a:r>
                      <a:r>
                        <a:rPr lang="en-US" sz="2000" b="0" dirty="0" smtClean="0">
                          <a:effectLst/>
                        </a:rPr>
                        <a:t>                       outbound </a:t>
                      </a:r>
                      <a:r>
                        <a:rPr lang="en-US" sz="2000" b="0" dirty="0">
                          <a:effectLst/>
                        </a:rPr>
                        <a:t>documentation.</a:t>
                      </a:r>
                      <a:endParaRPr lang="en-US" sz="2000" b="0" dirty="0">
                        <a:effectLst/>
                        <a:latin typeface="Times New Roman"/>
                        <a:ea typeface="Times New Roman"/>
                      </a:endParaRPr>
                    </a:p>
                  </a:txBody>
                  <a:tcPr marL="68580" marR="68580" marT="0" marB="0" anchor="ctr"/>
                </a:tc>
                <a:tc>
                  <a:txBody>
                    <a:bodyPr/>
                    <a:lstStyle/>
                    <a:p>
                      <a:pPr marL="0" marR="0" algn="ctr">
                        <a:spcBef>
                          <a:spcPts val="0"/>
                        </a:spcBef>
                        <a:spcAft>
                          <a:spcPts val="600"/>
                        </a:spcAft>
                      </a:pPr>
                      <a:r>
                        <a:rPr lang="en-US" sz="2000" b="0" dirty="0">
                          <a:effectLst/>
                        </a:rPr>
                        <a:t>Some or all inbound and/or outbound loads are sampled.  </a:t>
                      </a:r>
                      <a:r>
                        <a:rPr lang="en-US" sz="2000" b="0" dirty="0" smtClean="0">
                          <a:effectLst/>
                        </a:rPr>
                        <a:t>              Seal </a:t>
                      </a:r>
                      <a:r>
                        <a:rPr lang="en-US" sz="2000" b="0" dirty="0">
                          <a:effectLst/>
                        </a:rPr>
                        <a:t>is attached to </a:t>
                      </a:r>
                      <a:r>
                        <a:rPr lang="en-US" sz="2000" b="0" dirty="0" smtClean="0">
                          <a:effectLst/>
                        </a:rPr>
                        <a:t>                            printed </a:t>
                      </a:r>
                      <a:r>
                        <a:rPr lang="en-US" sz="2000" b="0" dirty="0">
                          <a:effectLst/>
                        </a:rPr>
                        <a:t>outbound test results.</a:t>
                      </a:r>
                      <a:endParaRPr lang="en-US" sz="2000" b="0" dirty="0">
                        <a:effectLst/>
                        <a:latin typeface="Times New Roman"/>
                        <a:ea typeface="Times New Roman"/>
                      </a:endParaRPr>
                    </a:p>
                  </a:txBody>
                  <a:tcPr marL="68580" marR="68580" marT="0" marB="0" anchor="ctr"/>
                </a:tc>
              </a:tr>
            </a:tbl>
          </a:graphicData>
        </a:graphic>
      </p:graphicFrame>
      <p:sp>
        <p:nvSpPr>
          <p:cNvPr id="38926" name="Rectangle 4"/>
          <p:cNvSpPr>
            <a:spLocks noGrp="1" noChangeArrowheads="1"/>
          </p:cNvSpPr>
          <p:nvPr>
            <p:ph type="title"/>
          </p:nvPr>
        </p:nvSpPr>
        <p:spPr/>
        <p:txBody>
          <a:bodyPr/>
          <a:lstStyle/>
          <a:p>
            <a:r>
              <a:rPr lang="en-US" smtClean="0"/>
              <a:t>Outbound Seals</a:t>
            </a:r>
          </a:p>
        </p:txBody>
      </p:sp>
      <p:pic>
        <p:nvPicPr>
          <p:cNvPr id="2" name="Picture 1"/>
          <p:cNvPicPr>
            <a:picLocks noChangeAspect="1"/>
          </p:cNvPicPr>
          <p:nvPr/>
        </p:nvPicPr>
        <p:blipFill>
          <a:blip r:embed="rId3"/>
          <a:stretch>
            <a:fillRect/>
          </a:stretch>
        </p:blipFill>
        <p:spPr>
          <a:xfrm>
            <a:off x="5715000" y="2286000"/>
            <a:ext cx="1936750" cy="193675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1627188" y="2286000"/>
            <a:ext cx="1954212" cy="195421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p:cNvPicPr>
          <p:nvPr/>
        </p:nvPicPr>
        <p:blipFill>
          <a:blip r:embed="rId3"/>
          <a:srcRect/>
          <a:stretch>
            <a:fillRect/>
          </a:stretch>
        </p:blipFill>
        <p:spPr bwMode="auto">
          <a:xfrm>
            <a:off x="7200900" y="1684338"/>
            <a:ext cx="2019300" cy="2690812"/>
          </a:xfrm>
          <a:prstGeom prst="rect">
            <a:avLst/>
          </a:prstGeom>
          <a:noFill/>
          <a:ln w="9525">
            <a:noFill/>
            <a:miter lim="800000"/>
            <a:headEnd/>
            <a:tailEnd/>
          </a:ln>
        </p:spPr>
      </p:pic>
      <p:pic>
        <p:nvPicPr>
          <p:cNvPr id="40962" name="Picture 5"/>
          <p:cNvPicPr>
            <a:picLocks noChangeAspect="1"/>
          </p:cNvPicPr>
          <p:nvPr/>
        </p:nvPicPr>
        <p:blipFill>
          <a:blip r:embed="rId4"/>
          <a:srcRect r="1955"/>
          <a:stretch>
            <a:fillRect/>
          </a:stretch>
        </p:blipFill>
        <p:spPr bwMode="auto">
          <a:xfrm>
            <a:off x="4953000" y="3589338"/>
            <a:ext cx="2290763" cy="3116262"/>
          </a:xfrm>
          <a:prstGeom prst="rect">
            <a:avLst/>
          </a:prstGeom>
          <a:noFill/>
          <a:ln w="9525">
            <a:noFill/>
            <a:miter lim="800000"/>
            <a:headEnd/>
            <a:tailEnd/>
          </a:ln>
        </p:spPr>
      </p:pic>
      <p:sp>
        <p:nvSpPr>
          <p:cNvPr id="40963" name="Rectangle 4"/>
          <p:cNvSpPr>
            <a:spLocks noGrp="1" noChangeArrowheads="1"/>
          </p:cNvSpPr>
          <p:nvPr>
            <p:ph type="title"/>
          </p:nvPr>
        </p:nvSpPr>
        <p:spPr/>
        <p:txBody>
          <a:bodyPr/>
          <a:lstStyle/>
          <a:p>
            <a:r>
              <a:rPr lang="en-US" smtClean="0"/>
              <a:t>OTSC Monitoring</a:t>
            </a:r>
          </a:p>
        </p:txBody>
      </p:sp>
      <p:sp>
        <p:nvSpPr>
          <p:cNvPr id="40964" name="Content Placeholder 2"/>
          <p:cNvSpPr>
            <a:spLocks noGrp="1"/>
          </p:cNvSpPr>
          <p:nvPr>
            <p:ph idx="1"/>
          </p:nvPr>
        </p:nvSpPr>
        <p:spPr>
          <a:xfrm>
            <a:off x="457200" y="1684338"/>
            <a:ext cx="4343400" cy="5021262"/>
          </a:xfrm>
        </p:spPr>
        <p:txBody>
          <a:bodyPr/>
          <a:lstStyle/>
          <a:p>
            <a:pPr>
              <a:spcBef>
                <a:spcPts val="1200"/>
              </a:spcBef>
              <a:spcAft>
                <a:spcPts val="1200"/>
              </a:spcAft>
            </a:pPr>
            <a:r>
              <a:rPr lang="en-US" dirty="0" smtClean="0"/>
              <a:t>Employee performance</a:t>
            </a:r>
          </a:p>
          <a:p>
            <a:pPr>
              <a:spcBef>
                <a:spcPts val="1200"/>
              </a:spcBef>
              <a:spcAft>
                <a:spcPts val="1200"/>
              </a:spcAft>
            </a:pPr>
            <a:r>
              <a:rPr lang="en-US" dirty="0" smtClean="0"/>
              <a:t>Equipment performance</a:t>
            </a:r>
          </a:p>
          <a:p>
            <a:pPr lvl="1">
              <a:spcBef>
                <a:spcPct val="0"/>
              </a:spcBef>
            </a:pPr>
            <a:r>
              <a:rPr lang="en-US" dirty="0" smtClean="0"/>
              <a:t>Grinder check</a:t>
            </a:r>
          </a:p>
          <a:p>
            <a:pPr lvl="1">
              <a:spcBef>
                <a:spcPct val="0"/>
              </a:spcBef>
            </a:pPr>
            <a:r>
              <a:rPr lang="en-US" dirty="0" smtClean="0"/>
              <a:t>Lab scale calibration record</a:t>
            </a:r>
          </a:p>
          <a:p>
            <a:pPr>
              <a:spcBef>
                <a:spcPts val="1800"/>
              </a:spcBef>
              <a:spcAft>
                <a:spcPts val="1200"/>
              </a:spcAft>
            </a:pPr>
            <a:r>
              <a:rPr lang="en-US" dirty="0" smtClean="0"/>
              <a:t>OTSC control standard record</a:t>
            </a:r>
          </a:p>
          <a:p>
            <a:pPr>
              <a:spcBef>
                <a:spcPts val="1200"/>
              </a:spcBef>
              <a:spcAft>
                <a:spcPts val="1200"/>
              </a:spcAft>
            </a:pPr>
            <a:r>
              <a:rPr lang="en-US" dirty="0" smtClean="0"/>
              <a:t>HPLC analysis of </a:t>
            </a:r>
            <a:r>
              <a:rPr lang="en-US" dirty="0" err="1" smtClean="0"/>
              <a:t>verificaton</a:t>
            </a:r>
            <a:r>
              <a:rPr lang="en-US" dirty="0" smtClean="0"/>
              <a:t> samples</a:t>
            </a:r>
          </a:p>
        </p:txBody>
      </p:sp>
      <p:pic>
        <p:nvPicPr>
          <p:cNvPr id="11" name="Picture 10"/>
          <p:cNvPicPr>
            <a:picLocks noChangeAspect="1"/>
          </p:cNvPicPr>
          <p:nvPr/>
        </p:nvPicPr>
        <p:blipFill rotWithShape="1">
          <a:blip r:embed="rId5"/>
          <a:srcRect l="11911" t="15693" r="49221" b="5004"/>
          <a:stretch/>
        </p:blipFill>
        <p:spPr>
          <a:xfrm>
            <a:off x="7469188" y="4375150"/>
            <a:ext cx="1522412" cy="2330450"/>
          </a:xfrm>
          <a:prstGeom prst="rect">
            <a:avLst/>
          </a:prstGeom>
          <a:ln>
            <a:solidFill>
              <a:schemeClr val="tx1">
                <a:lumMod val="65000"/>
                <a:lumOff val="35000"/>
              </a:schemeClr>
            </a:solidFill>
          </a:ln>
        </p:spPr>
      </p:pic>
      <p:pic>
        <p:nvPicPr>
          <p:cNvPr id="40966" name="Picture 4"/>
          <p:cNvPicPr>
            <a:picLocks noChangeAspect="1"/>
          </p:cNvPicPr>
          <p:nvPr/>
        </p:nvPicPr>
        <p:blipFill>
          <a:blip r:embed="rId6"/>
          <a:srcRect/>
          <a:stretch>
            <a:fillRect/>
          </a:stretch>
        </p:blipFill>
        <p:spPr bwMode="auto">
          <a:xfrm>
            <a:off x="4953000" y="1785938"/>
            <a:ext cx="2293938" cy="17192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9416" y="2438400"/>
            <a:ext cx="1778384" cy="2371178"/>
          </a:xfrm>
          <a:prstGeom prst="rect">
            <a:avLst/>
          </a:prstGeom>
        </p:spPr>
      </p:pic>
      <p:sp>
        <p:nvSpPr>
          <p:cNvPr id="11" name="TextBox 10"/>
          <p:cNvSpPr txBox="1"/>
          <p:nvPr/>
        </p:nvSpPr>
        <p:spPr>
          <a:xfrm>
            <a:off x="7681000" y="3679734"/>
            <a:ext cx="1039721" cy="246221"/>
          </a:xfrm>
          <a:prstGeom prst="rect">
            <a:avLst/>
          </a:prstGeom>
          <a:noFill/>
        </p:spPr>
        <p:txBody>
          <a:bodyPr wrap="square" rtlCol="0">
            <a:spAutoFit/>
          </a:bodyPr>
          <a:lstStyle/>
          <a:p>
            <a:pPr algn="ctr"/>
            <a:r>
              <a:rPr lang="en-US" sz="1000" b="1" dirty="0" smtClean="0"/>
              <a:t>80 ppb</a:t>
            </a:r>
            <a:endParaRPr lang="en-US" sz="1000" b="1" dirty="0"/>
          </a:p>
        </p:txBody>
      </p:sp>
      <p:sp>
        <p:nvSpPr>
          <p:cNvPr id="12" name="TextBox 11"/>
          <p:cNvSpPr txBox="1"/>
          <p:nvPr/>
        </p:nvSpPr>
        <p:spPr>
          <a:xfrm>
            <a:off x="7670416" y="3832134"/>
            <a:ext cx="1050306" cy="215444"/>
          </a:xfrm>
          <a:prstGeom prst="rect">
            <a:avLst/>
          </a:prstGeom>
          <a:noFill/>
        </p:spPr>
        <p:txBody>
          <a:bodyPr wrap="square" rtlCol="0">
            <a:spAutoFit/>
          </a:bodyPr>
          <a:lstStyle/>
          <a:p>
            <a:pPr algn="ctr"/>
            <a:r>
              <a:rPr lang="en-US" sz="400" i="1" dirty="0" smtClean="0"/>
              <a:t>Acceptable range:</a:t>
            </a:r>
            <a:r>
              <a:rPr lang="en-US" sz="400" b="1" dirty="0" smtClean="0"/>
              <a:t/>
            </a:r>
            <a:br>
              <a:rPr lang="en-US" sz="400" b="1" dirty="0" smtClean="0"/>
            </a:br>
            <a:r>
              <a:rPr lang="en-US" sz="400" b="1" dirty="0" smtClean="0"/>
              <a:t>60 - 100 ppb</a:t>
            </a:r>
            <a:endParaRPr lang="en-US" sz="400" b="1" dirty="0"/>
          </a:p>
        </p:txBody>
      </p:sp>
      <p:sp>
        <p:nvSpPr>
          <p:cNvPr id="4" name="TextBox 3"/>
          <p:cNvSpPr txBox="1"/>
          <p:nvPr/>
        </p:nvSpPr>
        <p:spPr>
          <a:xfrm>
            <a:off x="380999" y="2771775"/>
            <a:ext cx="1578201" cy="707886"/>
          </a:xfrm>
          <a:prstGeom prst="rect">
            <a:avLst/>
          </a:prstGeom>
          <a:noFill/>
        </p:spPr>
        <p:txBody>
          <a:bodyPr wrap="square" rtlCol="0">
            <a:spAutoFit/>
          </a:bodyPr>
          <a:lstStyle/>
          <a:p>
            <a:pPr algn="ctr"/>
            <a:r>
              <a:rPr lang="en-US" sz="2000" b="1" dirty="0" smtClean="0"/>
              <a:t>Company</a:t>
            </a:r>
          </a:p>
          <a:p>
            <a:pPr algn="ctr"/>
            <a:r>
              <a:rPr lang="en-US" sz="2000" b="1" dirty="0" smtClean="0"/>
              <a:t>A</a:t>
            </a:r>
            <a:endParaRPr lang="en-US" sz="2000" b="1" dirty="0"/>
          </a:p>
        </p:txBody>
      </p:sp>
      <p:sp>
        <p:nvSpPr>
          <p:cNvPr id="9" name="TextBox 8"/>
          <p:cNvSpPr txBox="1"/>
          <p:nvPr/>
        </p:nvSpPr>
        <p:spPr>
          <a:xfrm>
            <a:off x="381000" y="5086290"/>
            <a:ext cx="1578201" cy="707886"/>
          </a:xfrm>
          <a:prstGeom prst="rect">
            <a:avLst/>
          </a:prstGeom>
          <a:noFill/>
        </p:spPr>
        <p:txBody>
          <a:bodyPr wrap="square" rtlCol="0">
            <a:spAutoFit/>
          </a:bodyPr>
          <a:lstStyle/>
          <a:p>
            <a:pPr algn="ctr"/>
            <a:r>
              <a:rPr lang="en-US" sz="2000" b="1" dirty="0" smtClean="0"/>
              <a:t>Company B</a:t>
            </a:r>
            <a:endParaRPr lang="en-US" sz="2000" b="1"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14" t="20645" r="2884" b="4843"/>
          <a:stretch/>
        </p:blipFill>
        <p:spPr bwMode="auto">
          <a:xfrm>
            <a:off x="2041069" y="4809578"/>
            <a:ext cx="5446828" cy="165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14" t="9524" r="1697" b="3870"/>
          <a:stretch/>
        </p:blipFill>
        <p:spPr bwMode="auto">
          <a:xfrm>
            <a:off x="1973468" y="2242351"/>
            <a:ext cx="5514429" cy="180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Control Chart </a:t>
            </a:r>
            <a:endParaRPr lang="en-US" dirty="0"/>
          </a:p>
        </p:txBody>
      </p:sp>
    </p:spTree>
    <p:extLst>
      <p:ext uri="{BB962C8B-B14F-4D97-AF65-F5344CB8AC3E}">
        <p14:creationId xmlns:p14="http://schemas.microsoft.com/office/powerpoint/2010/main" val="4249173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p:cNvSpPr>
            <a:spLocks noGrp="1" noChangeArrowheads="1"/>
          </p:cNvSpPr>
          <p:nvPr>
            <p:ph type="title"/>
          </p:nvPr>
        </p:nvSpPr>
        <p:spPr/>
        <p:txBody>
          <a:bodyPr/>
          <a:lstStyle/>
          <a:p>
            <a:r>
              <a:rPr lang="en-US" smtClean="0"/>
              <a:t>OTSC Corrective Actions</a:t>
            </a:r>
          </a:p>
        </p:txBody>
      </p:sp>
      <p:sp>
        <p:nvSpPr>
          <p:cNvPr id="43010" name="Content Placeholder 4"/>
          <p:cNvSpPr>
            <a:spLocks noGrp="1"/>
          </p:cNvSpPr>
          <p:nvPr>
            <p:ph idx="1"/>
          </p:nvPr>
        </p:nvSpPr>
        <p:spPr/>
        <p:txBody>
          <a:bodyPr/>
          <a:lstStyle/>
          <a:p>
            <a:pPr>
              <a:spcBef>
                <a:spcPts val="1200"/>
              </a:spcBef>
              <a:spcAft>
                <a:spcPts val="1800"/>
              </a:spcAft>
            </a:pPr>
            <a:r>
              <a:rPr lang="en-US" smtClean="0"/>
              <a:t>Oversee adjustment or repair of equipment</a:t>
            </a:r>
          </a:p>
          <a:p>
            <a:pPr>
              <a:spcBef>
                <a:spcPts val="1200"/>
              </a:spcBef>
              <a:spcAft>
                <a:spcPts val="1800"/>
              </a:spcAft>
            </a:pPr>
            <a:r>
              <a:rPr lang="en-US" smtClean="0"/>
              <a:t>Oversee retraining of personnel</a:t>
            </a:r>
          </a:p>
          <a:p>
            <a:pPr>
              <a:spcBef>
                <a:spcPts val="1200"/>
              </a:spcBef>
              <a:spcAft>
                <a:spcPts val="1800"/>
              </a:spcAft>
            </a:pPr>
            <a:r>
              <a:rPr lang="en-US" smtClean="0"/>
              <a:t>Report missing or non-compliant equipment</a:t>
            </a:r>
          </a:p>
          <a:p>
            <a:pPr>
              <a:spcBef>
                <a:spcPts val="1200"/>
              </a:spcBef>
              <a:spcAft>
                <a:spcPts val="1800"/>
              </a:spcAft>
            </a:pPr>
            <a:r>
              <a:rPr lang="en-US" smtClean="0"/>
              <a:t>Report records that are missing, inaccurate, or appear to reflect poor performance</a:t>
            </a:r>
          </a:p>
          <a:p>
            <a:pPr>
              <a:spcBef>
                <a:spcPts val="1200"/>
              </a:spcBef>
              <a:spcAft>
                <a:spcPts val="1800"/>
              </a:spcAft>
            </a:pPr>
            <a:r>
              <a:rPr lang="en-US" smtClean="0"/>
              <a:t>Suspend or remove an employee or firm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srcRect b="22616"/>
          <a:stretch/>
        </p:blipFill>
        <p:spPr>
          <a:xfrm>
            <a:off x="78482" y="3640201"/>
            <a:ext cx="2797255" cy="2801131"/>
          </a:xfrm>
          <a:prstGeom prst="rect">
            <a:avLst/>
          </a:prstGeom>
          <a:ln>
            <a:noFill/>
          </a:ln>
          <a:effectLst/>
        </p:spPr>
      </p:pic>
      <p:sp>
        <p:nvSpPr>
          <p:cNvPr id="25603" name="Title 1"/>
          <p:cNvSpPr>
            <a:spLocks noGrp="1"/>
          </p:cNvSpPr>
          <p:nvPr>
            <p:ph type="title"/>
          </p:nvPr>
        </p:nvSpPr>
        <p:spPr>
          <a:xfrm>
            <a:off x="0" y="687388"/>
            <a:ext cx="9144000" cy="781050"/>
          </a:xfrm>
        </p:spPr>
        <p:txBody>
          <a:bodyPr/>
          <a:lstStyle/>
          <a:p>
            <a:r>
              <a:rPr lang="en-US" sz="3200" dirty="0" smtClean="0">
                <a:latin typeface="Calibri" pitchFamily="34" charset="0"/>
                <a:cs typeface="Calibri" pitchFamily="34" charset="0"/>
              </a:rPr>
              <a:t>A Preventive Approach to </a:t>
            </a:r>
            <a:br>
              <a:rPr lang="en-US" sz="3200" dirty="0" smtClean="0">
                <a:latin typeface="Calibri" pitchFamily="34" charset="0"/>
                <a:cs typeface="Calibri" pitchFamily="34" charset="0"/>
              </a:rPr>
            </a:br>
            <a:r>
              <a:rPr lang="en-US" sz="3200" dirty="0" err="1" smtClean="0">
                <a:latin typeface="Calibri" pitchFamily="34" charset="0"/>
                <a:cs typeface="Calibri" pitchFamily="34" charset="0"/>
              </a:rPr>
              <a:t>Aflatoxin</a:t>
            </a:r>
            <a:r>
              <a:rPr lang="en-US" sz="3200" dirty="0" smtClean="0">
                <a:latin typeface="Calibri" pitchFamily="34" charset="0"/>
                <a:cs typeface="Calibri" pitchFamily="34" charset="0"/>
              </a:rPr>
              <a:t> Risk Management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6898" y="4306776"/>
            <a:ext cx="1777140" cy="1332856"/>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6898" y="1548066"/>
            <a:ext cx="1777140" cy="1332855"/>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530406"/>
            <a:ext cx="1625984" cy="2167978"/>
          </a:xfrm>
          <a:prstGeom prst="rect">
            <a:avLst/>
          </a:prstGeom>
        </p:spPr>
      </p:pic>
      <p:sp>
        <p:nvSpPr>
          <p:cNvPr id="18" name="TextBox 17"/>
          <p:cNvSpPr txBox="1"/>
          <p:nvPr/>
        </p:nvSpPr>
        <p:spPr>
          <a:xfrm>
            <a:off x="543984" y="2267103"/>
            <a:ext cx="1039721" cy="246221"/>
          </a:xfrm>
          <a:prstGeom prst="rect">
            <a:avLst/>
          </a:prstGeom>
          <a:noFill/>
        </p:spPr>
        <p:txBody>
          <a:bodyPr wrap="square" rtlCol="0">
            <a:spAutoFit/>
          </a:bodyPr>
          <a:lstStyle/>
          <a:p>
            <a:pPr algn="ctr"/>
            <a:r>
              <a:rPr lang="en-US" sz="1000" b="1" dirty="0" smtClean="0"/>
              <a:t>80 ppb</a:t>
            </a:r>
            <a:endParaRPr lang="en-US" sz="1000" b="1" dirty="0"/>
          </a:p>
        </p:txBody>
      </p:sp>
      <p:sp>
        <p:nvSpPr>
          <p:cNvPr id="19" name="TextBox 18"/>
          <p:cNvSpPr txBox="1"/>
          <p:nvPr/>
        </p:nvSpPr>
        <p:spPr>
          <a:xfrm>
            <a:off x="533400" y="2419503"/>
            <a:ext cx="1050306" cy="215444"/>
          </a:xfrm>
          <a:prstGeom prst="rect">
            <a:avLst/>
          </a:prstGeom>
          <a:noFill/>
        </p:spPr>
        <p:txBody>
          <a:bodyPr wrap="square" rtlCol="0">
            <a:spAutoFit/>
          </a:bodyPr>
          <a:lstStyle/>
          <a:p>
            <a:pPr algn="ctr"/>
            <a:r>
              <a:rPr lang="en-US" sz="400" i="1" dirty="0" smtClean="0"/>
              <a:t>Acceptable range:</a:t>
            </a:r>
            <a:r>
              <a:rPr lang="en-US" sz="400" b="1" dirty="0" smtClean="0"/>
              <a:t/>
            </a:r>
            <a:br>
              <a:rPr lang="en-US" sz="400" b="1" dirty="0" smtClean="0"/>
            </a:br>
            <a:r>
              <a:rPr lang="en-US" sz="400" b="1" dirty="0" smtClean="0"/>
              <a:t>60 - 100 ppb</a:t>
            </a:r>
            <a:endParaRPr lang="en-US" sz="400" b="1"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7228" y="1530406"/>
            <a:ext cx="4761252" cy="4641794"/>
          </a:xfrm>
          <a:prstGeom prst="rect">
            <a:avLst/>
          </a:prstGeom>
        </p:spPr>
      </p:pic>
      <p:sp>
        <p:nvSpPr>
          <p:cNvPr id="20" name="TextBox 19"/>
          <p:cNvSpPr txBox="1"/>
          <p:nvPr/>
        </p:nvSpPr>
        <p:spPr>
          <a:xfrm>
            <a:off x="814387" y="4713777"/>
            <a:ext cx="164307" cy="61914"/>
          </a:xfrm>
          <a:prstGeom prst="rect">
            <a:avLst/>
          </a:prstGeom>
          <a:solidFill>
            <a:schemeClr val="bg1">
              <a:lumMod val="95000"/>
            </a:schemeClr>
          </a:solidFill>
        </p:spPr>
        <p:txBody>
          <a:bodyPr wrap="square" lIns="0" tIns="0" rIns="0" bIns="0" rtlCol="0">
            <a:spAutoFit/>
          </a:bodyPr>
          <a:lstStyle/>
          <a:p>
            <a:pPr algn="r"/>
            <a:endParaRPr lang="en-US" sz="300" b="1" dirty="0">
              <a:latin typeface="+mn-lt"/>
            </a:endParaRPr>
          </a:p>
        </p:txBody>
      </p:sp>
      <p:sp>
        <p:nvSpPr>
          <p:cNvPr id="2" name="TextBox 1"/>
          <p:cNvSpPr txBox="1"/>
          <p:nvPr/>
        </p:nvSpPr>
        <p:spPr>
          <a:xfrm>
            <a:off x="802482" y="4694728"/>
            <a:ext cx="166686" cy="92333"/>
          </a:xfrm>
          <a:prstGeom prst="rect">
            <a:avLst/>
          </a:prstGeom>
          <a:noFill/>
        </p:spPr>
        <p:txBody>
          <a:bodyPr wrap="square" lIns="0" tIns="0" rIns="0" bIns="0" rtlCol="0">
            <a:spAutoFit/>
          </a:bodyPr>
          <a:lstStyle/>
          <a:p>
            <a:pPr algn="r"/>
            <a:r>
              <a:rPr lang="en-US" sz="600" b="1" dirty="0" smtClean="0">
                <a:latin typeface="+mn-lt"/>
              </a:rPr>
              <a:t>2013</a:t>
            </a:r>
            <a:endParaRPr lang="en-US" sz="600" b="1" dirty="0">
              <a:latin typeface="+mn-lt"/>
            </a:endParaRPr>
          </a:p>
        </p:txBody>
      </p:sp>
    </p:spTree>
    <p:extLst>
      <p:ext uri="{BB962C8B-B14F-4D97-AF65-F5344CB8AC3E}">
        <p14:creationId xmlns:p14="http://schemas.microsoft.com/office/powerpoint/2010/main" val="144680339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649953"/>
            <a:ext cx="7734300" cy="465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2013 </a:t>
            </a:r>
            <a:r>
              <a:rPr lang="en-US" dirty="0" err="1" smtClean="0"/>
              <a:t>Aflatoxin</a:t>
            </a:r>
            <a:r>
              <a:rPr lang="en-US" dirty="0"/>
              <a:t> </a:t>
            </a:r>
            <a:r>
              <a:rPr lang="en-US" dirty="0" smtClean="0"/>
              <a:t>Verification Results</a:t>
            </a:r>
            <a:endParaRPr lang="en-US" dirty="0"/>
          </a:p>
        </p:txBody>
      </p:sp>
    </p:spTree>
    <p:extLst>
      <p:ext uri="{BB962C8B-B14F-4D97-AF65-F5344CB8AC3E}">
        <p14:creationId xmlns:p14="http://schemas.microsoft.com/office/powerpoint/2010/main" val="3351175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0" y="0"/>
            <a:ext cx="9144000" cy="753745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944688"/>
            <a:ext cx="6286500" cy="447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0500" y="820738"/>
            <a:ext cx="8677275" cy="781050"/>
          </a:xfrm>
        </p:spPr>
        <p:txBody>
          <a:bodyPr/>
          <a:lstStyle/>
          <a:p>
            <a:r>
              <a:rPr lang="en-US" dirty="0" smtClean="0"/>
              <a:t>Performance curve comparing OTSC and One Sample Strategy verification results</a:t>
            </a:r>
            <a:endParaRPr lang="en-US" dirty="0"/>
          </a:p>
        </p:txBody>
      </p:sp>
      <p:cxnSp>
        <p:nvCxnSpPr>
          <p:cNvPr id="4" name="Straight Connector 3"/>
          <p:cNvCxnSpPr/>
          <p:nvPr/>
        </p:nvCxnSpPr>
        <p:spPr>
          <a:xfrm flipH="1" flipV="1">
            <a:off x="3252787" y="2143125"/>
            <a:ext cx="33339" cy="3381376"/>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7715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Analysis</a:t>
            </a:r>
            <a:endParaRPr lang="en-US" dirty="0"/>
          </a:p>
        </p:txBody>
      </p:sp>
      <p:sp>
        <p:nvSpPr>
          <p:cNvPr id="3" name="Content Placeholder 2"/>
          <p:cNvSpPr>
            <a:spLocks noGrp="1"/>
          </p:cNvSpPr>
          <p:nvPr>
            <p:ph idx="1"/>
          </p:nvPr>
        </p:nvSpPr>
        <p:spPr/>
        <p:txBody>
          <a:bodyPr/>
          <a:lstStyle/>
          <a:p>
            <a:pPr marL="457200" marR="457200" algn="just">
              <a:lnSpc>
                <a:spcPct val="115000"/>
              </a:lnSpc>
              <a:spcBef>
                <a:spcPts val="1200"/>
              </a:spcBef>
              <a:spcAft>
                <a:spcPts val="1200"/>
              </a:spcAft>
            </a:pPr>
            <a:r>
              <a:rPr lang="en-US" dirty="0">
                <a:latin typeface="Times New Roman"/>
                <a:ea typeface="Calibri"/>
                <a:cs typeface="Times New Roman"/>
              </a:rPr>
              <a:t>There </a:t>
            </a:r>
            <a:r>
              <a:rPr lang="en-US" dirty="0" smtClean="0">
                <a:latin typeface="Times New Roman"/>
                <a:ea typeface="Calibri"/>
                <a:cs typeface="Times New Roman"/>
              </a:rPr>
              <a:t>are </a:t>
            </a:r>
            <a:r>
              <a:rPr lang="en-US" dirty="0">
                <a:latin typeface="Times New Roman"/>
                <a:ea typeface="Calibri"/>
                <a:cs typeface="Times New Roman"/>
              </a:rPr>
              <a:t>"</a:t>
            </a:r>
            <a:r>
              <a:rPr lang="en-US" dirty="0" smtClean="0">
                <a:latin typeface="Times New Roman"/>
                <a:ea typeface="Calibri"/>
                <a:cs typeface="Times New Roman"/>
              </a:rPr>
              <a:t>known </a:t>
            </a:r>
            <a:r>
              <a:rPr lang="en-US" dirty="0" err="1" smtClean="0">
                <a:latin typeface="Times New Roman"/>
                <a:ea typeface="Calibri"/>
                <a:cs typeface="Times New Roman"/>
              </a:rPr>
              <a:t>knowns</a:t>
            </a:r>
            <a:r>
              <a:rPr lang="en-US" dirty="0" smtClean="0">
                <a:latin typeface="Times New Roman"/>
                <a:ea typeface="Calibri"/>
                <a:cs typeface="Times New Roman"/>
              </a:rPr>
              <a:t>." </a:t>
            </a:r>
            <a:r>
              <a:rPr lang="en-US" dirty="0">
                <a:latin typeface="Times New Roman"/>
                <a:ea typeface="Calibri"/>
                <a:cs typeface="Times New Roman"/>
              </a:rPr>
              <a:t>There are things we know that we know. There are known unknowns. That is to say there are things that we now know we don't know. But there are also unknown unknowns. There are things we do not know we don't know.</a:t>
            </a:r>
            <a:endParaRPr lang="en-US" sz="2000" dirty="0">
              <a:latin typeface="Calibri"/>
              <a:ea typeface="Calibri"/>
              <a:cs typeface="Times New Roman"/>
            </a:endParaRPr>
          </a:p>
          <a:p>
            <a:pPr marL="0" marR="457200" indent="0" algn="r">
              <a:lnSpc>
                <a:spcPct val="115000"/>
              </a:lnSpc>
              <a:spcBef>
                <a:spcPts val="1200"/>
              </a:spcBef>
              <a:spcAft>
                <a:spcPts val="1200"/>
              </a:spcAft>
              <a:buNone/>
            </a:pPr>
            <a:r>
              <a:rPr lang="en-US" sz="2000" i="1" dirty="0">
                <a:latin typeface="Times New Roman"/>
                <a:ea typeface="Calibri"/>
                <a:cs typeface="Times New Roman"/>
              </a:rPr>
              <a:t>Donald Rumsfeld, United States Secretary of Defense</a:t>
            </a:r>
            <a:br>
              <a:rPr lang="en-US" sz="2000" i="1" dirty="0">
                <a:latin typeface="Times New Roman"/>
                <a:ea typeface="Calibri"/>
                <a:cs typeface="Times New Roman"/>
              </a:rPr>
            </a:br>
            <a:r>
              <a:rPr lang="en-US" sz="2000" i="1" dirty="0">
                <a:latin typeface="Times New Roman"/>
                <a:ea typeface="Calibri"/>
                <a:cs typeface="Times New Roman"/>
              </a:rPr>
              <a:t>Press Conference at NATO Headquarters, Brussels, Belgium, June 6, 2002</a:t>
            </a:r>
            <a:endParaRPr lang="en-US" sz="2000" dirty="0">
              <a:latin typeface="Calibri"/>
              <a:ea typeface="Calibri"/>
              <a:cs typeface="Times New Roman"/>
            </a:endParaRPr>
          </a:p>
          <a:p>
            <a:pPr marL="0" indent="0">
              <a:buNone/>
            </a:pPr>
            <a:endParaRPr lang="en-US" dirty="0"/>
          </a:p>
        </p:txBody>
      </p:sp>
    </p:spTree>
    <p:extLst>
      <p:ext uri="{BB962C8B-B14F-4D97-AF65-F5344CB8AC3E}">
        <p14:creationId xmlns:p14="http://schemas.microsoft.com/office/powerpoint/2010/main" val="3190537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Drought in the US corn belt and FDA Blending Provisions</a:t>
            </a:r>
            <a:endParaRPr lang="en-US" dirty="0"/>
          </a:p>
        </p:txBody>
      </p:sp>
      <p:sp>
        <p:nvSpPr>
          <p:cNvPr id="3" name="Content Placeholder 2"/>
          <p:cNvSpPr>
            <a:spLocks noGrp="1"/>
          </p:cNvSpPr>
          <p:nvPr>
            <p:ph idx="1"/>
          </p:nvPr>
        </p:nvSpPr>
        <p:spPr>
          <a:xfrm>
            <a:off x="457200" y="1600200"/>
            <a:ext cx="8412480" cy="4525963"/>
          </a:xfrm>
        </p:spPr>
        <p:txBody>
          <a:bodyPr/>
          <a:lstStyle/>
          <a:p>
            <a:pPr marL="0" indent="0">
              <a:buNone/>
            </a:pPr>
            <a:r>
              <a:rPr lang="en-US" sz="1800" dirty="0"/>
              <a:t>The above‐referenced Blending Firm hereby agrees that it shall comply with following conditions </a:t>
            </a:r>
            <a:r>
              <a:rPr lang="en-US" sz="1800" dirty="0" smtClean="0"/>
              <a:t>when blending </a:t>
            </a:r>
            <a:r>
              <a:rPr lang="en-US" sz="1800" dirty="0"/>
              <a:t>corn containing </a:t>
            </a:r>
            <a:r>
              <a:rPr lang="en-US" sz="1800" dirty="0" err="1"/>
              <a:t>aflatoxin</a:t>
            </a:r>
            <a:r>
              <a:rPr lang="en-US" sz="1800" dirty="0"/>
              <a:t> in concentrations of higher than 20 ppb (parts per billion) and </a:t>
            </a:r>
            <a:r>
              <a:rPr lang="en-US" sz="1800" dirty="0" smtClean="0"/>
              <a:t>less than </a:t>
            </a:r>
            <a:r>
              <a:rPr lang="en-US" sz="1800" dirty="0"/>
              <a:t>500 ppb with corn </a:t>
            </a:r>
            <a:r>
              <a:rPr lang="en-US" sz="1800" dirty="0" smtClean="0"/>
              <a:t>containing </a:t>
            </a:r>
            <a:r>
              <a:rPr lang="en-US" sz="1800" dirty="0" err="1"/>
              <a:t>aflatoxin</a:t>
            </a:r>
            <a:r>
              <a:rPr lang="en-US" sz="1800" dirty="0"/>
              <a:t> in concentrations of less than 20 ppb</a:t>
            </a:r>
            <a:r>
              <a:rPr lang="en-US" sz="1800" dirty="0" smtClean="0"/>
              <a:t>:</a:t>
            </a:r>
          </a:p>
          <a:p>
            <a:pPr marL="0" indent="0">
              <a:buNone/>
            </a:pPr>
            <a:endParaRPr lang="en-US" sz="1800" dirty="0"/>
          </a:p>
          <a:p>
            <a:pPr marL="0" indent="0">
              <a:buNone/>
            </a:pPr>
            <a:r>
              <a:rPr lang="en-US" sz="1800" dirty="0"/>
              <a:t>a. Corn contaminated with </a:t>
            </a:r>
            <a:r>
              <a:rPr lang="en-US" sz="1800" dirty="0" err="1"/>
              <a:t>aflatoxin</a:t>
            </a:r>
            <a:r>
              <a:rPr lang="en-US" sz="1800" dirty="0"/>
              <a:t> above 20 ppb may be blended with other corn </a:t>
            </a:r>
            <a:r>
              <a:rPr lang="en-US" sz="1800" dirty="0" smtClean="0"/>
              <a:t>to the </a:t>
            </a:r>
            <a:r>
              <a:rPr lang="en-US" sz="1800" dirty="0"/>
              <a:t>extent that the resulting product is below the appropriate </a:t>
            </a:r>
            <a:r>
              <a:rPr lang="en-US" sz="1800" dirty="0" err="1"/>
              <a:t>aflatoxin</a:t>
            </a:r>
            <a:r>
              <a:rPr lang="en-US" sz="1800" dirty="0"/>
              <a:t> action </a:t>
            </a:r>
            <a:r>
              <a:rPr lang="en-US" sz="1800" dirty="0" smtClean="0"/>
              <a:t>level in </a:t>
            </a:r>
            <a:r>
              <a:rPr lang="en-US" sz="1800" dirty="0"/>
              <a:t>corn used as or in animal feed. The blended corn will be </a:t>
            </a:r>
            <a:r>
              <a:rPr lang="en-US" sz="1800" u="sng" dirty="0"/>
              <a:t>shipped in </a:t>
            </a:r>
            <a:r>
              <a:rPr lang="en-US" sz="1800" u="sng" dirty="0" smtClean="0"/>
              <a:t>interstate commerce </a:t>
            </a:r>
            <a:r>
              <a:rPr lang="en-US" sz="1800" dirty="0"/>
              <a:t>or for use as or in feed for mature poultry, breeding swine, and </a:t>
            </a:r>
            <a:r>
              <a:rPr lang="en-US" sz="1800" dirty="0" smtClean="0"/>
              <a:t>finishing swine </a:t>
            </a:r>
            <a:r>
              <a:rPr lang="en-US" sz="1800" dirty="0"/>
              <a:t>over 100 pounds, breeding cattle and finishing (feedlot) cattle as long as </a:t>
            </a:r>
            <a:r>
              <a:rPr lang="en-US" sz="1800" dirty="0" smtClean="0"/>
              <a:t>the </a:t>
            </a:r>
            <a:r>
              <a:rPr lang="en-US" sz="1800" dirty="0" err="1" smtClean="0"/>
              <a:t>aflatoxin</a:t>
            </a:r>
            <a:r>
              <a:rPr lang="en-US" sz="1800" dirty="0" smtClean="0"/>
              <a:t> </a:t>
            </a:r>
            <a:r>
              <a:rPr lang="en-US" sz="1800" dirty="0"/>
              <a:t>levels are below the action levels set forth in </a:t>
            </a:r>
            <a:r>
              <a:rPr lang="en-US" sz="1800" u="sng" dirty="0"/>
              <a:t>FDA Guidance </a:t>
            </a:r>
            <a:r>
              <a:rPr lang="en-US" sz="1800" u="sng" dirty="0" smtClean="0"/>
              <a:t>Document, Compliance </a:t>
            </a:r>
            <a:r>
              <a:rPr lang="en-US" sz="1800" u="sng" dirty="0"/>
              <a:t>Policy Guide‐ Section 683.100, “Action Levels for </a:t>
            </a:r>
            <a:r>
              <a:rPr lang="en-US" sz="1800" u="sng" dirty="0" err="1"/>
              <a:t>Aflatoxin</a:t>
            </a:r>
            <a:r>
              <a:rPr lang="en-US" sz="1800" u="sng" dirty="0"/>
              <a:t> in </a:t>
            </a:r>
            <a:r>
              <a:rPr lang="en-US" sz="1800" u="sng" dirty="0" smtClean="0"/>
              <a:t>Animal Feeds</a:t>
            </a:r>
            <a:r>
              <a:rPr lang="en-US" sz="1800" u="sng" dirty="0"/>
              <a:t>.”</a:t>
            </a:r>
          </a:p>
        </p:txBody>
      </p:sp>
    </p:spTree>
    <p:extLst>
      <p:ext uri="{BB962C8B-B14F-4D97-AF65-F5344CB8AC3E}">
        <p14:creationId xmlns:p14="http://schemas.microsoft.com/office/powerpoint/2010/main" val="37336371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239" y="712177"/>
            <a:ext cx="8229600" cy="4525963"/>
          </a:xfrm>
        </p:spPr>
        <p:txBody>
          <a:bodyPr/>
          <a:lstStyle/>
          <a:p>
            <a:pPr marL="0" indent="0">
              <a:buNone/>
            </a:pPr>
            <a:r>
              <a:rPr lang="en-US" sz="1800" dirty="0"/>
              <a:t>b. Once the blending operation is completed, each batch of blended corn will </a:t>
            </a:r>
            <a:r>
              <a:rPr lang="en-US" sz="1800" dirty="0" smtClean="0"/>
              <a:t>be analyzed </a:t>
            </a:r>
            <a:r>
              <a:rPr lang="en-US" sz="1800" dirty="0"/>
              <a:t>to determine its </a:t>
            </a:r>
            <a:r>
              <a:rPr lang="en-US" sz="1800" dirty="0" err="1"/>
              <a:t>aflatoxin</a:t>
            </a:r>
            <a:r>
              <a:rPr lang="en-US" sz="1800" dirty="0"/>
              <a:t> level. The analysis </a:t>
            </a:r>
            <a:r>
              <a:rPr lang="en-US" sz="1800" u="sng" dirty="0"/>
              <a:t>shall be performed using </a:t>
            </a:r>
            <a:r>
              <a:rPr lang="en-US" sz="1800" u="sng" dirty="0" smtClean="0"/>
              <a:t>US</a:t>
            </a:r>
            <a:r>
              <a:rPr lang="en-US" sz="1800" u="sng" dirty="0"/>
              <a:t> </a:t>
            </a:r>
            <a:r>
              <a:rPr lang="en-US" sz="1800" u="sng" dirty="0" smtClean="0"/>
              <a:t>Department </a:t>
            </a:r>
            <a:r>
              <a:rPr lang="en-US" sz="1800" u="sng" dirty="0"/>
              <a:t>of Agriculture Grain Inspection, Packers &amp; Stockyards </a:t>
            </a:r>
            <a:r>
              <a:rPr lang="en-US" sz="1800" u="sng" dirty="0" smtClean="0"/>
              <a:t>Administration (GIPSA</a:t>
            </a:r>
            <a:r>
              <a:rPr lang="en-US" sz="1800" u="sng" dirty="0"/>
              <a:t>) approved sampling and analysis protocols and testing procedures</a:t>
            </a:r>
            <a:r>
              <a:rPr lang="en-US" sz="1800" dirty="0"/>
              <a:t>. Prior </a:t>
            </a:r>
            <a:r>
              <a:rPr lang="en-US" sz="1800" dirty="0" smtClean="0"/>
              <a:t>to the </a:t>
            </a:r>
            <a:r>
              <a:rPr lang="en-US" sz="1800" dirty="0"/>
              <a:t>use of the blended corn, and before shipment in interstate commerce, the </a:t>
            </a:r>
            <a:r>
              <a:rPr lang="en-US" sz="1800" dirty="0" smtClean="0"/>
              <a:t>seller will </a:t>
            </a:r>
            <a:r>
              <a:rPr lang="en-US" sz="1800" u="sng" dirty="0"/>
              <a:t>certify</a:t>
            </a:r>
            <a:r>
              <a:rPr lang="en-US" sz="1800" dirty="0"/>
              <a:t> that the </a:t>
            </a:r>
            <a:r>
              <a:rPr lang="en-US" sz="1800" dirty="0" err="1"/>
              <a:t>aflatoxin</a:t>
            </a:r>
            <a:r>
              <a:rPr lang="en-US" sz="1800" dirty="0"/>
              <a:t> level of the blended batch does not exceed the </a:t>
            </a:r>
            <a:r>
              <a:rPr lang="en-US" sz="1800" dirty="0" smtClean="0"/>
              <a:t>action level </a:t>
            </a:r>
            <a:r>
              <a:rPr lang="en-US" sz="1800" dirty="0"/>
              <a:t>for the appropriate intended species.</a:t>
            </a:r>
          </a:p>
          <a:p>
            <a:pPr marL="0" indent="0">
              <a:buNone/>
            </a:pPr>
            <a:r>
              <a:rPr lang="en-US" sz="1800" dirty="0"/>
              <a:t>c. The </a:t>
            </a:r>
            <a:r>
              <a:rPr lang="en-US" sz="1800" u="sng" dirty="0"/>
              <a:t>Seller</a:t>
            </a:r>
            <a:r>
              <a:rPr lang="en-US" sz="1800" dirty="0"/>
              <a:t> of corn blended pursuant to this process </a:t>
            </a:r>
            <a:r>
              <a:rPr lang="en-US" sz="1800" u="sng" dirty="0"/>
              <a:t>will provide </a:t>
            </a:r>
            <a:r>
              <a:rPr lang="en-US" sz="1800" dirty="0"/>
              <a:t>the purchaser with </a:t>
            </a:r>
            <a:r>
              <a:rPr lang="en-US" sz="1800" u="sng" dirty="0" smtClean="0"/>
              <a:t>a copy </a:t>
            </a:r>
            <a:r>
              <a:rPr lang="en-US" sz="1800" u="sng" dirty="0"/>
              <a:t>of the analytical results </a:t>
            </a:r>
            <a:r>
              <a:rPr lang="en-US" sz="1800" dirty="0"/>
              <a:t>generated from the process described in </a:t>
            </a:r>
            <a:r>
              <a:rPr lang="en-US" sz="1800" dirty="0" smtClean="0"/>
              <a:t>subparagraph “b</a:t>
            </a:r>
            <a:r>
              <a:rPr lang="en-US" sz="1800" dirty="0"/>
              <a:t>”. In addition, the </a:t>
            </a:r>
            <a:r>
              <a:rPr lang="en-US" sz="1800" u="sng" dirty="0"/>
              <a:t>seller will obtain written assurance from the purchaser</a:t>
            </a:r>
            <a:r>
              <a:rPr lang="en-US" sz="1800" dirty="0"/>
              <a:t> </a:t>
            </a:r>
            <a:r>
              <a:rPr lang="en-US" sz="1800" dirty="0" smtClean="0"/>
              <a:t>that blended </a:t>
            </a:r>
            <a:r>
              <a:rPr lang="en-US" sz="1800" dirty="0"/>
              <a:t>corn will be used as or in feed for mature poultry, breeding swine, </a:t>
            </a:r>
            <a:r>
              <a:rPr lang="en-US" sz="1800" dirty="0" smtClean="0"/>
              <a:t>finishing swine </a:t>
            </a:r>
            <a:r>
              <a:rPr lang="en-US" sz="1800" dirty="0"/>
              <a:t>over 100 pounds, breeding cattle and finishing (feedlot) cattle pursuant to </a:t>
            </a:r>
            <a:r>
              <a:rPr lang="en-US" sz="1800" dirty="0" smtClean="0"/>
              <a:t>the terms </a:t>
            </a:r>
            <a:r>
              <a:rPr lang="en-US" sz="1800" dirty="0"/>
              <a:t>of Compliance Policy Guide‐Section 683.100.</a:t>
            </a:r>
          </a:p>
          <a:p>
            <a:pPr marL="0" indent="0">
              <a:buNone/>
            </a:pPr>
            <a:r>
              <a:rPr lang="en-US" sz="1800" dirty="0"/>
              <a:t>d. The blended corn will be clearly identified and </a:t>
            </a:r>
            <a:r>
              <a:rPr lang="en-US" sz="1800" u="sng" dirty="0"/>
              <a:t>labeled for animal feed use only</a:t>
            </a:r>
            <a:r>
              <a:rPr lang="en-US" sz="1800" dirty="0"/>
              <a:t>.</a:t>
            </a:r>
          </a:p>
          <a:p>
            <a:pPr marL="0" indent="0">
              <a:buNone/>
            </a:pPr>
            <a:r>
              <a:rPr lang="en-US" sz="1800" dirty="0"/>
              <a:t>e. Corn containing </a:t>
            </a:r>
            <a:r>
              <a:rPr lang="en-US" sz="1800" dirty="0" err="1"/>
              <a:t>aflatoxin</a:t>
            </a:r>
            <a:r>
              <a:rPr lang="en-US" sz="1800" dirty="0"/>
              <a:t> levels </a:t>
            </a:r>
            <a:r>
              <a:rPr lang="en-US" sz="1800" u="sng" dirty="0"/>
              <a:t>greater than 500 ppb </a:t>
            </a:r>
            <a:r>
              <a:rPr lang="en-US" sz="1800" dirty="0"/>
              <a:t>cannot be blended.</a:t>
            </a:r>
          </a:p>
        </p:txBody>
      </p:sp>
    </p:spTree>
    <p:extLst>
      <p:ext uri="{BB962C8B-B14F-4D97-AF65-F5344CB8AC3E}">
        <p14:creationId xmlns:p14="http://schemas.microsoft.com/office/powerpoint/2010/main" val="3289654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52" t="22082" r="63571" b="10572"/>
          <a:stretch/>
        </p:blipFill>
        <p:spPr bwMode="auto">
          <a:xfrm>
            <a:off x="-1" y="259080"/>
            <a:ext cx="9234443" cy="646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7160" y="518160"/>
            <a:ext cx="5607432" cy="584775"/>
          </a:xfrm>
          <a:prstGeom prst="rect">
            <a:avLst/>
          </a:prstGeom>
          <a:noFill/>
        </p:spPr>
        <p:txBody>
          <a:bodyPr wrap="none" rtlCol="0">
            <a:spAutoFit/>
          </a:bodyPr>
          <a:lstStyle/>
          <a:p>
            <a:r>
              <a:rPr lang="en-US" sz="3200" dirty="0" smtClean="0"/>
              <a:t>Quantitative Risk Assessment</a:t>
            </a:r>
            <a:endParaRPr lang="en-US" sz="3200" dirty="0"/>
          </a:p>
        </p:txBody>
      </p:sp>
    </p:spTree>
    <p:extLst>
      <p:ext uri="{BB962C8B-B14F-4D97-AF65-F5344CB8AC3E}">
        <p14:creationId xmlns:p14="http://schemas.microsoft.com/office/powerpoint/2010/main" val="244824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err="1" smtClean="0"/>
              <a:t>Aflatoxin</a:t>
            </a:r>
            <a:r>
              <a:rPr lang="en-US" dirty="0" smtClean="0"/>
              <a:t> Policy Considerations:</a:t>
            </a:r>
            <a:br>
              <a:rPr lang="en-US" dirty="0" smtClean="0"/>
            </a:br>
            <a:r>
              <a:rPr lang="en-US" dirty="0" smtClean="0"/>
              <a:t>What is Policy </a:t>
            </a:r>
          </a:p>
        </p:txBody>
      </p:sp>
      <p:sp>
        <p:nvSpPr>
          <p:cNvPr id="4099" name="Rectangle 3"/>
          <p:cNvSpPr>
            <a:spLocks noGrp="1" noChangeArrowheads="1"/>
          </p:cNvSpPr>
          <p:nvPr>
            <p:ph type="body" idx="1"/>
          </p:nvPr>
        </p:nvSpPr>
        <p:spPr/>
        <p:txBody>
          <a:bodyPr/>
          <a:lstStyle/>
          <a:p>
            <a:pPr eaLnBrk="1" hangingPunct="1"/>
            <a:r>
              <a:rPr lang="en-US" b="0" smtClean="0"/>
              <a:t>Policy is a guiding principle leading to a course of action or specific program that is pursued by the government.</a:t>
            </a:r>
            <a:r>
              <a:rPr lang="en-US" smtClean="0"/>
              <a:t> </a:t>
            </a:r>
          </a:p>
          <a:p>
            <a:pPr eaLnBrk="1" hangingPunct="1"/>
            <a:r>
              <a:rPr lang="en-US" b="0" smtClean="0"/>
              <a:t>Agricultural and food policies embody the principles that guide government programs that influence production, the resources utilized in production, domestic and international markets for commodities and food products, food consumption and nutrition, food safety, and the conditions under which people live in rural America.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smtClean="0"/>
              <a:t>Generic List of Governance Options</a:t>
            </a:r>
          </a:p>
        </p:txBody>
      </p:sp>
      <p:pic>
        <p:nvPicPr>
          <p:cNvPr id="19458" name="Picture 5"/>
          <p:cNvPicPr>
            <a:picLocks noChangeAspect="1" noChangeArrowheads="1"/>
          </p:cNvPicPr>
          <p:nvPr/>
        </p:nvPicPr>
        <p:blipFill rotWithShape="1">
          <a:blip r:embed="rId3"/>
          <a:srcRect b="13510"/>
          <a:stretch/>
        </p:blipFill>
        <p:spPr bwMode="auto">
          <a:xfrm>
            <a:off x="1476375" y="1662059"/>
            <a:ext cx="5886450" cy="4658075"/>
          </a:xfrm>
          <a:prstGeom prst="rect">
            <a:avLst/>
          </a:prstGeom>
          <a:noFill/>
          <a:ln w="9525">
            <a:noFill/>
            <a:miter lim="800000"/>
            <a:headEnd/>
            <a:tailEnd/>
          </a:ln>
        </p:spPr>
      </p:pic>
      <p:sp>
        <p:nvSpPr>
          <p:cNvPr id="2" name="TextBox 1"/>
          <p:cNvSpPr txBox="1"/>
          <p:nvPr/>
        </p:nvSpPr>
        <p:spPr>
          <a:xfrm>
            <a:off x="152400" y="6320135"/>
            <a:ext cx="8839200" cy="461665"/>
          </a:xfrm>
          <a:prstGeom prst="rect">
            <a:avLst/>
          </a:prstGeom>
          <a:noFill/>
        </p:spPr>
        <p:txBody>
          <a:bodyPr wrap="square" rtlCol="0">
            <a:spAutoFit/>
          </a:bodyPr>
          <a:lstStyle/>
          <a:p>
            <a:pPr algn="ctr"/>
            <a:r>
              <a:rPr lang="en-US" sz="1200" dirty="0" smtClean="0"/>
              <a:t>National Research Council 2013; FIGURE 4-1. Options for assigning private-public responsibility to ensure food safety.  </a:t>
            </a:r>
            <a:endParaRPr lang="en-US" sz="1200" dirty="0"/>
          </a:p>
          <a:p>
            <a:pPr algn="ctr"/>
            <a:r>
              <a:rPr lang="en-US" sz="1200" dirty="0" smtClean="0"/>
              <a:t>SOURCE: Adapted from Garcia-Martinez et al. (2007).</a:t>
            </a:r>
            <a:endParaRPr lang="en-US" sz="1200" dirty="0"/>
          </a:p>
        </p:txBody>
      </p:sp>
    </p:spTree>
    <p:extLst>
      <p:ext uri="{BB962C8B-B14F-4D97-AF65-F5344CB8AC3E}">
        <p14:creationId xmlns:p14="http://schemas.microsoft.com/office/powerpoint/2010/main" val="2163916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Policy for Blending</a:t>
            </a:r>
            <a:endParaRPr lang="en-US" dirty="0"/>
          </a:p>
        </p:txBody>
      </p:sp>
      <p:sp>
        <p:nvSpPr>
          <p:cNvPr id="3" name="Content Placeholder 2"/>
          <p:cNvSpPr>
            <a:spLocks noGrp="1"/>
          </p:cNvSpPr>
          <p:nvPr>
            <p:ph idx="1"/>
          </p:nvPr>
        </p:nvSpPr>
        <p:spPr/>
        <p:txBody>
          <a:bodyPr/>
          <a:lstStyle/>
          <a:p>
            <a:pPr marL="0" indent="0">
              <a:spcAft>
                <a:spcPts val="600"/>
              </a:spcAft>
              <a:buNone/>
            </a:pPr>
            <a:r>
              <a:rPr lang="en-US" b="1" dirty="0" smtClean="0">
                <a:latin typeface="Calibri" panose="020F0502020204030204" pitchFamily="34" charset="0"/>
                <a:cs typeface="Calibri" panose="020F0502020204030204" pitchFamily="34" charset="0"/>
              </a:rPr>
              <a:t>OTSC received the following request</a:t>
            </a:r>
            <a:r>
              <a:rPr lang="en-US" dirty="0" smtClean="0">
                <a:latin typeface="Calibri" panose="020F0502020204030204" pitchFamily="34" charset="0"/>
                <a:cs typeface="Calibri" panose="020F0502020204030204" pitchFamily="34" charset="0"/>
              </a:rPr>
              <a:t>:</a:t>
            </a:r>
          </a:p>
          <a:p>
            <a:pPr marL="0" indent="0">
              <a:spcAft>
                <a:spcPts val="600"/>
              </a:spcAft>
              <a:buNone/>
            </a:pPr>
            <a:r>
              <a:rPr lang="en-US" sz="2000" dirty="0" smtClean="0">
                <a:latin typeface="Calibri" panose="020F0502020204030204" pitchFamily="34" charset="0"/>
                <a:cs typeface="Calibri" panose="020F0502020204030204" pitchFamily="34" charset="0"/>
              </a:rPr>
              <a:t> … the Food and </a:t>
            </a:r>
            <a:r>
              <a:rPr lang="en-US" sz="2000" dirty="0">
                <a:latin typeface="Calibri" panose="020F0502020204030204" pitchFamily="34" charset="0"/>
                <a:cs typeface="Calibri" panose="020F0502020204030204" pitchFamily="34" charset="0"/>
              </a:rPr>
              <a:t>Drug Administration (FDA) to implement a permanent nationwide policy that </a:t>
            </a:r>
            <a:r>
              <a:rPr lang="en-US" sz="2000" dirty="0" smtClean="0">
                <a:latin typeface="Calibri" panose="020F0502020204030204" pitchFamily="34" charset="0"/>
                <a:cs typeface="Calibri" panose="020F0502020204030204" pitchFamily="34" charset="0"/>
              </a:rPr>
              <a:t>approves blending </a:t>
            </a:r>
            <a:r>
              <a:rPr lang="en-US" sz="2000" dirty="0">
                <a:latin typeface="Calibri" panose="020F0502020204030204" pitchFamily="34" charset="0"/>
                <a:cs typeface="Calibri" panose="020F0502020204030204" pitchFamily="34" charset="0"/>
              </a:rPr>
              <a:t>corn containing 0 ppb to 500 ppb </a:t>
            </a:r>
            <a:r>
              <a:rPr lang="en-US" sz="2000" dirty="0" err="1">
                <a:latin typeface="Calibri" panose="020F0502020204030204" pitchFamily="34" charset="0"/>
                <a:cs typeface="Calibri" panose="020F0502020204030204" pitchFamily="34" charset="0"/>
              </a:rPr>
              <a:t>aflatoxin</a:t>
            </a:r>
            <a:r>
              <a:rPr lang="en-US" sz="2000" dirty="0" smtClean="0">
                <a:latin typeface="Calibri" panose="020F0502020204030204" pitchFamily="34" charset="0"/>
                <a:cs typeface="Calibri" panose="020F0502020204030204" pitchFamily="34" charset="0"/>
              </a:rPr>
              <a:t>.</a:t>
            </a:r>
            <a:endParaRPr lang="en-US" sz="2000" b="0" dirty="0">
              <a:latin typeface="Calibri" panose="020F0502020204030204" pitchFamily="34" charset="0"/>
              <a:cs typeface="Calibri" panose="020F0502020204030204" pitchFamily="34" charset="0"/>
            </a:endParaRPr>
          </a:p>
          <a:p>
            <a:pPr marL="0" indent="0">
              <a:spcAft>
                <a:spcPts val="600"/>
              </a:spcAft>
              <a:buNone/>
            </a:pPr>
            <a:r>
              <a:rPr lang="en-US" sz="2000" dirty="0" smtClean="0">
                <a:latin typeface="Calibri" panose="020F0502020204030204" pitchFamily="34" charset="0"/>
                <a:cs typeface="Calibri" panose="020F0502020204030204" pitchFamily="34" charset="0"/>
              </a:rPr>
              <a:t>We believe </a:t>
            </a:r>
            <a:r>
              <a:rPr lang="en-US" sz="2000" dirty="0">
                <a:latin typeface="Calibri" panose="020F0502020204030204" pitchFamily="34" charset="0"/>
                <a:cs typeface="Calibri" panose="020F0502020204030204" pitchFamily="34" charset="0"/>
              </a:rPr>
              <a:t>the FDA policy should be made permanent and supersede state authority to </a:t>
            </a:r>
            <a:r>
              <a:rPr lang="en-US" sz="2000" dirty="0" smtClean="0">
                <a:latin typeface="Calibri" panose="020F0502020204030204" pitchFamily="34" charset="0"/>
                <a:cs typeface="Calibri" panose="020F0502020204030204" pitchFamily="34" charset="0"/>
              </a:rPr>
              <a:t>request this </a:t>
            </a:r>
            <a:r>
              <a:rPr lang="en-US" sz="2000" dirty="0">
                <a:latin typeface="Calibri" panose="020F0502020204030204" pitchFamily="34" charset="0"/>
                <a:cs typeface="Calibri" panose="020F0502020204030204" pitchFamily="34" charset="0"/>
              </a:rPr>
              <a:t>approval since it involves interstate commerce. </a:t>
            </a:r>
          </a:p>
          <a:p>
            <a:pPr marL="0" indent="0">
              <a:spcAft>
                <a:spcPts val="600"/>
              </a:spcAft>
              <a:buNone/>
            </a:pPr>
            <a:r>
              <a:rPr lang="en-US" sz="2000" dirty="0" smtClean="0">
                <a:latin typeface="Calibri" panose="020F0502020204030204" pitchFamily="34" charset="0"/>
                <a:cs typeface="Calibri" panose="020F0502020204030204" pitchFamily="34" charset="0"/>
              </a:rPr>
              <a:t>The </a:t>
            </a:r>
            <a:r>
              <a:rPr lang="en-US" sz="2000" dirty="0">
                <a:latin typeface="Calibri" panose="020F0502020204030204" pitchFamily="34" charset="0"/>
                <a:cs typeface="Calibri" panose="020F0502020204030204" pitchFamily="34" charset="0"/>
              </a:rPr>
              <a:t>policy should include requirements for testing and labeling of corn with </a:t>
            </a:r>
            <a:r>
              <a:rPr lang="en-US" sz="2000" dirty="0" err="1">
                <a:latin typeface="Calibri" panose="020F0502020204030204" pitchFamily="34" charset="0"/>
                <a:cs typeface="Calibri" panose="020F0502020204030204" pitchFamily="34" charset="0"/>
              </a:rPr>
              <a:t>aflatoxin</a:t>
            </a:r>
            <a:r>
              <a:rPr lang="en-US" sz="2000" dirty="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that would </a:t>
            </a:r>
            <a:r>
              <a:rPr lang="en-US" sz="2000" dirty="0">
                <a:latin typeface="Calibri" panose="020F0502020204030204" pitchFamily="34" charset="0"/>
                <a:cs typeface="Calibri" panose="020F0502020204030204" pitchFamily="34" charset="0"/>
              </a:rPr>
              <a:t>be uniformly applied on a nationwide basis. This would provide purchasers greater </a:t>
            </a:r>
            <a:r>
              <a:rPr lang="en-US" sz="2000" dirty="0" smtClean="0">
                <a:latin typeface="Calibri" panose="020F0502020204030204" pitchFamily="34" charset="0"/>
                <a:cs typeface="Calibri" panose="020F0502020204030204" pitchFamily="34" charset="0"/>
              </a:rPr>
              <a:t>assurance that </a:t>
            </a:r>
            <a:r>
              <a:rPr lang="en-US" sz="2000" dirty="0">
                <a:latin typeface="Calibri" panose="020F0502020204030204" pitchFamily="34" charset="0"/>
                <a:cs typeface="Calibri" panose="020F0502020204030204" pitchFamily="34" charset="0"/>
              </a:rPr>
              <a:t>they are buying properly tested, labeled, and blended grain. The ability to </a:t>
            </a:r>
            <a:r>
              <a:rPr lang="en-US" sz="2000" dirty="0" smtClean="0">
                <a:latin typeface="Calibri" panose="020F0502020204030204" pitchFamily="34" charset="0"/>
                <a:cs typeface="Calibri" panose="020F0502020204030204" pitchFamily="34" charset="0"/>
              </a:rPr>
              <a:t>use all </a:t>
            </a:r>
            <a:r>
              <a:rPr lang="en-US" sz="2000" dirty="0">
                <a:latin typeface="Calibri" panose="020F0502020204030204" pitchFamily="34" charset="0"/>
                <a:cs typeface="Calibri" panose="020F0502020204030204" pitchFamily="34" charset="0"/>
              </a:rPr>
              <a:t>levels of corn, even those below 20 ppb, for blending will allow the purchasing sites </a:t>
            </a:r>
            <a:r>
              <a:rPr lang="en-US" sz="2000" dirty="0" smtClean="0">
                <a:latin typeface="Calibri" panose="020F0502020204030204" pitchFamily="34" charset="0"/>
                <a:cs typeface="Calibri" panose="020F0502020204030204" pitchFamily="34" charset="0"/>
              </a:rPr>
              <a:t>the ability </a:t>
            </a:r>
            <a:r>
              <a:rPr lang="en-US" sz="2000" dirty="0">
                <a:latin typeface="Calibri" panose="020F0502020204030204" pitchFamily="34" charset="0"/>
                <a:cs typeface="Calibri" panose="020F0502020204030204" pitchFamily="34" charset="0"/>
              </a:rPr>
              <a:t>to blend </a:t>
            </a:r>
            <a:r>
              <a:rPr lang="en-US" sz="2000" dirty="0" err="1">
                <a:latin typeface="Calibri" panose="020F0502020204030204" pitchFamily="34" charset="0"/>
                <a:cs typeface="Calibri" panose="020F0502020204030204" pitchFamily="34" charset="0"/>
              </a:rPr>
              <a:t>aflatoxin</a:t>
            </a:r>
            <a:r>
              <a:rPr lang="en-US" sz="2000" dirty="0">
                <a:latin typeface="Calibri" panose="020F0502020204030204" pitchFamily="34" charset="0"/>
                <a:cs typeface="Calibri" panose="020F0502020204030204" pitchFamily="34" charset="0"/>
              </a:rPr>
              <a:t> contaminated corn more safely.</a:t>
            </a:r>
            <a:endParaRPr lang="en-US" sz="2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1891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smtClean="0"/>
              <a:t>Texas Approved </a:t>
            </a:r>
            <a:r>
              <a:rPr lang="en-US" dirty="0" err="1" smtClean="0"/>
              <a:t>Aflatoxin</a:t>
            </a:r>
            <a:r>
              <a:rPr lang="en-US" dirty="0" smtClean="0"/>
              <a:t> Binders Through Rule Making:</a:t>
            </a:r>
          </a:p>
          <a:p>
            <a:pPr marL="0" indent="0">
              <a:buNone/>
            </a:pPr>
            <a:endParaRPr lang="en-US" dirty="0"/>
          </a:p>
          <a:p>
            <a:pPr marL="0" indent="0">
              <a:buNone/>
            </a:pPr>
            <a:r>
              <a:rPr lang="en-US" sz="2000" dirty="0"/>
              <a:t>(a) The provisions of this section apply to the use of </a:t>
            </a:r>
            <a:r>
              <a:rPr lang="en-US" sz="2000" dirty="0" err="1"/>
              <a:t>aflatoxin</a:t>
            </a:r>
            <a:r>
              <a:rPr lang="en-US" sz="2000" dirty="0"/>
              <a:t> </a:t>
            </a:r>
            <a:r>
              <a:rPr lang="en-US" sz="2000" dirty="0" smtClean="0"/>
              <a:t>binding agents </a:t>
            </a:r>
            <a:r>
              <a:rPr lang="en-US" sz="2000" dirty="0"/>
              <a:t>in customer-formula feeds as defined in the Texas </a:t>
            </a:r>
            <a:r>
              <a:rPr lang="en-US" sz="2000" dirty="0" smtClean="0"/>
              <a:t>Agriculture </a:t>
            </a:r>
            <a:r>
              <a:rPr lang="en-US" sz="2000" dirty="0"/>
              <a:t>Code §141.001(7). Labeling </a:t>
            </a:r>
            <a:r>
              <a:rPr lang="en-US" sz="2000" dirty="0" smtClean="0"/>
              <a:t>requirements </a:t>
            </a:r>
            <a:r>
              <a:rPr lang="en-US" sz="2000" dirty="0"/>
              <a:t>for </a:t>
            </a:r>
            <a:r>
              <a:rPr lang="en-US" sz="2000" dirty="0" smtClean="0"/>
              <a:t>customer-formula feed </a:t>
            </a:r>
            <a:r>
              <a:rPr lang="en-US" sz="2000" dirty="0"/>
              <a:t>set forth in §141.053 of the Texas Commercial Feed </a:t>
            </a:r>
            <a:r>
              <a:rPr lang="en-US" sz="2000" dirty="0" smtClean="0"/>
              <a:t>Control Act </a:t>
            </a:r>
            <a:r>
              <a:rPr lang="en-US" sz="2000" dirty="0"/>
              <a:t>require the name and number of pounds of the binding agent </a:t>
            </a:r>
            <a:r>
              <a:rPr lang="en-US" sz="2000" dirty="0" smtClean="0"/>
              <a:t>to be </a:t>
            </a:r>
            <a:r>
              <a:rPr lang="en-US" sz="2000" dirty="0"/>
              <a:t>included on the feed label, and the </a:t>
            </a:r>
            <a:r>
              <a:rPr lang="en-US" sz="2000" dirty="0" err="1"/>
              <a:t>aflatoxin</a:t>
            </a:r>
            <a:r>
              <a:rPr lang="en-US" sz="2000" dirty="0"/>
              <a:t> content to meet </a:t>
            </a:r>
            <a:r>
              <a:rPr lang="en-US" sz="2000" dirty="0" smtClean="0"/>
              <a:t>defined </a:t>
            </a:r>
            <a:r>
              <a:rPr lang="en-US" sz="2000" dirty="0"/>
              <a:t>action levels as established </a:t>
            </a:r>
            <a:r>
              <a:rPr lang="en-US" sz="2000" dirty="0" smtClean="0"/>
              <a:t>in §</a:t>
            </a:r>
            <a:r>
              <a:rPr lang="en-US" sz="2000" dirty="0"/>
              <a:t>61.61(a)(6) of this title, </a:t>
            </a:r>
            <a:r>
              <a:rPr lang="en-US" sz="2000" dirty="0" smtClean="0"/>
              <a:t>poisonous </a:t>
            </a:r>
            <a:r>
              <a:rPr lang="en-US" sz="2000" dirty="0"/>
              <a:t>or deleterious substances. </a:t>
            </a:r>
            <a:endParaRPr lang="en-US" sz="2000" b="0" dirty="0"/>
          </a:p>
        </p:txBody>
      </p:sp>
    </p:spTree>
    <p:extLst>
      <p:ext uri="{BB962C8B-B14F-4D97-AF65-F5344CB8AC3E}">
        <p14:creationId xmlns:p14="http://schemas.microsoft.com/office/powerpoint/2010/main" val="193299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4" name="Content Placeholder 3"/>
          <p:cNvSpPr>
            <a:spLocks noGrp="1"/>
          </p:cNvSpPr>
          <p:nvPr>
            <p:ph idx="1"/>
          </p:nvPr>
        </p:nvSpPr>
        <p:spPr/>
        <p:txBody>
          <a:bodyPr/>
          <a:lstStyle/>
          <a:p>
            <a:pPr marL="0" indent="0">
              <a:buNone/>
            </a:pPr>
            <a:r>
              <a:rPr lang="en-US" dirty="0" smtClean="0"/>
              <a:t>Andrew </a:t>
            </a:r>
            <a:r>
              <a:rPr lang="en-US" dirty="0" err="1" smtClean="0"/>
              <a:t>Buch</a:t>
            </a:r>
            <a:r>
              <a:rPr lang="en-US" dirty="0" smtClean="0"/>
              <a:t>, Research Specialist</a:t>
            </a:r>
          </a:p>
          <a:p>
            <a:pPr marL="0" indent="0">
              <a:buNone/>
            </a:pPr>
            <a:endParaRPr lang="en-US" dirty="0" smtClean="0"/>
          </a:p>
          <a:p>
            <a:pPr marL="0" indent="0">
              <a:buNone/>
            </a:pPr>
            <a:r>
              <a:rPr lang="en-US" dirty="0" smtClean="0"/>
              <a:t>Mary </a:t>
            </a:r>
            <a:r>
              <a:rPr lang="en-US" dirty="0" err="1" smtClean="0"/>
              <a:t>Sasser</a:t>
            </a:r>
            <a:r>
              <a:rPr lang="en-US" dirty="0" smtClean="0"/>
              <a:t>, Manager Field Operations</a:t>
            </a:r>
          </a:p>
          <a:p>
            <a:pPr marL="0" indent="0">
              <a:buNone/>
            </a:pPr>
            <a:endParaRPr lang="en-US" dirty="0"/>
          </a:p>
          <a:p>
            <a:pPr marL="0" indent="0">
              <a:buNone/>
            </a:pPr>
            <a:r>
              <a:rPr lang="en-US" dirty="0" smtClean="0"/>
              <a:t>Susie Dai Assistance Research Professor</a:t>
            </a:r>
          </a:p>
          <a:p>
            <a:pPr marL="0" indent="0">
              <a:buNone/>
            </a:pPr>
            <a:endParaRPr lang="en-US" dirty="0"/>
          </a:p>
          <a:p>
            <a:pPr marL="0" indent="0">
              <a:buNone/>
            </a:pPr>
            <a:r>
              <a:rPr lang="en-US" dirty="0" smtClean="0"/>
              <a:t>K.M. Lee, Associate Research Scientist</a:t>
            </a:r>
          </a:p>
          <a:p>
            <a:pPr marL="0" indent="0">
              <a:buNone/>
            </a:pPr>
            <a:endParaRPr lang="en-US" dirty="0"/>
          </a:p>
          <a:p>
            <a:pPr marL="0" indent="0">
              <a:buNone/>
            </a:pPr>
            <a:r>
              <a:rPr lang="en-US" dirty="0" smtClean="0"/>
              <a:t>OTSC field investigators and laboratory, </a:t>
            </a:r>
          </a:p>
          <a:p>
            <a:pPr marL="0" indent="0">
              <a:buNone/>
            </a:pPr>
            <a:endParaRPr lang="en-US" dirty="0" smtClean="0"/>
          </a:p>
          <a:p>
            <a:pPr marL="0" indent="0">
              <a:buNone/>
            </a:pPr>
            <a:r>
              <a:rPr lang="en-US" dirty="0" smtClean="0"/>
              <a:t>Ben Jones Associate Director of Compliance</a:t>
            </a:r>
          </a:p>
          <a:p>
            <a:pPr marL="0" indent="0">
              <a:buNone/>
            </a:pPr>
            <a:endParaRPr lang="en-US" dirty="0"/>
          </a:p>
        </p:txBody>
      </p:sp>
    </p:spTree>
    <p:extLst>
      <p:ext uri="{BB962C8B-B14F-4D97-AF65-F5344CB8AC3E}">
        <p14:creationId xmlns:p14="http://schemas.microsoft.com/office/powerpoint/2010/main" val="1227688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 name="Rectangle 102"/>
          <p:cNvSpPr>
            <a:spLocks noGrp="1" noChangeArrowheads="1"/>
          </p:cNvSpPr>
          <p:nvPr>
            <p:ph type="title"/>
          </p:nvPr>
        </p:nvSpPr>
        <p:spPr>
          <a:xfrm>
            <a:off x="441960" y="365760"/>
            <a:ext cx="8229600" cy="914400"/>
          </a:xfrm>
        </p:spPr>
        <p:txBody>
          <a:bodyPr/>
          <a:lstStyle/>
          <a:p>
            <a:r>
              <a:rPr lang="en-US" dirty="0" smtClean="0"/>
              <a:t>FDA </a:t>
            </a:r>
            <a:r>
              <a:rPr lang="en-US" dirty="0" err="1" smtClean="0"/>
              <a:t>Aflatoxin</a:t>
            </a:r>
            <a:r>
              <a:rPr lang="en-US" dirty="0" smtClean="0"/>
              <a:t> Action Levels</a:t>
            </a:r>
            <a:endParaRPr lang="en-US" dirty="0"/>
          </a:p>
        </p:txBody>
      </p:sp>
      <p:graphicFrame>
        <p:nvGraphicFramePr>
          <p:cNvPr id="150661" name="Group 133"/>
          <p:cNvGraphicFramePr>
            <a:graphicFrameLocks noGrp="1"/>
          </p:cNvGraphicFramePr>
          <p:nvPr>
            <p:ph type="tbl" idx="1"/>
          </p:nvPr>
        </p:nvGraphicFramePr>
        <p:xfrm>
          <a:off x="457200" y="1143000"/>
          <a:ext cx="8229600" cy="5404169"/>
        </p:xfrm>
        <a:graphic>
          <a:graphicData uri="http://schemas.openxmlformats.org/drawingml/2006/table">
            <a:tbl>
              <a:tblPr/>
              <a:tblGrid>
                <a:gridCol w="838200"/>
                <a:gridCol w="7391400"/>
              </a:tblGrid>
              <a:tr h="635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ppb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ko-KR" sz="2000" b="1" i="0" u="none" strike="noStrike" cap="none" normalizeH="0" baseline="0" smtClean="0">
                          <a:ln>
                            <a:noFill/>
                          </a:ln>
                          <a:solidFill>
                            <a:schemeClr val="tx1"/>
                          </a:solidFill>
                          <a:effectLst/>
                          <a:latin typeface="Arial" charset="0"/>
                          <a:ea typeface="굴림" charset="-127"/>
                        </a:rPr>
                        <a:t>Product Description </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ko-KR" sz="2000" b="0" i="0" u="none" strike="noStrike" cap="none" normalizeH="0" baseline="0" smtClean="0">
                          <a:ln>
                            <a:noFill/>
                          </a:ln>
                          <a:solidFill>
                            <a:schemeClr val="tx1"/>
                          </a:solidFill>
                          <a:effectLst/>
                          <a:latin typeface="Arial" charset="0"/>
                          <a:ea typeface="굴림" charset="-127"/>
                        </a:rPr>
                        <a:t>Corn, peanut products, cottonseed meal, and other animal feeds and feed ingredients intended for dairy animals, for animal species or uses not specified above, or when the intended use is not known</a:t>
                      </a:r>
                      <a:r>
                        <a:rPr kumimoji="0" lang="en-US" altLang="ko-KR" sz="2000" b="1" i="0" u="none" strike="noStrike" cap="none" normalizeH="0" baseline="0" smtClean="0">
                          <a:ln>
                            <a:noFill/>
                          </a:ln>
                          <a:solidFill>
                            <a:schemeClr val="tx1"/>
                          </a:solidFill>
                          <a:effectLst/>
                          <a:latin typeface="Arial" charset="0"/>
                          <a:ea typeface="굴림" charset="-127"/>
                        </a:rPr>
                        <a:t> </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9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ko-KR" sz="2000" b="0" i="0" u="none" strike="noStrike" cap="none" normalizeH="0" baseline="0" smtClean="0">
                          <a:ln>
                            <a:noFill/>
                          </a:ln>
                          <a:solidFill>
                            <a:schemeClr val="tx1"/>
                          </a:solidFill>
                          <a:effectLst/>
                          <a:latin typeface="Arial" charset="0"/>
                          <a:ea typeface="굴림" charset="-127"/>
                        </a:rPr>
                        <a:t>Corn, peanut products, and other animal feeds and feed ingredients, but excluding cottonseed meal, intended for immature animals</a:t>
                      </a:r>
                      <a:r>
                        <a:rPr kumimoji="0" lang="en-US" altLang="ko-KR" sz="2000" b="1" i="0" u="none" strike="noStrike" cap="none" normalizeH="0" baseline="0" smtClean="0">
                          <a:ln>
                            <a:noFill/>
                          </a:ln>
                          <a:solidFill>
                            <a:schemeClr val="tx1"/>
                          </a:solidFill>
                          <a:effectLst/>
                          <a:latin typeface="Arial" charset="0"/>
                          <a:ea typeface="굴림" charset="-127"/>
                        </a:rPr>
                        <a:t> </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ko-KR" sz="2000" b="0" i="0" u="none" strike="noStrike" cap="none" normalizeH="0" baseline="0" smtClean="0">
                          <a:ln>
                            <a:noFill/>
                          </a:ln>
                          <a:solidFill>
                            <a:schemeClr val="tx1"/>
                          </a:solidFill>
                          <a:effectLst/>
                          <a:latin typeface="Arial" charset="0"/>
                          <a:ea typeface="굴림" charset="-127"/>
                        </a:rPr>
                        <a:t>Corn and peanut products intended for breeding beef cattle, breeding swine, or mature poultry</a:t>
                      </a:r>
                      <a:r>
                        <a:rPr kumimoji="0" lang="en-US" altLang="ko-KR" sz="2000" b="1" i="0" u="none" strike="noStrike" cap="none" normalizeH="0" baseline="0" smtClean="0">
                          <a:ln>
                            <a:noFill/>
                          </a:ln>
                          <a:solidFill>
                            <a:schemeClr val="tx1"/>
                          </a:solidFill>
                          <a:effectLst/>
                          <a:latin typeface="Arial" charset="0"/>
                          <a:ea typeface="굴림" charset="-127"/>
                        </a:rPr>
                        <a:t> </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ko-KR" sz="2000" b="0" i="0" u="none" strike="noStrike" cap="none" normalizeH="0" baseline="0" smtClean="0">
                          <a:ln>
                            <a:noFill/>
                          </a:ln>
                          <a:solidFill>
                            <a:schemeClr val="tx1"/>
                          </a:solidFill>
                          <a:effectLst/>
                          <a:latin typeface="Arial" charset="0"/>
                          <a:ea typeface="굴림" charset="-127"/>
                        </a:rPr>
                        <a:t>Corn or peanut products intended for finishing swine of 100 pounds or greater</a:t>
                      </a:r>
                      <a:r>
                        <a:rPr kumimoji="0" lang="en-US" altLang="ko-KR" sz="2000" b="1" i="0" u="none" strike="noStrike" cap="none" normalizeH="0" baseline="0" smtClean="0">
                          <a:ln>
                            <a:noFill/>
                          </a:ln>
                          <a:solidFill>
                            <a:schemeClr val="tx1"/>
                          </a:solidFill>
                          <a:effectLst/>
                          <a:latin typeface="Arial" charset="0"/>
                          <a:ea typeface="굴림" charset="-127"/>
                        </a:rPr>
                        <a:t> </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7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300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ko-KR" sz="2000" b="0" i="0" u="none" strike="noStrike" cap="none" normalizeH="0" baseline="0" smtClean="0">
                          <a:ln>
                            <a:noFill/>
                          </a:ln>
                          <a:solidFill>
                            <a:schemeClr val="tx1"/>
                          </a:solidFill>
                          <a:effectLst/>
                          <a:latin typeface="Arial" charset="0"/>
                          <a:ea typeface="굴림" charset="-127"/>
                        </a:rPr>
                        <a:t>Corn and peanut products intended for finishing (i.e., feedlot) beef cattle</a:t>
                      </a:r>
                      <a:r>
                        <a:rPr kumimoji="0" lang="en-US" altLang="ko-KR" sz="2000" b="1" i="0" u="none" strike="noStrike" cap="none" normalizeH="0" baseline="0" smtClean="0">
                          <a:ln>
                            <a:noFill/>
                          </a:ln>
                          <a:solidFill>
                            <a:schemeClr val="tx1"/>
                          </a:solidFill>
                          <a:effectLst/>
                          <a:latin typeface="Arial" charset="0"/>
                          <a:ea typeface="굴림" charset="-127"/>
                        </a:rPr>
                        <a:t> </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487" r="62500" b="3143"/>
          <a:stretch/>
        </p:blipFill>
        <p:spPr bwMode="auto">
          <a:xfrm>
            <a:off x="-1" y="0"/>
            <a:ext cx="101136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685" y="3300411"/>
            <a:ext cx="5597865" cy="417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1491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1" y="613067"/>
            <a:ext cx="6989836" cy="624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685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1978"/>
            <a:ext cx="9260493" cy="619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04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61" t="26073" r="63036" b="3469"/>
          <a:stretch/>
        </p:blipFill>
        <p:spPr bwMode="auto">
          <a:xfrm>
            <a:off x="0" y="646609"/>
            <a:ext cx="5631180" cy="642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4460" y="0"/>
            <a:ext cx="6355080" cy="369332"/>
          </a:xfrm>
          <a:prstGeom prst="rect">
            <a:avLst/>
          </a:prstGeom>
        </p:spPr>
        <p:txBody>
          <a:bodyPr wrap="square">
            <a:spAutoFit/>
          </a:bodyPr>
          <a:lstStyle/>
          <a:p>
            <a:r>
              <a:rPr lang="en-US" dirty="0"/>
              <a:t>http://otscweb.tamu.edu/Risk/Aflatoxin/Blending.aspx</a:t>
            </a: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36" t="15224" r="70153" b="20368"/>
          <a:stretch/>
        </p:blipFill>
        <p:spPr bwMode="auto">
          <a:xfrm>
            <a:off x="5631180" y="646609"/>
            <a:ext cx="4868872" cy="349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715" r="70230" b="26980"/>
          <a:stretch/>
        </p:blipFill>
        <p:spPr bwMode="auto">
          <a:xfrm>
            <a:off x="5631180" y="4114800"/>
            <a:ext cx="3512820" cy="211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570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951378172"/>
              </p:ext>
            </p:extLst>
          </p:nvPr>
        </p:nvGraphicFramePr>
        <p:xfrm>
          <a:off x="259080" y="644978"/>
          <a:ext cx="3977639" cy="32259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p14="http://schemas.microsoft.com/office/powerpoint/2010/main" val="3026485579"/>
              </p:ext>
            </p:extLst>
          </p:nvPr>
        </p:nvGraphicFramePr>
        <p:xfrm>
          <a:off x="4572000" y="701040"/>
          <a:ext cx="4191001" cy="3169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618759324"/>
              </p:ext>
            </p:extLst>
          </p:nvPr>
        </p:nvGraphicFramePr>
        <p:xfrm>
          <a:off x="409575" y="3901439"/>
          <a:ext cx="3644265" cy="28324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p:cNvGraphicFramePr>
            <a:graphicFrameLocks/>
          </p:cNvGraphicFramePr>
          <p:nvPr>
            <p:extLst>
              <p:ext uri="{D42A27DB-BD31-4B8C-83A1-F6EECF244321}">
                <p14:modId xmlns:p14="http://schemas.microsoft.com/office/powerpoint/2010/main" val="2485456897"/>
              </p:ext>
            </p:extLst>
          </p:nvPr>
        </p:nvGraphicFramePr>
        <p:xfrm>
          <a:off x="4680585" y="3959815"/>
          <a:ext cx="3564255" cy="289818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625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TSC-PP">
  <a:themeElements>
    <a:clrScheme name="Office Theme 13">
      <a:dk1>
        <a:srgbClr val="000000"/>
      </a:dk1>
      <a:lt1>
        <a:srgbClr val="FFFFFF"/>
      </a:lt1>
      <a:dk2>
        <a:srgbClr val="5D0025"/>
      </a:dk2>
      <a:lt2>
        <a:srgbClr val="777777"/>
      </a:lt2>
      <a:accent1>
        <a:srgbClr val="FFFFCC"/>
      </a:accent1>
      <a:accent2>
        <a:srgbClr val="006699"/>
      </a:accent2>
      <a:accent3>
        <a:srgbClr val="FFFFFF"/>
      </a:accent3>
      <a:accent4>
        <a:srgbClr val="000000"/>
      </a:accent4>
      <a:accent5>
        <a:srgbClr val="FFFFE2"/>
      </a:accent5>
      <a:accent6>
        <a:srgbClr val="005C8A"/>
      </a:accent6>
      <a:hlink>
        <a:srgbClr val="FF5050"/>
      </a:hlink>
      <a:folHlink>
        <a:srgbClr val="003300"/>
      </a:folHlink>
    </a:clrScheme>
    <a:fontScheme name="Office Them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5D0025"/>
        </a:dk2>
        <a:lt2>
          <a:srgbClr val="777777"/>
        </a:lt2>
        <a:accent1>
          <a:srgbClr val="FFFFCC"/>
        </a:accent1>
        <a:accent2>
          <a:srgbClr val="006699"/>
        </a:accent2>
        <a:accent3>
          <a:srgbClr val="FFFFFF"/>
        </a:accent3>
        <a:accent4>
          <a:srgbClr val="000000"/>
        </a:accent4>
        <a:accent5>
          <a:srgbClr val="FFFFE2"/>
        </a:accent5>
        <a:accent6>
          <a:srgbClr val="005C8A"/>
        </a:accent6>
        <a:hlink>
          <a:srgbClr val="FF5050"/>
        </a:hlink>
        <a:folHlink>
          <a:srgbClr val="00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OTSC-PP</Template>
  <TotalTime>3879</TotalTime>
  <Words>5705</Words>
  <Application>Microsoft Office PowerPoint</Application>
  <PresentationFormat>On-screen Show (4:3)</PresentationFormat>
  <Paragraphs>338</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OTSC-PP</vt:lpstr>
      <vt:lpstr>Aflatoxin Risk Management</vt:lpstr>
      <vt:lpstr>PowerPoint Presentation</vt:lpstr>
      <vt:lpstr>PowerPoint Presentation</vt:lpstr>
      <vt:lpstr>FDA Aflatoxin Action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Statistically derived risk-based plan of work: binomial probability statistics</vt:lpstr>
      <vt:lpstr>Harvested Corn Mycotoxin Work Plan Estimated for a 95% Confidence Interval</vt:lpstr>
      <vt:lpstr>Harvested Corn Mycotoxin Work Plan Estimated Sample Size</vt:lpstr>
      <vt:lpstr>Co-Regulation of aflatoxin risk as a preventive control</vt:lpstr>
      <vt:lpstr>Aflatoxin Measurement Accuracy among 43 Grain Elevators in Texas</vt:lpstr>
      <vt:lpstr>PowerPoint Presentation</vt:lpstr>
      <vt:lpstr>One Sample Strategy Components</vt:lpstr>
      <vt:lpstr>Approval Process</vt:lpstr>
      <vt:lpstr>Criteria: Sampling</vt:lpstr>
      <vt:lpstr>Criteria: Grinding</vt:lpstr>
      <vt:lpstr>Certificate of Analysis</vt:lpstr>
      <vt:lpstr>Outbound Seals</vt:lpstr>
      <vt:lpstr>OTSC Monitoring</vt:lpstr>
      <vt:lpstr>Control Chart </vt:lpstr>
      <vt:lpstr>OTSC Corrective Actions</vt:lpstr>
      <vt:lpstr>A Preventive Approach to  Aflatoxin Risk Management</vt:lpstr>
      <vt:lpstr>2013 Aflatoxin Verification Results</vt:lpstr>
      <vt:lpstr>Performance curve comparing OTSC and One Sample Strategy verification results</vt:lpstr>
      <vt:lpstr>Risk Analysis</vt:lpstr>
      <vt:lpstr>2012 Drought in the US corn belt and FDA Blending Provisions</vt:lpstr>
      <vt:lpstr>PowerPoint Presentation</vt:lpstr>
      <vt:lpstr>PowerPoint Presentation</vt:lpstr>
      <vt:lpstr>Aflatoxin Policy Considerations: What is Policy </vt:lpstr>
      <vt:lpstr>Generic List of Governance Options</vt:lpstr>
      <vt:lpstr>Proposed Policy for Blending</vt:lpstr>
      <vt:lpstr>POLICY:</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Regulatory Science and Aflatoxin Risk Management</dc:title>
  <dc:creator>OTSC</dc:creator>
  <cp:lastModifiedBy>OTSC</cp:lastModifiedBy>
  <cp:revision>224</cp:revision>
  <cp:lastPrinted>2012-10-03T16:54:54Z</cp:lastPrinted>
  <dcterms:created xsi:type="dcterms:W3CDTF">2012-09-28T22:09:46Z</dcterms:created>
  <dcterms:modified xsi:type="dcterms:W3CDTF">2014-07-16T21:08:28Z</dcterms:modified>
</cp:coreProperties>
</file>