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theme/themeOverride3.xml" ContentType="application/vnd.openxmlformats-officedocument.themeOverride+xml"/>
  <Override PartName="/ppt/charts/chart2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78" r:id="rId6"/>
    <p:sldId id="276" r:id="rId7"/>
    <p:sldId id="260" r:id="rId8"/>
    <p:sldId id="261" r:id="rId9"/>
    <p:sldId id="277" r:id="rId10"/>
    <p:sldId id="262" r:id="rId11"/>
    <p:sldId id="263" r:id="rId12"/>
    <p:sldId id="264" r:id="rId13"/>
    <p:sldId id="265" r:id="rId14"/>
    <p:sldId id="266" r:id="rId15"/>
    <p:sldId id="27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adan\AppData\Local\Microsoft\Windows\Temporary%20Internet%20Files\Content.Outlook\B832SYXU\Inspection%20Data%20Summary.xlsx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752405387376092E-2"/>
          <c:y val="0.11601116204591774"/>
          <c:w val="0.91768042894730462"/>
          <c:h val="0.605877267860445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'Violations By Category'!$B$1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elete val="1"/>
          </c:dLbls>
          <c:cat>
            <c:strRef>
              <c:f>'Violations By Category'!$A$2:$A$8</c:f>
              <c:strCache>
                <c:ptCount val="7"/>
                <c:pt idx="0">
                  <c:v>PLANTS AND GROUNDS</c:v>
                </c:pt>
                <c:pt idx="1">
                  <c:v>EQUIPMENT AND UTENSILS</c:v>
                </c:pt>
                <c:pt idx="2">
                  <c:v>SANITARY FACILITIES AND CONTROLS</c:v>
                </c:pt>
                <c:pt idx="3">
                  <c:v>SANITARY OPERATIONS</c:v>
                </c:pt>
                <c:pt idx="4">
                  <c:v>PROCESSES AND CONTROLS</c:v>
                </c:pt>
                <c:pt idx="5">
                  <c:v>PERSONNEL</c:v>
                </c:pt>
                <c:pt idx="6">
                  <c:v>TESTING, REPORTING, AND RECORDS</c:v>
                </c:pt>
              </c:strCache>
            </c:strRef>
          </c:cat>
          <c:val>
            <c:numRef>
              <c:f>'Violations By Category'!$B$2:$B$8</c:f>
              <c:numCache>
                <c:formatCode>General</c:formatCode>
                <c:ptCount val="7"/>
                <c:pt idx="0">
                  <c:v>281</c:v>
                </c:pt>
                <c:pt idx="1">
                  <c:v>59</c:v>
                </c:pt>
                <c:pt idx="2">
                  <c:v>73</c:v>
                </c:pt>
                <c:pt idx="3">
                  <c:v>178</c:v>
                </c:pt>
                <c:pt idx="4">
                  <c:v>88</c:v>
                </c:pt>
                <c:pt idx="5">
                  <c:v>21</c:v>
                </c:pt>
                <c:pt idx="6">
                  <c:v>53</c:v>
                </c:pt>
              </c:numCache>
            </c:numRef>
          </c:val>
        </c:ser>
        <c:ser>
          <c:idx val="1"/>
          <c:order val="1"/>
          <c:tx>
            <c:strRef>
              <c:f>'Violations By Category'!$C$1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elete val="1"/>
          </c:dLbls>
          <c:cat>
            <c:strRef>
              <c:f>'Violations By Category'!$A$2:$A$8</c:f>
              <c:strCache>
                <c:ptCount val="7"/>
                <c:pt idx="0">
                  <c:v>PLANTS AND GROUNDS</c:v>
                </c:pt>
                <c:pt idx="1">
                  <c:v>EQUIPMENT AND UTENSILS</c:v>
                </c:pt>
                <c:pt idx="2">
                  <c:v>SANITARY FACILITIES AND CONTROLS</c:v>
                </c:pt>
                <c:pt idx="3">
                  <c:v>SANITARY OPERATIONS</c:v>
                </c:pt>
                <c:pt idx="4">
                  <c:v>PROCESSES AND CONTROLS</c:v>
                </c:pt>
                <c:pt idx="5">
                  <c:v>PERSONNEL</c:v>
                </c:pt>
                <c:pt idx="6">
                  <c:v>TESTING, REPORTING, AND RECORDS</c:v>
                </c:pt>
              </c:strCache>
            </c:strRef>
          </c:cat>
          <c:val>
            <c:numRef>
              <c:f>'Violations By Category'!$C$2:$C$8</c:f>
              <c:numCache>
                <c:formatCode>General</c:formatCode>
                <c:ptCount val="7"/>
                <c:pt idx="0">
                  <c:v>458</c:v>
                </c:pt>
                <c:pt idx="1">
                  <c:v>113</c:v>
                </c:pt>
                <c:pt idx="2">
                  <c:v>95</c:v>
                </c:pt>
                <c:pt idx="3">
                  <c:v>269</c:v>
                </c:pt>
                <c:pt idx="4">
                  <c:v>177</c:v>
                </c:pt>
                <c:pt idx="5">
                  <c:v>51</c:v>
                </c:pt>
                <c:pt idx="6">
                  <c:v>49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9884544"/>
        <c:axId val="82372096"/>
        <c:axId val="0"/>
      </c:bar3DChart>
      <c:catAx>
        <c:axId val="49884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l">
                  <a:defRPr/>
                </a:pPr>
                <a:r>
                  <a:rPr lang="en-US" sz="1200"/>
                  <a:t>2012:  898 Total</a:t>
                </a:r>
                <a:r>
                  <a:rPr lang="en-US" sz="1200" baseline="0"/>
                  <a:t> Inspections Performed</a:t>
                </a:r>
              </a:p>
              <a:p>
                <a:pPr algn="l">
                  <a:defRPr/>
                </a:pPr>
                <a:r>
                  <a:rPr lang="en-US" sz="1200" baseline="0"/>
                  <a:t>2013:  1081 Total Inspections Performed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0.31533357550723362"/>
              <c:y val="0.89783415148391643"/>
            </c:manualLayout>
          </c:layout>
          <c:overlay val="0"/>
        </c:title>
        <c:majorTickMark val="out"/>
        <c:minorTickMark val="none"/>
        <c:tickLblPos val="nextTo"/>
        <c:crossAx val="82372096"/>
        <c:crosses val="autoZero"/>
        <c:auto val="1"/>
        <c:lblAlgn val="ctr"/>
        <c:lblOffset val="100"/>
        <c:noMultiLvlLbl val="0"/>
      </c:catAx>
      <c:valAx>
        <c:axId val="82372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884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772429968078437"/>
          <c:y val="0.12339557530039137"/>
          <c:w val="7.3062671836816986E-2"/>
          <c:h val="9.9712048045252577E-2"/>
        </c:manualLayout>
      </c:layout>
      <c:overlay val="1"/>
      <c:spPr>
        <a:solidFill>
          <a:schemeClr val="bg1"/>
        </a:solidFill>
        <a:ln>
          <a:solidFill>
            <a:schemeClr val="bg1">
              <a:lumMod val="50000"/>
            </a:schemeClr>
          </a:solidFill>
        </a:ln>
      </c:sp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6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chemeClr val="accent6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Sheet1!$A$1:$A$5</c:f>
              <c:strCache>
                <c:ptCount val="5"/>
                <c:pt idx="0">
                  <c:v>Pathogen</c:v>
                </c:pt>
                <c:pt idx="1">
                  <c:v>Labeling</c:v>
                </c:pt>
                <c:pt idx="2">
                  <c:v>Toxin</c:v>
                </c:pt>
                <c:pt idx="3">
                  <c:v>Foreign Object</c:v>
                </c:pt>
                <c:pt idx="4">
                  <c:v>Process Deviation</c:v>
                </c:pt>
              </c:strCache>
            </c:strRef>
          </c:cat>
          <c:val>
            <c:numRef>
              <c:f>Sheet1!$B$1:$B$5</c:f>
              <c:numCache>
                <c:formatCode>0%</c:formatCode>
                <c:ptCount val="5"/>
                <c:pt idx="0">
                  <c:v>0.51</c:v>
                </c:pt>
                <c:pt idx="1">
                  <c:v>0.24</c:v>
                </c:pt>
                <c:pt idx="2">
                  <c:v>0.13</c:v>
                </c:pt>
                <c:pt idx="3">
                  <c:v>0.06</c:v>
                </c:pt>
                <c:pt idx="4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127333041703122"/>
          <c:y val="0.20055367001538602"/>
          <c:w val="0.26866494118790707"/>
          <c:h val="0.60463956014118925"/>
        </c:manualLayout>
      </c:layout>
      <c:overlay val="0"/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F4A60-BE06-4596-B84E-313F070D8334}" type="datetimeFigureOut">
              <a:rPr lang="en-US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E5BF7-7CC4-404F-99CA-B719B4BA4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8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D8B1C-1D5F-4BB3-BF74-8D8882C6EF9E}" type="datetimeFigureOut">
              <a:rPr lang="en-US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E5934-2F48-4284-87ED-AA20DCE35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3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13504-6AAC-4680-A993-95BCA58DA7CF}" type="datetimeFigureOut">
              <a:rPr lang="en-US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E19EC-962A-46F0-A54B-8F361AEC7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9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63496-577D-4FD7-B6B4-2D0B65ECC8A9}" type="datetimeFigureOut">
              <a:rPr lang="en-US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D31B4-CE78-41A2-BBED-2B48A4772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1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3BFDF-2E2A-427A-B37B-CB377E9CC4A6}" type="datetimeFigureOut">
              <a:rPr lang="en-US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364FF-EA96-487E-8778-184884DAE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73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851D3-8B86-4138-9EB9-9891B1317CC4}" type="datetimeFigureOut">
              <a:rPr lang="en-US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9DE01-ADA4-4461-95B7-FF4941DDB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4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A3320-F4A0-41C7-AA10-E5839BBA8571}" type="datetimeFigureOut">
              <a:rPr lang="en-US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A6919-9D35-4A21-93CF-967EFECEA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2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44047-2305-4455-9501-BFCEF6CC8F65}" type="datetimeFigureOut">
              <a:rPr lang="en-US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889C1-2FE5-4AD6-9278-DA3E7706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2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DBC3B-5ED7-46AD-AF90-1367B3C6271F}" type="datetimeFigureOut">
              <a:rPr lang="en-US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CA7BF-7AF6-4326-BFEA-5B411737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8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4B7D0-1966-41C3-8D2F-8C9C6458BE0B}" type="datetimeFigureOut">
              <a:rPr lang="en-US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B394-0F34-4B51-92FF-0429D967C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5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FC7DC-AE31-4312-BC7C-C4B4D4A47833}" type="datetimeFigureOut">
              <a:rPr lang="en-US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3FB06-4B73-4824-8A45-ACBB0960A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1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0D4109-9E32-4F65-818C-276BB1EBE135}" type="datetimeFigureOut">
              <a:rPr lang="en-US"/>
              <a:pPr>
                <a:defRPr/>
              </a:pPr>
              <a:t>6/24/2014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BC5E3-39B0-46C8-92B4-D051D4DB8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3" r:id="rId2"/>
    <p:sldLayoutId id="2147483782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83" r:id="rId9"/>
    <p:sldLayoutId id="2147483779" r:id="rId10"/>
    <p:sldLayoutId id="21474837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8A1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8A1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7C984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Natalie.Adan@agr.georgi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docid=Loiz45Mv31PQFM&amp;tbnid=eVARc0rFUsFxJM:&amp;ved=0CAUQjRw&amp;url=http://www.weightlossmindcoaching.com/&amp;ei=EwujU66qNcjjsASKq4KYDg&amp;bvm=bv.69411363,d.cWc&amp;psig=AFQjCNFhIPjyt_kqsRVBmWcTWYLVh7szYg&amp;ust=140328049289054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jp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851648" cy="1143000"/>
          </a:xfrm>
          <a:extLst/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>
                <a:effectLst/>
              </a:rPr>
              <a:t>Sanitation &amp; GMPs 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854950" cy="1571625"/>
          </a:xfrm>
        </p:spPr>
        <p:txBody>
          <a:bodyPr/>
          <a:lstStyle/>
          <a:p>
            <a:pPr marR="0" eaLnBrk="1" hangingPunct="1"/>
            <a:r>
              <a:rPr lang="en-US" altLang="en-US" sz="4600" b="1" smtClean="0">
                <a:solidFill>
                  <a:srgbClr val="4DB1EA"/>
                </a:solidFill>
                <a:latin typeface="Calibri" pitchFamily="34" charset="0"/>
              </a:rPr>
              <a:t>Data and Decisions/Actions Based on Common Deficiencies </a:t>
            </a:r>
            <a:endParaRPr lang="en-US" altLang="en-US" sz="2400" smtClean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685800" y="4506913"/>
            <a:ext cx="48006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/>
              <a:t>Georgia Department of Agriculture</a:t>
            </a:r>
          </a:p>
        </p:txBody>
      </p:sp>
      <p:pic>
        <p:nvPicPr>
          <p:cNvPr id="5125" name="Picture 3" descr="New Ag Seal - GIF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938" y="41910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Restoration Plan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7848600" cy="19653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Encouraged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/>
                </a:solidFill>
              </a:rPr>
              <a:t>Positive internal environmental sampling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rgbClr val="000000"/>
                </a:solidFill>
              </a:rPr>
              <a:t>Required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/>
                </a:solidFill>
              </a:rPr>
              <a:t>Positive finished product or finished product ingredient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/>
                </a:solidFill>
              </a:rPr>
              <a:t>Positive environmental collected by GDA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7924800" cy="2530475"/>
          </a:xfrm>
          <a:noFill/>
          <a:ln cmpd="sng">
            <a:solidFill>
              <a:srgbClr val="00B0F0">
                <a:alpha val="50000"/>
              </a:srgbClr>
            </a:solidFill>
          </a:ln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Incorporates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900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Root cause analysis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Corrective actions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Additional &amp; more frequent environmental testing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Additional &amp; more frequent finished product testing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Risk Based Inspection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7848600" cy="44338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Factors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>
                <a:solidFill>
                  <a:schemeClr val="accent2"/>
                </a:solidFill>
              </a:rPr>
              <a:t>Type of products produced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>
                <a:solidFill>
                  <a:schemeClr val="accent2"/>
                </a:solidFill>
              </a:rPr>
              <a:t>Method of processing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>
                <a:solidFill>
                  <a:schemeClr val="accent2"/>
                </a:solidFill>
              </a:rPr>
              <a:t>Square footage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Distribution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Target population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Co-packer </a:t>
            </a:r>
            <a:r>
              <a:rPr lang="en-US" b="1" dirty="0">
                <a:solidFill>
                  <a:schemeClr val="accent2"/>
                </a:solidFill>
              </a:rPr>
              <a:t>for other companies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>
                <a:solidFill>
                  <a:schemeClr val="accent2"/>
                </a:solidFill>
              </a:rPr>
              <a:t>Compliance with regulations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>
                <a:solidFill>
                  <a:schemeClr val="accent2"/>
                </a:solidFill>
              </a:rPr>
              <a:t>Required finished product testing results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>
                <a:solidFill>
                  <a:schemeClr val="accent2"/>
                </a:solidFill>
              </a:rPr>
              <a:t>Other significant factors </a:t>
            </a:r>
            <a:r>
              <a:rPr lang="en-US" b="1" dirty="0" smtClean="0">
                <a:solidFill>
                  <a:schemeClr val="accent2"/>
                </a:solidFill>
              </a:rPr>
              <a:t>that </a:t>
            </a:r>
            <a:r>
              <a:rPr lang="en-US" b="1" dirty="0">
                <a:solidFill>
                  <a:schemeClr val="accent2"/>
                </a:solidFill>
              </a:rPr>
              <a:t>would relate to food safety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Risk Based Inspection Program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78923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factors determine the frequency of inspection</a:t>
            </a:r>
          </a:p>
          <a:p>
            <a:pPr lvl="1" eaLnBrk="1" hangingPunct="1"/>
            <a:r>
              <a:rPr lang="en-US" altLang="en-US" dirty="0" smtClean="0"/>
              <a:t>Low Risk – 18 Months</a:t>
            </a:r>
          </a:p>
          <a:p>
            <a:pPr lvl="1" eaLnBrk="1" hangingPunct="1"/>
            <a:r>
              <a:rPr lang="en-US" altLang="en-US" dirty="0" smtClean="0"/>
              <a:t>Moderate Risk – 12 Months</a:t>
            </a:r>
          </a:p>
          <a:p>
            <a:pPr lvl="1" eaLnBrk="1" hangingPunct="1"/>
            <a:r>
              <a:rPr lang="en-US" altLang="en-US" dirty="0" smtClean="0"/>
              <a:t>High Risk – 6 Months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The factors also affect finished product testing frequency </a:t>
            </a:r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4724400"/>
            <a:ext cx="7924800" cy="1920875"/>
          </a:xfrm>
          <a:prstGeom prst="rect">
            <a:avLst/>
          </a:prstGeom>
          <a:noFill/>
          <a:ln cmpd="sng">
            <a:solidFill>
              <a:srgbClr val="00B0F0">
                <a:alpha val="50000"/>
              </a:srgbClr>
            </a:solidFill>
          </a:ln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This helps us: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Operate in a preventative manner.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Better </a:t>
            </a:r>
            <a:r>
              <a:rPr lang="en-US" dirty="0"/>
              <a:t>allocate resources to control the risks posed to public health. 	</a:t>
            </a:r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Georgia Reportable Data: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7600" y="4114800"/>
            <a:ext cx="1765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51% Pathogens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4862945"/>
            <a:ext cx="1612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24% Labeling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3740727"/>
            <a:ext cx="1213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13% Toxin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689670"/>
              </p:ext>
            </p:extLst>
          </p:nvPr>
        </p:nvGraphicFramePr>
        <p:xfrm>
          <a:off x="457200" y="19050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Partnership with Industry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3429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Recognition of timely response</a:t>
            </a:r>
          </a:p>
          <a:p>
            <a:pPr lvl="1" eaLnBrk="1" hangingPunct="1"/>
            <a:r>
              <a:rPr lang="en-US" altLang="en-US" dirty="0" smtClean="0"/>
              <a:t>Priority lab result system for those holding product</a:t>
            </a:r>
          </a:p>
          <a:p>
            <a:pPr eaLnBrk="1" hangingPunct="1"/>
            <a:r>
              <a:rPr lang="en-US" altLang="en-US" dirty="0" smtClean="0"/>
              <a:t>Training together</a:t>
            </a:r>
          </a:p>
          <a:p>
            <a:pPr lvl="1" eaLnBrk="1" hangingPunct="1"/>
            <a:r>
              <a:rPr lang="en-US" altLang="en-US" dirty="0" smtClean="0"/>
              <a:t>Specific commodity training</a:t>
            </a:r>
          </a:p>
          <a:p>
            <a:pPr lvl="1" eaLnBrk="1" hangingPunct="1"/>
            <a:r>
              <a:rPr lang="en-US" altLang="en-US" dirty="0" smtClean="0"/>
              <a:t>Facility training</a:t>
            </a:r>
          </a:p>
          <a:p>
            <a:pPr eaLnBrk="1" hangingPunct="1"/>
            <a:r>
              <a:rPr lang="en-US" altLang="en-US" dirty="0" smtClean="0"/>
              <a:t>Providing opportunities for additional communication</a:t>
            </a:r>
          </a:p>
          <a:p>
            <a:pPr lvl="1" eaLnBrk="1" hangingPunct="1"/>
            <a:r>
              <a:rPr lang="en-US" altLang="en-US" dirty="0" smtClean="0"/>
              <a:t>Meetings, summits, workshops, etc.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181600"/>
            <a:ext cx="8496300" cy="1573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altLang="en-US" b="1" smtClean="0"/>
              <a:t>Natalie Adan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altLang="en-US" b="1" smtClean="0"/>
              <a:t>Georgia Department of Agriculture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altLang="en-US" b="1" smtClean="0"/>
              <a:t>Food Safety Division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altLang="en-US" b="1" smtClean="0"/>
              <a:t>Capitol Square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altLang="en-US" b="1" smtClean="0"/>
              <a:t>Atlanta, GA  30334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altLang="en-US" b="1" smtClean="0"/>
              <a:t>(404) 657-4801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altLang="en-US" b="1" smtClean="0">
                <a:hlinkClick r:id="rId2"/>
              </a:rPr>
              <a:t>Natalie.Adan@agr.georgia.gov</a:t>
            </a:r>
            <a:r>
              <a:rPr lang="en-US" altLang="en-US" b="1" smtClean="0"/>
              <a:t> </a:t>
            </a:r>
          </a:p>
        </p:txBody>
      </p:sp>
      <p:pic>
        <p:nvPicPr>
          <p:cNvPr id="1843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00000">
            <a:off x="376238" y="1254125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Outline: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Non-compliance data</a:t>
            </a:r>
          </a:p>
          <a:p>
            <a:pPr eaLnBrk="1" hangingPunct="1"/>
            <a:r>
              <a:rPr lang="en-US" altLang="en-US" sz="3200" dirty="0" smtClean="0"/>
              <a:t>Significance of non-compliance</a:t>
            </a:r>
          </a:p>
          <a:p>
            <a:pPr eaLnBrk="1" hangingPunct="1"/>
            <a:r>
              <a:rPr lang="en-US" altLang="en-US" sz="3200" dirty="0" smtClean="0"/>
              <a:t>Education </a:t>
            </a:r>
          </a:p>
          <a:p>
            <a:pPr eaLnBrk="1" hangingPunct="1"/>
            <a:r>
              <a:rPr lang="en-US" altLang="en-US" sz="3200" dirty="0" smtClean="0"/>
              <a:t>Partnership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Violation Count By Category</a:t>
            </a:r>
          </a:p>
        </p:txBody>
      </p:sp>
      <p:graphicFrame>
        <p:nvGraphicFramePr>
          <p:cNvPr id="5" name="Content Placeholder 4" title="MANUFACTURED FOOD VIOLATION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701329"/>
              </p:ext>
            </p:extLst>
          </p:nvPr>
        </p:nvGraphicFramePr>
        <p:xfrm>
          <a:off x="457200" y="1295401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90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does the data show?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Top 4 increases: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Personnel had a 143% increase </a:t>
            </a:r>
          </a:p>
          <a:p>
            <a:pPr marL="461963" indent="-231775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>
                <a:solidFill>
                  <a:schemeClr val="accent2"/>
                </a:solidFill>
              </a:rPr>
              <a:t>Employees wear clean outer garments, adequate hair restraints and remove excess jewelry; personal belongings out of the processing area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/>
              <a:t>Processes and Controls had a 101% increase</a:t>
            </a:r>
          </a:p>
          <a:p>
            <a:pPr marL="461963" indent="-231775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>
                <a:solidFill>
                  <a:schemeClr val="accent2"/>
                </a:solidFill>
              </a:rPr>
              <a:t>Food </a:t>
            </a:r>
            <a:r>
              <a:rPr lang="en-US" dirty="0">
                <a:solidFill>
                  <a:schemeClr val="accent2"/>
                </a:solidFill>
              </a:rPr>
              <a:t>processed in a manner to prevent contamination &amp; minimize harmful microbiological </a:t>
            </a:r>
            <a:r>
              <a:rPr lang="en-US" dirty="0" smtClean="0">
                <a:solidFill>
                  <a:schemeClr val="accent2"/>
                </a:solidFill>
              </a:rPr>
              <a:t>growth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Equipment and Utensils had 91% increase</a:t>
            </a:r>
          </a:p>
          <a:p>
            <a:pPr marL="461963" indent="-231775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>
                <a:solidFill>
                  <a:schemeClr val="accent2"/>
                </a:solidFill>
              </a:rPr>
              <a:t>Utensils and equipment constructed of adequately cleanable materials and suitable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Plants and Grounds had a 63% increase</a:t>
            </a:r>
          </a:p>
          <a:p>
            <a:pPr marL="461963" indent="-231775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>
                <a:solidFill>
                  <a:schemeClr val="accent2"/>
                </a:solidFill>
              </a:rPr>
              <a:t>Floors, walls, and ceiling constructed of easily cleanable materials and kept clean and in good repair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8196" name="Picture 5" descr="http://www.weightlossmindcoaching.com/addons/shared_addons/themes/weightloss/images/arrow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524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90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/>
              <a:t>Let’s see……</a:t>
            </a:r>
            <a:endParaRPr lang="en-US" i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715477"/>
            <a:ext cx="5852582" cy="4389437"/>
          </a:xfrm>
        </p:spPr>
      </p:pic>
      <p:sp>
        <p:nvSpPr>
          <p:cNvPr id="6" name="TextBox 5"/>
          <p:cNvSpPr txBox="1"/>
          <p:nvPr/>
        </p:nvSpPr>
        <p:spPr>
          <a:xfrm>
            <a:off x="287214" y="1752600"/>
            <a:ext cx="2327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/>
              <a:t>#1 – “Clean” Outer Garments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3769" y="2667000"/>
            <a:ext cx="2479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/>
              <a:t>#2 – Processed in a manner to prevent contamination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3767" y="3910196"/>
            <a:ext cx="2549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/>
              <a:t>#3 – “Suitable”</a:t>
            </a:r>
          </a:p>
          <a:p>
            <a:pPr marL="457200" indent="-457200"/>
            <a:r>
              <a:rPr lang="en-US" dirty="0"/>
              <a:t>	</a:t>
            </a:r>
            <a:r>
              <a:rPr lang="en-US" dirty="0" smtClean="0"/>
              <a:t>utensil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3768" y="4648200"/>
            <a:ext cx="2549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dirty="0" smtClean="0"/>
              <a:t>#4 – “Plants” and “grounds” </a:t>
            </a:r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 rot="19908004">
            <a:off x="6651086" y="2798180"/>
            <a:ext cx="4572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Left Arrow 11"/>
          <p:cNvSpPr/>
          <p:nvPr/>
        </p:nvSpPr>
        <p:spPr>
          <a:xfrm rot="5400000" flipH="1">
            <a:off x="6705600" y="3450341"/>
            <a:ext cx="4572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Left Arrow 12"/>
          <p:cNvSpPr/>
          <p:nvPr/>
        </p:nvSpPr>
        <p:spPr>
          <a:xfrm flipH="1">
            <a:off x="5562600" y="3134664"/>
            <a:ext cx="4572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4787410" y="2443645"/>
            <a:ext cx="483577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Left Arrow 14"/>
          <p:cNvSpPr/>
          <p:nvPr/>
        </p:nvSpPr>
        <p:spPr>
          <a:xfrm flipH="1">
            <a:off x="3048000" y="2671465"/>
            <a:ext cx="4572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Left Arrow 15"/>
          <p:cNvSpPr/>
          <p:nvPr/>
        </p:nvSpPr>
        <p:spPr>
          <a:xfrm flipH="1">
            <a:off x="7772400" y="1847165"/>
            <a:ext cx="4572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Left Arrow 16"/>
          <p:cNvSpPr/>
          <p:nvPr/>
        </p:nvSpPr>
        <p:spPr>
          <a:xfrm flipH="1">
            <a:off x="7740161" y="2670096"/>
            <a:ext cx="4572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Left Arrow 17"/>
          <p:cNvSpPr/>
          <p:nvPr/>
        </p:nvSpPr>
        <p:spPr>
          <a:xfrm flipH="1">
            <a:off x="6594231" y="1894839"/>
            <a:ext cx="4572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Left Arrow 18"/>
          <p:cNvSpPr/>
          <p:nvPr/>
        </p:nvSpPr>
        <p:spPr>
          <a:xfrm rot="5400000" flipH="1">
            <a:off x="3352800" y="5294531"/>
            <a:ext cx="4572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Left Arrow 19"/>
          <p:cNvSpPr/>
          <p:nvPr/>
        </p:nvSpPr>
        <p:spPr>
          <a:xfrm flipH="1">
            <a:off x="3200400" y="1918285"/>
            <a:ext cx="4572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Left Arrow 20"/>
          <p:cNvSpPr/>
          <p:nvPr/>
        </p:nvSpPr>
        <p:spPr>
          <a:xfrm>
            <a:off x="6019800" y="1894839"/>
            <a:ext cx="483577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Left Arrow 21"/>
          <p:cNvSpPr/>
          <p:nvPr/>
        </p:nvSpPr>
        <p:spPr>
          <a:xfrm>
            <a:off x="4191000" y="1959316"/>
            <a:ext cx="483577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Left Arrow 22"/>
          <p:cNvSpPr/>
          <p:nvPr/>
        </p:nvSpPr>
        <p:spPr>
          <a:xfrm>
            <a:off x="4303833" y="3363264"/>
            <a:ext cx="483577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0" name="Picture 2" descr="C:\Users\cnielse\AppData\Local\Temp\Temporary Internet Files\Content.IE5\YG8VLI6Q\MC90043471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71" y="1626684"/>
            <a:ext cx="420687" cy="44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C:\Users\cnielse\AppData\Local\Temp\Temporary Internet Files\Content.IE5\YG8VLI6Q\MC90043471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274" y="2530946"/>
            <a:ext cx="420687" cy="44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cnielse\AppData\Local\Temp\Temporary Internet Files\Content.IE5\YG8VLI6Q\MC90043471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587" y="3781539"/>
            <a:ext cx="420687" cy="44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cnielse\AppData\Local\Temp\Temporary Internet Files\Content.IE5\YG8VLI6Q\MC90043471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930" y="4530404"/>
            <a:ext cx="420687" cy="44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itle 1"/>
          <p:cNvSpPr txBox="1">
            <a:spLocks/>
          </p:cNvSpPr>
          <p:nvPr/>
        </p:nvSpPr>
        <p:spPr bwMode="auto">
          <a:xfrm>
            <a:off x="317988" y="6096000"/>
            <a:ext cx="84450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 fontScale="75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accent3"/>
                </a:solidFill>
              </a:rPr>
              <a:t>**WINNER, WINNER CHICKEN DINNER!!!!</a:t>
            </a:r>
            <a:endParaRPr lang="en-US" b="1" i="1" dirty="0">
              <a:solidFill>
                <a:schemeClr val="accent3"/>
              </a:solidFill>
            </a:endParaRPr>
          </a:p>
        </p:txBody>
      </p:sp>
      <p:sp>
        <p:nvSpPr>
          <p:cNvPr id="40" name="Left Arrow 39"/>
          <p:cNvSpPr/>
          <p:nvPr/>
        </p:nvSpPr>
        <p:spPr>
          <a:xfrm flipH="1">
            <a:off x="7848600" y="5318142"/>
            <a:ext cx="457200" cy="457200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42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3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675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775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8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925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75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15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2250"/>
                            </p:stCondLst>
                            <p:childTnLst>
                              <p:par>
                                <p:cTn id="11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30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4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9" grpId="0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Significance of the </a:t>
            </a:r>
            <a:r>
              <a:rPr lang="en-US" altLang="en-US" dirty="0"/>
              <a:t>V</a:t>
            </a:r>
            <a:r>
              <a:rPr lang="en-US" altLang="en-US" dirty="0" smtClean="0"/>
              <a:t>iolations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Received additional education for inspectors </a:t>
            </a:r>
          </a:p>
          <a:p>
            <a:pPr lvl="1" eaLnBrk="1" hangingPunct="1"/>
            <a:r>
              <a:rPr lang="en-US" altLang="en-US" dirty="0" smtClean="0">
                <a:solidFill>
                  <a:schemeClr val="accent2"/>
                </a:solidFill>
              </a:rPr>
              <a:t>FY 2013 received 8,042 hours of training</a:t>
            </a:r>
          </a:p>
          <a:p>
            <a:pPr eaLnBrk="1" hangingPunct="1"/>
            <a:r>
              <a:rPr lang="en-US" altLang="en-US" dirty="0" smtClean="0"/>
              <a:t>Focusing on the violations that have public health significance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59436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What does the data show?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438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/>
              <a:t>Top 3 violation decreases: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2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200" dirty="0"/>
              <a:t>Raw materials and ingredients adequately inspected, processed and stored</a:t>
            </a:r>
          </a:p>
          <a:p>
            <a:pPr marL="461963" indent="-231775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200" dirty="0" smtClean="0">
                <a:solidFill>
                  <a:schemeClr val="accent2"/>
                </a:solidFill>
              </a:rPr>
              <a:t>Decreased 29%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200" dirty="0"/>
              <a:t>Packaging processes and materials adequate to prevent contamination</a:t>
            </a:r>
          </a:p>
          <a:p>
            <a:pPr marL="461963" indent="-231775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200" dirty="0">
                <a:solidFill>
                  <a:schemeClr val="accent2"/>
                </a:solidFill>
              </a:rPr>
              <a:t>Decreased </a:t>
            </a:r>
            <a:r>
              <a:rPr lang="en-US" sz="2200" dirty="0" smtClean="0">
                <a:solidFill>
                  <a:schemeClr val="accent2"/>
                </a:solidFill>
              </a:rPr>
              <a:t>71%</a:t>
            </a:r>
            <a:endParaRPr lang="en-US" sz="2200" dirty="0">
              <a:solidFill>
                <a:schemeClr val="accent2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200" dirty="0"/>
              <a:t>The plumbing is adequately sized, designed, installed and maintained in a manner to prevent </a:t>
            </a:r>
            <a:r>
              <a:rPr lang="en-US" sz="2200" dirty="0" smtClean="0"/>
              <a:t>contamination</a:t>
            </a:r>
          </a:p>
          <a:p>
            <a:pPr marL="461963" indent="-231775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200" dirty="0" smtClean="0">
                <a:solidFill>
                  <a:schemeClr val="accent2"/>
                </a:solidFill>
              </a:rPr>
              <a:t>Decreased 18%</a:t>
            </a:r>
            <a:r>
              <a:rPr lang="en-US" sz="2200" dirty="0" smtClean="0"/>
              <a:t> </a:t>
            </a:r>
            <a:endParaRPr lang="en-US" sz="22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024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762000"/>
            <a:ext cx="310356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we can do with data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828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Identify education and outreach needs for industry</a:t>
            </a:r>
          </a:p>
          <a:p>
            <a:pPr marL="0" indent="0" eaLnBrk="1" hangingPunct="1">
              <a:buNone/>
            </a:pPr>
            <a:endParaRPr lang="en-US" altLang="en-US" sz="900" dirty="0" smtClean="0"/>
          </a:p>
          <a:p>
            <a:pPr eaLnBrk="1" hangingPunct="1"/>
            <a:r>
              <a:rPr lang="en-US" altLang="en-US" dirty="0" smtClean="0"/>
              <a:t>Identify education needs for inspectors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76800"/>
            <a:ext cx="80772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Compliance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F0"/>
              </a:buClr>
              <a:buSzTx/>
              <a:tabLst>
                <a:tab pos="1947863" algn="l"/>
              </a:tabLst>
              <a:defRPr/>
            </a:pPr>
            <a:r>
              <a:rPr lang="en-US" altLang="en-US" sz="2400" kern="0" dirty="0">
                <a:solidFill>
                  <a:srgbClr val="000000"/>
                </a:solidFill>
                <a:latin typeface="Arial"/>
              </a:rPr>
              <a:t>First Repeat Violation</a:t>
            </a:r>
          </a:p>
          <a:p>
            <a:pPr marL="685800" lvl="1" indent="-228600">
              <a:buSzTx/>
              <a:buFont typeface="Wingdings" pitchFamily="2" charset="2"/>
              <a:buChar char="Ø"/>
              <a:tabLst>
                <a:tab pos="1947863" algn="l"/>
              </a:tabLst>
              <a:defRPr/>
            </a:pPr>
            <a:r>
              <a:rPr lang="en-US" altLang="en-US" kern="0" dirty="0" smtClean="0">
                <a:solidFill>
                  <a:schemeClr val="accent2"/>
                </a:solidFill>
                <a:latin typeface="Arial"/>
              </a:rPr>
              <a:t>Warning Letter requesting Plan of Action</a:t>
            </a:r>
          </a:p>
          <a:p>
            <a:pPr>
              <a:buClr>
                <a:srgbClr val="00B0F0"/>
              </a:buClr>
              <a:buSzTx/>
              <a:tabLst>
                <a:tab pos="1947863" algn="l"/>
              </a:tabLst>
              <a:defRPr/>
            </a:pPr>
            <a:r>
              <a:rPr lang="en-US" altLang="en-US" sz="2400" kern="0" dirty="0">
                <a:solidFill>
                  <a:srgbClr val="000000"/>
                </a:solidFill>
                <a:latin typeface="Arial"/>
              </a:rPr>
              <a:t>Second Repeat Violation</a:t>
            </a:r>
          </a:p>
          <a:p>
            <a:pPr marL="685800" lvl="1" indent="-228600">
              <a:buSzTx/>
              <a:buFont typeface="Wingdings" pitchFamily="2" charset="2"/>
              <a:buChar char="Ø"/>
              <a:tabLst>
                <a:tab pos="1947863" algn="l"/>
              </a:tabLst>
              <a:defRPr/>
            </a:pPr>
            <a:r>
              <a:rPr lang="en-US" altLang="en-US" kern="0" dirty="0" smtClean="0">
                <a:solidFill>
                  <a:schemeClr val="accent2"/>
                </a:solidFill>
                <a:latin typeface="Arial"/>
              </a:rPr>
              <a:t>Compliance Letter requesting Program Level Meeting</a:t>
            </a:r>
          </a:p>
          <a:p>
            <a:pPr>
              <a:buClr>
                <a:srgbClr val="00B0F0"/>
              </a:buClr>
              <a:buSzTx/>
              <a:tabLst>
                <a:tab pos="1947863" algn="l"/>
              </a:tabLst>
              <a:defRPr/>
            </a:pPr>
            <a:r>
              <a:rPr lang="en-US" altLang="en-US" sz="2400" kern="0" dirty="0">
                <a:solidFill>
                  <a:srgbClr val="000000"/>
                </a:solidFill>
                <a:latin typeface="Arial"/>
              </a:rPr>
              <a:t>Third Repeat Violation</a:t>
            </a:r>
          </a:p>
          <a:p>
            <a:pPr marL="685800" lvl="1" indent="-228600">
              <a:buSzTx/>
              <a:buFont typeface="Wingdings" pitchFamily="2" charset="2"/>
              <a:buChar char="Ø"/>
              <a:tabLst>
                <a:tab pos="1947863" algn="l"/>
              </a:tabLst>
              <a:defRPr/>
            </a:pPr>
            <a:r>
              <a:rPr lang="en-US" altLang="en-US" kern="0" dirty="0" smtClean="0">
                <a:solidFill>
                  <a:schemeClr val="accent2"/>
                </a:solidFill>
                <a:latin typeface="Arial"/>
              </a:rPr>
              <a:t>Compliance meeting in Atlanta</a:t>
            </a:r>
          </a:p>
          <a:p>
            <a:pPr marL="685800" lvl="1" indent="-228600">
              <a:buSzTx/>
              <a:buFont typeface="Wingdings" pitchFamily="2" charset="2"/>
              <a:buChar char="Ø"/>
              <a:tabLst>
                <a:tab pos="1947863" algn="l"/>
              </a:tabLst>
              <a:defRPr/>
            </a:pPr>
            <a:r>
              <a:rPr lang="en-US" altLang="en-US" kern="0" dirty="0" smtClean="0">
                <a:solidFill>
                  <a:schemeClr val="accent2"/>
                </a:solidFill>
                <a:latin typeface="Arial"/>
              </a:rPr>
              <a:t>Administrative Order</a:t>
            </a:r>
          </a:p>
          <a:p>
            <a:pPr marL="685800" lvl="1" indent="-228600">
              <a:buSzTx/>
              <a:buFont typeface="Wingdings" pitchFamily="2" charset="2"/>
              <a:buChar char="Ø"/>
              <a:tabLst>
                <a:tab pos="1947863" algn="l"/>
              </a:tabLst>
              <a:defRPr/>
            </a:pPr>
            <a:r>
              <a:rPr lang="en-US" altLang="en-US" kern="0" dirty="0" smtClean="0">
                <a:solidFill>
                  <a:schemeClr val="accent2"/>
                </a:solidFill>
                <a:latin typeface="Arial"/>
              </a:rPr>
              <a:t>May include fines and firm placed on probation.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Angles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Flo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Flo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498</TotalTime>
  <Words>535</Words>
  <Application>Microsoft Office PowerPoint</Application>
  <PresentationFormat>On-screen Show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Sanitation &amp; GMPs </vt:lpstr>
      <vt:lpstr>Outline:</vt:lpstr>
      <vt:lpstr>Violation Count By Category</vt:lpstr>
      <vt:lpstr>What does the data show?</vt:lpstr>
      <vt:lpstr>Let’s see……</vt:lpstr>
      <vt:lpstr>Significance of the Violations</vt:lpstr>
      <vt:lpstr>What does the data show?</vt:lpstr>
      <vt:lpstr>What we can do with data</vt:lpstr>
      <vt:lpstr>Compliance Strategy</vt:lpstr>
      <vt:lpstr>Restoration Plan </vt:lpstr>
      <vt:lpstr>Risk Based Inspection Program</vt:lpstr>
      <vt:lpstr>Risk Based Inspection Program</vt:lpstr>
      <vt:lpstr>Georgia Reportable Data:</vt:lpstr>
      <vt:lpstr>Partnership with Industry</vt:lpstr>
      <vt:lpstr>PowerPoint Presentation</vt:lpstr>
    </vt:vector>
  </TitlesOfParts>
  <Company>State of Georgia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Sanitation &amp; GMPs</dc:title>
  <dc:creator>Adan, Natalie</dc:creator>
  <cp:lastModifiedBy>Adan, Natalie</cp:lastModifiedBy>
  <cp:revision>41</cp:revision>
  <dcterms:created xsi:type="dcterms:W3CDTF">2014-06-19T12:36:39Z</dcterms:created>
  <dcterms:modified xsi:type="dcterms:W3CDTF">2014-06-24T15:15:14Z</dcterms:modified>
</cp:coreProperties>
</file>