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 id="2147483740" r:id="rId2"/>
  </p:sldMasterIdLst>
  <p:notesMasterIdLst>
    <p:notesMasterId r:id="rId22"/>
  </p:notesMasterIdLst>
  <p:handoutMasterIdLst>
    <p:handoutMasterId r:id="rId23"/>
  </p:handoutMasterIdLst>
  <p:sldIdLst>
    <p:sldId id="279" r:id="rId3"/>
    <p:sldId id="256" r:id="rId4"/>
    <p:sldId id="258" r:id="rId5"/>
    <p:sldId id="281" r:id="rId6"/>
    <p:sldId id="259" r:id="rId7"/>
    <p:sldId id="268" r:id="rId8"/>
    <p:sldId id="260" r:id="rId9"/>
    <p:sldId id="262" r:id="rId10"/>
    <p:sldId id="280" r:id="rId11"/>
    <p:sldId id="276" r:id="rId12"/>
    <p:sldId id="277" r:id="rId13"/>
    <p:sldId id="278" r:id="rId14"/>
    <p:sldId id="275" r:id="rId15"/>
    <p:sldId id="263" r:id="rId16"/>
    <p:sldId id="264" r:id="rId17"/>
    <p:sldId id="266" r:id="rId18"/>
    <p:sldId id="267" r:id="rId19"/>
    <p:sldId id="273" r:id="rId20"/>
    <p:sldId id="272" r:id="rId21"/>
  </p:sldIdLst>
  <p:sldSz cx="9144000" cy="6858000" type="screen4x3"/>
  <p:notesSz cx="7023100" cy="93091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97D"/>
    <a:srgbClr val="156570"/>
    <a:srgbClr val="00663C"/>
    <a:srgbClr val="00C93C"/>
    <a:srgbClr val="A9C9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3273" autoAdjust="0"/>
  </p:normalViewPr>
  <p:slideViewPr>
    <p:cSldViewPr>
      <p:cViewPr varScale="1">
        <p:scale>
          <a:sx n="79" d="100"/>
          <a:sy n="79" d="100"/>
        </p:scale>
        <p:origin x="162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0" d="100"/>
          <a:sy n="60" d="100"/>
        </p:scale>
        <p:origin x="2304" y="38"/>
      </p:cViewPr>
      <p:guideLst>
        <p:guide orient="horz" pos="2928"/>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guzman040\Documents\Documents\Fellowship%20IFPTI\Articles%20Research%20Project\20160104%20Participating%20Regulatory%20Jurisdictions%20(Respons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guzman040\Documents\Documents\Fellowship%20IFPTI\Articles%20Research%20Project\20160104%20Participating%20Regulatory%20Jurisdictions%20(Response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guzman040\Documents\Documents\Fellowship%20IFPTI\Articles%20Research%20Project\20160104%20Participating%20Regulatory%20Jurisdictions%20(Respon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en-US" sz="3200" b="1" i="0" u="none" strike="noStrike" baseline="0" dirty="0">
                <a:effectLst/>
              </a:rPr>
              <a:t>Purpose of </a:t>
            </a:r>
            <a:r>
              <a:rPr lang="en-US" sz="3200" b="1" i="0" u="none" strike="noStrike" baseline="0" dirty="0" smtClean="0">
                <a:effectLst/>
              </a:rPr>
              <a:t>Enrollment</a:t>
            </a:r>
            <a:endParaRPr lang="en-US" sz="3200" dirty="0"/>
          </a:p>
        </c:rich>
      </c:tx>
      <c:layout/>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2.1505376344086023E-2"/>
          <c:y val="0.16972712462666303"/>
          <c:w val="0.96057347670250892"/>
          <c:h val="0.6387308806226808"/>
        </c:manualLayout>
      </c:layout>
      <c:barChart>
        <c:barDir val="col"/>
        <c:grouping val="stack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6.362007168458781E-3"/>
                  <c:y val="-0.38122612906145353"/>
                </c:manualLayout>
              </c:layout>
              <c:tx>
                <c:rich>
                  <a:bodyPr/>
                  <a:lstStyle/>
                  <a:p>
                    <a:fld id="{F2D6DD26-4D13-4513-9F89-0E80A9A28F33}" type="VALUE">
                      <a:rPr lang="en-US" sz="2400" smtClean="0"/>
                      <a:pPr/>
                      <a:t>[VALUE]</a:t>
                    </a:fld>
                    <a:r>
                      <a:rPr lang="en-US" sz="240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992A-4C14-8246-ABEE318115A3}"/>
                </c:ext>
              </c:extLst>
            </c:dLbl>
            <c:dLbl>
              <c:idx val="1"/>
              <c:layout>
                <c:manualLayout>
                  <c:x val="-4.5698924731183456E-3"/>
                  <c:y val="-0.31018508462304278"/>
                </c:manualLayout>
              </c:layout>
              <c:tx>
                <c:rich>
                  <a:bodyPr/>
                  <a:lstStyle/>
                  <a:p>
                    <a:fld id="{535932F0-9436-473B-87C5-CE201A3BEC5A}" type="VALUE">
                      <a:rPr lang="en-US" smtClean="0"/>
                      <a:pPr/>
                      <a:t>[VALUE]</a:t>
                    </a:fld>
                    <a:r>
                      <a:rPr lang="en-US"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92A-4C14-8246-ABEE318115A3}"/>
                </c:ext>
              </c:extLst>
            </c:dLbl>
            <c:dLbl>
              <c:idx val="2"/>
              <c:layout>
                <c:manualLayout>
                  <c:x val="-2.7777777777777779E-3"/>
                  <c:y val="-0.20386324554258303"/>
                </c:manualLayout>
              </c:layout>
              <c:tx>
                <c:rich>
                  <a:bodyPr/>
                  <a:lstStyle/>
                  <a:p>
                    <a:fld id="{637E35E3-E3D6-46B2-86B5-55CACA6CE09E}" type="VALUE">
                      <a:rPr lang="en-US" smtClean="0"/>
                      <a:pPr/>
                      <a:t>[VALUE]</a:t>
                    </a:fld>
                    <a:r>
                      <a:rPr lang="en-US"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92A-4C14-8246-ABEE318115A3}"/>
                </c:ext>
              </c:extLst>
            </c:dLbl>
            <c:dLbl>
              <c:idx val="3"/>
              <c:layout>
                <c:manualLayout>
                  <c:x val="0"/>
                  <c:y val="-0.10648148148148148"/>
                </c:manualLayout>
              </c:layout>
              <c:tx>
                <c:rich>
                  <a:bodyPr/>
                  <a:lstStyle/>
                  <a:p>
                    <a:fld id="{88E460BD-1212-437B-A619-B17B915A75A3}" type="VALUE">
                      <a:rPr lang="en-US" smtClean="0"/>
                      <a:pPr/>
                      <a:t>[VALUE]</a:t>
                    </a:fld>
                    <a:r>
                      <a:rPr lang="en-US"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992A-4C14-8246-ABEE318115A3}"/>
                </c:ext>
              </c:extLst>
            </c:dLbl>
            <c:dLbl>
              <c:idx val="4"/>
              <c:layout>
                <c:manualLayout>
                  <c:x val="-8.3333333333333332E-3"/>
                  <c:y val="-9.7222222222222224E-2"/>
                </c:manualLayout>
              </c:layout>
              <c:tx>
                <c:rich>
                  <a:bodyPr/>
                  <a:lstStyle/>
                  <a:p>
                    <a:fld id="{0A0D5FD5-8CD9-4350-BBC1-69B01EB8418E}" type="VALUE">
                      <a:rPr lang="en-US" smtClean="0"/>
                      <a:pPr/>
                      <a:t>[VALUE]</a:t>
                    </a:fld>
                    <a:r>
                      <a:rPr lang="en-US"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992A-4C14-8246-ABEE318115A3}"/>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Sheet2!$A$4:$E$4</c:f>
              <c:strCache>
                <c:ptCount val="5"/>
                <c:pt idx="0">
                  <c:v>Creating uniformity in inspections </c:v>
                </c:pt>
                <c:pt idx="1">
                  <c:v>Improve public safety function </c:v>
                </c:pt>
                <c:pt idx="2">
                  <c:v>Promoting training </c:v>
                </c:pt>
                <c:pt idx="3">
                  <c:v> Introduction by another agency </c:v>
                </c:pt>
                <c:pt idx="4">
                  <c:v>Unknown</c:v>
                </c:pt>
              </c:strCache>
            </c:strRef>
          </c:cat>
          <c:val>
            <c:numRef>
              <c:f>Sheet2!$A$5:$E$5</c:f>
              <c:numCache>
                <c:formatCode>General</c:formatCode>
                <c:ptCount val="5"/>
                <c:pt idx="0">
                  <c:v>38.5</c:v>
                </c:pt>
                <c:pt idx="1">
                  <c:v>30.8</c:v>
                </c:pt>
                <c:pt idx="2">
                  <c:v>15.4</c:v>
                </c:pt>
                <c:pt idx="3">
                  <c:v>7.7</c:v>
                </c:pt>
                <c:pt idx="4">
                  <c:v>7.7</c:v>
                </c:pt>
              </c:numCache>
            </c:numRef>
          </c:val>
          <c:extLst>
            <c:ext xmlns:c16="http://schemas.microsoft.com/office/drawing/2014/chart" uri="{C3380CC4-5D6E-409C-BE32-E72D297353CC}">
              <c16:uniqueId val="{00000005-992A-4C14-8246-ABEE318115A3}"/>
            </c:ext>
          </c:extLst>
        </c:ser>
        <c:dLbls>
          <c:dLblPos val="ctr"/>
          <c:showLegendKey val="0"/>
          <c:showVal val="1"/>
          <c:showCatName val="0"/>
          <c:showSerName val="0"/>
          <c:showPercent val="0"/>
          <c:showBubbleSize val="0"/>
        </c:dLbls>
        <c:gapWidth val="150"/>
        <c:overlap val="100"/>
        <c:axId val="507514256"/>
        <c:axId val="507514648"/>
      </c:barChart>
      <c:catAx>
        <c:axId val="5075142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507514648"/>
        <c:crosses val="autoZero"/>
        <c:auto val="1"/>
        <c:lblAlgn val="ctr"/>
        <c:lblOffset val="100"/>
        <c:noMultiLvlLbl val="0"/>
      </c:catAx>
      <c:valAx>
        <c:axId val="5075146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0751425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en-US" sz="3200" b="1" i="0" u="none" strike="noStrike" baseline="0">
                <a:effectLst/>
              </a:rPr>
              <a:t>Improvements</a:t>
            </a:r>
            <a:endParaRPr lang="en-US" sz="3200"/>
          </a:p>
        </c:rich>
      </c:tx>
      <c:layout>
        <c:manualLayout>
          <c:xMode val="edge"/>
          <c:yMode val="edge"/>
          <c:x val="0.32847498444137779"/>
          <c:y val="0"/>
        </c:manualLayout>
      </c:layout>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1.8900343642611683E-2"/>
          <c:y val="0.11128317293671627"/>
          <c:w val="0.96219931271477666"/>
          <c:h val="0.66716493771611884"/>
        </c:manualLayout>
      </c:layout>
      <c:barChart>
        <c:barDir val="col"/>
        <c:grouping val="stack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1.7181454122358417E-3"/>
                  <c:y val="-0.33267185351831019"/>
                </c:manualLayout>
              </c:layout>
              <c:tx>
                <c:rich>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fld id="{1D560AE5-9C57-4686-BBCE-33F8EC4208FD}" type="VALUE">
                      <a:rPr lang="en-US" smtClean="0"/>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t>[VALUE]</a:t>
                    </a:fld>
                    <a:r>
                      <a:rPr lang="en-US" sz="2400" b="1" i="0" u="none" strike="noStrike" kern="1200" baseline="0" dirty="0" smtClean="0">
                        <a:solidFill>
                          <a:srgbClr val="002060"/>
                        </a:solidFill>
                      </a:rPr>
                      <a:t>%</a:t>
                    </a:r>
                  </a:p>
                  <a:p>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endParaRPr lang="en-US"/>
                  </a:p>
                </c:rich>
              </c:tx>
              <c:spPr>
                <a:noFill/>
                <a:ln>
                  <a:noFill/>
                </a:ln>
                <a:effectLst/>
              </c:spPr>
              <c:txPr>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2783505154639174"/>
                      <c:h val="0.10473544973544972"/>
                    </c:manualLayout>
                  </c15:layout>
                  <c15:dlblFieldTable/>
                  <c15:showDataLabelsRange val="0"/>
                </c:ext>
                <c:ext xmlns:c16="http://schemas.microsoft.com/office/drawing/2014/chart" uri="{C3380CC4-5D6E-409C-BE32-E72D297353CC}">
                  <c16:uniqueId val="{00000000-7CEF-4615-B8CA-4B679CB68ED2}"/>
                </c:ext>
              </c:extLst>
            </c:dLbl>
            <c:dLbl>
              <c:idx val="1"/>
              <c:layout>
                <c:manualLayout>
                  <c:x val="-2.3767486538409503E-3"/>
                  <c:y val="-0.13227502812148481"/>
                </c:manualLayout>
              </c:layout>
              <c:tx>
                <c:rich>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fld id="{A878BE87-0DCB-46F5-BD6B-758C9D4EB6DD}" type="VALUE">
                      <a:rPr lang="en-US" smtClean="0"/>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t>[VALUE]</a:t>
                    </a:fld>
                    <a:r>
                      <a:rPr lang="en-US" sz="2400" b="1" i="0" u="none" strike="noStrike" kern="1200" baseline="0" dirty="0" smtClean="0">
                        <a:solidFill>
                          <a:srgbClr val="002060"/>
                        </a:solidFill>
                      </a:rPr>
                      <a:t>%</a:t>
                    </a:r>
                  </a:p>
                  <a:p>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endParaRPr lang="en-US"/>
                  </a:p>
                </c:rich>
              </c:tx>
              <c:spPr>
                <a:noFill/>
                <a:ln>
                  <a:noFill/>
                </a:ln>
                <a:effectLst/>
              </c:spPr>
              <c:txPr>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1408934707903778"/>
                      <c:h val="0.110026455026455"/>
                    </c:manualLayout>
                  </c15:layout>
                  <c15:dlblFieldTable/>
                  <c15:showDataLabelsRange val="0"/>
                </c:ext>
                <c:ext xmlns:c16="http://schemas.microsoft.com/office/drawing/2014/chart" uri="{C3380CC4-5D6E-409C-BE32-E72D297353CC}">
                  <c16:uniqueId val="{00000001-7CEF-4615-B8CA-4B679CB68ED2}"/>
                </c:ext>
              </c:extLst>
            </c:dLbl>
            <c:dLbl>
              <c:idx val="2"/>
              <c:layout>
                <c:manualLayout>
                  <c:x val="2.3768839462076918E-3"/>
                  <c:y val="-0.12632264716910385"/>
                </c:manualLayout>
              </c:layout>
              <c:tx>
                <c:rich>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fld id="{F68EA208-1AFC-47CA-89FD-CCF2DD9CB983}" type="VALUE">
                      <a:rPr lang="en-US" smtClean="0"/>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t>[VALUE]</a:t>
                    </a:fld>
                    <a:r>
                      <a:rPr lang="en-US" sz="2400" b="1" i="0" u="none" strike="noStrike" kern="1200" baseline="0" dirty="0" smtClean="0">
                        <a:solidFill>
                          <a:srgbClr val="002060"/>
                        </a:solidFill>
                      </a:rPr>
                      <a:t>%</a:t>
                    </a:r>
                  </a:p>
                  <a:p>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endParaRPr lang="en-US"/>
                  </a:p>
                </c:rich>
              </c:tx>
              <c:spPr>
                <a:noFill/>
                <a:ln>
                  <a:noFill/>
                </a:ln>
                <a:effectLst/>
              </c:spPr>
              <c:txPr>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1408934707903778"/>
                      <c:h val="8.8862433862433851E-2"/>
                    </c:manualLayout>
                  </c15:layout>
                  <c15:dlblFieldTable/>
                  <c15:showDataLabelsRange val="0"/>
                </c:ext>
                <c:ext xmlns:c16="http://schemas.microsoft.com/office/drawing/2014/chart" uri="{C3380CC4-5D6E-409C-BE32-E72D297353CC}">
                  <c16:uniqueId val="{00000002-7CEF-4615-B8CA-4B679CB68ED2}"/>
                </c:ext>
              </c:extLst>
            </c:dLbl>
            <c:dLbl>
              <c:idx val="3"/>
              <c:layout>
                <c:manualLayout>
                  <c:x val="-1.0596774629975376E-3"/>
                  <c:y val="-0.1289681498146065"/>
                </c:manualLayout>
              </c:layout>
              <c:tx>
                <c:rich>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fld id="{5D47CE85-6DDA-4C99-818C-0B621349ECF2}" type="VALUE">
                      <a:rPr lang="en-US" smtClean="0"/>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t>[VALUE]</a:t>
                    </a:fld>
                    <a:r>
                      <a:rPr lang="en-US" sz="2400" b="1" i="0" u="none" strike="noStrike" kern="1200" baseline="0" dirty="0" smtClean="0">
                        <a:solidFill>
                          <a:srgbClr val="002060"/>
                        </a:solidFill>
                      </a:rPr>
                      <a:t>%</a:t>
                    </a:r>
                  </a:p>
                  <a:p>
                    <a:pPr marL="0" marR="0" indent="0" algn="ctr" defTabSz="914400" rtl="0" eaLnBrk="1" fontAlgn="auto" latinLnBrk="0" hangingPunct="1">
                      <a:lnSpc>
                        <a:spcPct val="100000"/>
                      </a:lnSpc>
                      <a:spcBef>
                        <a:spcPts val="0"/>
                      </a:spcBef>
                      <a:spcAft>
                        <a:spcPts val="0"/>
                      </a:spcAft>
                      <a:buClrTx/>
                      <a:buSzTx/>
                      <a:buFontTx/>
                      <a:buNone/>
                      <a:tabLst/>
                      <a:defRPr sz="2400">
                        <a:solidFill>
                          <a:srgbClr val="002060"/>
                        </a:solidFill>
                      </a:defRPr>
                    </a:pPr>
                    <a:endParaRPr lang="en-US"/>
                  </a:p>
                </c:rich>
              </c:tx>
              <c:spPr>
                <a:noFill/>
                <a:ln>
                  <a:noFill/>
                </a:ln>
                <a:effectLst/>
              </c:spPr>
              <c:txPr>
                <a:bodyPr rot="0" spcFirstLastPara="1" vertOverflow="ellipsis" vert="horz" wrap="square" lIns="38100" tIns="19050" rIns="38100" bIns="19050" anchor="ctr" anchorCtr="0">
                  <a:noAutofit/>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1408934707903778"/>
                      <c:h val="0.12854497354497352"/>
                    </c:manualLayout>
                  </c15:layout>
                  <c15:dlblFieldTable/>
                  <c15:showDataLabelsRange val="0"/>
                </c:ext>
                <c:ext xmlns:c16="http://schemas.microsoft.com/office/drawing/2014/chart" uri="{C3380CC4-5D6E-409C-BE32-E72D297353CC}">
                  <c16:uniqueId val="{00000003-7CEF-4615-B8CA-4B679CB68ED2}"/>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Sheet2!$A$7:$D$7</c:f>
              <c:strCache>
                <c:ptCount val="4"/>
                <c:pt idx="0">
                  <c:v>Training Programs 
</c:v>
                </c:pt>
                <c:pt idx="1">
                  <c:v>policy and procedures </c:v>
                </c:pt>
                <c:pt idx="2">
                  <c:v>foodborne illness/ food defense preparedness and response </c:v>
                </c:pt>
                <c:pt idx="3">
                  <c:v>No change </c:v>
                </c:pt>
              </c:strCache>
            </c:strRef>
          </c:cat>
          <c:val>
            <c:numRef>
              <c:f>Sheet2!$A$8:$D$8</c:f>
              <c:numCache>
                <c:formatCode>General</c:formatCode>
                <c:ptCount val="4"/>
                <c:pt idx="0">
                  <c:v>53.8</c:v>
                </c:pt>
                <c:pt idx="1">
                  <c:v>15.4</c:v>
                </c:pt>
                <c:pt idx="2">
                  <c:v>15.4</c:v>
                </c:pt>
                <c:pt idx="3">
                  <c:v>15.4</c:v>
                </c:pt>
              </c:numCache>
            </c:numRef>
          </c:val>
          <c:extLst>
            <c:ext xmlns:c16="http://schemas.microsoft.com/office/drawing/2014/chart" uri="{C3380CC4-5D6E-409C-BE32-E72D297353CC}">
              <c16:uniqueId val="{00000004-7CEF-4615-B8CA-4B679CB68ED2}"/>
            </c:ext>
          </c:extLst>
        </c:ser>
        <c:dLbls>
          <c:dLblPos val="ctr"/>
          <c:showLegendKey val="0"/>
          <c:showVal val="1"/>
          <c:showCatName val="0"/>
          <c:showSerName val="0"/>
          <c:showPercent val="0"/>
          <c:showBubbleSize val="0"/>
        </c:dLbls>
        <c:gapWidth val="150"/>
        <c:overlap val="100"/>
        <c:axId val="480725144"/>
        <c:axId val="483337632"/>
      </c:barChart>
      <c:catAx>
        <c:axId val="480725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483337632"/>
        <c:crosses val="autoZero"/>
        <c:auto val="1"/>
        <c:lblAlgn val="ctr"/>
        <c:lblOffset val="100"/>
        <c:noMultiLvlLbl val="0"/>
      </c:catAx>
      <c:valAx>
        <c:axId val="4833376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807251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en-US" sz="3200"/>
              <a:t>Barriers</a:t>
            </a:r>
          </a:p>
        </c:rich>
      </c:tx>
      <c:layout/>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4.2739248940036341E-4"/>
                  <c:y val="-0.41348384186351705"/>
                </c:manualLayout>
              </c:layout>
              <c:tx>
                <c:rich>
                  <a:bodyPr/>
                  <a:lstStyle/>
                  <a:p>
                    <a:r>
                      <a:rPr lang="en-US" dirty="0" smtClean="0"/>
                      <a:t>53.8%</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6C9-4977-9A67-79C93D8C31CC}"/>
                </c:ext>
              </c:extLst>
            </c:dLbl>
            <c:dLbl>
              <c:idx val="1"/>
              <c:layout>
                <c:manualLayout>
                  <c:x val="0"/>
                  <c:y val="-0.20572916666666666"/>
                </c:manualLayout>
              </c:layout>
              <c:tx>
                <c:rich>
                  <a:bodyPr/>
                  <a:lstStyle/>
                  <a:p>
                    <a:r>
                      <a:rPr lang="en-US" dirty="0" smtClean="0"/>
                      <a:t>23.1%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6C9-4977-9A67-79C93D8C31CC}"/>
                </c:ext>
              </c:extLst>
            </c:dLbl>
            <c:dLbl>
              <c:idx val="2"/>
              <c:layout>
                <c:manualLayout>
                  <c:x val="-1.1752000992018454E-16"/>
                  <c:y val="-0.1640625"/>
                </c:manualLayout>
              </c:layout>
              <c:tx>
                <c:rich>
                  <a:bodyPr/>
                  <a:lstStyle/>
                  <a:p>
                    <a:r>
                      <a:rPr lang="en-US" dirty="0" smtClean="0"/>
                      <a:t>15.4%</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6C9-4977-9A67-79C93D8C31CC}"/>
                </c:ext>
              </c:extLst>
            </c:dLbl>
            <c:dLbl>
              <c:idx val="3"/>
              <c:layout>
                <c:manualLayout>
                  <c:x val="-1.1752000992018454E-16"/>
                  <c:y val="-9.2882012795275595E-2"/>
                </c:manualLayout>
              </c:layout>
              <c:tx>
                <c:rich>
                  <a:bodyPr/>
                  <a:lstStyle/>
                  <a:p>
                    <a:r>
                      <a:rPr lang="en-US" dirty="0" smtClean="0"/>
                      <a:t>7.7%</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6C9-4977-9A67-79C93D8C31CC}"/>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Sheet2!$A$1:$D$1</c:f>
              <c:strCache>
                <c:ptCount val="4"/>
                <c:pt idx="0">
                  <c:v>Funding and Man power </c:v>
                </c:pt>
                <c:pt idx="1">
                  <c:v>Training Officer Standardization </c:v>
                </c:pt>
                <c:pt idx="2">
                  <c:v>Audit process </c:v>
                </c:pt>
                <c:pt idx="3">
                  <c:v>Neighboring Jurisdictions</c:v>
                </c:pt>
              </c:strCache>
            </c:strRef>
          </c:cat>
          <c:val>
            <c:numRef>
              <c:f>Sheet2!$A$2:$D$2</c:f>
              <c:numCache>
                <c:formatCode>0.00%</c:formatCode>
                <c:ptCount val="4"/>
                <c:pt idx="0">
                  <c:v>0.53800000000000003</c:v>
                </c:pt>
                <c:pt idx="1">
                  <c:v>0.23100000000000001</c:v>
                </c:pt>
                <c:pt idx="2">
                  <c:v>0.154</c:v>
                </c:pt>
                <c:pt idx="3">
                  <c:v>7.6999999999999999E-2</c:v>
                </c:pt>
              </c:numCache>
            </c:numRef>
          </c:val>
          <c:extLst>
            <c:ext xmlns:c16="http://schemas.microsoft.com/office/drawing/2014/chart" uri="{C3380CC4-5D6E-409C-BE32-E72D297353CC}">
              <c16:uniqueId val="{00000004-46C9-4977-9A67-79C93D8C31CC}"/>
            </c:ext>
          </c:extLst>
        </c:ser>
        <c:dLbls>
          <c:dLblPos val="ctr"/>
          <c:showLegendKey val="0"/>
          <c:showVal val="1"/>
          <c:showCatName val="0"/>
          <c:showSerName val="0"/>
          <c:showPercent val="0"/>
          <c:showBubbleSize val="0"/>
        </c:dLbls>
        <c:gapWidth val="150"/>
        <c:overlap val="100"/>
        <c:axId val="686152528"/>
        <c:axId val="686152920"/>
      </c:barChart>
      <c:catAx>
        <c:axId val="68615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1" i="0" u="none" strike="noStrike" kern="1200" cap="all" baseline="0">
                <a:solidFill>
                  <a:schemeClr val="dk1">
                    <a:lumMod val="75000"/>
                    <a:lumOff val="25000"/>
                  </a:schemeClr>
                </a:solidFill>
                <a:latin typeface="+mn-lt"/>
                <a:ea typeface="+mn-ea"/>
                <a:cs typeface="+mn-cs"/>
              </a:defRPr>
            </a:pPr>
            <a:endParaRPr lang="en-US"/>
          </a:p>
        </c:txPr>
        <c:crossAx val="686152920"/>
        <c:crosses val="autoZero"/>
        <c:auto val="1"/>
        <c:lblAlgn val="ctr"/>
        <c:lblOffset val="100"/>
        <c:noMultiLvlLbl val="0"/>
      </c:catAx>
      <c:valAx>
        <c:axId val="6861529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68615252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FB2B5-2E27-40B4-97BD-1D6AF82626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15C35B8-0279-4744-9279-A51F72A32FCE}">
      <dgm:prSet custT="1"/>
      <dgm:spPr>
        <a:solidFill>
          <a:srgbClr val="44697D"/>
        </a:solidFill>
      </dgm:spPr>
      <dgm:t>
        <a:bodyPr/>
        <a:lstStyle/>
        <a:p>
          <a:pPr rtl="0"/>
          <a:r>
            <a:rPr lang="en-US" sz="2800" dirty="0" smtClean="0"/>
            <a:t>National uniformity has been a ongoing debate for years (FDA, 2015)</a:t>
          </a:r>
          <a:endParaRPr lang="en-US" sz="2800" dirty="0"/>
        </a:p>
      </dgm:t>
    </dgm:pt>
    <dgm:pt modelId="{3ED8B521-8839-4450-8B11-606A525263C5}" type="parTrans" cxnId="{8ECD2280-DBE7-44D9-9586-C0FC3E148904}">
      <dgm:prSet/>
      <dgm:spPr/>
      <dgm:t>
        <a:bodyPr/>
        <a:lstStyle/>
        <a:p>
          <a:endParaRPr lang="en-US"/>
        </a:p>
      </dgm:t>
    </dgm:pt>
    <dgm:pt modelId="{1F0D13B9-05F3-4DA7-A0DD-7BEA287F6511}" type="sibTrans" cxnId="{8ECD2280-DBE7-44D9-9586-C0FC3E148904}">
      <dgm:prSet/>
      <dgm:spPr/>
      <dgm:t>
        <a:bodyPr/>
        <a:lstStyle/>
        <a:p>
          <a:endParaRPr lang="en-US"/>
        </a:p>
      </dgm:t>
    </dgm:pt>
    <dgm:pt modelId="{EC9792FE-5EDA-4127-BE94-51B80105BDCF}">
      <dgm:prSet custT="1"/>
      <dgm:spPr>
        <a:solidFill>
          <a:srgbClr val="44697D"/>
        </a:solidFill>
      </dgm:spPr>
      <dgm:t>
        <a:bodyPr/>
        <a:lstStyle/>
        <a:p>
          <a:pPr rtl="0"/>
          <a:r>
            <a:rPr lang="en-US" sz="2800" dirty="0" smtClean="0"/>
            <a:t>The Voluntary National Retail Food Regulatory Program Standards (VNRFRPS): </a:t>
          </a:r>
          <a:endParaRPr lang="en-US" sz="2800" dirty="0"/>
        </a:p>
      </dgm:t>
    </dgm:pt>
    <dgm:pt modelId="{D37396F1-9045-48B6-8EBA-17720133056D}" type="parTrans" cxnId="{7320D4A7-4E19-4502-B4F2-6B46690AD0FF}">
      <dgm:prSet/>
      <dgm:spPr/>
      <dgm:t>
        <a:bodyPr/>
        <a:lstStyle/>
        <a:p>
          <a:endParaRPr lang="en-US"/>
        </a:p>
      </dgm:t>
    </dgm:pt>
    <dgm:pt modelId="{78335F25-5B00-45BC-AA17-032A3FED172A}" type="sibTrans" cxnId="{7320D4A7-4E19-4502-B4F2-6B46690AD0FF}">
      <dgm:prSet/>
      <dgm:spPr/>
      <dgm:t>
        <a:bodyPr/>
        <a:lstStyle/>
        <a:p>
          <a:endParaRPr lang="en-US"/>
        </a:p>
      </dgm:t>
    </dgm:pt>
    <dgm:pt modelId="{39E5BE0A-1CB4-4C5E-AFE3-527AB310563D}">
      <dgm:prSet custT="1"/>
      <dgm:spPr/>
      <dgm:t>
        <a:bodyPr/>
        <a:lstStyle/>
        <a:p>
          <a:pPr rtl="0">
            <a:spcAft>
              <a:spcPts val="1200"/>
            </a:spcAft>
          </a:pPr>
          <a:r>
            <a:rPr lang="en-US" sz="2400" dirty="0" smtClean="0">
              <a:solidFill>
                <a:srgbClr val="44697D"/>
              </a:solidFill>
            </a:rPr>
            <a:t>Developed and designed by the FDA to help food regulatory programs </a:t>
          </a:r>
          <a:endParaRPr lang="en-US" sz="2400" dirty="0">
            <a:solidFill>
              <a:srgbClr val="44697D"/>
            </a:solidFill>
          </a:endParaRPr>
        </a:p>
      </dgm:t>
    </dgm:pt>
    <dgm:pt modelId="{5DB58AD5-9396-49B1-B25C-5E8E4947DA64}" type="parTrans" cxnId="{655CA214-87DE-40CE-BBAA-C8A65582679F}">
      <dgm:prSet/>
      <dgm:spPr/>
      <dgm:t>
        <a:bodyPr/>
        <a:lstStyle/>
        <a:p>
          <a:endParaRPr lang="en-US"/>
        </a:p>
      </dgm:t>
    </dgm:pt>
    <dgm:pt modelId="{956ACF33-727A-4C92-90D9-EE1C3B855B04}" type="sibTrans" cxnId="{655CA214-87DE-40CE-BBAA-C8A65582679F}">
      <dgm:prSet/>
      <dgm:spPr/>
      <dgm:t>
        <a:bodyPr/>
        <a:lstStyle/>
        <a:p>
          <a:endParaRPr lang="en-US"/>
        </a:p>
      </dgm:t>
    </dgm:pt>
    <dgm:pt modelId="{FC77B746-2A61-4D9D-A4B1-8694F7042E13}">
      <dgm:prSet custT="1"/>
      <dgm:spPr/>
      <dgm:t>
        <a:bodyPr/>
        <a:lstStyle/>
        <a:p>
          <a:pPr rtl="0">
            <a:spcAft>
              <a:spcPts val="1200"/>
            </a:spcAft>
          </a:pPr>
          <a:r>
            <a:rPr lang="en-US" sz="2400" dirty="0" smtClean="0">
              <a:solidFill>
                <a:srgbClr val="44697D"/>
              </a:solidFill>
            </a:rPr>
            <a:t>Has 9 Program Standards with the goal of reducing or eliminating the occurrence of foodborne illnesses and deaths from food at the retail level </a:t>
          </a:r>
          <a:endParaRPr lang="en-US" sz="2400" dirty="0">
            <a:solidFill>
              <a:srgbClr val="44697D"/>
            </a:solidFill>
          </a:endParaRPr>
        </a:p>
      </dgm:t>
    </dgm:pt>
    <dgm:pt modelId="{2AF2C139-AE36-4CD5-9A5B-2847236FB4D3}" type="parTrans" cxnId="{8E6E2D05-EE18-4EE6-9585-F5A24640A62D}">
      <dgm:prSet/>
      <dgm:spPr/>
      <dgm:t>
        <a:bodyPr/>
        <a:lstStyle/>
        <a:p>
          <a:endParaRPr lang="en-US"/>
        </a:p>
      </dgm:t>
    </dgm:pt>
    <dgm:pt modelId="{89C3511C-76A8-48FB-9796-DB1FF76F7479}" type="sibTrans" cxnId="{8E6E2D05-EE18-4EE6-9585-F5A24640A62D}">
      <dgm:prSet/>
      <dgm:spPr/>
      <dgm:t>
        <a:bodyPr/>
        <a:lstStyle/>
        <a:p>
          <a:endParaRPr lang="en-US"/>
        </a:p>
      </dgm:t>
    </dgm:pt>
    <dgm:pt modelId="{87F96E30-9400-44A5-9AE2-4C842EC70159}" type="pres">
      <dgm:prSet presAssocID="{227FB2B5-2E27-40B4-97BD-1D6AF8262609}" presName="linear" presStyleCnt="0">
        <dgm:presLayoutVars>
          <dgm:animLvl val="lvl"/>
          <dgm:resizeHandles val="exact"/>
        </dgm:presLayoutVars>
      </dgm:prSet>
      <dgm:spPr/>
      <dgm:t>
        <a:bodyPr/>
        <a:lstStyle/>
        <a:p>
          <a:endParaRPr lang="en-US"/>
        </a:p>
      </dgm:t>
    </dgm:pt>
    <dgm:pt modelId="{48C95E39-EF13-401A-A5D7-DEC5A0739E59}" type="pres">
      <dgm:prSet presAssocID="{915C35B8-0279-4744-9279-A51F72A32FCE}" presName="parentText" presStyleLbl="node1" presStyleIdx="0" presStyleCnt="2">
        <dgm:presLayoutVars>
          <dgm:chMax val="0"/>
          <dgm:bulletEnabled val="1"/>
        </dgm:presLayoutVars>
      </dgm:prSet>
      <dgm:spPr/>
      <dgm:t>
        <a:bodyPr/>
        <a:lstStyle/>
        <a:p>
          <a:endParaRPr lang="en-US"/>
        </a:p>
      </dgm:t>
    </dgm:pt>
    <dgm:pt modelId="{7610713C-8FA5-4604-90F7-6D448EB2C6DD}" type="pres">
      <dgm:prSet presAssocID="{1F0D13B9-05F3-4DA7-A0DD-7BEA287F6511}" presName="spacer" presStyleCnt="0"/>
      <dgm:spPr/>
    </dgm:pt>
    <dgm:pt modelId="{6A2525AE-DB34-4F5F-B60E-796C4911C08E}" type="pres">
      <dgm:prSet presAssocID="{EC9792FE-5EDA-4127-BE94-51B80105BDCF}" presName="parentText" presStyleLbl="node1" presStyleIdx="1" presStyleCnt="2">
        <dgm:presLayoutVars>
          <dgm:chMax val="0"/>
          <dgm:bulletEnabled val="1"/>
        </dgm:presLayoutVars>
      </dgm:prSet>
      <dgm:spPr/>
      <dgm:t>
        <a:bodyPr/>
        <a:lstStyle/>
        <a:p>
          <a:endParaRPr lang="en-US"/>
        </a:p>
      </dgm:t>
    </dgm:pt>
    <dgm:pt modelId="{DD957D72-6FDA-4AA2-A142-C099FC2CD7E3}" type="pres">
      <dgm:prSet presAssocID="{EC9792FE-5EDA-4127-BE94-51B80105BDCF}" presName="childText" presStyleLbl="revTx" presStyleIdx="0" presStyleCnt="1">
        <dgm:presLayoutVars>
          <dgm:bulletEnabled val="1"/>
        </dgm:presLayoutVars>
      </dgm:prSet>
      <dgm:spPr/>
      <dgm:t>
        <a:bodyPr/>
        <a:lstStyle/>
        <a:p>
          <a:endParaRPr lang="en-US"/>
        </a:p>
      </dgm:t>
    </dgm:pt>
  </dgm:ptLst>
  <dgm:cxnLst>
    <dgm:cxn modelId="{7389B4FB-9048-4FB1-A093-17977FFDC789}" type="presOf" srcId="{915C35B8-0279-4744-9279-A51F72A32FCE}" destId="{48C95E39-EF13-401A-A5D7-DEC5A0739E59}" srcOrd="0" destOrd="0" presId="urn:microsoft.com/office/officeart/2005/8/layout/vList2"/>
    <dgm:cxn modelId="{7320D4A7-4E19-4502-B4F2-6B46690AD0FF}" srcId="{227FB2B5-2E27-40B4-97BD-1D6AF8262609}" destId="{EC9792FE-5EDA-4127-BE94-51B80105BDCF}" srcOrd="1" destOrd="0" parTransId="{D37396F1-9045-48B6-8EBA-17720133056D}" sibTransId="{78335F25-5B00-45BC-AA17-032A3FED172A}"/>
    <dgm:cxn modelId="{8E6E2D05-EE18-4EE6-9585-F5A24640A62D}" srcId="{EC9792FE-5EDA-4127-BE94-51B80105BDCF}" destId="{FC77B746-2A61-4D9D-A4B1-8694F7042E13}" srcOrd="1" destOrd="0" parTransId="{2AF2C139-AE36-4CD5-9A5B-2847236FB4D3}" sibTransId="{89C3511C-76A8-48FB-9796-DB1FF76F7479}"/>
    <dgm:cxn modelId="{8ECD2280-DBE7-44D9-9586-C0FC3E148904}" srcId="{227FB2B5-2E27-40B4-97BD-1D6AF8262609}" destId="{915C35B8-0279-4744-9279-A51F72A32FCE}" srcOrd="0" destOrd="0" parTransId="{3ED8B521-8839-4450-8B11-606A525263C5}" sibTransId="{1F0D13B9-05F3-4DA7-A0DD-7BEA287F6511}"/>
    <dgm:cxn modelId="{3DF50F30-380C-4546-AC06-904A985C5147}" type="presOf" srcId="{39E5BE0A-1CB4-4C5E-AFE3-527AB310563D}" destId="{DD957D72-6FDA-4AA2-A142-C099FC2CD7E3}" srcOrd="0" destOrd="0" presId="urn:microsoft.com/office/officeart/2005/8/layout/vList2"/>
    <dgm:cxn modelId="{7E2485A4-4F37-43B0-9418-B13B6318F800}" type="presOf" srcId="{FC77B746-2A61-4D9D-A4B1-8694F7042E13}" destId="{DD957D72-6FDA-4AA2-A142-C099FC2CD7E3}" srcOrd="0" destOrd="1" presId="urn:microsoft.com/office/officeart/2005/8/layout/vList2"/>
    <dgm:cxn modelId="{655CA214-87DE-40CE-BBAA-C8A65582679F}" srcId="{EC9792FE-5EDA-4127-BE94-51B80105BDCF}" destId="{39E5BE0A-1CB4-4C5E-AFE3-527AB310563D}" srcOrd="0" destOrd="0" parTransId="{5DB58AD5-9396-49B1-B25C-5E8E4947DA64}" sibTransId="{956ACF33-727A-4C92-90D9-EE1C3B855B04}"/>
    <dgm:cxn modelId="{1C197E85-5A10-4E82-9A6E-95A3C1891952}" type="presOf" srcId="{227FB2B5-2E27-40B4-97BD-1D6AF8262609}" destId="{87F96E30-9400-44A5-9AE2-4C842EC70159}" srcOrd="0" destOrd="0" presId="urn:microsoft.com/office/officeart/2005/8/layout/vList2"/>
    <dgm:cxn modelId="{AECDCD2B-9CDA-410D-96AC-473F4722BCA0}" type="presOf" srcId="{EC9792FE-5EDA-4127-BE94-51B80105BDCF}" destId="{6A2525AE-DB34-4F5F-B60E-796C4911C08E}" srcOrd="0" destOrd="0" presId="urn:microsoft.com/office/officeart/2005/8/layout/vList2"/>
    <dgm:cxn modelId="{9DC4B26B-034D-4E50-AE25-039F8147A9C5}" type="presParOf" srcId="{87F96E30-9400-44A5-9AE2-4C842EC70159}" destId="{48C95E39-EF13-401A-A5D7-DEC5A0739E59}" srcOrd="0" destOrd="0" presId="urn:microsoft.com/office/officeart/2005/8/layout/vList2"/>
    <dgm:cxn modelId="{AA49F036-9137-41E9-8FFB-1CD7A3DE6F0E}" type="presParOf" srcId="{87F96E30-9400-44A5-9AE2-4C842EC70159}" destId="{7610713C-8FA5-4604-90F7-6D448EB2C6DD}" srcOrd="1" destOrd="0" presId="urn:microsoft.com/office/officeart/2005/8/layout/vList2"/>
    <dgm:cxn modelId="{4E6FE1C0-2BE2-4313-9B9F-0CC9A0F426EB}" type="presParOf" srcId="{87F96E30-9400-44A5-9AE2-4C842EC70159}" destId="{6A2525AE-DB34-4F5F-B60E-796C4911C08E}" srcOrd="2" destOrd="0" presId="urn:microsoft.com/office/officeart/2005/8/layout/vList2"/>
    <dgm:cxn modelId="{162AA0A6-6248-48D8-9500-D0189178079C}" type="presParOf" srcId="{87F96E30-9400-44A5-9AE2-4C842EC70159}" destId="{DD957D72-6FDA-4AA2-A142-C099FC2CD7E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78EE9-8400-436A-B07C-C694A239BF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CD70747-9381-4E30-8D1F-FF4C2BA51BA2}">
      <dgm:prSet custT="1"/>
      <dgm:spPr>
        <a:solidFill>
          <a:srgbClr val="44697D"/>
        </a:solidFill>
      </dgm:spPr>
      <dgm:t>
        <a:bodyPr/>
        <a:lstStyle/>
        <a:p>
          <a:pPr rtl="0"/>
          <a:r>
            <a:rPr lang="en-US" sz="2400" dirty="0" smtClean="0"/>
            <a:t>Qualitative data:</a:t>
          </a:r>
          <a:endParaRPr lang="en-US" sz="2400" dirty="0"/>
        </a:p>
      </dgm:t>
    </dgm:pt>
    <dgm:pt modelId="{086C1435-268F-44AA-9650-184EB8C14B2D}" type="parTrans" cxnId="{E4589A7C-EDBE-42AA-8A3A-34BF441EEFA1}">
      <dgm:prSet/>
      <dgm:spPr/>
      <dgm:t>
        <a:bodyPr/>
        <a:lstStyle/>
        <a:p>
          <a:endParaRPr lang="en-US"/>
        </a:p>
      </dgm:t>
    </dgm:pt>
    <dgm:pt modelId="{BA573104-1542-46BB-9786-4B3045427B66}" type="sibTrans" cxnId="{E4589A7C-EDBE-42AA-8A3A-34BF441EEFA1}">
      <dgm:prSet/>
      <dgm:spPr/>
      <dgm:t>
        <a:bodyPr/>
        <a:lstStyle/>
        <a:p>
          <a:endParaRPr lang="en-US"/>
        </a:p>
      </dgm:t>
    </dgm:pt>
    <dgm:pt modelId="{DC8C5EDF-2C81-4B7A-A720-898795ADC496}">
      <dgm:prSet custT="1"/>
      <dgm:spPr>
        <a:ln>
          <a:solidFill>
            <a:srgbClr val="44697D"/>
          </a:solidFill>
        </a:ln>
      </dgm:spPr>
      <dgm:t>
        <a:bodyPr/>
        <a:lstStyle/>
        <a:p>
          <a:pPr rtl="0"/>
          <a:r>
            <a:rPr lang="en-US" sz="1800" dirty="0" smtClean="0">
              <a:solidFill>
                <a:srgbClr val="44697D"/>
              </a:solidFill>
            </a:rPr>
            <a:t>10 question survey via electronic mail</a:t>
          </a:r>
          <a:endParaRPr lang="en-US" sz="1800" dirty="0">
            <a:solidFill>
              <a:srgbClr val="44697D"/>
            </a:solidFill>
          </a:endParaRPr>
        </a:p>
      </dgm:t>
    </dgm:pt>
    <dgm:pt modelId="{10F7DA3D-E06B-47EA-9605-15B74C95AB14}" type="parTrans" cxnId="{0478C25C-2F4F-4769-8D4D-7D57B662A88B}">
      <dgm:prSet/>
      <dgm:spPr/>
      <dgm:t>
        <a:bodyPr/>
        <a:lstStyle/>
        <a:p>
          <a:endParaRPr lang="en-US"/>
        </a:p>
      </dgm:t>
    </dgm:pt>
    <dgm:pt modelId="{F77854DD-EA34-47C2-8352-0CAB9997D9EC}" type="sibTrans" cxnId="{0478C25C-2F4F-4769-8D4D-7D57B662A88B}">
      <dgm:prSet/>
      <dgm:spPr/>
      <dgm:t>
        <a:bodyPr/>
        <a:lstStyle/>
        <a:p>
          <a:endParaRPr lang="en-US"/>
        </a:p>
      </dgm:t>
    </dgm:pt>
    <dgm:pt modelId="{2358DD86-E523-44D8-A41D-FE9524ABD3C7}">
      <dgm:prSet custT="1"/>
      <dgm:spPr>
        <a:solidFill>
          <a:srgbClr val="44697D"/>
        </a:solidFill>
      </dgm:spPr>
      <dgm:t>
        <a:bodyPr/>
        <a:lstStyle/>
        <a:p>
          <a:pPr rtl="0"/>
          <a:r>
            <a:rPr lang="en-US" sz="2400" dirty="0" smtClean="0"/>
            <a:t>Email lists: </a:t>
          </a:r>
          <a:endParaRPr lang="en-US" sz="2400" dirty="0"/>
        </a:p>
      </dgm:t>
    </dgm:pt>
    <dgm:pt modelId="{3D823409-91F1-4183-B236-F9DCAB451062}" type="parTrans" cxnId="{0A85FA1C-8C93-4813-840B-4CA96FF4A18F}">
      <dgm:prSet/>
      <dgm:spPr/>
      <dgm:t>
        <a:bodyPr/>
        <a:lstStyle/>
        <a:p>
          <a:endParaRPr lang="en-US"/>
        </a:p>
      </dgm:t>
    </dgm:pt>
    <dgm:pt modelId="{1BA52457-4551-4FB5-9C7E-E91E1E403CE4}" type="sibTrans" cxnId="{0A85FA1C-8C93-4813-840B-4CA96FF4A18F}">
      <dgm:prSet/>
      <dgm:spPr/>
      <dgm:t>
        <a:bodyPr/>
        <a:lstStyle/>
        <a:p>
          <a:endParaRPr lang="en-US"/>
        </a:p>
      </dgm:t>
    </dgm:pt>
    <dgm:pt modelId="{60619263-5082-4DAA-A264-26A736F2CFF6}">
      <dgm:prSet custT="1"/>
      <dgm:spPr>
        <a:ln>
          <a:solidFill>
            <a:srgbClr val="44697D"/>
          </a:solidFill>
        </a:ln>
      </dgm:spPr>
      <dgm:t>
        <a:bodyPr/>
        <a:lstStyle/>
        <a:p>
          <a:pPr rtl="0">
            <a:spcAft>
              <a:spcPts val="600"/>
            </a:spcAft>
          </a:pPr>
          <a:r>
            <a:rPr lang="en-US" sz="1800" dirty="0" smtClean="0">
              <a:solidFill>
                <a:srgbClr val="44697D"/>
              </a:solidFill>
            </a:rPr>
            <a:t>FDA Voluntary National Retail Food Regulatory Standards </a:t>
          </a:r>
          <a:endParaRPr lang="en-US" sz="1800" dirty="0">
            <a:solidFill>
              <a:srgbClr val="44697D"/>
            </a:solidFill>
          </a:endParaRPr>
        </a:p>
      </dgm:t>
    </dgm:pt>
    <dgm:pt modelId="{8B181490-740C-4FD8-B420-B1920624471B}" type="parTrans" cxnId="{952055FF-AC7B-4D26-B4F9-7C409F7369B7}">
      <dgm:prSet/>
      <dgm:spPr/>
      <dgm:t>
        <a:bodyPr/>
        <a:lstStyle/>
        <a:p>
          <a:endParaRPr lang="en-US"/>
        </a:p>
      </dgm:t>
    </dgm:pt>
    <dgm:pt modelId="{9D90E872-C786-4654-84B4-9890826CAA01}" type="sibTrans" cxnId="{952055FF-AC7B-4D26-B4F9-7C409F7369B7}">
      <dgm:prSet/>
      <dgm:spPr/>
      <dgm:t>
        <a:bodyPr/>
        <a:lstStyle/>
        <a:p>
          <a:endParaRPr lang="en-US"/>
        </a:p>
      </dgm:t>
    </dgm:pt>
    <dgm:pt modelId="{24DDBCD1-EFB1-4F2C-A25D-E4F019D09FD9}">
      <dgm:prSet custT="1"/>
      <dgm:spPr>
        <a:ln>
          <a:solidFill>
            <a:srgbClr val="44697D"/>
          </a:solidFill>
        </a:ln>
      </dgm:spPr>
      <dgm:t>
        <a:bodyPr/>
        <a:lstStyle/>
        <a:p>
          <a:pPr rtl="0">
            <a:spcAft>
              <a:spcPts val="600"/>
            </a:spcAft>
          </a:pPr>
          <a:r>
            <a:rPr lang="en-US" sz="1800" dirty="0" smtClean="0">
              <a:solidFill>
                <a:srgbClr val="44697D"/>
              </a:solidFill>
            </a:rPr>
            <a:t>Local Public Health Organizations listing on the Texas Department of State Health Services</a:t>
          </a:r>
          <a:endParaRPr lang="en-US" sz="1800" dirty="0">
            <a:solidFill>
              <a:srgbClr val="44697D"/>
            </a:solidFill>
          </a:endParaRPr>
        </a:p>
      </dgm:t>
    </dgm:pt>
    <dgm:pt modelId="{7EAEDB0B-2117-4D2C-B7DE-3D1A5C848C88}" type="parTrans" cxnId="{0C462774-B34B-4DEE-AAA8-AC4279C4A0A2}">
      <dgm:prSet/>
      <dgm:spPr/>
      <dgm:t>
        <a:bodyPr/>
        <a:lstStyle/>
        <a:p>
          <a:endParaRPr lang="en-US"/>
        </a:p>
      </dgm:t>
    </dgm:pt>
    <dgm:pt modelId="{E63A79E2-3873-42B2-9460-EE74292161FA}" type="sibTrans" cxnId="{0C462774-B34B-4DEE-AAA8-AC4279C4A0A2}">
      <dgm:prSet/>
      <dgm:spPr/>
      <dgm:t>
        <a:bodyPr/>
        <a:lstStyle/>
        <a:p>
          <a:endParaRPr lang="en-US"/>
        </a:p>
      </dgm:t>
    </dgm:pt>
    <dgm:pt modelId="{FA1C1579-5D54-4E3E-9003-48BB6A7C8B8D}">
      <dgm:prSet custT="1"/>
      <dgm:spPr>
        <a:solidFill>
          <a:srgbClr val="44697D"/>
        </a:solidFill>
      </dgm:spPr>
      <dgm:t>
        <a:bodyPr/>
        <a:lstStyle/>
        <a:p>
          <a:pPr rtl="0"/>
          <a:r>
            <a:rPr lang="en-US" sz="2400" dirty="0" smtClean="0"/>
            <a:t>Study population:</a:t>
          </a:r>
          <a:endParaRPr lang="en-US" sz="2400" dirty="0"/>
        </a:p>
      </dgm:t>
    </dgm:pt>
    <dgm:pt modelId="{59C55209-F90D-4217-8ECC-E24A299459EE}" type="parTrans" cxnId="{6B2B766C-AEAB-4D1C-BC09-AF91329027E5}">
      <dgm:prSet/>
      <dgm:spPr/>
      <dgm:t>
        <a:bodyPr/>
        <a:lstStyle/>
        <a:p>
          <a:endParaRPr lang="en-US"/>
        </a:p>
      </dgm:t>
    </dgm:pt>
    <dgm:pt modelId="{16456336-2700-4ECD-8AEB-6785254F1914}" type="sibTrans" cxnId="{6B2B766C-AEAB-4D1C-BC09-AF91329027E5}">
      <dgm:prSet/>
      <dgm:spPr/>
      <dgm:t>
        <a:bodyPr/>
        <a:lstStyle/>
        <a:p>
          <a:endParaRPr lang="en-US"/>
        </a:p>
      </dgm:t>
    </dgm:pt>
    <dgm:pt modelId="{3BC3305C-863C-43E3-AD88-8D7E5D355E8C}">
      <dgm:prSet custT="1"/>
      <dgm:spPr>
        <a:ln>
          <a:solidFill>
            <a:srgbClr val="44697D"/>
          </a:solidFill>
        </a:ln>
      </dgm:spPr>
      <dgm:t>
        <a:bodyPr/>
        <a:lstStyle/>
        <a:p>
          <a:pPr rtl="0">
            <a:spcAft>
              <a:spcPts val="600"/>
            </a:spcAft>
          </a:pPr>
          <a:r>
            <a:rPr lang="en-US" sz="1800" dirty="0" smtClean="0">
              <a:solidFill>
                <a:srgbClr val="44697D"/>
              </a:solidFill>
            </a:rPr>
            <a:t>Food Safety Inspection Officers (FSIO) employed by local health departments </a:t>
          </a:r>
          <a:endParaRPr lang="en-US" sz="1800" dirty="0">
            <a:solidFill>
              <a:srgbClr val="44697D"/>
            </a:solidFill>
          </a:endParaRPr>
        </a:p>
      </dgm:t>
    </dgm:pt>
    <dgm:pt modelId="{470434C1-CC49-4B5F-9059-545EDE01BD93}" type="parTrans" cxnId="{072E6DAE-C399-4E24-8B49-46B6BC07D65A}">
      <dgm:prSet/>
      <dgm:spPr/>
      <dgm:t>
        <a:bodyPr/>
        <a:lstStyle/>
        <a:p>
          <a:endParaRPr lang="en-US"/>
        </a:p>
      </dgm:t>
    </dgm:pt>
    <dgm:pt modelId="{AF2DEC78-4916-4500-8CD3-DB6B39A38070}" type="sibTrans" cxnId="{072E6DAE-C399-4E24-8B49-46B6BC07D65A}">
      <dgm:prSet/>
      <dgm:spPr/>
      <dgm:t>
        <a:bodyPr/>
        <a:lstStyle/>
        <a:p>
          <a:endParaRPr lang="en-US"/>
        </a:p>
      </dgm:t>
    </dgm:pt>
    <dgm:pt modelId="{2B38002A-6A30-4A13-9127-BAAB9ABCC568}">
      <dgm:prSet custT="1"/>
      <dgm:spPr>
        <a:ln>
          <a:solidFill>
            <a:srgbClr val="44697D"/>
          </a:solidFill>
        </a:ln>
      </dgm:spPr>
      <dgm:t>
        <a:bodyPr/>
        <a:lstStyle/>
        <a:p>
          <a:pPr rtl="0">
            <a:spcAft>
              <a:spcPts val="600"/>
            </a:spcAft>
          </a:pPr>
          <a:r>
            <a:rPr lang="en-US" sz="1800" dirty="0" smtClean="0">
              <a:solidFill>
                <a:srgbClr val="44697D"/>
              </a:solidFill>
            </a:rPr>
            <a:t>Both enrolled and non-enrolled in VNRFRPS</a:t>
          </a:r>
          <a:endParaRPr lang="en-US" sz="1800" dirty="0">
            <a:solidFill>
              <a:srgbClr val="44697D"/>
            </a:solidFill>
          </a:endParaRPr>
        </a:p>
      </dgm:t>
    </dgm:pt>
    <dgm:pt modelId="{F65E5588-9994-4B87-9C60-D4D0AF17B1AD}" type="parTrans" cxnId="{8EAD1EE1-ABAB-44A2-9317-3757C813E109}">
      <dgm:prSet/>
      <dgm:spPr/>
      <dgm:t>
        <a:bodyPr/>
        <a:lstStyle/>
        <a:p>
          <a:endParaRPr lang="en-US"/>
        </a:p>
      </dgm:t>
    </dgm:pt>
    <dgm:pt modelId="{31B9F55E-E717-436A-883C-15527AAB1043}" type="sibTrans" cxnId="{8EAD1EE1-ABAB-44A2-9317-3757C813E109}">
      <dgm:prSet/>
      <dgm:spPr/>
      <dgm:t>
        <a:bodyPr/>
        <a:lstStyle/>
        <a:p>
          <a:endParaRPr lang="en-US"/>
        </a:p>
      </dgm:t>
    </dgm:pt>
    <dgm:pt modelId="{1F90036A-C72C-4ED1-87A7-33BCE06ABDAE}">
      <dgm:prSet custT="1"/>
      <dgm:spPr>
        <a:solidFill>
          <a:srgbClr val="44697D"/>
        </a:solidFill>
      </dgm:spPr>
      <dgm:t>
        <a:bodyPr/>
        <a:lstStyle/>
        <a:p>
          <a:pPr rtl="0"/>
          <a:r>
            <a:rPr lang="en-US" sz="2400" dirty="0" smtClean="0"/>
            <a:t>Data collection/analysis:</a:t>
          </a:r>
          <a:endParaRPr lang="en-US" sz="2400" dirty="0"/>
        </a:p>
      </dgm:t>
    </dgm:pt>
    <dgm:pt modelId="{C8BFC57A-403B-4B3D-AA4C-B491D6E246CA}" type="parTrans" cxnId="{A6BB0D2E-4090-4D54-85B4-FC9FEE5EF806}">
      <dgm:prSet/>
      <dgm:spPr/>
      <dgm:t>
        <a:bodyPr/>
        <a:lstStyle/>
        <a:p>
          <a:endParaRPr lang="en-US"/>
        </a:p>
      </dgm:t>
    </dgm:pt>
    <dgm:pt modelId="{89AA6E8C-8A91-4463-9FFF-B3C1F49B25AC}" type="sibTrans" cxnId="{A6BB0D2E-4090-4D54-85B4-FC9FEE5EF806}">
      <dgm:prSet/>
      <dgm:spPr/>
      <dgm:t>
        <a:bodyPr/>
        <a:lstStyle/>
        <a:p>
          <a:endParaRPr lang="en-US"/>
        </a:p>
      </dgm:t>
    </dgm:pt>
    <dgm:pt modelId="{B99B56EB-E003-46E0-8F15-22BAB542A6CE}">
      <dgm:prSet custT="1"/>
      <dgm:spPr>
        <a:ln>
          <a:solidFill>
            <a:srgbClr val="44697D"/>
          </a:solidFill>
        </a:ln>
      </dgm:spPr>
      <dgm:t>
        <a:bodyPr/>
        <a:lstStyle/>
        <a:p>
          <a:pPr rtl="0"/>
          <a:r>
            <a:rPr lang="en-US" sz="1800" dirty="0" smtClean="0">
              <a:solidFill>
                <a:srgbClr val="44697D"/>
              </a:solidFill>
            </a:rPr>
            <a:t>Excel spreadsheet data collection</a:t>
          </a:r>
          <a:endParaRPr lang="en-US" sz="1800" dirty="0">
            <a:solidFill>
              <a:srgbClr val="44697D"/>
            </a:solidFill>
          </a:endParaRPr>
        </a:p>
      </dgm:t>
    </dgm:pt>
    <dgm:pt modelId="{8739157E-73C0-46A3-97B6-6932B8182568}" type="parTrans" cxnId="{F849F7FD-2871-4CAF-B7ED-8E750D655EC2}">
      <dgm:prSet/>
      <dgm:spPr/>
      <dgm:t>
        <a:bodyPr/>
        <a:lstStyle/>
        <a:p>
          <a:endParaRPr lang="en-US"/>
        </a:p>
      </dgm:t>
    </dgm:pt>
    <dgm:pt modelId="{F939AE5D-4E99-49B2-B1C4-EEFFA4CEA617}" type="sibTrans" cxnId="{F849F7FD-2871-4CAF-B7ED-8E750D655EC2}">
      <dgm:prSet/>
      <dgm:spPr/>
      <dgm:t>
        <a:bodyPr/>
        <a:lstStyle/>
        <a:p>
          <a:endParaRPr lang="en-US"/>
        </a:p>
      </dgm:t>
    </dgm:pt>
    <dgm:pt modelId="{D5991212-D67E-44AA-A325-1B955DC71C26}" type="pres">
      <dgm:prSet presAssocID="{FD578EE9-8400-436A-B07C-C694A239BF04}" presName="linear" presStyleCnt="0">
        <dgm:presLayoutVars>
          <dgm:dir/>
          <dgm:animLvl val="lvl"/>
          <dgm:resizeHandles val="exact"/>
        </dgm:presLayoutVars>
      </dgm:prSet>
      <dgm:spPr/>
      <dgm:t>
        <a:bodyPr/>
        <a:lstStyle/>
        <a:p>
          <a:endParaRPr lang="en-US"/>
        </a:p>
      </dgm:t>
    </dgm:pt>
    <dgm:pt modelId="{D134B073-FBCC-4C8B-B90F-E45324DE7291}" type="pres">
      <dgm:prSet presAssocID="{7CD70747-9381-4E30-8D1F-FF4C2BA51BA2}" presName="parentLin" presStyleCnt="0"/>
      <dgm:spPr/>
    </dgm:pt>
    <dgm:pt modelId="{FD9F36FA-C681-48A4-864B-B4DDFE19D827}" type="pres">
      <dgm:prSet presAssocID="{7CD70747-9381-4E30-8D1F-FF4C2BA51BA2}" presName="parentLeftMargin" presStyleLbl="node1" presStyleIdx="0" presStyleCnt="4"/>
      <dgm:spPr/>
      <dgm:t>
        <a:bodyPr/>
        <a:lstStyle/>
        <a:p>
          <a:endParaRPr lang="en-US"/>
        </a:p>
      </dgm:t>
    </dgm:pt>
    <dgm:pt modelId="{A8EE28AB-806C-46B4-91C0-08D4893C94E8}" type="pres">
      <dgm:prSet presAssocID="{7CD70747-9381-4E30-8D1F-FF4C2BA51BA2}" presName="parentText" presStyleLbl="node1" presStyleIdx="0" presStyleCnt="4">
        <dgm:presLayoutVars>
          <dgm:chMax val="0"/>
          <dgm:bulletEnabled val="1"/>
        </dgm:presLayoutVars>
      </dgm:prSet>
      <dgm:spPr/>
      <dgm:t>
        <a:bodyPr/>
        <a:lstStyle/>
        <a:p>
          <a:endParaRPr lang="en-US"/>
        </a:p>
      </dgm:t>
    </dgm:pt>
    <dgm:pt modelId="{72EADE01-A09C-48EB-BAE3-905890E15AEC}" type="pres">
      <dgm:prSet presAssocID="{7CD70747-9381-4E30-8D1F-FF4C2BA51BA2}" presName="negativeSpace" presStyleCnt="0"/>
      <dgm:spPr/>
    </dgm:pt>
    <dgm:pt modelId="{4129C7FA-2054-4836-963F-78F810554FE1}" type="pres">
      <dgm:prSet presAssocID="{7CD70747-9381-4E30-8D1F-FF4C2BA51BA2}" presName="childText" presStyleLbl="conFgAcc1" presStyleIdx="0" presStyleCnt="4">
        <dgm:presLayoutVars>
          <dgm:bulletEnabled val="1"/>
        </dgm:presLayoutVars>
      </dgm:prSet>
      <dgm:spPr/>
      <dgm:t>
        <a:bodyPr/>
        <a:lstStyle/>
        <a:p>
          <a:endParaRPr lang="en-US"/>
        </a:p>
      </dgm:t>
    </dgm:pt>
    <dgm:pt modelId="{C6A65F1F-344E-4048-A81D-51AB5CD6838A}" type="pres">
      <dgm:prSet presAssocID="{BA573104-1542-46BB-9786-4B3045427B66}" presName="spaceBetweenRectangles" presStyleCnt="0"/>
      <dgm:spPr/>
    </dgm:pt>
    <dgm:pt modelId="{C2893A9C-5BA7-4E7F-B9A1-BA9F8F24097C}" type="pres">
      <dgm:prSet presAssocID="{2358DD86-E523-44D8-A41D-FE9524ABD3C7}" presName="parentLin" presStyleCnt="0"/>
      <dgm:spPr/>
    </dgm:pt>
    <dgm:pt modelId="{34FE14BD-150B-465C-909A-31A55D3913E6}" type="pres">
      <dgm:prSet presAssocID="{2358DD86-E523-44D8-A41D-FE9524ABD3C7}" presName="parentLeftMargin" presStyleLbl="node1" presStyleIdx="0" presStyleCnt="4"/>
      <dgm:spPr/>
      <dgm:t>
        <a:bodyPr/>
        <a:lstStyle/>
        <a:p>
          <a:endParaRPr lang="en-US"/>
        </a:p>
      </dgm:t>
    </dgm:pt>
    <dgm:pt modelId="{FC5BDF64-0BAC-4D60-BA4D-F84EB8D016F9}" type="pres">
      <dgm:prSet presAssocID="{2358DD86-E523-44D8-A41D-FE9524ABD3C7}" presName="parentText" presStyleLbl="node1" presStyleIdx="1" presStyleCnt="4">
        <dgm:presLayoutVars>
          <dgm:chMax val="0"/>
          <dgm:bulletEnabled val="1"/>
        </dgm:presLayoutVars>
      </dgm:prSet>
      <dgm:spPr/>
      <dgm:t>
        <a:bodyPr/>
        <a:lstStyle/>
        <a:p>
          <a:endParaRPr lang="en-US"/>
        </a:p>
      </dgm:t>
    </dgm:pt>
    <dgm:pt modelId="{F7D0DFA2-3E2A-492F-BCE0-000FD00D97BF}" type="pres">
      <dgm:prSet presAssocID="{2358DD86-E523-44D8-A41D-FE9524ABD3C7}" presName="negativeSpace" presStyleCnt="0"/>
      <dgm:spPr/>
    </dgm:pt>
    <dgm:pt modelId="{71957B9E-A0B0-42AD-957E-10818E3C82E7}" type="pres">
      <dgm:prSet presAssocID="{2358DD86-E523-44D8-A41D-FE9524ABD3C7}" presName="childText" presStyleLbl="conFgAcc1" presStyleIdx="1" presStyleCnt="4">
        <dgm:presLayoutVars>
          <dgm:bulletEnabled val="1"/>
        </dgm:presLayoutVars>
      </dgm:prSet>
      <dgm:spPr/>
      <dgm:t>
        <a:bodyPr/>
        <a:lstStyle/>
        <a:p>
          <a:endParaRPr lang="en-US"/>
        </a:p>
      </dgm:t>
    </dgm:pt>
    <dgm:pt modelId="{15E1B9B6-DC79-403F-8EC6-D7FF7720F20D}" type="pres">
      <dgm:prSet presAssocID="{1BA52457-4551-4FB5-9C7E-E91E1E403CE4}" presName="spaceBetweenRectangles" presStyleCnt="0"/>
      <dgm:spPr/>
    </dgm:pt>
    <dgm:pt modelId="{B80BEA5D-CD3F-4319-AEB3-F7F92016516F}" type="pres">
      <dgm:prSet presAssocID="{FA1C1579-5D54-4E3E-9003-48BB6A7C8B8D}" presName="parentLin" presStyleCnt="0"/>
      <dgm:spPr/>
    </dgm:pt>
    <dgm:pt modelId="{B4513638-E917-43A5-9F93-30D0A31EC0F5}" type="pres">
      <dgm:prSet presAssocID="{FA1C1579-5D54-4E3E-9003-48BB6A7C8B8D}" presName="parentLeftMargin" presStyleLbl="node1" presStyleIdx="1" presStyleCnt="4"/>
      <dgm:spPr/>
      <dgm:t>
        <a:bodyPr/>
        <a:lstStyle/>
        <a:p>
          <a:endParaRPr lang="en-US"/>
        </a:p>
      </dgm:t>
    </dgm:pt>
    <dgm:pt modelId="{419BF28C-B43A-466B-832B-E6DFF17534D6}" type="pres">
      <dgm:prSet presAssocID="{FA1C1579-5D54-4E3E-9003-48BB6A7C8B8D}" presName="parentText" presStyleLbl="node1" presStyleIdx="2" presStyleCnt="4">
        <dgm:presLayoutVars>
          <dgm:chMax val="0"/>
          <dgm:bulletEnabled val="1"/>
        </dgm:presLayoutVars>
      </dgm:prSet>
      <dgm:spPr/>
      <dgm:t>
        <a:bodyPr/>
        <a:lstStyle/>
        <a:p>
          <a:endParaRPr lang="en-US"/>
        </a:p>
      </dgm:t>
    </dgm:pt>
    <dgm:pt modelId="{DE1AE144-CE11-40F7-9B0F-81729BEE7720}" type="pres">
      <dgm:prSet presAssocID="{FA1C1579-5D54-4E3E-9003-48BB6A7C8B8D}" presName="negativeSpace" presStyleCnt="0"/>
      <dgm:spPr/>
    </dgm:pt>
    <dgm:pt modelId="{92DB139A-55F5-4B61-9B23-5D0A355E57F7}" type="pres">
      <dgm:prSet presAssocID="{FA1C1579-5D54-4E3E-9003-48BB6A7C8B8D}" presName="childText" presStyleLbl="conFgAcc1" presStyleIdx="2" presStyleCnt="4">
        <dgm:presLayoutVars>
          <dgm:bulletEnabled val="1"/>
        </dgm:presLayoutVars>
      </dgm:prSet>
      <dgm:spPr/>
      <dgm:t>
        <a:bodyPr/>
        <a:lstStyle/>
        <a:p>
          <a:endParaRPr lang="en-US"/>
        </a:p>
      </dgm:t>
    </dgm:pt>
    <dgm:pt modelId="{48BD3C07-B048-48D0-85B0-81FD66693E36}" type="pres">
      <dgm:prSet presAssocID="{16456336-2700-4ECD-8AEB-6785254F1914}" presName="spaceBetweenRectangles" presStyleCnt="0"/>
      <dgm:spPr/>
    </dgm:pt>
    <dgm:pt modelId="{9FC1C740-8A19-4F23-B6D6-597263A8C04E}" type="pres">
      <dgm:prSet presAssocID="{1F90036A-C72C-4ED1-87A7-33BCE06ABDAE}" presName="parentLin" presStyleCnt="0"/>
      <dgm:spPr/>
    </dgm:pt>
    <dgm:pt modelId="{D32FA132-E983-4F89-BB52-483BE4C3D648}" type="pres">
      <dgm:prSet presAssocID="{1F90036A-C72C-4ED1-87A7-33BCE06ABDAE}" presName="parentLeftMargin" presStyleLbl="node1" presStyleIdx="2" presStyleCnt="4"/>
      <dgm:spPr/>
      <dgm:t>
        <a:bodyPr/>
        <a:lstStyle/>
        <a:p>
          <a:endParaRPr lang="en-US"/>
        </a:p>
      </dgm:t>
    </dgm:pt>
    <dgm:pt modelId="{2B572719-259D-4AF7-8671-F6831AD3C2F8}" type="pres">
      <dgm:prSet presAssocID="{1F90036A-C72C-4ED1-87A7-33BCE06ABDAE}" presName="parentText" presStyleLbl="node1" presStyleIdx="3" presStyleCnt="4">
        <dgm:presLayoutVars>
          <dgm:chMax val="0"/>
          <dgm:bulletEnabled val="1"/>
        </dgm:presLayoutVars>
      </dgm:prSet>
      <dgm:spPr/>
      <dgm:t>
        <a:bodyPr/>
        <a:lstStyle/>
        <a:p>
          <a:endParaRPr lang="en-US"/>
        </a:p>
      </dgm:t>
    </dgm:pt>
    <dgm:pt modelId="{99E9B7F6-C450-4101-9897-18898B937179}" type="pres">
      <dgm:prSet presAssocID="{1F90036A-C72C-4ED1-87A7-33BCE06ABDAE}" presName="negativeSpace" presStyleCnt="0"/>
      <dgm:spPr/>
    </dgm:pt>
    <dgm:pt modelId="{809EE5C7-ADA1-4F36-8088-CB2C8FC64A49}" type="pres">
      <dgm:prSet presAssocID="{1F90036A-C72C-4ED1-87A7-33BCE06ABDAE}" presName="childText" presStyleLbl="conFgAcc1" presStyleIdx="3" presStyleCnt="4">
        <dgm:presLayoutVars>
          <dgm:bulletEnabled val="1"/>
        </dgm:presLayoutVars>
      </dgm:prSet>
      <dgm:spPr/>
      <dgm:t>
        <a:bodyPr/>
        <a:lstStyle/>
        <a:p>
          <a:endParaRPr lang="en-US"/>
        </a:p>
      </dgm:t>
    </dgm:pt>
  </dgm:ptLst>
  <dgm:cxnLst>
    <dgm:cxn modelId="{B7832548-FC20-483C-B2C0-C7038A1735A5}" type="presOf" srcId="{2358DD86-E523-44D8-A41D-FE9524ABD3C7}" destId="{34FE14BD-150B-465C-909A-31A55D3913E6}" srcOrd="0" destOrd="0" presId="urn:microsoft.com/office/officeart/2005/8/layout/list1"/>
    <dgm:cxn modelId="{1DE8C7AD-1707-423B-9443-AF160FD5C1CC}" type="presOf" srcId="{2358DD86-E523-44D8-A41D-FE9524ABD3C7}" destId="{FC5BDF64-0BAC-4D60-BA4D-F84EB8D016F9}" srcOrd="1" destOrd="0" presId="urn:microsoft.com/office/officeart/2005/8/layout/list1"/>
    <dgm:cxn modelId="{1BA9691E-5EAC-4792-92DB-103BCB2349C8}" type="presOf" srcId="{FA1C1579-5D54-4E3E-9003-48BB6A7C8B8D}" destId="{B4513638-E917-43A5-9F93-30D0A31EC0F5}" srcOrd="0" destOrd="0" presId="urn:microsoft.com/office/officeart/2005/8/layout/list1"/>
    <dgm:cxn modelId="{F896C2A2-BF12-4B99-B720-BB5267D0D82C}" type="presOf" srcId="{60619263-5082-4DAA-A264-26A736F2CFF6}" destId="{71957B9E-A0B0-42AD-957E-10818E3C82E7}" srcOrd="0" destOrd="0" presId="urn:microsoft.com/office/officeart/2005/8/layout/list1"/>
    <dgm:cxn modelId="{1095A750-82B1-4D16-83C0-CBE9389EC098}" type="presOf" srcId="{FA1C1579-5D54-4E3E-9003-48BB6A7C8B8D}" destId="{419BF28C-B43A-466B-832B-E6DFF17534D6}" srcOrd="1" destOrd="0" presId="urn:microsoft.com/office/officeart/2005/8/layout/list1"/>
    <dgm:cxn modelId="{F849F7FD-2871-4CAF-B7ED-8E750D655EC2}" srcId="{1F90036A-C72C-4ED1-87A7-33BCE06ABDAE}" destId="{B99B56EB-E003-46E0-8F15-22BAB542A6CE}" srcOrd="0" destOrd="0" parTransId="{8739157E-73C0-46A3-97B6-6932B8182568}" sibTransId="{F939AE5D-4E99-49B2-B1C4-EEFFA4CEA617}"/>
    <dgm:cxn modelId="{6B2B766C-AEAB-4D1C-BC09-AF91329027E5}" srcId="{FD578EE9-8400-436A-B07C-C694A239BF04}" destId="{FA1C1579-5D54-4E3E-9003-48BB6A7C8B8D}" srcOrd="2" destOrd="0" parTransId="{59C55209-F90D-4217-8ECC-E24A299459EE}" sibTransId="{16456336-2700-4ECD-8AEB-6785254F1914}"/>
    <dgm:cxn modelId="{E4589A7C-EDBE-42AA-8A3A-34BF441EEFA1}" srcId="{FD578EE9-8400-436A-B07C-C694A239BF04}" destId="{7CD70747-9381-4E30-8D1F-FF4C2BA51BA2}" srcOrd="0" destOrd="0" parTransId="{086C1435-268F-44AA-9650-184EB8C14B2D}" sibTransId="{BA573104-1542-46BB-9786-4B3045427B66}"/>
    <dgm:cxn modelId="{9FDB6F58-0FCC-4F6B-9915-A8656B6EA3D9}" type="presOf" srcId="{2B38002A-6A30-4A13-9127-BAAB9ABCC568}" destId="{92DB139A-55F5-4B61-9B23-5D0A355E57F7}" srcOrd="0" destOrd="1" presId="urn:microsoft.com/office/officeart/2005/8/layout/list1"/>
    <dgm:cxn modelId="{072E6DAE-C399-4E24-8B49-46B6BC07D65A}" srcId="{FA1C1579-5D54-4E3E-9003-48BB6A7C8B8D}" destId="{3BC3305C-863C-43E3-AD88-8D7E5D355E8C}" srcOrd="0" destOrd="0" parTransId="{470434C1-CC49-4B5F-9059-545EDE01BD93}" sibTransId="{AF2DEC78-4916-4500-8CD3-DB6B39A38070}"/>
    <dgm:cxn modelId="{8EAD1EE1-ABAB-44A2-9317-3757C813E109}" srcId="{FA1C1579-5D54-4E3E-9003-48BB6A7C8B8D}" destId="{2B38002A-6A30-4A13-9127-BAAB9ABCC568}" srcOrd="1" destOrd="0" parTransId="{F65E5588-9994-4B87-9C60-D4D0AF17B1AD}" sibTransId="{31B9F55E-E717-436A-883C-15527AAB1043}"/>
    <dgm:cxn modelId="{0478C25C-2F4F-4769-8D4D-7D57B662A88B}" srcId="{7CD70747-9381-4E30-8D1F-FF4C2BA51BA2}" destId="{DC8C5EDF-2C81-4B7A-A720-898795ADC496}" srcOrd="0" destOrd="0" parTransId="{10F7DA3D-E06B-47EA-9605-15B74C95AB14}" sibTransId="{F77854DD-EA34-47C2-8352-0CAB9997D9EC}"/>
    <dgm:cxn modelId="{0A85FA1C-8C93-4813-840B-4CA96FF4A18F}" srcId="{FD578EE9-8400-436A-B07C-C694A239BF04}" destId="{2358DD86-E523-44D8-A41D-FE9524ABD3C7}" srcOrd="1" destOrd="0" parTransId="{3D823409-91F1-4183-B236-F9DCAB451062}" sibTransId="{1BA52457-4551-4FB5-9C7E-E91E1E403CE4}"/>
    <dgm:cxn modelId="{9B502086-4CE9-4D7E-B03E-2E71808DBC6F}" type="presOf" srcId="{7CD70747-9381-4E30-8D1F-FF4C2BA51BA2}" destId="{FD9F36FA-C681-48A4-864B-B4DDFE19D827}" srcOrd="0" destOrd="0" presId="urn:microsoft.com/office/officeart/2005/8/layout/list1"/>
    <dgm:cxn modelId="{952055FF-AC7B-4D26-B4F9-7C409F7369B7}" srcId="{2358DD86-E523-44D8-A41D-FE9524ABD3C7}" destId="{60619263-5082-4DAA-A264-26A736F2CFF6}" srcOrd="0" destOrd="0" parTransId="{8B181490-740C-4FD8-B420-B1920624471B}" sibTransId="{9D90E872-C786-4654-84B4-9890826CAA01}"/>
    <dgm:cxn modelId="{AC8197FD-C47E-4F83-8821-EBA11A384A24}" type="presOf" srcId="{3BC3305C-863C-43E3-AD88-8D7E5D355E8C}" destId="{92DB139A-55F5-4B61-9B23-5D0A355E57F7}" srcOrd="0" destOrd="0" presId="urn:microsoft.com/office/officeart/2005/8/layout/list1"/>
    <dgm:cxn modelId="{9613D014-2F55-4035-8B31-8B4FCC5AF243}" type="presOf" srcId="{FD578EE9-8400-436A-B07C-C694A239BF04}" destId="{D5991212-D67E-44AA-A325-1B955DC71C26}" srcOrd="0" destOrd="0" presId="urn:microsoft.com/office/officeart/2005/8/layout/list1"/>
    <dgm:cxn modelId="{B5B96323-312A-4405-A5E6-EAD3D8056DD7}" type="presOf" srcId="{DC8C5EDF-2C81-4B7A-A720-898795ADC496}" destId="{4129C7FA-2054-4836-963F-78F810554FE1}" srcOrd="0" destOrd="0" presId="urn:microsoft.com/office/officeart/2005/8/layout/list1"/>
    <dgm:cxn modelId="{0C462774-B34B-4DEE-AAA8-AC4279C4A0A2}" srcId="{2358DD86-E523-44D8-A41D-FE9524ABD3C7}" destId="{24DDBCD1-EFB1-4F2C-A25D-E4F019D09FD9}" srcOrd="1" destOrd="0" parTransId="{7EAEDB0B-2117-4D2C-B7DE-3D1A5C848C88}" sibTransId="{E63A79E2-3873-42B2-9460-EE74292161FA}"/>
    <dgm:cxn modelId="{BA3CCC1D-406D-4AE9-B967-91CAC289B656}" type="presOf" srcId="{1F90036A-C72C-4ED1-87A7-33BCE06ABDAE}" destId="{D32FA132-E983-4F89-BB52-483BE4C3D648}" srcOrd="0" destOrd="0" presId="urn:microsoft.com/office/officeart/2005/8/layout/list1"/>
    <dgm:cxn modelId="{2C8A3154-8EA0-46A2-9C17-4AF85DC4449F}" type="presOf" srcId="{1F90036A-C72C-4ED1-87A7-33BCE06ABDAE}" destId="{2B572719-259D-4AF7-8671-F6831AD3C2F8}" srcOrd="1" destOrd="0" presId="urn:microsoft.com/office/officeart/2005/8/layout/list1"/>
    <dgm:cxn modelId="{E2C68F7A-5DAB-498E-AEB2-7D42191AC4B2}" type="presOf" srcId="{B99B56EB-E003-46E0-8F15-22BAB542A6CE}" destId="{809EE5C7-ADA1-4F36-8088-CB2C8FC64A49}" srcOrd="0" destOrd="0" presId="urn:microsoft.com/office/officeart/2005/8/layout/list1"/>
    <dgm:cxn modelId="{A6BB0D2E-4090-4D54-85B4-FC9FEE5EF806}" srcId="{FD578EE9-8400-436A-B07C-C694A239BF04}" destId="{1F90036A-C72C-4ED1-87A7-33BCE06ABDAE}" srcOrd="3" destOrd="0" parTransId="{C8BFC57A-403B-4B3D-AA4C-B491D6E246CA}" sibTransId="{89AA6E8C-8A91-4463-9FFF-B3C1F49B25AC}"/>
    <dgm:cxn modelId="{FE577601-DA8E-4B57-9CC2-D465AA069D87}" type="presOf" srcId="{24DDBCD1-EFB1-4F2C-A25D-E4F019D09FD9}" destId="{71957B9E-A0B0-42AD-957E-10818E3C82E7}" srcOrd="0" destOrd="1" presId="urn:microsoft.com/office/officeart/2005/8/layout/list1"/>
    <dgm:cxn modelId="{ECCE3BB3-DEF8-4385-9719-00A185C956EC}" type="presOf" srcId="{7CD70747-9381-4E30-8D1F-FF4C2BA51BA2}" destId="{A8EE28AB-806C-46B4-91C0-08D4893C94E8}" srcOrd="1" destOrd="0" presId="urn:microsoft.com/office/officeart/2005/8/layout/list1"/>
    <dgm:cxn modelId="{A4B9FF44-AF10-4278-889D-C0DC26D7B24A}" type="presParOf" srcId="{D5991212-D67E-44AA-A325-1B955DC71C26}" destId="{D134B073-FBCC-4C8B-B90F-E45324DE7291}" srcOrd="0" destOrd="0" presId="urn:microsoft.com/office/officeart/2005/8/layout/list1"/>
    <dgm:cxn modelId="{A2750736-4A48-4FC1-9C90-1A5448564EFD}" type="presParOf" srcId="{D134B073-FBCC-4C8B-B90F-E45324DE7291}" destId="{FD9F36FA-C681-48A4-864B-B4DDFE19D827}" srcOrd="0" destOrd="0" presId="urn:microsoft.com/office/officeart/2005/8/layout/list1"/>
    <dgm:cxn modelId="{83C2CF5A-EF4F-4226-8B33-15315ECE7581}" type="presParOf" srcId="{D134B073-FBCC-4C8B-B90F-E45324DE7291}" destId="{A8EE28AB-806C-46B4-91C0-08D4893C94E8}" srcOrd="1" destOrd="0" presId="urn:microsoft.com/office/officeart/2005/8/layout/list1"/>
    <dgm:cxn modelId="{29D65436-9347-4D80-A6DA-A6B310F5E41B}" type="presParOf" srcId="{D5991212-D67E-44AA-A325-1B955DC71C26}" destId="{72EADE01-A09C-48EB-BAE3-905890E15AEC}" srcOrd="1" destOrd="0" presId="urn:microsoft.com/office/officeart/2005/8/layout/list1"/>
    <dgm:cxn modelId="{FF9FD6A5-2A34-480B-B576-3A5740C648C8}" type="presParOf" srcId="{D5991212-D67E-44AA-A325-1B955DC71C26}" destId="{4129C7FA-2054-4836-963F-78F810554FE1}" srcOrd="2" destOrd="0" presId="urn:microsoft.com/office/officeart/2005/8/layout/list1"/>
    <dgm:cxn modelId="{F5DF76DE-8E2D-41AB-938A-609FE45F0F53}" type="presParOf" srcId="{D5991212-D67E-44AA-A325-1B955DC71C26}" destId="{C6A65F1F-344E-4048-A81D-51AB5CD6838A}" srcOrd="3" destOrd="0" presId="urn:microsoft.com/office/officeart/2005/8/layout/list1"/>
    <dgm:cxn modelId="{A625D162-809D-4AE3-A895-462FD6DB58A2}" type="presParOf" srcId="{D5991212-D67E-44AA-A325-1B955DC71C26}" destId="{C2893A9C-5BA7-4E7F-B9A1-BA9F8F24097C}" srcOrd="4" destOrd="0" presId="urn:microsoft.com/office/officeart/2005/8/layout/list1"/>
    <dgm:cxn modelId="{555B87B0-46D8-4406-87F3-E620E1F76DE7}" type="presParOf" srcId="{C2893A9C-5BA7-4E7F-B9A1-BA9F8F24097C}" destId="{34FE14BD-150B-465C-909A-31A55D3913E6}" srcOrd="0" destOrd="0" presId="urn:microsoft.com/office/officeart/2005/8/layout/list1"/>
    <dgm:cxn modelId="{4EDB60E1-ADC5-4690-9C68-DEB35A92608A}" type="presParOf" srcId="{C2893A9C-5BA7-4E7F-B9A1-BA9F8F24097C}" destId="{FC5BDF64-0BAC-4D60-BA4D-F84EB8D016F9}" srcOrd="1" destOrd="0" presId="urn:microsoft.com/office/officeart/2005/8/layout/list1"/>
    <dgm:cxn modelId="{802DC1B1-0A25-486F-AFD0-8F8C38F0E8C1}" type="presParOf" srcId="{D5991212-D67E-44AA-A325-1B955DC71C26}" destId="{F7D0DFA2-3E2A-492F-BCE0-000FD00D97BF}" srcOrd="5" destOrd="0" presId="urn:microsoft.com/office/officeart/2005/8/layout/list1"/>
    <dgm:cxn modelId="{E056F235-EF33-485C-A475-46EF26704721}" type="presParOf" srcId="{D5991212-D67E-44AA-A325-1B955DC71C26}" destId="{71957B9E-A0B0-42AD-957E-10818E3C82E7}" srcOrd="6" destOrd="0" presId="urn:microsoft.com/office/officeart/2005/8/layout/list1"/>
    <dgm:cxn modelId="{EE671937-3E74-4348-BC3B-53B632880A80}" type="presParOf" srcId="{D5991212-D67E-44AA-A325-1B955DC71C26}" destId="{15E1B9B6-DC79-403F-8EC6-D7FF7720F20D}" srcOrd="7" destOrd="0" presId="urn:microsoft.com/office/officeart/2005/8/layout/list1"/>
    <dgm:cxn modelId="{7641917A-FA82-4031-81E4-1C697E930862}" type="presParOf" srcId="{D5991212-D67E-44AA-A325-1B955DC71C26}" destId="{B80BEA5D-CD3F-4319-AEB3-F7F92016516F}" srcOrd="8" destOrd="0" presId="urn:microsoft.com/office/officeart/2005/8/layout/list1"/>
    <dgm:cxn modelId="{12C4D4FB-EA17-480A-978B-C7AC2DE675B7}" type="presParOf" srcId="{B80BEA5D-CD3F-4319-AEB3-F7F92016516F}" destId="{B4513638-E917-43A5-9F93-30D0A31EC0F5}" srcOrd="0" destOrd="0" presId="urn:microsoft.com/office/officeart/2005/8/layout/list1"/>
    <dgm:cxn modelId="{D44AB7A7-5953-4BAF-8DBA-C43102D8A9B3}" type="presParOf" srcId="{B80BEA5D-CD3F-4319-AEB3-F7F92016516F}" destId="{419BF28C-B43A-466B-832B-E6DFF17534D6}" srcOrd="1" destOrd="0" presId="urn:microsoft.com/office/officeart/2005/8/layout/list1"/>
    <dgm:cxn modelId="{36E920B2-65D5-486D-8683-C3FE0138F53C}" type="presParOf" srcId="{D5991212-D67E-44AA-A325-1B955DC71C26}" destId="{DE1AE144-CE11-40F7-9B0F-81729BEE7720}" srcOrd="9" destOrd="0" presId="urn:microsoft.com/office/officeart/2005/8/layout/list1"/>
    <dgm:cxn modelId="{CB126E57-8CD6-4631-B396-ADC15D5A32F5}" type="presParOf" srcId="{D5991212-D67E-44AA-A325-1B955DC71C26}" destId="{92DB139A-55F5-4B61-9B23-5D0A355E57F7}" srcOrd="10" destOrd="0" presId="urn:microsoft.com/office/officeart/2005/8/layout/list1"/>
    <dgm:cxn modelId="{72572EB5-D17D-4D2F-8A0D-EE4EE9389F6C}" type="presParOf" srcId="{D5991212-D67E-44AA-A325-1B955DC71C26}" destId="{48BD3C07-B048-48D0-85B0-81FD66693E36}" srcOrd="11" destOrd="0" presId="urn:microsoft.com/office/officeart/2005/8/layout/list1"/>
    <dgm:cxn modelId="{570541F5-A9A9-4E72-A596-CB3D97442D88}" type="presParOf" srcId="{D5991212-D67E-44AA-A325-1B955DC71C26}" destId="{9FC1C740-8A19-4F23-B6D6-597263A8C04E}" srcOrd="12" destOrd="0" presId="urn:microsoft.com/office/officeart/2005/8/layout/list1"/>
    <dgm:cxn modelId="{42874141-1418-444C-AB67-528A92E110E4}" type="presParOf" srcId="{9FC1C740-8A19-4F23-B6D6-597263A8C04E}" destId="{D32FA132-E983-4F89-BB52-483BE4C3D648}" srcOrd="0" destOrd="0" presId="urn:microsoft.com/office/officeart/2005/8/layout/list1"/>
    <dgm:cxn modelId="{627DD7A5-7E3D-4D44-B12D-DA9AC973E9B8}" type="presParOf" srcId="{9FC1C740-8A19-4F23-B6D6-597263A8C04E}" destId="{2B572719-259D-4AF7-8671-F6831AD3C2F8}" srcOrd="1" destOrd="0" presId="urn:microsoft.com/office/officeart/2005/8/layout/list1"/>
    <dgm:cxn modelId="{1601F32C-C86F-4172-B5CE-C07A144C647B}" type="presParOf" srcId="{D5991212-D67E-44AA-A325-1B955DC71C26}" destId="{99E9B7F6-C450-4101-9897-18898B937179}" srcOrd="13" destOrd="0" presId="urn:microsoft.com/office/officeart/2005/8/layout/list1"/>
    <dgm:cxn modelId="{CA994D8F-123A-4686-937C-2CD12C0BCE80}" type="presParOf" srcId="{D5991212-D67E-44AA-A325-1B955DC71C26}" destId="{809EE5C7-ADA1-4F36-8088-CB2C8FC64A4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95E39-EF13-401A-A5D7-DEC5A0739E59}">
      <dsp:nvSpPr>
        <dsp:cNvPr id="0" name=""/>
        <dsp:cNvSpPr/>
      </dsp:nvSpPr>
      <dsp:spPr>
        <a:xfrm>
          <a:off x="0" y="295987"/>
          <a:ext cx="7924800" cy="1216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National uniformity has been a ongoing debate for years (FDA, 2015)</a:t>
          </a:r>
          <a:endParaRPr lang="en-US" sz="2800" kern="1200" dirty="0"/>
        </a:p>
      </dsp:txBody>
      <dsp:txXfrm>
        <a:off x="59399" y="355386"/>
        <a:ext cx="7806002" cy="1098002"/>
      </dsp:txXfrm>
    </dsp:sp>
    <dsp:sp modelId="{6A2525AE-DB34-4F5F-B60E-796C4911C08E}">
      <dsp:nvSpPr>
        <dsp:cNvPr id="0" name=""/>
        <dsp:cNvSpPr/>
      </dsp:nvSpPr>
      <dsp:spPr>
        <a:xfrm>
          <a:off x="0" y="1699987"/>
          <a:ext cx="7924800" cy="1216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Voluntary National Retail Food Regulatory Program Standards (VNRFRPS): </a:t>
          </a:r>
          <a:endParaRPr lang="en-US" sz="2800" kern="1200" dirty="0"/>
        </a:p>
      </dsp:txBody>
      <dsp:txXfrm>
        <a:off x="59399" y="1759386"/>
        <a:ext cx="7806002" cy="1098002"/>
      </dsp:txXfrm>
    </dsp:sp>
    <dsp:sp modelId="{DD957D72-6FDA-4AA2-A142-C099FC2CD7E3}">
      <dsp:nvSpPr>
        <dsp:cNvPr id="0" name=""/>
        <dsp:cNvSpPr/>
      </dsp:nvSpPr>
      <dsp:spPr>
        <a:xfrm>
          <a:off x="0" y="2916787"/>
          <a:ext cx="7924800"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0480" rIns="170688" bIns="30480" numCol="1" spcCol="1270" anchor="t" anchorCtr="0">
          <a:noAutofit/>
        </a:bodyPr>
        <a:lstStyle/>
        <a:p>
          <a:pPr marL="228600" lvl="1" indent="-228600" algn="l" defTabSz="1066800" rtl="0">
            <a:lnSpc>
              <a:spcPct val="90000"/>
            </a:lnSpc>
            <a:spcBef>
              <a:spcPct val="0"/>
            </a:spcBef>
            <a:spcAft>
              <a:spcPts val="1200"/>
            </a:spcAft>
            <a:buChar char="••"/>
          </a:pPr>
          <a:r>
            <a:rPr lang="en-US" sz="2400" kern="1200" dirty="0" smtClean="0">
              <a:solidFill>
                <a:srgbClr val="44697D"/>
              </a:solidFill>
            </a:rPr>
            <a:t>Developed and designed by the FDA to help food regulatory programs </a:t>
          </a:r>
          <a:endParaRPr lang="en-US" sz="2400" kern="1200" dirty="0">
            <a:solidFill>
              <a:srgbClr val="44697D"/>
            </a:solidFill>
          </a:endParaRPr>
        </a:p>
        <a:p>
          <a:pPr marL="228600" lvl="1" indent="-228600" algn="l" defTabSz="1066800" rtl="0">
            <a:lnSpc>
              <a:spcPct val="90000"/>
            </a:lnSpc>
            <a:spcBef>
              <a:spcPct val="0"/>
            </a:spcBef>
            <a:spcAft>
              <a:spcPts val="1200"/>
            </a:spcAft>
            <a:buChar char="••"/>
          </a:pPr>
          <a:r>
            <a:rPr lang="en-US" sz="2400" kern="1200" dirty="0" smtClean="0">
              <a:solidFill>
                <a:srgbClr val="44697D"/>
              </a:solidFill>
            </a:rPr>
            <a:t>Has 9 Program Standards with the goal of reducing or eliminating the occurrence of foodborne illnesses and deaths from food at the retail level </a:t>
          </a:r>
          <a:endParaRPr lang="en-US" sz="2400" kern="1200" dirty="0">
            <a:solidFill>
              <a:srgbClr val="44697D"/>
            </a:solidFill>
          </a:endParaRPr>
        </a:p>
      </dsp:txBody>
      <dsp:txXfrm>
        <a:off x="0" y="2916787"/>
        <a:ext cx="7924800" cy="1816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9C7FA-2054-4836-963F-78F810554FE1}">
      <dsp:nvSpPr>
        <dsp:cNvPr id="0" name=""/>
        <dsp:cNvSpPr/>
      </dsp:nvSpPr>
      <dsp:spPr>
        <a:xfrm>
          <a:off x="0" y="258074"/>
          <a:ext cx="7924800" cy="685125"/>
        </a:xfrm>
        <a:prstGeom prst="rect">
          <a:avLst/>
        </a:prstGeom>
        <a:solidFill>
          <a:schemeClr val="lt1">
            <a:alpha val="90000"/>
            <a:hueOff val="0"/>
            <a:satOff val="0"/>
            <a:lumOff val="0"/>
            <a:alphaOff val="0"/>
          </a:schemeClr>
        </a:solidFill>
        <a:ln w="25400" cap="flat" cmpd="sng" algn="ctr">
          <a:solidFill>
            <a:srgbClr val="44697D"/>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312420" rIns="615053"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solidFill>
                <a:srgbClr val="44697D"/>
              </a:solidFill>
            </a:rPr>
            <a:t>10 question survey via electronic mail</a:t>
          </a:r>
          <a:endParaRPr lang="en-US" sz="1800" kern="1200" dirty="0">
            <a:solidFill>
              <a:srgbClr val="44697D"/>
            </a:solidFill>
          </a:endParaRPr>
        </a:p>
      </dsp:txBody>
      <dsp:txXfrm>
        <a:off x="0" y="258074"/>
        <a:ext cx="7924800" cy="685125"/>
      </dsp:txXfrm>
    </dsp:sp>
    <dsp:sp modelId="{A8EE28AB-806C-46B4-91C0-08D4893C94E8}">
      <dsp:nvSpPr>
        <dsp:cNvPr id="0" name=""/>
        <dsp:cNvSpPr/>
      </dsp:nvSpPr>
      <dsp:spPr>
        <a:xfrm>
          <a:off x="396240" y="36674"/>
          <a:ext cx="5547360" cy="442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l" defTabSz="1066800" rtl="0">
            <a:lnSpc>
              <a:spcPct val="90000"/>
            </a:lnSpc>
            <a:spcBef>
              <a:spcPct val="0"/>
            </a:spcBef>
            <a:spcAft>
              <a:spcPct val="35000"/>
            </a:spcAft>
          </a:pPr>
          <a:r>
            <a:rPr lang="en-US" sz="2400" kern="1200" dirty="0" smtClean="0"/>
            <a:t>Qualitative data:</a:t>
          </a:r>
          <a:endParaRPr lang="en-US" sz="2400" kern="1200" dirty="0"/>
        </a:p>
      </dsp:txBody>
      <dsp:txXfrm>
        <a:off x="417856" y="58290"/>
        <a:ext cx="5504128" cy="399568"/>
      </dsp:txXfrm>
    </dsp:sp>
    <dsp:sp modelId="{71957B9E-A0B0-42AD-957E-10818E3C82E7}">
      <dsp:nvSpPr>
        <dsp:cNvPr id="0" name=""/>
        <dsp:cNvSpPr/>
      </dsp:nvSpPr>
      <dsp:spPr>
        <a:xfrm>
          <a:off x="0" y="1245599"/>
          <a:ext cx="7924800" cy="1228500"/>
        </a:xfrm>
        <a:prstGeom prst="rect">
          <a:avLst/>
        </a:prstGeom>
        <a:solidFill>
          <a:schemeClr val="lt1">
            <a:alpha val="90000"/>
            <a:hueOff val="0"/>
            <a:satOff val="0"/>
            <a:lumOff val="0"/>
            <a:alphaOff val="0"/>
          </a:schemeClr>
        </a:solidFill>
        <a:ln w="25400" cap="flat" cmpd="sng" algn="ctr">
          <a:solidFill>
            <a:srgbClr val="44697D"/>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312420" rIns="615053" bIns="128016" numCol="1" spcCol="1270" anchor="t" anchorCtr="0">
          <a:noAutofit/>
        </a:bodyPr>
        <a:lstStyle/>
        <a:p>
          <a:pPr marL="171450" lvl="1" indent="-171450" algn="l" defTabSz="800100" rtl="0">
            <a:lnSpc>
              <a:spcPct val="90000"/>
            </a:lnSpc>
            <a:spcBef>
              <a:spcPct val="0"/>
            </a:spcBef>
            <a:spcAft>
              <a:spcPts val="600"/>
            </a:spcAft>
            <a:buChar char="••"/>
          </a:pPr>
          <a:r>
            <a:rPr lang="en-US" sz="1800" kern="1200" dirty="0" smtClean="0">
              <a:solidFill>
                <a:srgbClr val="44697D"/>
              </a:solidFill>
            </a:rPr>
            <a:t>FDA Voluntary National Retail Food Regulatory Standards </a:t>
          </a:r>
          <a:endParaRPr lang="en-US" sz="1800" kern="1200" dirty="0">
            <a:solidFill>
              <a:srgbClr val="44697D"/>
            </a:solidFill>
          </a:endParaRPr>
        </a:p>
        <a:p>
          <a:pPr marL="171450" lvl="1" indent="-171450" algn="l" defTabSz="800100" rtl="0">
            <a:lnSpc>
              <a:spcPct val="90000"/>
            </a:lnSpc>
            <a:spcBef>
              <a:spcPct val="0"/>
            </a:spcBef>
            <a:spcAft>
              <a:spcPts val="600"/>
            </a:spcAft>
            <a:buChar char="••"/>
          </a:pPr>
          <a:r>
            <a:rPr lang="en-US" sz="1800" kern="1200" dirty="0" smtClean="0">
              <a:solidFill>
                <a:srgbClr val="44697D"/>
              </a:solidFill>
            </a:rPr>
            <a:t>Local Public Health Organizations listing on the Texas Department of State Health Services</a:t>
          </a:r>
          <a:endParaRPr lang="en-US" sz="1800" kern="1200" dirty="0">
            <a:solidFill>
              <a:srgbClr val="44697D"/>
            </a:solidFill>
          </a:endParaRPr>
        </a:p>
      </dsp:txBody>
      <dsp:txXfrm>
        <a:off x="0" y="1245599"/>
        <a:ext cx="7924800" cy="1228500"/>
      </dsp:txXfrm>
    </dsp:sp>
    <dsp:sp modelId="{FC5BDF64-0BAC-4D60-BA4D-F84EB8D016F9}">
      <dsp:nvSpPr>
        <dsp:cNvPr id="0" name=""/>
        <dsp:cNvSpPr/>
      </dsp:nvSpPr>
      <dsp:spPr>
        <a:xfrm>
          <a:off x="396240" y="1024199"/>
          <a:ext cx="5547360" cy="442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l" defTabSz="1066800" rtl="0">
            <a:lnSpc>
              <a:spcPct val="90000"/>
            </a:lnSpc>
            <a:spcBef>
              <a:spcPct val="0"/>
            </a:spcBef>
            <a:spcAft>
              <a:spcPct val="35000"/>
            </a:spcAft>
          </a:pPr>
          <a:r>
            <a:rPr lang="en-US" sz="2400" kern="1200" dirty="0" smtClean="0"/>
            <a:t>Email lists: </a:t>
          </a:r>
          <a:endParaRPr lang="en-US" sz="2400" kern="1200" dirty="0"/>
        </a:p>
      </dsp:txBody>
      <dsp:txXfrm>
        <a:off x="417856" y="1045815"/>
        <a:ext cx="5504128" cy="399568"/>
      </dsp:txXfrm>
    </dsp:sp>
    <dsp:sp modelId="{92DB139A-55F5-4B61-9B23-5D0A355E57F7}">
      <dsp:nvSpPr>
        <dsp:cNvPr id="0" name=""/>
        <dsp:cNvSpPr/>
      </dsp:nvSpPr>
      <dsp:spPr>
        <a:xfrm>
          <a:off x="0" y="2776499"/>
          <a:ext cx="7924800" cy="1228500"/>
        </a:xfrm>
        <a:prstGeom prst="rect">
          <a:avLst/>
        </a:prstGeom>
        <a:solidFill>
          <a:schemeClr val="lt1">
            <a:alpha val="90000"/>
            <a:hueOff val="0"/>
            <a:satOff val="0"/>
            <a:lumOff val="0"/>
            <a:alphaOff val="0"/>
          </a:schemeClr>
        </a:solidFill>
        <a:ln w="25400" cap="flat" cmpd="sng" algn="ctr">
          <a:solidFill>
            <a:srgbClr val="44697D"/>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312420" rIns="615053" bIns="128016" numCol="1" spcCol="1270" anchor="t" anchorCtr="0">
          <a:noAutofit/>
        </a:bodyPr>
        <a:lstStyle/>
        <a:p>
          <a:pPr marL="171450" lvl="1" indent="-171450" algn="l" defTabSz="800100" rtl="0">
            <a:lnSpc>
              <a:spcPct val="90000"/>
            </a:lnSpc>
            <a:spcBef>
              <a:spcPct val="0"/>
            </a:spcBef>
            <a:spcAft>
              <a:spcPts val="600"/>
            </a:spcAft>
            <a:buChar char="••"/>
          </a:pPr>
          <a:r>
            <a:rPr lang="en-US" sz="1800" kern="1200" dirty="0" smtClean="0">
              <a:solidFill>
                <a:srgbClr val="44697D"/>
              </a:solidFill>
            </a:rPr>
            <a:t>Food Safety Inspection Officers (FSIO) employed by local health departments </a:t>
          </a:r>
          <a:endParaRPr lang="en-US" sz="1800" kern="1200" dirty="0">
            <a:solidFill>
              <a:srgbClr val="44697D"/>
            </a:solidFill>
          </a:endParaRPr>
        </a:p>
        <a:p>
          <a:pPr marL="171450" lvl="1" indent="-171450" algn="l" defTabSz="800100" rtl="0">
            <a:lnSpc>
              <a:spcPct val="90000"/>
            </a:lnSpc>
            <a:spcBef>
              <a:spcPct val="0"/>
            </a:spcBef>
            <a:spcAft>
              <a:spcPts val="600"/>
            </a:spcAft>
            <a:buChar char="••"/>
          </a:pPr>
          <a:r>
            <a:rPr lang="en-US" sz="1800" kern="1200" dirty="0" smtClean="0">
              <a:solidFill>
                <a:srgbClr val="44697D"/>
              </a:solidFill>
            </a:rPr>
            <a:t>Both enrolled and non-enrolled in VNRFRPS</a:t>
          </a:r>
          <a:endParaRPr lang="en-US" sz="1800" kern="1200" dirty="0">
            <a:solidFill>
              <a:srgbClr val="44697D"/>
            </a:solidFill>
          </a:endParaRPr>
        </a:p>
      </dsp:txBody>
      <dsp:txXfrm>
        <a:off x="0" y="2776499"/>
        <a:ext cx="7924800" cy="1228500"/>
      </dsp:txXfrm>
    </dsp:sp>
    <dsp:sp modelId="{419BF28C-B43A-466B-832B-E6DFF17534D6}">
      <dsp:nvSpPr>
        <dsp:cNvPr id="0" name=""/>
        <dsp:cNvSpPr/>
      </dsp:nvSpPr>
      <dsp:spPr>
        <a:xfrm>
          <a:off x="396240" y="2555099"/>
          <a:ext cx="5547360" cy="442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l" defTabSz="1066800" rtl="0">
            <a:lnSpc>
              <a:spcPct val="90000"/>
            </a:lnSpc>
            <a:spcBef>
              <a:spcPct val="0"/>
            </a:spcBef>
            <a:spcAft>
              <a:spcPct val="35000"/>
            </a:spcAft>
          </a:pPr>
          <a:r>
            <a:rPr lang="en-US" sz="2400" kern="1200" dirty="0" smtClean="0"/>
            <a:t>Study population:</a:t>
          </a:r>
          <a:endParaRPr lang="en-US" sz="2400" kern="1200" dirty="0"/>
        </a:p>
      </dsp:txBody>
      <dsp:txXfrm>
        <a:off x="417856" y="2576715"/>
        <a:ext cx="5504128" cy="399568"/>
      </dsp:txXfrm>
    </dsp:sp>
    <dsp:sp modelId="{809EE5C7-ADA1-4F36-8088-CB2C8FC64A49}">
      <dsp:nvSpPr>
        <dsp:cNvPr id="0" name=""/>
        <dsp:cNvSpPr/>
      </dsp:nvSpPr>
      <dsp:spPr>
        <a:xfrm>
          <a:off x="0" y="4307400"/>
          <a:ext cx="7924800" cy="685125"/>
        </a:xfrm>
        <a:prstGeom prst="rect">
          <a:avLst/>
        </a:prstGeom>
        <a:solidFill>
          <a:schemeClr val="lt1">
            <a:alpha val="90000"/>
            <a:hueOff val="0"/>
            <a:satOff val="0"/>
            <a:lumOff val="0"/>
            <a:alphaOff val="0"/>
          </a:schemeClr>
        </a:solidFill>
        <a:ln w="25400" cap="flat" cmpd="sng" algn="ctr">
          <a:solidFill>
            <a:srgbClr val="44697D"/>
          </a:solidFill>
          <a:prstDash val="solid"/>
        </a:ln>
        <a:effectLst/>
      </dsp:spPr>
      <dsp:style>
        <a:lnRef idx="2">
          <a:scrgbClr r="0" g="0" b="0"/>
        </a:lnRef>
        <a:fillRef idx="1">
          <a:scrgbClr r="0" g="0" b="0"/>
        </a:fillRef>
        <a:effectRef idx="0">
          <a:scrgbClr r="0" g="0" b="0"/>
        </a:effectRef>
        <a:fontRef idx="minor"/>
      </dsp:style>
      <dsp:txBody>
        <a:bodyPr spcFirstLastPara="0" vert="horz" wrap="square" lIns="615053" tIns="312420" rIns="615053"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solidFill>
                <a:srgbClr val="44697D"/>
              </a:solidFill>
            </a:rPr>
            <a:t>Excel spreadsheet data collection</a:t>
          </a:r>
          <a:endParaRPr lang="en-US" sz="1800" kern="1200" dirty="0">
            <a:solidFill>
              <a:srgbClr val="44697D"/>
            </a:solidFill>
          </a:endParaRPr>
        </a:p>
      </dsp:txBody>
      <dsp:txXfrm>
        <a:off x="0" y="4307400"/>
        <a:ext cx="7924800" cy="685125"/>
      </dsp:txXfrm>
    </dsp:sp>
    <dsp:sp modelId="{2B572719-259D-4AF7-8671-F6831AD3C2F8}">
      <dsp:nvSpPr>
        <dsp:cNvPr id="0" name=""/>
        <dsp:cNvSpPr/>
      </dsp:nvSpPr>
      <dsp:spPr>
        <a:xfrm>
          <a:off x="396240" y="4086000"/>
          <a:ext cx="5547360" cy="442800"/>
        </a:xfrm>
        <a:prstGeom prst="roundRect">
          <a:avLst/>
        </a:prstGeom>
        <a:solidFill>
          <a:srgbClr val="44697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l" defTabSz="1066800" rtl="0">
            <a:lnSpc>
              <a:spcPct val="90000"/>
            </a:lnSpc>
            <a:spcBef>
              <a:spcPct val="0"/>
            </a:spcBef>
            <a:spcAft>
              <a:spcPct val="35000"/>
            </a:spcAft>
          </a:pPr>
          <a:r>
            <a:rPr lang="en-US" sz="2400" kern="1200" dirty="0" smtClean="0"/>
            <a:t>Data collection/analysis:</a:t>
          </a:r>
          <a:endParaRPr lang="en-US" sz="2400" kern="1200" dirty="0"/>
        </a:p>
      </dsp:txBody>
      <dsp:txXfrm>
        <a:off x="417856" y="4107616"/>
        <a:ext cx="550412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796149924"/>
              </p:ext>
            </p:extLst>
          </p:nvPr>
        </p:nvGraphicFramePr>
        <p:xfrm>
          <a:off x="458028" y="152608"/>
          <a:ext cx="6259720" cy="595807"/>
        </p:xfrm>
        <a:graphic>
          <a:graphicData uri="http://schemas.openxmlformats.org/drawingml/2006/table">
            <a:tbl>
              <a:tblPr firstRow="1" bandRow="1">
                <a:tableStyleId>{5C22544A-7EE6-4342-B048-85BDC9FD1C3A}</a:tableStyleId>
              </a:tblPr>
              <a:tblGrid>
                <a:gridCol w="3967922">
                  <a:extLst>
                    <a:ext uri="{9D8B030D-6E8A-4147-A177-3AD203B41FA5}">
                      <a16:colId xmlns:a16="http://schemas.microsoft.com/office/drawing/2014/main" val="20000"/>
                    </a:ext>
                  </a:extLst>
                </a:gridCol>
                <a:gridCol w="2291798">
                  <a:extLst>
                    <a:ext uri="{9D8B030D-6E8A-4147-A177-3AD203B41FA5}">
                      <a16:colId xmlns:a16="http://schemas.microsoft.com/office/drawing/2014/main" val="20001"/>
                    </a:ext>
                  </a:extLst>
                </a:gridCol>
              </a:tblGrid>
              <a:tr h="595807">
                <a:tc>
                  <a:txBody>
                    <a:bodyPr/>
                    <a:lstStyle/>
                    <a:p>
                      <a:r>
                        <a:rPr lang="en-US" sz="1600" b="1" i="1" kern="1200" dirty="0" smtClean="0">
                          <a:solidFill>
                            <a:schemeClr val="lt1"/>
                          </a:solidFill>
                          <a:latin typeface="Arial" panose="020B0604020202020204" pitchFamily="34" charset="0"/>
                          <a:ea typeface="+mn-ea"/>
                          <a:cs typeface="Arial" panose="020B0604020202020204" pitchFamily="34" charset="0"/>
                        </a:rPr>
                        <a:t>Applied Science, Law, and Policy: Fellowship in Food Protection</a:t>
                      </a:r>
                      <a:endParaRPr lang="en-US" sz="1600" dirty="0">
                        <a:latin typeface="Arial" panose="020B0604020202020204" pitchFamily="34" charset="0"/>
                        <a:cs typeface="Arial" panose="020B0604020202020204" pitchFamily="34" charset="0"/>
                      </a:endParaRPr>
                    </a:p>
                  </a:txBody>
                  <a:tcPr marL="91606" marR="91606" marT="45782" marB="45782">
                    <a:solidFill>
                      <a:schemeClr val="tx1"/>
                    </a:solidFill>
                  </a:tcPr>
                </a:tc>
                <a:tc>
                  <a:txBody>
                    <a:bodyPr/>
                    <a:lstStyle/>
                    <a:p>
                      <a:pPr algn="ctr"/>
                      <a:r>
                        <a:rPr lang="en-US" sz="1600" dirty="0" smtClean="0">
                          <a:solidFill>
                            <a:schemeClr val="tx1"/>
                          </a:solidFill>
                          <a:latin typeface="Arial" panose="020B0604020202020204" pitchFamily="34" charset="0"/>
                          <a:cs typeface="Arial" panose="020B0604020202020204" pitchFamily="34" charset="0"/>
                        </a:rPr>
                        <a:t>AFDO Presentation:</a:t>
                      </a:r>
                    </a:p>
                    <a:p>
                      <a:pPr algn="ctr"/>
                      <a:r>
                        <a:rPr lang="en-US" sz="1600" dirty="0" smtClean="0">
                          <a:solidFill>
                            <a:schemeClr val="tx1"/>
                          </a:solidFill>
                          <a:latin typeface="Arial" panose="020B0604020202020204" pitchFamily="34" charset="0"/>
                          <a:cs typeface="Arial" panose="020B0604020202020204" pitchFamily="34" charset="0"/>
                        </a:rPr>
                        <a:t>Jason Guzman</a:t>
                      </a:r>
                      <a:endParaRPr lang="en-US" sz="1600" dirty="0">
                        <a:solidFill>
                          <a:schemeClr val="tx1"/>
                        </a:solidFill>
                        <a:latin typeface="Arial" panose="020B0604020202020204" pitchFamily="34" charset="0"/>
                        <a:cs typeface="Arial" panose="020B0604020202020204" pitchFamily="34" charset="0"/>
                      </a:endParaRPr>
                    </a:p>
                  </a:txBody>
                  <a:tcPr marL="91606" marR="91606" marT="45782" marB="45782">
                    <a:solidFill>
                      <a:schemeClr val="bg1">
                        <a:lumMod val="85000"/>
                      </a:schemeClr>
                    </a:solidFill>
                  </a:tcPr>
                </a:tc>
                <a:extLst>
                  <a:ext uri="{0D108BD9-81ED-4DB2-BD59-A6C34878D82A}">
                    <a16:rowId xmlns:a16="http://schemas.microsoft.com/office/drawing/2014/main" val="10000"/>
                  </a:ext>
                </a:extLst>
              </a:tr>
            </a:tbl>
          </a:graphicData>
        </a:graphic>
      </p:graphicFrame>
      <p:sp>
        <p:nvSpPr>
          <p:cNvPr id="6" name="Slide Number Placeholder 5"/>
          <p:cNvSpPr>
            <a:spLocks noGrp="1" noChangeArrowheads="1"/>
          </p:cNvSpPr>
          <p:nvPr>
            <p:ph type="sldNum" sz="quarter" idx="3"/>
          </p:nvPr>
        </p:nvSpPr>
        <p:spPr bwMode="auto">
          <a:xfrm>
            <a:off x="6102350" y="8980329"/>
            <a:ext cx="844413" cy="237935"/>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r">
              <a:defRPr sz="1200"/>
            </a:lvl1pPr>
          </a:lstStyle>
          <a:p>
            <a:pPr>
              <a:defRPr/>
            </a:pPr>
            <a:r>
              <a:rPr lang="en-US" sz="1000" dirty="0" smtClean="0"/>
              <a:t>Page </a:t>
            </a:r>
            <a:fld id="{B9019EDD-D4BD-4696-BA34-EF746BAF2AF6}" type="slidenum">
              <a:rPr lang="en-US" sz="1000" smtClean="0"/>
              <a:pPr>
                <a:defRPr/>
              </a:pPr>
              <a:t>‹#›</a:t>
            </a:fld>
            <a:endParaRPr lang="en-US" sz="1000" dirty="0"/>
          </a:p>
        </p:txBody>
      </p:sp>
      <p:sp>
        <p:nvSpPr>
          <p:cNvPr id="7" name="TextBox 6"/>
          <p:cNvSpPr txBox="1"/>
          <p:nvPr/>
        </p:nvSpPr>
        <p:spPr>
          <a:xfrm>
            <a:off x="1507518" y="8826440"/>
            <a:ext cx="4038600" cy="400110"/>
          </a:xfrm>
          <a:prstGeom prst="rect">
            <a:avLst/>
          </a:prstGeom>
          <a:noFill/>
        </p:spPr>
        <p:txBody>
          <a:bodyPr wrap="square" rtlCol="0">
            <a:spAutoFit/>
          </a:bodyPr>
          <a:lstStyle/>
          <a:p>
            <a:pPr algn="ctr"/>
            <a:r>
              <a:rPr lang="en-US" sz="1000" dirty="0" smtClean="0">
                <a:solidFill>
                  <a:schemeClr val="tx1"/>
                </a:solidFill>
              </a:rPr>
              <a:t>“Factors Influencing Texas Health Department’s Enrollment In the Voluntary National Retail Food Regulatory Program Standards” </a:t>
            </a:r>
            <a:endParaRPr lang="en-US" sz="1000" dirty="0">
              <a:solidFill>
                <a:schemeClr val="tx1"/>
              </a:solidFill>
            </a:endParaRPr>
          </a:p>
        </p:txBody>
      </p:sp>
    </p:spTree>
    <p:extLst>
      <p:ext uri="{BB962C8B-B14F-4D97-AF65-F5344CB8AC3E}">
        <p14:creationId xmlns:p14="http://schemas.microsoft.com/office/powerpoint/2010/main" val="1985616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992048434"/>
              </p:ext>
            </p:extLst>
          </p:nvPr>
        </p:nvGraphicFramePr>
        <p:xfrm>
          <a:off x="610704" y="76305"/>
          <a:ext cx="6101245" cy="615845"/>
        </p:xfrm>
        <a:graphic>
          <a:graphicData uri="http://schemas.openxmlformats.org/drawingml/2006/table">
            <a:tbl>
              <a:tblPr firstRow="1" bandRow="1">
                <a:tableStyleId>{5C22544A-7EE6-4342-B048-85BDC9FD1C3A}</a:tableStyleId>
              </a:tblPr>
              <a:tblGrid>
                <a:gridCol w="3815246">
                  <a:extLst>
                    <a:ext uri="{9D8B030D-6E8A-4147-A177-3AD203B41FA5}">
                      <a16:colId xmlns:a16="http://schemas.microsoft.com/office/drawing/2014/main" val="20000"/>
                    </a:ext>
                  </a:extLst>
                </a:gridCol>
                <a:gridCol w="2285999">
                  <a:extLst>
                    <a:ext uri="{9D8B030D-6E8A-4147-A177-3AD203B41FA5}">
                      <a16:colId xmlns:a16="http://schemas.microsoft.com/office/drawing/2014/main" val="20001"/>
                    </a:ext>
                  </a:extLst>
                </a:gridCol>
              </a:tblGrid>
              <a:tr h="615845">
                <a:tc>
                  <a:txBody>
                    <a:bodyPr/>
                    <a:lstStyle/>
                    <a:p>
                      <a:r>
                        <a:rPr lang="en-US" sz="1600" b="1" i="1" kern="1200" dirty="0" smtClean="0">
                          <a:solidFill>
                            <a:schemeClr val="lt1"/>
                          </a:solidFill>
                          <a:latin typeface="+mn-lt"/>
                          <a:ea typeface="+mn-ea"/>
                          <a:cs typeface="+mn-cs"/>
                        </a:rPr>
                        <a:t>Applied Science, Law, and Policy: Fellowship in Food Protection</a:t>
                      </a:r>
                      <a:endParaRPr lang="en-US" sz="1600" dirty="0"/>
                    </a:p>
                  </a:txBody>
                  <a:tcPr marL="91606" marR="91606" marT="45782" marB="45782">
                    <a:solidFill>
                      <a:schemeClr val="tx1"/>
                    </a:solidFill>
                  </a:tcPr>
                </a:tc>
                <a:tc>
                  <a:txBody>
                    <a:bodyPr/>
                    <a:lstStyle/>
                    <a:p>
                      <a:pPr algn="ctr"/>
                      <a:r>
                        <a:rPr lang="en-US" sz="1600" dirty="0" smtClean="0">
                          <a:solidFill>
                            <a:schemeClr val="tx1"/>
                          </a:solidFill>
                        </a:rPr>
                        <a:t>AFDO Presentation:</a:t>
                      </a:r>
                    </a:p>
                    <a:p>
                      <a:pPr algn="ctr"/>
                      <a:r>
                        <a:rPr lang="en-US" sz="1600" dirty="0" smtClean="0">
                          <a:solidFill>
                            <a:schemeClr val="tx1"/>
                          </a:solidFill>
                        </a:rPr>
                        <a:t>Jason Guzman</a:t>
                      </a:r>
                      <a:endParaRPr lang="en-US" sz="1600" dirty="0">
                        <a:solidFill>
                          <a:schemeClr val="tx1"/>
                        </a:solidFill>
                      </a:endParaRPr>
                    </a:p>
                  </a:txBody>
                  <a:tcPr marL="91606" marR="91606" marT="45782" marB="45782">
                    <a:solidFill>
                      <a:schemeClr val="bg1">
                        <a:lumMod val="85000"/>
                      </a:schemeClr>
                    </a:solidFill>
                  </a:tcPr>
                </a:tc>
                <a:extLst>
                  <a:ext uri="{0D108BD9-81ED-4DB2-BD59-A6C34878D82A}">
                    <a16:rowId xmlns:a16="http://schemas.microsoft.com/office/drawing/2014/main" val="10000"/>
                  </a:ext>
                </a:extLst>
              </a:tr>
            </a:tbl>
          </a:graphicData>
        </a:graphic>
      </p:graphicFrame>
      <p:sp>
        <p:nvSpPr>
          <p:cNvPr id="7" name="Rectangle 5"/>
          <p:cNvSpPr>
            <a:spLocks noGrp="1" noChangeArrowheads="1"/>
          </p:cNvSpPr>
          <p:nvPr>
            <p:ph type="sldNum" sz="quarter" idx="5"/>
          </p:nvPr>
        </p:nvSpPr>
        <p:spPr bwMode="auto">
          <a:xfrm>
            <a:off x="6102350" y="8980329"/>
            <a:ext cx="844413" cy="237935"/>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r">
              <a:defRPr sz="1200"/>
            </a:lvl1pPr>
          </a:lstStyle>
          <a:p>
            <a:pPr>
              <a:defRPr/>
            </a:pPr>
            <a:r>
              <a:rPr lang="en-US" sz="1000" dirty="0" smtClean="0"/>
              <a:t>Page </a:t>
            </a:r>
            <a:fld id="{B9019EDD-D4BD-4696-BA34-EF746BAF2AF6}" type="slidenum">
              <a:rPr lang="en-US" sz="1000" smtClean="0"/>
              <a:pPr>
                <a:defRPr/>
              </a:pPr>
              <a:t>‹#›</a:t>
            </a:fld>
            <a:endParaRPr lang="en-US" sz="1000" dirty="0"/>
          </a:p>
        </p:txBody>
      </p:sp>
      <p:sp>
        <p:nvSpPr>
          <p:cNvPr id="9" name="TextBox 8"/>
          <p:cNvSpPr txBox="1"/>
          <p:nvPr/>
        </p:nvSpPr>
        <p:spPr>
          <a:xfrm>
            <a:off x="1507518" y="8826440"/>
            <a:ext cx="4038600" cy="400110"/>
          </a:xfrm>
          <a:prstGeom prst="rect">
            <a:avLst/>
          </a:prstGeom>
          <a:noFill/>
        </p:spPr>
        <p:txBody>
          <a:bodyPr wrap="square" rtlCol="0">
            <a:spAutoFit/>
          </a:bodyPr>
          <a:lstStyle/>
          <a:p>
            <a:pPr algn="ctr"/>
            <a:r>
              <a:rPr lang="en-US" sz="1000" dirty="0" smtClean="0">
                <a:solidFill>
                  <a:schemeClr val="tx1"/>
                </a:solidFill>
              </a:rPr>
              <a:t>“Factors Influencing Texas Health Department’s Enrollment In the Voluntary National Retail Food Regulatory Program Standards” </a:t>
            </a:r>
            <a:endParaRPr lang="en-US" sz="1000" dirty="0">
              <a:solidFill>
                <a:schemeClr val="tx1"/>
              </a:solidFill>
            </a:endParaRPr>
          </a:p>
        </p:txBody>
      </p:sp>
      <p:sp>
        <p:nvSpPr>
          <p:cNvPr id="8" name="Rectangle 4"/>
          <p:cNvSpPr>
            <a:spLocks noGrp="1" noRot="1" noChangeAspect="1" noChangeArrowheads="1" noTextEdit="1"/>
          </p:cNvSpPr>
          <p:nvPr>
            <p:ph type="sldImg" idx="2"/>
          </p:nvPr>
        </p:nvSpPr>
        <p:spPr bwMode="auto">
          <a:xfrm>
            <a:off x="539750" y="862013"/>
            <a:ext cx="3125787" cy="2344737"/>
          </a:xfrm>
          <a:prstGeom prst="rect">
            <a:avLst/>
          </a:prstGeom>
          <a:noFill/>
          <a:ln w="9525">
            <a:solidFill>
              <a:srgbClr val="000000"/>
            </a:solidFill>
            <a:miter lim="800000"/>
            <a:headEnd/>
            <a:tailEnd/>
          </a:ln>
        </p:spPr>
      </p:sp>
      <p:sp>
        <p:nvSpPr>
          <p:cNvPr id="11" name="Rectangle 5"/>
          <p:cNvSpPr>
            <a:spLocks noGrp="1" noChangeArrowheads="1"/>
          </p:cNvSpPr>
          <p:nvPr>
            <p:ph type="body" sz="quarter" idx="3"/>
          </p:nvPr>
        </p:nvSpPr>
        <p:spPr bwMode="auto">
          <a:xfrm>
            <a:off x="539750" y="3435350"/>
            <a:ext cx="6172200" cy="5029200"/>
          </a:xfrm>
          <a:prstGeom prst="rect">
            <a:avLst/>
          </a:prstGeom>
          <a:noFill/>
          <a:ln w="9525">
            <a:noFill/>
            <a:miter lim="800000"/>
            <a:headEnd/>
            <a:tailEnd/>
          </a:ln>
          <a:effectLst/>
        </p:spPr>
        <p:txBody>
          <a:bodyPr vert="horz" wrap="square" lIns="97709" tIns="48856" rIns="97709" bIns="48856" numCol="1" anchor="t" anchorCtr="0" compatLnSpc="1">
            <a:prstTxWarp prst="textNoShape">
              <a:avLst/>
            </a:prstTxWarp>
          </a:bodyPr>
          <a:lstStyle/>
          <a:p>
            <a:pPr lvl="0"/>
            <a:r>
              <a:rPr lang="en-US" noProof="0" dirty="0" smtClean="0"/>
              <a:t>Click to edit Master text styles</a:t>
            </a:r>
          </a:p>
        </p:txBody>
      </p:sp>
    </p:spTree>
    <p:extLst>
      <p:ext uri="{BB962C8B-B14F-4D97-AF65-F5344CB8AC3E}">
        <p14:creationId xmlns:p14="http://schemas.microsoft.com/office/powerpoint/2010/main" val="1937248806"/>
      </p:ext>
    </p:extLst>
  </p:cSld>
  <p:clrMap bg1="lt1" tx1="dk1" bg2="lt2" tx2="dk2" accent1="accent1" accent2="accent2" accent3="accent3" accent4="accent4" accent5="accent5" accent6="accent6" hlink="hlink" folHlink="folHlink"/>
  <p:notesStyle>
    <a:lvl1pPr marL="0" indent="0" algn="l" rtl="0" eaLnBrk="0" fontAlgn="base" hangingPunct="0">
      <a:spcBef>
        <a:spcPct val="30000"/>
      </a:spcBef>
      <a:spcAft>
        <a:spcPts val="0"/>
      </a:spcAft>
      <a:buFont typeface="Arial" pitchFamily="34" charset="0"/>
      <a:buNone/>
      <a:defRPr sz="1200" kern="1200">
        <a:solidFill>
          <a:schemeClr val="tx1"/>
        </a:solidFill>
        <a:latin typeface="Arial" charset="0"/>
        <a:ea typeface="+mn-ea"/>
        <a:cs typeface="Arial" charset="0"/>
      </a:defRPr>
    </a:lvl1pPr>
    <a:lvl2pPr marL="628650" indent="-171450" algn="l" rtl="0" eaLnBrk="0" fontAlgn="base" hangingPunct="0">
      <a:spcBef>
        <a:spcPct val="30000"/>
      </a:spcBef>
      <a:spcAft>
        <a:spcPts val="0"/>
      </a:spcAft>
      <a:buFont typeface="Arial" pitchFamily="34" charset="0"/>
      <a:buChar char="•"/>
      <a:defRPr sz="1200" kern="1200">
        <a:solidFill>
          <a:schemeClr val="tx1"/>
        </a:solidFill>
        <a:latin typeface="Arial" charset="0"/>
        <a:ea typeface="+mn-ea"/>
        <a:cs typeface="Arial" charset="0"/>
      </a:defRPr>
    </a:lvl2pPr>
    <a:lvl3pPr marL="1085850" indent="-171450" algn="l" rtl="0" eaLnBrk="0" fontAlgn="base" hangingPunct="0">
      <a:spcBef>
        <a:spcPct val="30000"/>
      </a:spcBef>
      <a:spcAft>
        <a:spcPts val="0"/>
      </a:spcAft>
      <a:buFont typeface="Arial" pitchFamily="34" charset="0"/>
      <a:buChar char="•"/>
      <a:defRPr sz="1200" kern="1200">
        <a:solidFill>
          <a:schemeClr val="tx1"/>
        </a:solidFill>
        <a:latin typeface="Arial" charset="0"/>
        <a:ea typeface="+mn-ea"/>
        <a:cs typeface="Arial" charset="0"/>
      </a:defRPr>
    </a:lvl3pPr>
    <a:lvl4pPr marL="1543050" indent="-171450" algn="l" rtl="0" eaLnBrk="0" fontAlgn="base" hangingPunct="0">
      <a:spcBef>
        <a:spcPct val="30000"/>
      </a:spcBef>
      <a:spcAft>
        <a:spcPts val="0"/>
      </a:spcAft>
      <a:buFont typeface="Arial" pitchFamily="34" charset="0"/>
      <a:buChar char="•"/>
      <a:defRPr sz="1200" kern="1200">
        <a:solidFill>
          <a:schemeClr val="tx1"/>
        </a:solidFill>
        <a:latin typeface="Arial" charset="0"/>
        <a:ea typeface="+mn-ea"/>
        <a:cs typeface="Arial" charset="0"/>
      </a:defRPr>
    </a:lvl4pPr>
    <a:lvl5pPr marL="2000250" indent="-171450" algn="l" rtl="0" eaLnBrk="0" fontAlgn="base" hangingPunct="0">
      <a:spcBef>
        <a:spcPct val="30000"/>
      </a:spcBef>
      <a:spcAft>
        <a:spcPts val="0"/>
      </a:spcAft>
      <a:buFont typeface="Arial" pitchFamily="34" charset="0"/>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noChangeArrowheads="1"/>
          </p:cNvSpPr>
          <p:nvPr>
            <p:ph type="body" sz="quarter" idx="3"/>
          </p:nvPr>
        </p:nvSpPr>
        <p:spPr bwMode="auto">
          <a:xfrm>
            <a:off x="558800" y="3484239"/>
            <a:ext cx="6153150" cy="4980311"/>
          </a:xfrm>
          <a:prstGeom prst="rect">
            <a:avLst/>
          </a:prstGeom>
          <a:noFill/>
          <a:ln w="9525">
            <a:noFill/>
            <a:miter lim="800000"/>
            <a:headEnd/>
            <a:tailEnd/>
          </a:ln>
          <a:effectLst/>
        </p:spPr>
        <p:txBody>
          <a:bodyPr vert="horz" wrap="square" lIns="97709" tIns="48856" rIns="97709" bIns="48856" numCol="1" anchor="t" anchorCtr="0" compatLnSpc="1">
            <a:prstTxWarp prst="textNoShape">
              <a:avLst/>
            </a:prstTxWarp>
          </a:bodyPr>
          <a:lstStyle/>
          <a:p>
            <a:pPr>
              <a:spcBef>
                <a:spcPts val="453"/>
              </a:spcBef>
              <a:defRPr/>
            </a:pPr>
            <a:r>
              <a:rPr lang="en-US" b="1" dirty="0">
                <a:latin typeface="Arial" panose="020B0604020202020204" pitchFamily="34" charset="0"/>
                <a:cs typeface="Arial" panose="020B0604020202020204" pitchFamily="34" charset="0"/>
              </a:rPr>
              <a:t>Slide </a:t>
            </a:r>
            <a:fld id="{7E653851-F3F3-4257-86BE-C769B44C2A01}" type="slidenum">
              <a:rPr lang="en-US" b="1">
                <a:latin typeface="Arial" panose="020B0604020202020204" pitchFamily="34" charset="0"/>
                <a:cs typeface="Arial" panose="020B0604020202020204" pitchFamily="34" charset="0"/>
              </a:rPr>
              <a:pPr>
                <a:spcBef>
                  <a:spcPts val="453"/>
                </a:spcBef>
                <a:defRPr/>
              </a:pPr>
              <a:t>1</a:t>
            </a:fld>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“IFPTI Fellowship Cohort V: Research </a:t>
            </a:r>
            <a:r>
              <a:rPr lang="en-US" dirty="0" smtClean="0">
                <a:latin typeface="Arial" panose="020B0604020202020204" pitchFamily="34" charset="0"/>
                <a:cs typeface="Arial" panose="020B0604020202020204" pitchFamily="34" charset="0"/>
              </a:rPr>
              <a:t>Presentation—Jason Guzman”</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Introduce yourself, if not already introduced.</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Greet the participants: “Good morning/afternoon.” </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(Click for next slide)</a:t>
            </a:r>
          </a:p>
        </p:txBody>
      </p:sp>
      <p:sp>
        <p:nvSpPr>
          <p:cNvPr id="13" name="Slide Number Placeholder 3"/>
          <p:cNvSpPr>
            <a:spLocks noGrp="1"/>
          </p:cNvSpPr>
          <p:nvPr>
            <p:ph type="sldNum" sz="quarter" idx="5"/>
          </p:nvPr>
        </p:nvSpPr>
        <p:spPr>
          <a:xfrm>
            <a:off x="6102350" y="8980329"/>
            <a:ext cx="844413" cy="23793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charset="0"/>
                <a:ea typeface="+mn-ea"/>
                <a:cs typeface="Arial" charset="0"/>
              </a:rPr>
              <a:t>Page </a:t>
            </a:r>
            <a:fld id="{F1B6FF50-848A-4E1B-A045-13CE74EF376B}" type="slidenum">
              <a:rPr kumimoji="0" lang="en-US" sz="10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11" name="Rectangle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2475497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71500" y="3511550"/>
            <a:ext cx="6140450" cy="49530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10</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Results (continued)</a:t>
            </a:r>
            <a:r>
              <a:rPr lang="en-US" dirty="0" smtClean="0">
                <a:latin typeface="Arial" panose="020B0604020202020204" pitchFamily="34" charset="0"/>
                <a:cs typeface="Arial" panose="020B0604020202020204" pitchFamily="34" charset="0"/>
              </a:rPr>
              <a:t>”</a:t>
            </a:r>
          </a:p>
          <a:p>
            <a:pPr lvl="0"/>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the graph on the </a:t>
            </a:r>
            <a:r>
              <a:rPr lang="en-US" dirty="0" smtClean="0">
                <a:latin typeface="Arial" panose="020B0604020202020204" pitchFamily="34" charset="0"/>
                <a:cs typeface="Arial" panose="020B0604020202020204" pitchFamily="34" charset="0"/>
              </a:rPr>
              <a:t>screen using the supporting information below. </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Supporting Information</a:t>
            </a:r>
          </a:p>
          <a:p>
            <a:pPr marL="171450" lvl="0" indent="-171450">
              <a:buFont typeface="Arial" panose="020B0604020202020204" pitchFamily="34" charset="0"/>
              <a:buChar char="•"/>
            </a:pPr>
            <a:r>
              <a:rPr lang="en-US" dirty="0" smtClean="0"/>
              <a:t>Purpose of enrollment: </a:t>
            </a:r>
          </a:p>
          <a:p>
            <a:pPr lvl="2"/>
            <a:r>
              <a:rPr lang="en-US" dirty="0" smtClean="0"/>
              <a:t>Creating uniformity in inspections 38.5</a:t>
            </a:r>
          </a:p>
          <a:p>
            <a:pPr lvl="2"/>
            <a:r>
              <a:rPr lang="en-US" dirty="0" smtClean="0"/>
              <a:t>Improved public safety policies and procedures 30.8</a:t>
            </a:r>
          </a:p>
          <a:p>
            <a:pPr lvl="2"/>
            <a:r>
              <a:rPr lang="en-US" dirty="0" smtClean="0"/>
              <a:t>Promoting training 15.4</a:t>
            </a:r>
          </a:p>
          <a:p>
            <a:pPr lvl="2"/>
            <a:r>
              <a:rPr lang="en-US" dirty="0" smtClean="0"/>
              <a:t>Unknown 7.7 </a:t>
            </a:r>
          </a:p>
          <a:p>
            <a:pPr lvl="2"/>
            <a:r>
              <a:rPr lang="en-US" dirty="0" smtClean="0"/>
              <a:t>Introduction by another agency 7.7</a:t>
            </a:r>
          </a:p>
          <a:p>
            <a:pPr>
              <a:spcBef>
                <a:spcPts val="453"/>
              </a:spcBef>
              <a:defRPr/>
            </a:pPr>
            <a:endParaRPr lang="en-US" b="1" dirty="0" smtClean="0">
              <a:latin typeface="Arial" panose="020B0604020202020204" pitchFamily="34" charset="0"/>
              <a:cs typeface="Arial" panose="020B0604020202020204" pitchFamily="34" charset="0"/>
            </a:endParaRPr>
          </a:p>
          <a:p>
            <a:pPr>
              <a:spcBef>
                <a:spcPts val="453"/>
              </a:spcBef>
              <a:defRPr/>
            </a:pPr>
            <a:r>
              <a:rPr lang="en-US" b="1" dirty="0" smtClean="0">
                <a:latin typeface="Arial" panose="020B0604020202020204" pitchFamily="34" charset="0"/>
                <a:cs typeface="Arial" panose="020B0604020202020204" pitchFamily="34" charset="0"/>
              </a:rPr>
              <a:t>Transition</a:t>
            </a:r>
            <a:endParaRPr lang="en-US" b="1"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look at </a:t>
            </a:r>
            <a:r>
              <a:rPr lang="en-US" dirty="0" smtClean="0">
                <a:latin typeface="Arial" panose="020B0604020202020204" pitchFamily="34" charset="0"/>
                <a:cs typeface="Arial" panose="020B0604020202020204" pitchFamily="34" charset="0"/>
              </a:rPr>
              <a:t>results as it relates to improvements.” </a:t>
            </a:r>
            <a:r>
              <a:rPr lang="en-US" dirty="0">
                <a:latin typeface="Arial" panose="020B0604020202020204" pitchFamily="34" charset="0"/>
                <a:cs typeface="Arial" panose="020B0604020202020204" pitchFamily="34" charset="0"/>
              </a:rPr>
              <a:t>(Click for next slide)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10</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2831514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58800" y="3541375"/>
            <a:ext cx="6153150" cy="4923175"/>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11</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Results (continued)</a:t>
            </a:r>
            <a:r>
              <a:rPr lang="en-US" dirty="0" smtClean="0">
                <a:latin typeface="Arial" panose="020B0604020202020204" pitchFamily="34" charset="0"/>
                <a:cs typeface="Arial" panose="020B0604020202020204" pitchFamily="34" charset="0"/>
              </a:rPr>
              <a:t>”</a:t>
            </a:r>
          </a:p>
          <a:p>
            <a:pPr lvl="0"/>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the graph on the screen using the supporting information below. </a:t>
            </a:r>
          </a:p>
          <a:p>
            <a:pPr>
              <a:spcBef>
                <a:spcPts val="453"/>
              </a:spcBef>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Supporting Information</a:t>
            </a:r>
          </a:p>
          <a:p>
            <a:pPr marL="171450" lvl="0" indent="-171450">
              <a:buFont typeface="Arial" panose="020B0604020202020204" pitchFamily="34" charset="0"/>
              <a:buChar char="•"/>
            </a:pPr>
            <a:r>
              <a:rPr lang="en-US" dirty="0" smtClean="0"/>
              <a:t>Improvements: </a:t>
            </a:r>
          </a:p>
          <a:p>
            <a:pPr lvl="2"/>
            <a:r>
              <a:rPr lang="en-US" dirty="0" smtClean="0"/>
              <a:t>Training Programs  53.8</a:t>
            </a:r>
          </a:p>
          <a:p>
            <a:pPr lvl="2"/>
            <a:r>
              <a:rPr lang="en-US" dirty="0" smtClean="0"/>
              <a:t>policy and procedures – risk based inspection 15.4</a:t>
            </a:r>
          </a:p>
          <a:p>
            <a:pPr lvl="2"/>
            <a:r>
              <a:rPr lang="en-US" dirty="0" smtClean="0"/>
              <a:t>foodborne illness/ food defense preparedness and response 15.4</a:t>
            </a:r>
          </a:p>
          <a:p>
            <a:pPr lvl="2"/>
            <a:r>
              <a:rPr lang="en-US" dirty="0" smtClean="0"/>
              <a:t>No change 15.4</a:t>
            </a:r>
          </a:p>
          <a:p>
            <a:endParaRPr lang="en-US" dirty="0" smtClean="0"/>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look at results as it relates to </a:t>
            </a:r>
            <a:r>
              <a:rPr lang="en-US" dirty="0" smtClean="0">
                <a:latin typeface="Arial" panose="020B0604020202020204" pitchFamily="34" charset="0"/>
                <a:cs typeface="Arial" panose="020B0604020202020204" pitchFamily="34" charset="0"/>
              </a:rPr>
              <a:t>barriers.” </a:t>
            </a:r>
            <a:r>
              <a:rPr lang="en-US" dirty="0">
                <a:latin typeface="Arial" panose="020B0604020202020204" pitchFamily="34" charset="0"/>
                <a:cs typeface="Arial" panose="020B0604020202020204" pitchFamily="34" charset="0"/>
              </a:rPr>
              <a:t>(Click for next slide)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11</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184147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58800" y="3511550"/>
            <a:ext cx="6153150" cy="49530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12</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Results (continued)</a:t>
            </a:r>
            <a:r>
              <a:rPr lang="en-US" dirty="0" smtClean="0">
                <a:latin typeface="Arial" panose="020B0604020202020204" pitchFamily="34" charset="0"/>
                <a:cs typeface="Arial" panose="020B0604020202020204" pitchFamily="34" charset="0"/>
              </a:rPr>
              <a:t>”</a:t>
            </a:r>
          </a:p>
          <a:p>
            <a:pPr lvl="0"/>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the graph on the screen using the supporting information below. </a:t>
            </a:r>
          </a:p>
          <a:p>
            <a:pPr>
              <a:spcBef>
                <a:spcPts val="453"/>
              </a:spcBef>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Supporting Information</a:t>
            </a:r>
          </a:p>
          <a:p>
            <a:pPr marL="171450" lvl="0" indent="-171450">
              <a:buFont typeface="Arial" panose="020B0604020202020204" pitchFamily="34" charset="0"/>
              <a:buChar char="•"/>
            </a:pPr>
            <a:r>
              <a:rPr lang="en-US" dirty="0" smtClean="0"/>
              <a:t>Retail Program Barriers:</a:t>
            </a:r>
          </a:p>
          <a:p>
            <a:pPr lvl="2"/>
            <a:r>
              <a:rPr lang="en-US" dirty="0" smtClean="0"/>
              <a:t>lack of funding and reduced staff 53.8%</a:t>
            </a:r>
          </a:p>
          <a:p>
            <a:pPr lvl="2"/>
            <a:r>
              <a:rPr lang="en-US" dirty="0" smtClean="0"/>
              <a:t>standardize a training officer within their departments 23.1%</a:t>
            </a:r>
          </a:p>
          <a:p>
            <a:pPr lvl="2"/>
            <a:r>
              <a:rPr lang="en-US" dirty="0" smtClean="0"/>
              <a:t>lengthy auditing process 15.4%</a:t>
            </a:r>
          </a:p>
          <a:p>
            <a:pPr lvl="2"/>
            <a:r>
              <a:rPr lang="en-US" dirty="0" smtClean="0"/>
              <a:t>No neighboring Jurisdiction 7.7%</a:t>
            </a:r>
          </a:p>
          <a:p>
            <a:pPr lvl="2"/>
            <a:endParaRPr lang="en-US" dirty="0" smtClean="0"/>
          </a:p>
          <a:p>
            <a:pPr marL="171450" indent="-171450">
              <a:buFont typeface="Arial" panose="020B0604020202020204" pitchFamily="34" charset="0"/>
              <a:buChar char="•"/>
            </a:pPr>
            <a:r>
              <a:rPr lang="en-US" dirty="0" smtClean="0"/>
              <a:t>Non-enrolled—2 or 3 health depts.</a:t>
            </a:r>
            <a:r>
              <a:rPr lang="en-US" dirty="0"/>
              <a:t>—</a:t>
            </a:r>
            <a:r>
              <a:rPr lang="en-US" baseline="0" dirty="0" smtClean="0"/>
              <a:t>see funding and manpower. (66,.7%)</a:t>
            </a:r>
          </a:p>
          <a:p>
            <a:pPr marL="171450" indent="-171450">
              <a:buFont typeface="Arial" panose="020B0604020202020204" pitchFamily="34" charset="0"/>
              <a:buChar char="•"/>
            </a:pPr>
            <a:endParaRPr lang="en-US" dirty="0"/>
          </a:p>
          <a:p>
            <a:pPr>
              <a:spcBef>
                <a:spcPts val="453"/>
              </a:spcBef>
              <a:defRPr/>
            </a:pPr>
            <a:r>
              <a:rPr lang="en-US" b="1" dirty="0" smtClean="0">
                <a:latin typeface="Arial" panose="020B0604020202020204" pitchFamily="34" charset="0"/>
                <a:cs typeface="Arial" panose="020B0604020202020204" pitchFamily="34" charset="0"/>
              </a:rPr>
              <a:t>Transition</a:t>
            </a:r>
            <a:endParaRPr lang="en-US" b="1"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look at </a:t>
            </a:r>
            <a:r>
              <a:rPr lang="en-US" dirty="0" smtClean="0">
                <a:latin typeface="Arial" panose="020B0604020202020204" pitchFamily="34" charset="0"/>
                <a:cs typeface="Arial" panose="020B0604020202020204" pitchFamily="34" charset="0"/>
              </a:rPr>
              <a:t>some final thoughts regarding the Retail Program Standards.” </a:t>
            </a:r>
            <a:r>
              <a:rPr lang="en-US" dirty="0">
                <a:latin typeface="Arial" panose="020B0604020202020204" pitchFamily="34" charset="0"/>
                <a:cs typeface="Arial" panose="020B0604020202020204" pitchFamily="34" charset="0"/>
              </a:rPr>
              <a:t>(Click for next slide)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12</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851438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11550"/>
            <a:ext cx="6096000" cy="51816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13</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sz="1200" dirty="0" smtClean="0"/>
              <a:t>Results (continued)</a:t>
            </a:r>
            <a:r>
              <a:rPr lang="en-US" sz="1200"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endParaRPr lang="en-US" dirty="0" smtClean="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Use supporting information to facilitate a discussion. </a:t>
            </a:r>
          </a:p>
          <a:p>
            <a:pPr marL="171450" indent="-171450">
              <a:spcBef>
                <a:spcPts val="453"/>
              </a:spcBef>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Supporting Information</a:t>
            </a:r>
          </a:p>
          <a:p>
            <a:pPr marL="171450" indent="-171450">
              <a:buFont typeface="Arial" panose="020B0604020202020204" pitchFamily="34" charset="0"/>
              <a:buChar char="•"/>
            </a:pPr>
            <a:r>
              <a:rPr lang="en-US" dirty="0" smtClean="0"/>
              <a:t>Really like the thoughts from the non-enrolled health departments…I was a little taken aback but I thought it was a good measure of what</a:t>
            </a:r>
            <a:r>
              <a:rPr lang="en-US" baseline="0" dirty="0" smtClean="0"/>
              <a:t> we have to confront. </a:t>
            </a:r>
          </a:p>
          <a:p>
            <a:pPr marL="171450" indent="-171450">
              <a:buFont typeface="Arial" panose="020B0604020202020204" pitchFamily="34" charset="0"/>
              <a:buChar char="•"/>
            </a:pPr>
            <a:r>
              <a:rPr lang="en-US" sz="1200" dirty="0" smtClean="0"/>
              <a:t>The surveyed health departments varied in their comments but the main thoughts focused on: </a:t>
            </a:r>
          </a:p>
          <a:p>
            <a:pPr marL="800100" lvl="1"/>
            <a:r>
              <a:rPr lang="en-US" dirty="0" smtClean="0"/>
              <a:t>Enrolled health departments requested better communication and assistance from FDA and state partners, conference calls or webinars that could discuss specific issues and eliminate travel cost and time spent away from the office, and a course or workshop that focuses on a specific standards to aid in completion.</a:t>
            </a:r>
          </a:p>
          <a:p>
            <a:pPr marL="800100" lvl="1">
              <a:defRPr/>
            </a:pPr>
            <a:r>
              <a:rPr lang="en-US" dirty="0" smtClean="0"/>
              <a:t>Other comments focused around the standardization officer and recommending a quick reference guide that is clear and concise to what the requirements of the position would entail. </a:t>
            </a:r>
          </a:p>
          <a:p>
            <a:r>
              <a:rPr lang="en-US" sz="1200" dirty="0" smtClean="0"/>
              <a:t> </a:t>
            </a: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a:t>
            </a:r>
            <a:r>
              <a:rPr lang="en-US" dirty="0" smtClean="0">
                <a:latin typeface="Arial" panose="020B0604020202020204" pitchFamily="34" charset="0"/>
                <a:cs typeface="Arial" panose="020B0604020202020204" pitchFamily="34" charset="0"/>
              </a:rPr>
              <a:t>look at the conclusions.” </a:t>
            </a:r>
            <a:r>
              <a:rPr lang="en-US" dirty="0">
                <a:latin typeface="Arial" panose="020B0604020202020204" pitchFamily="34" charset="0"/>
                <a:cs typeface="Arial" panose="020B0604020202020204" pitchFamily="34" charset="0"/>
              </a:rPr>
              <a:t>(Click for next slide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13</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218352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87750"/>
            <a:ext cx="6096000" cy="48768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14</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dirty="0" smtClean="0"/>
              <a:t>Conclusions</a:t>
            </a:r>
            <a:r>
              <a:rPr lang="en-US" sz="1200" dirty="0" smtClean="0">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p>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dirty="0" smtClean="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Transition</a:t>
            </a:r>
          </a:p>
          <a:p>
            <a:pPr marL="171450" indent="-171450">
              <a:buFont typeface="Arial" panose="020B0604020202020204" pitchFamily="34" charset="0"/>
              <a:buChar char="•"/>
              <a:defRPr/>
            </a:pP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Now let’s look at the recommendations.” (Click for next slide)</a:t>
            </a:r>
          </a:p>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14</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361598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71500" y="3587750"/>
            <a:ext cx="6064250" cy="48006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15</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dirty="0" smtClean="0"/>
              <a:t>Recommendations</a:t>
            </a:r>
            <a:r>
              <a:rPr lang="en-US" sz="1200"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p>
          <a:p>
            <a:pPr>
              <a:spcBef>
                <a:spcPts val="453"/>
              </a:spcBef>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Supporting Information</a:t>
            </a:r>
          </a:p>
          <a:p>
            <a:pPr marL="171450" indent="-171450">
              <a:buFont typeface="Arial" panose="020B0604020202020204" pitchFamily="34" charset="0"/>
              <a:buChar char="•"/>
            </a:pPr>
            <a:r>
              <a:rPr lang="en-US" dirty="0" smtClean="0"/>
              <a:t>Is a FDA program but can we as a state department create guidance</a:t>
            </a:r>
            <a:r>
              <a:rPr lang="en-US" baseline="0" dirty="0" smtClean="0"/>
              <a:t> documents that simplify the process: audit, Standardizing officer. </a:t>
            </a:r>
            <a:endParaRPr lang="en-US" dirty="0" smtClean="0"/>
          </a:p>
          <a:p>
            <a:pPr marL="171450" indent="-171450">
              <a:buFont typeface="Arial" panose="020B0604020202020204" pitchFamily="34" charset="0"/>
              <a:buChar char="•"/>
            </a:pPr>
            <a:r>
              <a:rPr lang="en-US" dirty="0" smtClean="0"/>
              <a:t>Simplify the auditing process</a:t>
            </a:r>
            <a:r>
              <a:rPr lang="en-US" baseline="0" dirty="0" smtClean="0"/>
              <a:t> or the responsibilities of the </a:t>
            </a:r>
          </a:p>
          <a:p>
            <a:pPr marL="171450" indent="-171450">
              <a:buFont typeface="Arial" panose="020B0604020202020204" pitchFamily="34" charset="0"/>
              <a:buChar char="•"/>
            </a:pPr>
            <a:r>
              <a:rPr lang="en-US" baseline="0" dirty="0" smtClean="0"/>
              <a:t>Create educational webin</a:t>
            </a:r>
            <a:r>
              <a:rPr lang="en-US" dirty="0" smtClean="0"/>
              <a:t>ars.</a:t>
            </a:r>
            <a:endParaRPr lang="en-US" baseline="0" dirty="0" smtClean="0"/>
          </a:p>
          <a:p>
            <a:endParaRPr lang="en-US" dirty="0"/>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“Now I would like to acknowledge a few people.” (Click for next slide)</a:t>
            </a:r>
          </a:p>
          <a:p>
            <a:endParaRPr lang="en-US" baseline="0" dirty="0" smtClean="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15</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148960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46100" y="3587750"/>
            <a:ext cx="6089650" cy="48768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16</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dirty="0" smtClean="0"/>
              <a:t>Acknowledgements</a:t>
            </a:r>
            <a:r>
              <a:rPr lang="en-US" sz="1200"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Acknowledge the </a:t>
            </a:r>
            <a:r>
              <a:rPr lang="en-US" dirty="0" smtClean="0">
                <a:latin typeface="Arial" panose="020B0604020202020204" pitchFamily="34" charset="0"/>
                <a:cs typeface="Arial" panose="020B0604020202020204" pitchFamily="34" charset="0"/>
              </a:rPr>
              <a:t>individuals/organizations </a:t>
            </a:r>
            <a:r>
              <a:rPr lang="en-US" dirty="0">
                <a:latin typeface="Arial" panose="020B0604020202020204" pitchFamily="34" charset="0"/>
                <a:cs typeface="Arial" panose="020B0604020202020204" pitchFamily="34" charset="0"/>
              </a:rPr>
              <a:t>listed on the screen.  </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“Next we’ll take a few minutes for questions you may have.” (Click for next slide)</a:t>
            </a:r>
          </a:p>
          <a:p>
            <a:pPr>
              <a:spcBef>
                <a:spcPts val="453"/>
              </a:spcBef>
              <a:defRPr/>
            </a:pPr>
            <a:r>
              <a:rPr lang="en-US"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16</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425463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87750"/>
            <a:ext cx="6172200" cy="48768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17</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sz="1200" dirty="0" smtClean="0"/>
              <a:t>Questions?</a:t>
            </a:r>
            <a:r>
              <a:rPr lang="en-US" sz="1200"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Ask for questions and respond appropriately. </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Use additional information </a:t>
            </a:r>
            <a:r>
              <a:rPr lang="en-US" dirty="0" smtClean="0">
                <a:latin typeface="Arial" panose="020B0604020202020204" pitchFamily="34" charset="0"/>
                <a:cs typeface="Arial" panose="020B0604020202020204" pitchFamily="34" charset="0"/>
              </a:rPr>
              <a:t>slide  </a:t>
            </a:r>
            <a:r>
              <a:rPr lang="en-US" dirty="0">
                <a:latin typeface="Arial" panose="020B0604020202020204" pitchFamily="34" charset="0"/>
                <a:cs typeface="Arial" panose="020B0604020202020204" pitchFamily="34" charset="0"/>
              </a:rPr>
              <a:t>as needed to respond to questions. </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Clicking once will take you to a blank slide as a short pause before the Additional Information </a:t>
            </a:r>
            <a:r>
              <a:rPr lang="en-US" dirty="0" smtClean="0">
                <a:latin typeface="Arial" panose="020B0604020202020204" pitchFamily="34" charset="0"/>
                <a:cs typeface="Arial" panose="020B0604020202020204" pitchFamily="34" charset="0"/>
              </a:rPr>
              <a:t>slide.</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(Click for next slide, if desired, or two clicks to go to the Additional Information </a:t>
            </a:r>
            <a:r>
              <a:rPr lang="en-US" dirty="0" smtClean="0">
                <a:latin typeface="Arial" panose="020B0604020202020204" pitchFamily="34" charset="0"/>
                <a:cs typeface="Arial" panose="020B0604020202020204" pitchFamily="34" charset="0"/>
              </a:rPr>
              <a:t>slide)</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17</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1518121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87750"/>
            <a:ext cx="6096000" cy="48768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18</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sz="1200" dirty="0" smtClean="0"/>
              <a:t>Blank Slide</a:t>
            </a:r>
            <a:r>
              <a:rPr lang="en-US" sz="1200"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This slide is here as a short pause; the next slide is the Additional Information </a:t>
            </a:r>
            <a:r>
              <a:rPr lang="en-US" dirty="0" smtClean="0">
                <a:latin typeface="Arial" panose="020B0604020202020204" pitchFamily="34" charset="0"/>
                <a:cs typeface="Arial" panose="020B0604020202020204" pitchFamily="34" charset="0"/>
              </a:rPr>
              <a:t>slide.  </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(Click for next slide)</a:t>
            </a: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18</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7"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293428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87750"/>
            <a:ext cx="6172200" cy="4876800"/>
          </a:xfr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19</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sz="1200" dirty="0" smtClean="0"/>
              <a:t>Additional Information</a:t>
            </a:r>
            <a:r>
              <a:rPr lang="en-US" sz="1200" dirty="0" smtClean="0">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a:t>
            </a:r>
            <a:r>
              <a:rPr lang="en-US" dirty="0" smtClean="0">
                <a:latin typeface="Arial" panose="020B0604020202020204" pitchFamily="34" charset="0"/>
                <a:cs typeface="Arial" panose="020B0604020202020204" pitchFamily="34" charset="0"/>
              </a:rPr>
              <a:t>each bullet on </a:t>
            </a:r>
            <a:r>
              <a:rPr lang="en-US" dirty="0">
                <a:latin typeface="Arial" panose="020B0604020202020204" pitchFamily="34" charset="0"/>
                <a:cs typeface="Arial" panose="020B0604020202020204" pitchFamily="34" charset="0"/>
              </a:rPr>
              <a:t>the screen. </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(Click to exit </a:t>
            </a:r>
            <a:r>
              <a:rPr lang="en-US" dirty="0" smtClean="0">
                <a:latin typeface="Arial" panose="020B0604020202020204" pitchFamily="34" charset="0"/>
                <a:cs typeface="Arial" panose="020B0604020202020204" pitchFamily="34" charset="0"/>
              </a:rPr>
              <a:t>presentation)</a:t>
            </a:r>
            <a:endParaRPr lang="en-US"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19</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122047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71500" y="3511550"/>
            <a:ext cx="6064250" cy="4953000"/>
          </a:xfrm>
          <a:prstGeom prst="rect">
            <a:avLst/>
          </a:prstGeom>
        </p:spPr>
        <p:txBody>
          <a:bodyPr/>
          <a:lstStyle/>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t>2</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Factors Influencing Texas Health Department’s Enrollment in the Voluntary National Retail Food Regulatory Program Standards</a:t>
            </a:r>
            <a:r>
              <a:rPr lang="en-US"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Introduce the study topic.</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Identify your agency, </a:t>
            </a:r>
            <a:r>
              <a:rPr lang="en-US" dirty="0"/>
              <a:t>if you haven’t already done so.</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smtClean="0">
                <a:latin typeface="Arial" panose="020B0604020202020204" pitchFamily="34" charset="0"/>
                <a:cs typeface="Arial" panose="020B0604020202020204" pitchFamily="34" charset="0"/>
              </a:rPr>
              <a:t>Supporting Information</a:t>
            </a:r>
          </a:p>
          <a:p>
            <a:pPr marL="171450" indent="-171450">
              <a:buFont typeface="Arial" panose="020B0604020202020204" pitchFamily="34" charset="0"/>
              <a:buChar char="•"/>
            </a:pPr>
            <a:r>
              <a:rPr lang="en-US" dirty="0"/>
              <a:t>Not a formal hearing: Sell the project ‘Sell the sizzle not the steak’</a:t>
            </a:r>
          </a:p>
          <a:p>
            <a:pPr marL="171450" indent="-171450">
              <a:buFont typeface="Arial" panose="020B0604020202020204" pitchFamily="34" charset="0"/>
              <a:buChar char="•"/>
            </a:pPr>
            <a:r>
              <a:rPr lang="en-US" dirty="0"/>
              <a:t>Not to yell or raise my voice to regulators: I see a few division directors and managers…more then likely you know my manager…don’t </a:t>
            </a:r>
            <a:r>
              <a:rPr lang="en-US" dirty="0" err="1"/>
              <a:t>wanna</a:t>
            </a:r>
            <a:r>
              <a:rPr lang="en-US" dirty="0"/>
              <a:t> get myself in trouble. </a:t>
            </a:r>
          </a:p>
          <a:p>
            <a:pPr marL="171450" indent="-171450">
              <a:buFont typeface="Arial" panose="020B0604020202020204" pitchFamily="34" charset="0"/>
              <a:buChar char="•"/>
            </a:pPr>
            <a:r>
              <a:rPr lang="en-US" dirty="0"/>
              <a:t>Hopefully some of you have had the opportunity to sit in on some of the other </a:t>
            </a:r>
            <a:r>
              <a:rPr lang="en-US" dirty="0" smtClean="0"/>
              <a:t>fellows’ </a:t>
            </a:r>
            <a:r>
              <a:rPr lang="en-US" dirty="0"/>
              <a:t>presentations…really some interesting studies…if you have not they are that rowdy bunch at the rear of the room…with signs and posters. </a:t>
            </a:r>
          </a:p>
          <a:p>
            <a:pPr>
              <a:spcBef>
                <a:spcPts val="453"/>
              </a:spcBef>
              <a:defRPr/>
            </a:pPr>
            <a:endParaRPr lang="en-US" b="1" dirty="0">
              <a:latin typeface="Arial" panose="020B0604020202020204" pitchFamily="34" charset="0"/>
              <a:cs typeface="Arial" panose="020B0604020202020204" pitchFamily="34" charset="0"/>
            </a:endParaRPr>
          </a:p>
          <a:p>
            <a:pPr>
              <a:spcBef>
                <a:spcPts val="453"/>
              </a:spcBef>
              <a:defRPr/>
            </a:pPr>
            <a:r>
              <a:rPr lang="en-US" b="1" dirty="0" smtClean="0">
                <a:latin typeface="Arial" panose="020B0604020202020204" pitchFamily="34" charset="0"/>
                <a:cs typeface="Arial" panose="020B0604020202020204" pitchFamily="34" charset="0"/>
              </a:rPr>
              <a:t>Transition</a:t>
            </a:r>
            <a:endParaRPr lang="en-US" b="1"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talk about the background of the study.” (Click for next slide</a:t>
            </a:r>
            <a:r>
              <a:rPr lang="en-US" dirty="0" smtClean="0">
                <a:latin typeface="Arial" panose="020B0604020202020204" pitchFamily="34" charset="0"/>
                <a:cs typeface="Arial" panose="020B0604020202020204" pitchFamily="34" charset="0"/>
              </a:rPr>
              <a:t>)</a:t>
            </a:r>
            <a:endParaRPr lang="en-US" dirty="0" smtClean="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2</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93517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46100" y="3511550"/>
            <a:ext cx="6089650" cy="4953000"/>
          </a:xfrm>
          <a:prstGeom prst="rect">
            <a:avLst/>
          </a:prstGeom>
        </p:spPr>
        <p:txBody>
          <a:bodyPr/>
          <a:lstStyle/>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t>3</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Background</a:t>
            </a:r>
            <a:r>
              <a:rPr lang="en-US" dirty="0" smtClean="0">
                <a:latin typeface="Arial" panose="020B0604020202020204" pitchFamily="34" charset="0"/>
                <a:cs typeface="Arial" panose="020B0604020202020204" pitchFamily="34" charset="0"/>
              </a:rPr>
              <a:t>”</a:t>
            </a: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a:t>
            </a:r>
            <a:r>
              <a:rPr lang="en-US" dirty="0" smtClean="0">
                <a:latin typeface="Arial" panose="020B0604020202020204" pitchFamily="34" charset="0"/>
                <a:cs typeface="Arial" panose="020B0604020202020204" pitchFamily="34" charset="0"/>
              </a:rPr>
              <a:t>each bullet on </a:t>
            </a:r>
            <a:r>
              <a:rPr lang="en-US" dirty="0">
                <a:latin typeface="Arial" panose="020B0604020202020204" pitchFamily="34" charset="0"/>
                <a:cs typeface="Arial" panose="020B0604020202020204" pitchFamily="34" charset="0"/>
              </a:rPr>
              <a:t>the screen. </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“Now let’s review the Problem Statement.” (Click for next slide)</a:t>
            </a: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3</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85079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46100" y="3511550"/>
            <a:ext cx="6089650" cy="4953000"/>
          </a:xfrm>
          <a:prstGeom prst="rect">
            <a:avLst/>
          </a:prstGeom>
        </p:spPr>
        <p:txBody>
          <a:bodyPr/>
          <a:lstStyle/>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t>4</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Background</a:t>
            </a:r>
            <a:r>
              <a:rPr lang="en-US" dirty="0" smtClean="0">
                <a:latin typeface="Arial" panose="020B0604020202020204" pitchFamily="34" charset="0"/>
                <a:cs typeface="Arial" panose="020B0604020202020204" pitchFamily="34" charset="0"/>
              </a:rPr>
              <a:t>”</a:t>
            </a: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a:t>
            </a:r>
            <a:r>
              <a:rPr lang="en-US" dirty="0" smtClean="0">
                <a:latin typeface="Arial" panose="020B0604020202020204" pitchFamily="34" charset="0"/>
                <a:cs typeface="Arial" panose="020B0604020202020204" pitchFamily="34" charset="0"/>
              </a:rPr>
              <a:t>each bullet on </a:t>
            </a:r>
            <a:r>
              <a:rPr lang="en-US" dirty="0">
                <a:latin typeface="Arial" panose="020B0604020202020204" pitchFamily="34" charset="0"/>
                <a:cs typeface="Arial" panose="020B0604020202020204" pitchFamily="34" charset="0"/>
              </a:rPr>
              <a:t>the screen. </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Use supporting information </a:t>
            </a:r>
            <a:r>
              <a:rPr lang="en-US" dirty="0" smtClean="0">
                <a:latin typeface="Arial" panose="020B0604020202020204" pitchFamily="34" charset="0"/>
                <a:cs typeface="Arial" panose="020B0604020202020204" pitchFamily="34" charset="0"/>
              </a:rPr>
              <a:t>as needed.  </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Supporting Information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Not everyone knows what a home rule state is. </a:t>
            </a:r>
            <a:r>
              <a:rPr lang="en-US" dirty="0" smtClean="0">
                <a:latin typeface="Arial" panose="020B0604020202020204" pitchFamily="34" charset="0"/>
                <a:cs typeface="Arial" panose="020B0604020202020204" pitchFamily="34" charset="0"/>
              </a:rPr>
              <a:t>Give a </a:t>
            </a:r>
            <a:r>
              <a:rPr lang="en-US" dirty="0">
                <a:latin typeface="Arial" panose="020B0604020202020204" pitchFamily="34" charset="0"/>
                <a:cs typeface="Arial" panose="020B0604020202020204" pitchFamily="34" charset="0"/>
              </a:rPr>
              <a:t>bit of an </a:t>
            </a:r>
            <a:r>
              <a:rPr lang="en-US" dirty="0" smtClean="0">
                <a:latin typeface="Arial" panose="020B0604020202020204" pitchFamily="34" charset="0"/>
                <a:cs typeface="Arial" panose="020B0604020202020204" pitchFamily="34" charset="0"/>
              </a:rPr>
              <a:t>explanation, but </a:t>
            </a:r>
            <a:r>
              <a:rPr lang="en-US" dirty="0">
                <a:latin typeface="Arial" panose="020B0604020202020204" pitchFamily="34" charset="0"/>
                <a:cs typeface="Arial" panose="020B0604020202020204" pitchFamily="34" charset="0"/>
              </a:rPr>
              <a:t>you may want to have a sentence that state’s clearly the TX definition of  “home rule state” because that’s a key aspect (perhaps the root) of “the </a:t>
            </a:r>
            <a:r>
              <a:rPr lang="en-US" dirty="0" smtClean="0">
                <a:latin typeface="Arial" panose="020B0604020202020204" pitchFamily="34" charset="0"/>
                <a:cs typeface="Arial" panose="020B0604020202020204" pitchFamily="34" charset="0"/>
              </a:rPr>
              <a:t>problem.”</a:t>
            </a:r>
            <a:endParaRPr lang="en-US"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Home </a:t>
            </a:r>
            <a:r>
              <a:rPr lang="en-US" dirty="0" smtClean="0">
                <a:latin typeface="Arial" panose="020B0604020202020204" pitchFamily="34" charset="0"/>
                <a:cs typeface="Arial" panose="020B0604020202020204" pitchFamily="34" charset="0"/>
              </a:rPr>
              <a:t>rule: TX </a:t>
            </a:r>
            <a:r>
              <a:rPr lang="en-US" dirty="0">
                <a:latin typeface="Arial" panose="020B0604020202020204" pitchFamily="34" charset="0"/>
                <a:cs typeface="Arial" panose="020B0604020202020204" pitchFamily="34" charset="0"/>
              </a:rPr>
              <a:t>idea to create less </a:t>
            </a:r>
            <a:r>
              <a:rPr lang="en-US" dirty="0" smtClean="0">
                <a:latin typeface="Arial" panose="020B0604020202020204" pitchFamily="34" charset="0"/>
                <a:cs typeface="Arial" panose="020B0604020202020204" pitchFamily="34" charset="0"/>
              </a:rPr>
              <a:t>gov’t, </a:t>
            </a:r>
            <a:r>
              <a:rPr lang="en-US" dirty="0">
                <a:latin typeface="Arial" panose="020B0604020202020204" pitchFamily="34" charset="0"/>
                <a:cs typeface="Arial" panose="020B0604020202020204" pitchFamily="34" charset="0"/>
              </a:rPr>
              <a:t>but in turn created more smaller local gov’t</a:t>
            </a:r>
          </a:p>
          <a:p>
            <a:pPr marL="171450" indent="-171450">
              <a:spcBef>
                <a:spcPts val="453"/>
              </a:spcBef>
              <a:buFont typeface="Arial" panose="020B0604020202020204" pitchFamily="34" charset="0"/>
              <a:buChar char="•"/>
              <a:defRPr/>
            </a:pPr>
            <a:r>
              <a:rPr lang="en-US" dirty="0" smtClean="0">
                <a:latin typeface="Arial" panose="020B0604020202020204" pitchFamily="34" charset="0"/>
                <a:cs typeface="Arial" panose="020B0604020202020204" pitchFamily="34" charset="0"/>
              </a:rPr>
              <a:t>Rule: Administer </a:t>
            </a:r>
            <a:r>
              <a:rPr lang="en-US" dirty="0">
                <a:latin typeface="Arial" panose="020B0604020202020204" pitchFamily="34" charset="0"/>
                <a:cs typeface="Arial" panose="020B0604020202020204" pitchFamily="34" charset="0"/>
              </a:rPr>
              <a:t>programs as needed as not to conflict with state statue.</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Problem for Regulatory and Industry Partners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“Now let’s review the Problem Statement.” (Click for next slide)</a:t>
            </a: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4</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4189098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58800" y="3511550"/>
            <a:ext cx="6153150" cy="4953000"/>
          </a:xfrm>
          <a:prstGeom prst="rect">
            <a:avLst/>
          </a:prstGeom>
        </p:spPr>
        <p:txBody>
          <a:bodyPr/>
          <a:lstStyle/>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t>5</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Problem Statement</a:t>
            </a:r>
            <a:r>
              <a:rPr lang="en-US"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p>
          <a:p>
            <a:pPr>
              <a:spcBef>
                <a:spcPts val="453"/>
              </a:spcBef>
              <a:defRPr/>
            </a:pPr>
            <a:endParaRPr lang="en-US" dirty="0">
              <a:latin typeface="Arial" panose="020B0604020202020204" pitchFamily="34" charset="0"/>
              <a:cs typeface="Arial" panose="020B0604020202020204" pitchFamily="34" charset="0"/>
            </a:endParaRPr>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review the research questions.” (Click for next slide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5</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2887719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71500" y="3511550"/>
            <a:ext cx="6064250" cy="4953000"/>
          </a:xfrm>
          <a:prstGeom prst="rect">
            <a:avLst/>
          </a:prstGeom>
        </p:spPr>
        <p:txBody>
          <a:bodyPr/>
          <a:lstStyle/>
          <a:p>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indent="0" algn="l" defTabSz="914400" rtl="0" eaLnBrk="0" fontAlgn="base" latinLnBrk="0" hangingPunct="0">
                <a:lnSpc>
                  <a:spcPct val="100000"/>
                </a:lnSpc>
                <a:spcBef>
                  <a:spcPct val="30000"/>
                </a:spcBef>
                <a:spcAft>
                  <a:spcPts val="0"/>
                </a:spcAft>
                <a:buClrTx/>
                <a:buSzTx/>
                <a:buFont typeface="Arial" pitchFamily="34" charset="0"/>
                <a:buNone/>
                <a:tabLst/>
                <a:defRPr/>
              </a:pPr>
              <a:t>6</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Research Questions</a:t>
            </a:r>
            <a:r>
              <a:rPr lang="en-US" dirty="0" smtClean="0">
                <a:latin typeface="Arial" panose="020B0604020202020204" pitchFamily="34" charset="0"/>
                <a:cs typeface="Arial" panose="020B0604020202020204" pitchFamily="34" charset="0"/>
              </a:rPr>
              <a:t>”</a:t>
            </a:r>
          </a:p>
          <a:p>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t>Summarize…do not read </a:t>
            </a:r>
            <a:r>
              <a:rPr lang="en-US" dirty="0" smtClean="0"/>
              <a:t>questions word for word.</a:t>
            </a:r>
            <a:endParaRPr lang="en-US"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Use supporting information to facilitate a discussion.  </a:t>
            </a:r>
          </a:p>
          <a:p>
            <a:endParaRPr lang="en-US" dirty="0" smtClean="0"/>
          </a:p>
          <a:p>
            <a:r>
              <a:rPr lang="en-US" b="1" dirty="0">
                <a:latin typeface="Arial" panose="020B0604020202020204" pitchFamily="34" charset="0"/>
                <a:cs typeface="Arial" panose="020B0604020202020204" pitchFamily="34" charset="0"/>
              </a:rPr>
              <a:t>Supporting Information</a:t>
            </a:r>
          </a:p>
          <a:p>
            <a:pPr marL="171450" indent="-171450">
              <a:buFont typeface="Arial" panose="020B0604020202020204" pitchFamily="34" charset="0"/>
              <a:buChar char="•"/>
            </a:pPr>
            <a:r>
              <a:rPr lang="en-US" dirty="0" smtClean="0"/>
              <a:t>What are the characteristics:</a:t>
            </a:r>
          </a:p>
          <a:p>
            <a:pPr lvl="1"/>
            <a:r>
              <a:rPr lang="en-US" dirty="0" smtClean="0"/>
              <a:t>Is</a:t>
            </a:r>
            <a:r>
              <a:rPr lang="en-US" baseline="0" dirty="0" smtClean="0"/>
              <a:t> there a characteristic between the two departments that has influenced programs?</a:t>
            </a:r>
          </a:p>
          <a:p>
            <a:pPr lvl="1"/>
            <a:endParaRPr lang="en-US" dirty="0"/>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talk about the methodology used in the study.” (Click for next slide)</a:t>
            </a: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6</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268163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11550"/>
            <a:ext cx="6172200" cy="4953000"/>
          </a:xfrm>
          <a:prstGeom prst="rect">
            <a:avLst/>
          </a:prstGeom>
        </p:spPr>
        <p:txBody>
          <a:bodyPr/>
          <a:lstStyle/>
          <a:p>
            <a:pPr marL="0" marR="0" lvl="0" indent="-57150" algn="l" defTabSz="914400" rtl="0" eaLnBrk="0" fontAlgn="base" latinLnBrk="0" hangingPunct="0">
              <a:lnSpc>
                <a:spcPct val="100000"/>
              </a:lnSpc>
              <a:spcBef>
                <a:spcPct val="30000"/>
              </a:spcBef>
              <a:spcAft>
                <a:spcPts val="0"/>
              </a:spcAft>
              <a:buClrTx/>
              <a:buSzTx/>
              <a:buFont typeface="Arial" pitchFamily="34" charset="0"/>
              <a:buNone/>
              <a:tabLst/>
              <a:defRPr/>
            </a:pPr>
            <a:r>
              <a:rPr lang="en-US" b="1" dirty="0" smtClean="0">
                <a:latin typeface="Arial" panose="020B0604020202020204" pitchFamily="34" charset="0"/>
                <a:cs typeface="Arial" panose="020B0604020202020204" pitchFamily="34" charset="0"/>
              </a:rPr>
              <a:t>Slide </a:t>
            </a:r>
            <a:fld id="{7E653851-F3F3-4257-86BE-C769B44C2A01}" type="slidenum">
              <a:rPr lang="en-US" b="1" smtClean="0">
                <a:latin typeface="Arial" panose="020B0604020202020204" pitchFamily="34" charset="0"/>
                <a:cs typeface="Arial" panose="020B0604020202020204" pitchFamily="34" charset="0"/>
              </a:rPr>
              <a:pPr marL="0" marR="0" lvl="0" indent="-57150" algn="l" defTabSz="914400" rtl="0" eaLnBrk="0" fontAlgn="base" latinLnBrk="0" hangingPunct="0">
                <a:lnSpc>
                  <a:spcPct val="100000"/>
                </a:lnSpc>
                <a:spcBef>
                  <a:spcPct val="30000"/>
                </a:spcBef>
                <a:spcAft>
                  <a:spcPts val="0"/>
                </a:spcAft>
                <a:buClrTx/>
                <a:buSzTx/>
                <a:buFont typeface="Arial" pitchFamily="34" charset="0"/>
                <a:buNone/>
                <a:tabLst/>
                <a:defRPr/>
              </a:pPr>
              <a:t>7</a:t>
            </a:fld>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smtClean="0"/>
              <a:t>Methodology</a:t>
            </a:r>
            <a:r>
              <a:rPr lang="en-US" dirty="0" smtClean="0">
                <a:latin typeface="Arial" panose="020B0604020202020204" pitchFamily="34" charset="0"/>
                <a:cs typeface="Arial" panose="020B0604020202020204" pitchFamily="34" charset="0"/>
              </a:rPr>
              <a:t>”</a:t>
            </a:r>
          </a:p>
          <a:p>
            <a:pPr marL="0" lvl="0" indent="-57150">
              <a:buNone/>
            </a:pPr>
            <a:endParaRPr lang="en-US" dirty="0" smtClean="0"/>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Use supporting information to facilitate a discussion.</a:t>
            </a:r>
          </a:p>
          <a:p>
            <a:pPr marL="228600" lvl="0" indent="-285750">
              <a:buFont typeface="Arial" panose="020B0604020202020204" pitchFamily="34" charset="0"/>
              <a:buChar char="•"/>
            </a:pPr>
            <a:endParaRPr lang="en-US" dirty="0" smtClean="0"/>
          </a:p>
          <a:p>
            <a:pPr marL="114300" indent="-171450">
              <a:buFont typeface="Arial" panose="020B0604020202020204" pitchFamily="34" charset="0"/>
              <a:buChar char="•"/>
            </a:pPr>
            <a:r>
              <a:rPr lang="en-US" b="1" dirty="0">
                <a:latin typeface="Arial" panose="020B0604020202020204" pitchFamily="34" charset="0"/>
                <a:cs typeface="Arial" panose="020B0604020202020204" pitchFamily="34" charset="0"/>
              </a:rPr>
              <a:t>Supporting Information</a:t>
            </a:r>
          </a:p>
          <a:p>
            <a:pPr marL="171450" lvl="0" indent="-171450">
              <a:buFont typeface="Arial" panose="020B0604020202020204" pitchFamily="34" charset="0"/>
              <a:buChar char="•"/>
            </a:pPr>
            <a:r>
              <a:rPr lang="en-US" dirty="0" smtClean="0"/>
              <a:t>10 question online surveys open ended questions regarding the improvement</a:t>
            </a:r>
            <a:r>
              <a:rPr lang="en-US" baseline="0" dirty="0" smtClean="0"/>
              <a:t> and</a:t>
            </a:r>
            <a:r>
              <a:rPr lang="en-US" dirty="0" smtClean="0"/>
              <a:t> barriers of enrolled local health depts.; I wanted their thoughts. </a:t>
            </a:r>
          </a:p>
          <a:p>
            <a:pPr marL="171450" lvl="0" indent="-171450">
              <a:buFont typeface="Arial" panose="020B0604020202020204" pitchFamily="34" charset="0"/>
              <a:buChar char="•"/>
            </a:pPr>
            <a:r>
              <a:rPr lang="en-US" dirty="0" smtClean="0"/>
              <a:t>Email list created using the FDA Voluntary National Retail Food Regulatory Standards and Local Public Health Organizations listing on the Texas Department of State Health Services webpage. Can be found on our webpage. </a:t>
            </a: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lang="en-US" dirty="0" smtClean="0"/>
              <a:t>Study Population: Food Safety Inspection Officers (FSIO) employed by local health departments, both enrolled and non-enrolled in Voluntary National Retail Food Regulatory. </a:t>
            </a:r>
          </a:p>
          <a:p>
            <a:pPr>
              <a:spcBef>
                <a:spcPts val="453"/>
              </a:spcBef>
              <a:defRPr/>
            </a:pPr>
            <a:endParaRPr lang="en-US" b="1" dirty="0" smtClean="0">
              <a:latin typeface="Arial" panose="020B0604020202020204" pitchFamily="34" charset="0"/>
              <a:cs typeface="Arial" panose="020B0604020202020204" pitchFamily="34" charset="0"/>
            </a:endParaRPr>
          </a:p>
          <a:p>
            <a:pPr>
              <a:spcBef>
                <a:spcPts val="453"/>
              </a:spcBef>
              <a:defRPr/>
            </a:pPr>
            <a:r>
              <a:rPr lang="en-US" b="1" dirty="0" smtClean="0">
                <a:latin typeface="Arial" panose="020B0604020202020204" pitchFamily="34" charset="0"/>
                <a:cs typeface="Arial" panose="020B0604020202020204" pitchFamily="34" charset="0"/>
              </a:rPr>
              <a:t>Transition</a:t>
            </a:r>
            <a:endParaRPr lang="en-US" b="1"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discuss the results.” (Click for next slide)</a:t>
            </a:r>
          </a:p>
          <a:p>
            <a:pPr marR="0" lvl="0" algn="l" defTabSz="914400" rtl="0" eaLnBrk="0" fontAlgn="base" latinLnBrk="0" hangingPunct="0">
              <a:lnSpc>
                <a:spcPct val="100000"/>
              </a:lnSpc>
              <a:spcBef>
                <a:spcPct val="30000"/>
              </a:spcBef>
              <a:spcAft>
                <a:spcPts val="0"/>
              </a:spcAft>
              <a:buClrTx/>
              <a:buSzTx/>
              <a:tabLst/>
              <a:defRPr/>
            </a:pPr>
            <a:endParaRPr lang="en-US" dirty="0" smtClean="0"/>
          </a:p>
          <a:p>
            <a:pPr marL="0" lvl="0" indent="-57150">
              <a:buNone/>
            </a:pPr>
            <a:endParaRPr lang="en-US" dirty="0" smtClean="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7</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1089230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71500" y="3511550"/>
            <a:ext cx="6064250" cy="49530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8</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dirty="0" smtClean="0"/>
              <a:t>Results</a:t>
            </a:r>
            <a:r>
              <a:rPr lang="en-US" sz="1200" dirty="0" smtClean="0">
                <a:latin typeface="Arial" panose="020B0604020202020204" pitchFamily="34" charset="0"/>
                <a:cs typeface="Arial" panose="020B0604020202020204" pitchFamily="34" charset="0"/>
              </a:rPr>
              <a:t>”</a:t>
            </a:r>
          </a:p>
          <a:p>
            <a:endParaRPr lang="en-US" sz="1200" kern="1200" dirty="0" smtClean="0">
              <a:solidFill>
                <a:schemeClr val="tx1"/>
              </a:solidFill>
              <a:effectLst/>
              <a:latin typeface="Arial" charset="0"/>
              <a:ea typeface="+mn-ea"/>
              <a:cs typeface="Arial"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a:t>
            </a:r>
            <a:r>
              <a:rPr lang="en-US" dirty="0" smtClean="0">
                <a:latin typeface="Arial" panose="020B0604020202020204" pitchFamily="34" charset="0"/>
                <a:cs typeface="Arial" panose="020B0604020202020204" pitchFamily="34" charset="0"/>
              </a:rPr>
              <a:t>each bullet on </a:t>
            </a:r>
            <a:r>
              <a:rPr lang="en-US" dirty="0">
                <a:latin typeface="Arial" panose="020B0604020202020204" pitchFamily="34" charset="0"/>
                <a:cs typeface="Arial" panose="020B0604020202020204" pitchFamily="34" charset="0"/>
              </a:rPr>
              <a:t>the screen. </a:t>
            </a:r>
            <a:endParaRPr lang="en-US" dirty="0" smtClean="0">
              <a:latin typeface="Arial" panose="020B0604020202020204" pitchFamily="34" charset="0"/>
              <a:cs typeface="Arial" panose="020B0604020202020204" pitchFamily="34" charset="0"/>
            </a:endParaRPr>
          </a:p>
          <a:p>
            <a:endParaRPr lang="en-US" sz="1200" kern="1200" dirty="0" smtClean="0">
              <a:solidFill>
                <a:schemeClr val="tx1"/>
              </a:solidFill>
              <a:effectLst/>
              <a:latin typeface="Arial" charset="0"/>
              <a:ea typeface="+mn-ea"/>
              <a:cs typeface="Arial" charset="0"/>
            </a:endParaRPr>
          </a:p>
          <a:p>
            <a:r>
              <a:rPr lang="en-US" b="1" dirty="0" smtClean="0">
                <a:latin typeface="Arial" panose="020B0604020202020204" pitchFamily="34" charset="0"/>
                <a:cs typeface="Arial" panose="020B0604020202020204" pitchFamily="34" charset="0"/>
              </a:rPr>
              <a:t>Supporting </a:t>
            </a:r>
            <a:r>
              <a:rPr lang="en-US" b="1" dirty="0">
                <a:latin typeface="Arial" panose="020B0604020202020204" pitchFamily="34" charset="0"/>
                <a:cs typeface="Arial" panose="020B0604020202020204" pitchFamily="34" charset="0"/>
              </a:rPr>
              <a:t>Information</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Arial" charset="0"/>
              </a:rPr>
              <a:t>Departments served populations ranging from 2,889 to 1,436,697. </a:t>
            </a:r>
            <a:endParaRPr lang="en-US" dirty="0" smtClean="0"/>
          </a:p>
          <a:p>
            <a:pPr marL="171450" indent="-171450">
              <a:buFont typeface="Arial" panose="020B0604020202020204" pitchFamily="34" charset="0"/>
              <a:buChar char="•"/>
            </a:pPr>
            <a:r>
              <a:rPr lang="en-US" dirty="0" smtClean="0"/>
              <a:t>Population information</a:t>
            </a:r>
            <a:r>
              <a:rPr lang="en-US" baseline="0" dirty="0" smtClean="0"/>
              <a:t> was created using 2014 census data.</a:t>
            </a:r>
          </a:p>
          <a:p>
            <a:pPr lvl="1"/>
            <a:r>
              <a:rPr lang="en-US" baseline="0" dirty="0" smtClean="0"/>
              <a:t>Used to create some </a:t>
            </a:r>
            <a:r>
              <a:rPr lang="en-US" b="1" baseline="0" dirty="0" smtClean="0"/>
              <a:t>more characterization / description </a:t>
            </a:r>
            <a:r>
              <a:rPr lang="en-US" baseline="0" dirty="0" smtClean="0"/>
              <a:t>for </a:t>
            </a:r>
            <a:r>
              <a:rPr lang="en-US" b="1" baseline="0" dirty="0" smtClean="0"/>
              <a:t>comparison </a:t>
            </a:r>
            <a:r>
              <a:rPr lang="en-US" b="0" baseline="0" dirty="0" smtClean="0"/>
              <a:t>of this small survey group. </a:t>
            </a:r>
            <a:endParaRPr lang="en-US" i="1" dirty="0" smtClean="0"/>
          </a:p>
          <a:p>
            <a:pPr marL="171450" indent="-171450">
              <a:buFont typeface="Arial" panose="020B0604020202020204" pitchFamily="34" charset="0"/>
              <a:buChar char="•"/>
            </a:pPr>
            <a:r>
              <a:rPr lang="en-US" i="1" dirty="0" smtClean="0"/>
              <a:t>“Joke”: Of</a:t>
            </a:r>
            <a:r>
              <a:rPr lang="en-US" i="1" baseline="0" dirty="0" smtClean="0"/>
              <a:t> course the</a:t>
            </a:r>
            <a:r>
              <a:rPr lang="en-US" i="1" dirty="0" smtClean="0"/>
              <a:t> guy from Texas is going to put things</a:t>
            </a:r>
            <a:r>
              <a:rPr lang="en-US" i="1" baseline="0" dirty="0" smtClean="0"/>
              <a:t> into sizes. I am already looking forward to my health that participated in the survey to get back to me and having that conversation.. </a:t>
            </a:r>
            <a:endParaRPr lang="en-US" sz="1200" dirty="0" smtClean="0"/>
          </a:p>
          <a:p>
            <a:pPr>
              <a:spcBef>
                <a:spcPts val="453"/>
              </a:spcBef>
              <a:defRPr/>
            </a:pPr>
            <a:endParaRPr lang="en-US" b="1" dirty="0" smtClean="0">
              <a:latin typeface="Arial" panose="020B0604020202020204" pitchFamily="34" charset="0"/>
              <a:cs typeface="Arial" panose="020B0604020202020204" pitchFamily="34" charset="0"/>
            </a:endParaRPr>
          </a:p>
          <a:p>
            <a:pPr>
              <a:spcBef>
                <a:spcPts val="453"/>
              </a:spcBef>
              <a:defRPr/>
            </a:pPr>
            <a:r>
              <a:rPr lang="en-US" b="1" dirty="0" smtClean="0">
                <a:latin typeface="Arial" panose="020B0604020202020204" pitchFamily="34" charset="0"/>
                <a:cs typeface="Arial" panose="020B0604020202020204" pitchFamily="34" charset="0"/>
              </a:rPr>
              <a:t>Transition</a:t>
            </a:r>
            <a:endParaRPr lang="en-US" b="1" dirty="0">
              <a:latin typeface="Arial" panose="020B0604020202020204" pitchFamily="34" charset="0"/>
              <a:cs typeface="Arial" panose="020B0604020202020204" pitchFamily="34" charset="0"/>
            </a:endParaRP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look at additional results from the study.” (Click for next slide)</a:t>
            </a:r>
          </a:p>
          <a:p>
            <a:pPr marR="0" algn="l" defTabSz="914400" rtl="0" eaLnBrk="0" fontAlgn="base" latinLnBrk="0" hangingPunct="0">
              <a:lnSpc>
                <a:spcPct val="100000"/>
              </a:lnSpc>
              <a:spcBef>
                <a:spcPct val="30000"/>
              </a:spcBef>
              <a:spcAft>
                <a:spcPts val="0"/>
              </a:spcAft>
              <a:buClrTx/>
              <a:buSzTx/>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8</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380622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750" y="3511550"/>
            <a:ext cx="6172200" cy="4953000"/>
          </a:xfrm>
          <a:prstGeom prst="rect">
            <a:avLst/>
          </a:prstGeom>
        </p:spPr>
        <p:txBody>
          <a:bodyPr/>
          <a:lstStyle/>
          <a:p>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Slide </a:t>
            </a:r>
            <a:fld id="{7E653851-F3F3-4257-86BE-C769B44C2A01}" type="slidenum">
              <a:rPr lang="en-US" sz="1200" b="1" smtClean="0">
                <a:latin typeface="Arial" panose="020B0604020202020204" pitchFamily="34" charset="0"/>
                <a:cs typeface="Arial" panose="020B0604020202020204" pitchFamily="34" charset="0"/>
              </a:rPr>
              <a:pPr marL="0" marR="0" lvl="0" indent="0" algn="l" defTabSz="914400" rtl="0" eaLnBrk="0" fontAlgn="base" latinLnBrk="0" hangingPunct="0">
                <a:lnSpc>
                  <a:spcPct val="100000"/>
                </a:lnSpc>
                <a:spcBef>
                  <a:spcPct val="30000"/>
                </a:spcBef>
                <a:spcAft>
                  <a:spcPts val="0"/>
                </a:spcAft>
                <a:buClrTx/>
                <a:buSzTx/>
                <a:buFont typeface="Arial" pitchFamily="34" charset="0"/>
                <a:buNone/>
                <a:tabLst/>
                <a:defRPr/>
              </a:pPr>
              <a:t>9</a:t>
            </a:fld>
            <a:r>
              <a:rPr lang="en-US" sz="1200" b="1"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t>
            </a:r>
            <a:r>
              <a:rPr lang="en-US" dirty="0" smtClean="0"/>
              <a:t>Results (continued)</a:t>
            </a:r>
            <a:r>
              <a:rPr lang="en-US" sz="1200" dirty="0" smtClean="0">
                <a:latin typeface="Arial" panose="020B0604020202020204" pitchFamily="34" charset="0"/>
                <a:cs typeface="Arial" panose="020B0604020202020204" pitchFamily="34" charset="0"/>
              </a:rPr>
              <a:t>”</a:t>
            </a:r>
          </a:p>
          <a:p>
            <a:endParaRPr lang="en-US" sz="1200" kern="1200" dirty="0" smtClean="0">
              <a:solidFill>
                <a:schemeClr val="tx1"/>
              </a:solidFill>
              <a:effectLst/>
              <a:latin typeface="Arial" charset="0"/>
              <a:ea typeface="+mn-ea"/>
              <a:cs typeface="Arial" charset="0"/>
            </a:endParaRPr>
          </a:p>
          <a:p>
            <a:pPr>
              <a:spcBef>
                <a:spcPts val="453"/>
              </a:spcBef>
              <a:defRPr/>
            </a:pPr>
            <a:r>
              <a:rPr lang="en-US" b="1" dirty="0">
                <a:latin typeface="Arial" panose="020B0604020202020204" pitchFamily="34" charset="0"/>
                <a:cs typeface="Arial" panose="020B0604020202020204" pitchFamily="34" charset="0"/>
              </a:rPr>
              <a:t>Instructions</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Discuss each bullet on the screen. </a:t>
            </a:r>
          </a:p>
          <a:p>
            <a:endParaRPr lang="en-US" dirty="0"/>
          </a:p>
          <a:p>
            <a:r>
              <a:rPr lang="en-US" b="1" dirty="0">
                <a:latin typeface="Arial" panose="020B0604020202020204" pitchFamily="34" charset="0"/>
                <a:cs typeface="Arial" panose="020B0604020202020204" pitchFamily="34" charset="0"/>
              </a:rPr>
              <a:t>Supporting Information</a:t>
            </a:r>
          </a:p>
          <a:p>
            <a:pPr marL="171450" marR="0" indent="-171450" algn="l" defTabSz="914400" rtl="0" eaLnBrk="0" fontAlgn="base" latinLnBrk="0" hangingPunct="0">
              <a:lnSpc>
                <a:spcPct val="100000"/>
              </a:lnSpc>
              <a:spcBef>
                <a:spcPct val="30000"/>
              </a:spcBef>
              <a:spcAft>
                <a:spcPts val="0"/>
              </a:spcAft>
              <a:buClrTx/>
              <a:buSzTx/>
              <a:buFont typeface="Arial" pitchFamily="34" charset="0"/>
              <a:buChar char="•"/>
              <a:tabLst/>
              <a:defRPr/>
            </a:pPr>
            <a:r>
              <a:rPr lang="en-US" sz="1200" dirty="0" smtClean="0"/>
              <a:t>Larger Health departments complete more Standards compared to small health departments that only complete 1 or less. </a:t>
            </a:r>
          </a:p>
          <a:p>
            <a:pPr marL="171450" marR="0" indent="-171450" algn="l" defTabSz="914400" rtl="0" eaLnBrk="0" fontAlgn="base" latinLnBrk="0" hangingPunct="0">
              <a:lnSpc>
                <a:spcPct val="100000"/>
              </a:lnSpc>
              <a:spcBef>
                <a:spcPct val="30000"/>
              </a:spcBef>
              <a:spcAft>
                <a:spcPts val="0"/>
              </a:spcAft>
              <a:buClrTx/>
              <a:buSzTx/>
              <a:buFont typeface="Arial" pitchFamily="34" charset="0"/>
              <a:buChar char="•"/>
              <a:tabLst/>
              <a:defRPr/>
            </a:pPr>
            <a:r>
              <a:rPr lang="en-US" sz="1200" dirty="0" smtClean="0"/>
              <a:t>Instead pointing to "hands on"/ "on the job" training, attendance of food safety courses provided in the area, shadowing of experienced inspectors, and completing joint inspections as their training before being released into the field to complete routine inspections. </a:t>
            </a:r>
          </a:p>
          <a:p>
            <a:pPr marL="171450" marR="0" indent="-171450" algn="l" defTabSz="914400" rtl="0" eaLnBrk="0" fontAlgn="base" latinLnBrk="0" hangingPunct="0">
              <a:lnSpc>
                <a:spcPct val="100000"/>
              </a:lnSpc>
              <a:spcBef>
                <a:spcPct val="30000"/>
              </a:spcBef>
              <a:spcAft>
                <a:spcPts val="0"/>
              </a:spcAft>
              <a:buClrTx/>
              <a:buSzTx/>
              <a:buFont typeface="Arial" pitchFamily="34" charset="0"/>
              <a:buChar char="•"/>
              <a:tabLst/>
              <a:defRPr/>
            </a:pPr>
            <a:endParaRPr lang="en-US" sz="1200" dirty="0" smtClean="0"/>
          </a:p>
          <a:p>
            <a:pPr>
              <a:spcBef>
                <a:spcPts val="453"/>
              </a:spcBef>
              <a:defRPr/>
            </a:pPr>
            <a:r>
              <a:rPr lang="en-US" b="1" dirty="0">
                <a:latin typeface="Arial" panose="020B0604020202020204" pitchFamily="34" charset="0"/>
                <a:cs typeface="Arial" panose="020B0604020202020204" pitchFamily="34" charset="0"/>
              </a:rPr>
              <a:t>Transition</a:t>
            </a:r>
          </a:p>
          <a:p>
            <a:pPr marL="171450" indent="-171450">
              <a:spcBef>
                <a:spcPts val="453"/>
              </a:spcBef>
              <a:buFont typeface="Arial" panose="020B0604020202020204" pitchFamily="34" charset="0"/>
              <a:buChar char="•"/>
              <a:defRPr/>
            </a:pPr>
            <a:r>
              <a:rPr lang="en-US" dirty="0">
                <a:latin typeface="Arial" panose="020B0604020202020204" pitchFamily="34" charset="0"/>
                <a:cs typeface="Arial" panose="020B0604020202020204" pitchFamily="34" charset="0"/>
              </a:rPr>
              <a:t>“Let’s look at </a:t>
            </a:r>
            <a:r>
              <a:rPr lang="en-US" dirty="0" smtClean="0">
                <a:latin typeface="Arial" panose="020B0604020202020204" pitchFamily="34" charset="0"/>
                <a:cs typeface="Arial" panose="020B0604020202020204" pitchFamily="34" charset="0"/>
              </a:rPr>
              <a:t>the results as it relates to the purpose for enrollment.” </a:t>
            </a:r>
            <a:r>
              <a:rPr lang="en-US" dirty="0">
                <a:latin typeface="Arial" panose="020B0604020202020204" pitchFamily="34" charset="0"/>
                <a:cs typeface="Arial" panose="020B0604020202020204" pitchFamily="34" charset="0"/>
              </a:rPr>
              <a:t>(Click for next slide)</a:t>
            </a:r>
          </a:p>
          <a:p>
            <a:endParaRPr lang="en-US" dirty="0"/>
          </a:p>
        </p:txBody>
      </p:sp>
      <p:sp>
        <p:nvSpPr>
          <p:cNvPr id="4" name="Slide Number Placeholder 3"/>
          <p:cNvSpPr>
            <a:spLocks noGrp="1"/>
          </p:cNvSpPr>
          <p:nvPr>
            <p:ph type="sldNum" sz="quarter" idx="10"/>
          </p:nvPr>
        </p:nvSpPr>
        <p:spPr/>
        <p:txBody>
          <a:bodyPr/>
          <a:lstStyle/>
          <a:p>
            <a:pPr>
              <a:defRPr/>
            </a:pPr>
            <a:r>
              <a:rPr lang="en-US" sz="1000" smtClean="0"/>
              <a:t>Page </a:t>
            </a:r>
            <a:fld id="{B9019EDD-D4BD-4696-BA34-EF746BAF2AF6}" type="slidenum">
              <a:rPr lang="en-US" sz="1000" smtClean="0"/>
              <a:pPr>
                <a:defRPr/>
              </a:pPr>
              <a:t>9</a:t>
            </a:fld>
            <a:endParaRPr lang="en-US" sz="1000" dirty="0"/>
          </a:p>
        </p:txBody>
      </p:sp>
      <p:sp>
        <p:nvSpPr>
          <p:cNvPr id="5" name="Slide Image Placeholder 4"/>
          <p:cNvSpPr>
            <a:spLocks noGrp="1" noRot="1" noChangeAspect="1" noChangeArrowheads="1" noTextEdit="1"/>
          </p:cNvSpPr>
          <p:nvPr>
            <p:ph type="sldImg" idx="2"/>
          </p:nvPr>
        </p:nvSpPr>
        <p:spPr bwMode="auto">
          <a:xfrm>
            <a:off x="539750" y="862013"/>
            <a:ext cx="3125788" cy="2344737"/>
          </a:xfrm>
          <a:prstGeom prst="rect">
            <a:avLst/>
          </a:prstGeom>
          <a:noFill/>
          <a:ln w="9525">
            <a:solidFill>
              <a:srgbClr val="000000"/>
            </a:solidFill>
            <a:miter lim="800000"/>
            <a:headEnd/>
            <a:tailEnd/>
          </a:ln>
        </p:spPr>
      </p:sp>
    </p:spTree>
    <p:extLst>
      <p:ext uri="{BB962C8B-B14F-4D97-AF65-F5344CB8AC3E}">
        <p14:creationId xmlns:p14="http://schemas.microsoft.com/office/powerpoint/2010/main" val="6587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446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7923538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_Bullet pts_24p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62000" y="1295400"/>
            <a:ext cx="7924800" cy="5029200"/>
          </a:xfrm>
          <a:prstGeom prst="rect">
            <a:avLst/>
          </a:prstGeom>
        </p:spPr>
        <p:txBody>
          <a:bodyPr/>
          <a:lstStyle>
            <a:lvl1pPr algn="just">
              <a:spcAft>
                <a:spcPts val="600"/>
              </a:spcAft>
              <a:defRPr sz="2400">
                <a:solidFill>
                  <a:srgbClr val="44697D"/>
                </a:solidFill>
              </a:defRPr>
            </a:lvl1pPr>
            <a:lvl2pPr algn="just">
              <a:spcAft>
                <a:spcPts val="600"/>
              </a:spcAft>
              <a:defRPr sz="2000">
                <a:solidFill>
                  <a:srgbClr val="44697D"/>
                </a:solidFill>
              </a:defRPr>
            </a:lvl2pPr>
            <a:lvl3pPr algn="just">
              <a:spcAft>
                <a:spcPts val="600"/>
              </a:spcAft>
              <a:defRPr sz="1800">
                <a:solidFill>
                  <a:srgbClr val="44697D"/>
                </a:solidFill>
              </a:defRPr>
            </a:lvl3pPr>
            <a:lvl4pPr algn="just">
              <a:spcAft>
                <a:spcPts val="600"/>
              </a:spcAft>
              <a:defRPr sz="1600">
                <a:solidFill>
                  <a:srgbClr val="44697D"/>
                </a:solidFill>
              </a:defRPr>
            </a:lvl4pPr>
            <a:lvl5pPr algn="just">
              <a:spcAft>
                <a:spcPts val="600"/>
              </a:spcAft>
              <a:defRPr sz="1600">
                <a:solidFill>
                  <a:srgbClr val="44697D"/>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a:spLocks noGrp="1"/>
          </p:cNvSpPr>
          <p:nvPr>
            <p:ph type="title"/>
          </p:nvPr>
        </p:nvSpPr>
        <p:spPr>
          <a:xfrm>
            <a:off x="2971800" y="381000"/>
            <a:ext cx="5736220" cy="609601"/>
          </a:xfrm>
          <a:prstGeom prst="rect">
            <a:avLst/>
          </a:prstGeom>
        </p:spPr>
        <p:txBody>
          <a:bodyPr lIns="0" anchor="b"/>
          <a:lstStyle>
            <a:lvl1pPr algn="r">
              <a:defRPr sz="2800" b="0">
                <a:solidFill>
                  <a:srgbClr val="44697D"/>
                </a:solidFill>
              </a:defRPr>
            </a:lvl1pPr>
          </a:lstStyle>
          <a:p>
            <a:endParaRPr lang="en-US" dirty="0"/>
          </a:p>
        </p:txBody>
      </p:sp>
    </p:spTree>
    <p:extLst>
      <p:ext uri="{BB962C8B-B14F-4D97-AF65-F5344CB8AC3E}">
        <p14:creationId xmlns:p14="http://schemas.microsoft.com/office/powerpoint/2010/main" val="28769597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_Bullet pts_20p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62000" y="1295400"/>
            <a:ext cx="7924800" cy="5029200"/>
          </a:xfrm>
          <a:prstGeom prst="rect">
            <a:avLst/>
          </a:prstGeom>
        </p:spPr>
        <p:txBody>
          <a:bodyPr/>
          <a:lstStyle>
            <a:lvl1pPr algn="just">
              <a:spcAft>
                <a:spcPts val="600"/>
              </a:spcAft>
              <a:defRPr sz="2000">
                <a:solidFill>
                  <a:srgbClr val="44697D"/>
                </a:solidFill>
              </a:defRPr>
            </a:lvl1pPr>
            <a:lvl2pPr algn="just">
              <a:spcAft>
                <a:spcPts val="600"/>
              </a:spcAft>
              <a:defRPr sz="1800">
                <a:solidFill>
                  <a:srgbClr val="44697D"/>
                </a:solidFill>
              </a:defRPr>
            </a:lvl2pPr>
            <a:lvl3pPr algn="just">
              <a:spcAft>
                <a:spcPts val="600"/>
              </a:spcAft>
              <a:defRPr sz="1600">
                <a:solidFill>
                  <a:srgbClr val="44697D"/>
                </a:solidFill>
              </a:defRPr>
            </a:lvl3pPr>
            <a:lvl4pPr algn="just">
              <a:spcAft>
                <a:spcPts val="600"/>
              </a:spcAft>
              <a:defRPr sz="1400">
                <a:solidFill>
                  <a:srgbClr val="44697D"/>
                </a:solidFill>
              </a:defRPr>
            </a:lvl4pPr>
            <a:lvl5pPr algn="just">
              <a:spcAft>
                <a:spcPts val="600"/>
              </a:spcAft>
              <a:defRPr sz="1400">
                <a:solidFill>
                  <a:srgbClr val="44697D"/>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2971800" y="381000"/>
            <a:ext cx="5736220" cy="609601"/>
          </a:xfrm>
          <a:prstGeom prst="rect">
            <a:avLst/>
          </a:prstGeom>
        </p:spPr>
        <p:txBody>
          <a:bodyPr lIns="0" anchor="b"/>
          <a:lstStyle>
            <a:lvl1pPr algn="r">
              <a:defRPr sz="2800" b="0">
                <a:solidFill>
                  <a:srgbClr val="44697D"/>
                </a:solidFill>
              </a:defRPr>
            </a:lvl1pPr>
          </a:lstStyle>
          <a:p>
            <a:endParaRPr lang="en-US" dirty="0"/>
          </a:p>
        </p:txBody>
      </p:sp>
    </p:spTree>
    <p:extLst>
      <p:ext uri="{BB962C8B-B14F-4D97-AF65-F5344CB8AC3E}">
        <p14:creationId xmlns:p14="http://schemas.microsoft.com/office/powerpoint/2010/main" val="4197219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_Content-Object">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783220" y="1295400"/>
            <a:ext cx="7924800" cy="5029200"/>
          </a:xfrm>
          <a:prstGeom prst="rect">
            <a:avLst/>
          </a:prstGeom>
        </p:spPr>
        <p:txBody>
          <a:bodyPr/>
          <a:lstStyle>
            <a:lvl2pPr marL="0" indent="0">
              <a:buNone/>
              <a:defRPr sz="2400">
                <a:solidFill>
                  <a:srgbClr val="44697D"/>
                </a:solidFill>
              </a:defRPr>
            </a:lvl2pPr>
          </a:lstStyle>
          <a:p>
            <a:pPr lvl="1"/>
            <a:endParaRPr lang="en-US" dirty="0"/>
          </a:p>
        </p:txBody>
      </p:sp>
      <p:sp>
        <p:nvSpPr>
          <p:cNvPr id="6" name="Title 1"/>
          <p:cNvSpPr>
            <a:spLocks noGrp="1"/>
          </p:cNvSpPr>
          <p:nvPr>
            <p:ph type="title"/>
          </p:nvPr>
        </p:nvSpPr>
        <p:spPr>
          <a:xfrm>
            <a:off x="2971800" y="381000"/>
            <a:ext cx="5736220" cy="609601"/>
          </a:xfrm>
          <a:prstGeom prst="rect">
            <a:avLst/>
          </a:prstGeom>
        </p:spPr>
        <p:txBody>
          <a:bodyPr lIns="0" anchor="b"/>
          <a:lstStyle>
            <a:lvl1pPr algn="r">
              <a:defRPr sz="2800" b="0">
                <a:solidFill>
                  <a:srgbClr val="44697D"/>
                </a:solidFill>
              </a:defRPr>
            </a:lvl1pPr>
          </a:lstStyle>
          <a:p>
            <a:endParaRPr lang="en-US" dirty="0"/>
          </a:p>
        </p:txBody>
      </p:sp>
    </p:spTree>
    <p:extLst>
      <p:ext uri="{BB962C8B-B14F-4D97-AF65-F5344CB8AC3E}">
        <p14:creationId xmlns:p14="http://schemas.microsoft.com/office/powerpoint/2010/main" val="317090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_Text or Image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38200" y="1295400"/>
            <a:ext cx="3733800" cy="5029200"/>
          </a:xfrm>
          <a:prstGeom prst="rect">
            <a:avLst/>
          </a:prstGeom>
        </p:spPr>
        <p:txBody>
          <a:bodyPr/>
          <a:lstStyle>
            <a:lvl1pPr>
              <a:spcAft>
                <a:spcPts val="600"/>
              </a:spcAft>
              <a:defRPr sz="2400">
                <a:solidFill>
                  <a:srgbClr val="44697D"/>
                </a:solidFill>
              </a:defRPr>
            </a:lvl1pPr>
            <a:lvl2pPr>
              <a:spcAft>
                <a:spcPts val="600"/>
              </a:spcAft>
              <a:defRPr sz="2000">
                <a:solidFill>
                  <a:srgbClr val="44697D"/>
                </a:solidFill>
              </a:defRPr>
            </a:lvl2pPr>
            <a:lvl3pPr>
              <a:spcAft>
                <a:spcPts val="600"/>
              </a:spcAft>
              <a:defRPr sz="1800">
                <a:solidFill>
                  <a:srgbClr val="44697D"/>
                </a:solidFill>
              </a:defRPr>
            </a:lvl3pPr>
            <a:lvl4pPr>
              <a:spcAft>
                <a:spcPts val="600"/>
              </a:spcAft>
              <a:defRPr sz="1600">
                <a:solidFill>
                  <a:srgbClr val="44697D"/>
                </a:solidFill>
              </a:defRPr>
            </a:lvl4pPr>
            <a:lvl5pPr>
              <a:spcAft>
                <a:spcPts val="600"/>
              </a:spcAft>
              <a:defRPr>
                <a:solidFill>
                  <a:srgbClr val="44697D"/>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Picture Placeholder 13"/>
          <p:cNvSpPr>
            <a:spLocks noGrp="1"/>
          </p:cNvSpPr>
          <p:nvPr>
            <p:ph type="pic" sz="quarter" idx="12" hasCustomPrompt="1"/>
          </p:nvPr>
        </p:nvSpPr>
        <p:spPr>
          <a:xfrm>
            <a:off x="4724400" y="1295400"/>
            <a:ext cx="3886200" cy="5029200"/>
          </a:xfrm>
          <a:prstGeom prst="rect">
            <a:avLst/>
          </a:prstGeom>
        </p:spPr>
        <p:txBody>
          <a:bodyPr/>
          <a:lstStyle>
            <a:lvl1pPr marL="0" indent="0" algn="ctr">
              <a:buNone/>
              <a:defRPr sz="2400" baseline="0">
                <a:solidFill>
                  <a:srgbClr val="44697D"/>
                </a:solidFill>
              </a:defRPr>
            </a:lvl1pPr>
          </a:lstStyle>
          <a:p>
            <a:r>
              <a:rPr lang="en-US" dirty="0" smtClean="0"/>
              <a:t>Image, graph, or chart could go here</a:t>
            </a:r>
            <a:endParaRPr lang="en-US" dirty="0"/>
          </a:p>
        </p:txBody>
      </p:sp>
      <p:sp>
        <p:nvSpPr>
          <p:cNvPr id="5" name="Title 1"/>
          <p:cNvSpPr>
            <a:spLocks noGrp="1"/>
          </p:cNvSpPr>
          <p:nvPr>
            <p:ph type="title"/>
          </p:nvPr>
        </p:nvSpPr>
        <p:spPr>
          <a:xfrm>
            <a:off x="2971800" y="381000"/>
            <a:ext cx="5736220" cy="609601"/>
          </a:xfrm>
          <a:prstGeom prst="rect">
            <a:avLst/>
          </a:prstGeom>
        </p:spPr>
        <p:txBody>
          <a:bodyPr lIns="0" anchor="b"/>
          <a:lstStyle>
            <a:lvl1pPr algn="r">
              <a:defRPr sz="2800" b="0">
                <a:solidFill>
                  <a:srgbClr val="44697D"/>
                </a:solidFill>
              </a:defRPr>
            </a:lvl1pPr>
          </a:lstStyle>
          <a:p>
            <a:endParaRPr lang="en-US" dirty="0"/>
          </a:p>
        </p:txBody>
      </p:sp>
    </p:spTree>
    <p:extLst>
      <p:ext uri="{BB962C8B-B14F-4D97-AF65-F5344CB8AC3E}">
        <p14:creationId xmlns:p14="http://schemas.microsoft.com/office/powerpoint/2010/main" val="3731663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IFPTI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261558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7696200" y="6477000"/>
            <a:ext cx="1295400" cy="233064"/>
          </a:xfrm>
          <a:prstGeom prst="rect">
            <a:avLst/>
          </a:prstGeom>
          <a:noFill/>
        </p:spPr>
        <p:txBody>
          <a:bodyPr wrap="square" rtlCol="0">
            <a:spAutoFit/>
          </a:bodyPr>
          <a:lstStyle/>
          <a:p>
            <a:pPr marL="228600" indent="-228600" algn="r">
              <a:defRPr/>
            </a:pPr>
            <a:r>
              <a:rPr lang="en-US" sz="900" dirty="0" smtClean="0">
                <a:solidFill>
                  <a:srgbClr val="44697D"/>
                </a:solidFill>
              </a:rPr>
              <a:t>Slide </a:t>
            </a:r>
            <a:fld id="{E51C2FFF-9D58-46B4-BE49-B5DA227AD6A8}" type="slidenum">
              <a:rPr lang="en-US" sz="900" smtClean="0">
                <a:solidFill>
                  <a:srgbClr val="44697D"/>
                </a:solidFill>
              </a:rPr>
              <a:pPr marL="228600" indent="-228600" algn="r">
                <a:defRPr/>
              </a:pPr>
              <a:t>‹#›</a:t>
            </a:fld>
            <a:endParaRPr lang="en-US" sz="900" dirty="0">
              <a:solidFill>
                <a:srgbClr val="44697D"/>
              </a:solidFill>
            </a:endParaRPr>
          </a:p>
        </p:txBody>
      </p:sp>
      <p:cxnSp>
        <p:nvCxnSpPr>
          <p:cNvPr id="11" name="Straight Connector 10"/>
          <p:cNvCxnSpPr/>
          <p:nvPr userDrawn="1"/>
        </p:nvCxnSpPr>
        <p:spPr>
          <a:xfrm>
            <a:off x="744220" y="1066800"/>
            <a:ext cx="7942580" cy="0"/>
          </a:xfrm>
          <a:prstGeom prst="line">
            <a:avLst/>
          </a:prstGeom>
          <a:ln w="22225">
            <a:solidFill>
              <a:srgbClr val="44697D"/>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971800" y="365760"/>
            <a:ext cx="5715000" cy="62484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4220" y="221217"/>
            <a:ext cx="1998980" cy="769383"/>
          </a:xfrm>
          <a:prstGeom prst="rect">
            <a:avLst/>
          </a:prstGeom>
        </p:spPr>
      </p:pic>
      <p:sp>
        <p:nvSpPr>
          <p:cNvPr id="6" name="TextBox 5"/>
          <p:cNvSpPr txBox="1"/>
          <p:nvPr userDrawn="1"/>
        </p:nvSpPr>
        <p:spPr>
          <a:xfrm>
            <a:off x="2667000" y="6340732"/>
            <a:ext cx="3810000" cy="369332"/>
          </a:xfrm>
          <a:prstGeom prst="rect">
            <a:avLst/>
          </a:prstGeom>
          <a:noFill/>
        </p:spPr>
        <p:txBody>
          <a:bodyPr wrap="square" rtlCol="0">
            <a:spAutoFit/>
          </a:bodyPr>
          <a:lstStyle/>
          <a:p>
            <a:pPr algn="ctr"/>
            <a:r>
              <a:rPr lang="en-US" sz="900" dirty="0" smtClean="0">
                <a:solidFill>
                  <a:srgbClr val="44697D"/>
                </a:solidFill>
              </a:rPr>
              <a:t>“Factors Influencing Texas Health Department’s Enrollment In the Voluntary National Retail Food Regulatory Program Standards” </a:t>
            </a:r>
            <a:endParaRPr lang="en-US" sz="900" dirty="0">
              <a:solidFill>
                <a:srgbClr val="44697D"/>
              </a:solidFill>
            </a:endParaRPr>
          </a:p>
        </p:txBody>
      </p:sp>
    </p:spTree>
    <p:extLst>
      <p:ext uri="{BB962C8B-B14F-4D97-AF65-F5344CB8AC3E}">
        <p14:creationId xmlns:p14="http://schemas.microsoft.com/office/powerpoint/2010/main" val="167357185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Lst>
  <p:timing>
    <p:tnLst>
      <p:par>
        <p:cTn id="1" dur="indefinite" restart="never" nodeType="tmRoot"/>
      </p:par>
    </p:tnLst>
  </p:timing>
  <p:hf sldNum="0" hdr="0" ftr="0" dt="0"/>
  <p:txStyles>
    <p:titleStyle>
      <a:lvl1pPr algn="r" rtl="0" eaLnBrk="1" fontAlgn="base" hangingPunct="1">
        <a:spcBef>
          <a:spcPct val="0"/>
        </a:spcBef>
        <a:spcAft>
          <a:spcPct val="0"/>
        </a:spcAft>
        <a:defRPr sz="2800" b="0" i="0" u="none">
          <a:solidFill>
            <a:srgbClr val="44697D"/>
          </a:solidFill>
          <a:latin typeface="+mj-lt"/>
          <a:ea typeface="+mj-ea"/>
          <a:cs typeface="+mj-cs"/>
        </a:defRPr>
      </a:lvl1pPr>
      <a:lvl2pPr algn="l" rtl="0" eaLnBrk="1" fontAlgn="base" hangingPunct="1">
        <a:spcBef>
          <a:spcPct val="0"/>
        </a:spcBef>
        <a:spcAft>
          <a:spcPct val="0"/>
        </a:spcAft>
        <a:defRPr sz="3000">
          <a:solidFill>
            <a:schemeClr val="bg2"/>
          </a:solidFill>
          <a:latin typeface="Arial" charset="0"/>
          <a:cs typeface="Arial" charset="0"/>
        </a:defRPr>
      </a:lvl2pPr>
      <a:lvl3pPr algn="l" rtl="0" eaLnBrk="1" fontAlgn="base" hangingPunct="1">
        <a:spcBef>
          <a:spcPct val="0"/>
        </a:spcBef>
        <a:spcAft>
          <a:spcPct val="0"/>
        </a:spcAft>
        <a:defRPr sz="3000">
          <a:solidFill>
            <a:schemeClr val="bg2"/>
          </a:solidFill>
          <a:latin typeface="Arial" charset="0"/>
          <a:cs typeface="Arial" charset="0"/>
        </a:defRPr>
      </a:lvl3pPr>
      <a:lvl4pPr algn="l" rtl="0" eaLnBrk="1" fontAlgn="base" hangingPunct="1">
        <a:spcBef>
          <a:spcPct val="0"/>
        </a:spcBef>
        <a:spcAft>
          <a:spcPct val="0"/>
        </a:spcAft>
        <a:defRPr sz="3000">
          <a:solidFill>
            <a:schemeClr val="bg2"/>
          </a:solidFill>
          <a:latin typeface="Arial" charset="0"/>
          <a:cs typeface="Arial" charset="0"/>
        </a:defRPr>
      </a:lvl4pPr>
      <a:lvl5pPr algn="l" rtl="0" eaLnBrk="1" fontAlgn="base" hangingPunct="1">
        <a:spcBef>
          <a:spcPct val="0"/>
        </a:spcBef>
        <a:spcAft>
          <a:spcPct val="0"/>
        </a:spcAft>
        <a:defRPr sz="3000">
          <a:solidFill>
            <a:schemeClr val="bg2"/>
          </a:solidFill>
          <a:latin typeface="Arial" charset="0"/>
          <a:cs typeface="Arial" charset="0"/>
        </a:defRPr>
      </a:lvl5pPr>
      <a:lvl6pPr marL="457200" algn="l" rtl="0" eaLnBrk="1" fontAlgn="base" hangingPunct="1">
        <a:spcBef>
          <a:spcPct val="0"/>
        </a:spcBef>
        <a:spcAft>
          <a:spcPct val="0"/>
        </a:spcAft>
        <a:defRPr sz="3000">
          <a:solidFill>
            <a:schemeClr val="bg2"/>
          </a:solidFill>
          <a:latin typeface="Arial" charset="0"/>
          <a:cs typeface="Arial" charset="0"/>
        </a:defRPr>
      </a:lvl6pPr>
      <a:lvl7pPr marL="914400" algn="l" rtl="0" eaLnBrk="1" fontAlgn="base" hangingPunct="1">
        <a:spcBef>
          <a:spcPct val="0"/>
        </a:spcBef>
        <a:spcAft>
          <a:spcPct val="0"/>
        </a:spcAft>
        <a:defRPr sz="3000">
          <a:solidFill>
            <a:schemeClr val="bg2"/>
          </a:solidFill>
          <a:latin typeface="Arial" charset="0"/>
          <a:cs typeface="Arial" charset="0"/>
        </a:defRPr>
      </a:lvl7pPr>
      <a:lvl8pPr marL="1371600" algn="l" rtl="0" eaLnBrk="1" fontAlgn="base" hangingPunct="1">
        <a:spcBef>
          <a:spcPct val="0"/>
        </a:spcBef>
        <a:spcAft>
          <a:spcPct val="0"/>
        </a:spcAft>
        <a:defRPr sz="3000">
          <a:solidFill>
            <a:schemeClr val="bg2"/>
          </a:solidFill>
          <a:latin typeface="Arial" charset="0"/>
          <a:cs typeface="Arial" charset="0"/>
        </a:defRPr>
      </a:lvl8pPr>
      <a:lvl9pPr marL="1828800" algn="l" rtl="0" eaLnBrk="1" fontAlgn="base" hangingPunct="1">
        <a:spcBef>
          <a:spcPct val="0"/>
        </a:spcBef>
        <a:spcAft>
          <a:spcPct val="0"/>
        </a:spcAft>
        <a:defRPr sz="3000">
          <a:solidFill>
            <a:schemeClr val="bg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rgbClr val="156570"/>
          </a:solidFill>
          <a:latin typeface="+mn-lt"/>
          <a:ea typeface="+mn-ea"/>
          <a:cs typeface="+mn-cs"/>
        </a:defRPr>
      </a:lvl1pPr>
      <a:lvl2pPr marL="742950" indent="-285750" algn="l" rtl="0" eaLnBrk="1" fontAlgn="base" hangingPunct="1">
        <a:spcBef>
          <a:spcPct val="20000"/>
        </a:spcBef>
        <a:spcAft>
          <a:spcPct val="0"/>
        </a:spcAft>
        <a:buChar char="–"/>
        <a:defRPr sz="2500">
          <a:solidFill>
            <a:srgbClr val="156570"/>
          </a:solidFill>
          <a:latin typeface="+mn-lt"/>
          <a:cs typeface="+mn-cs"/>
        </a:defRPr>
      </a:lvl2pPr>
      <a:lvl3pPr marL="1143000" indent="-228600" algn="l" rtl="0" eaLnBrk="1" fontAlgn="base" hangingPunct="1">
        <a:spcBef>
          <a:spcPct val="20000"/>
        </a:spcBef>
        <a:spcAft>
          <a:spcPct val="0"/>
        </a:spcAft>
        <a:buChar char="•"/>
        <a:defRPr sz="2200">
          <a:solidFill>
            <a:srgbClr val="156570"/>
          </a:solidFill>
          <a:latin typeface="+mn-lt"/>
          <a:cs typeface="+mn-cs"/>
        </a:defRPr>
      </a:lvl3pPr>
      <a:lvl4pPr marL="1600200" indent="-228600" algn="l" rtl="0" eaLnBrk="1" fontAlgn="base" hangingPunct="1">
        <a:spcBef>
          <a:spcPct val="20000"/>
        </a:spcBef>
        <a:spcAft>
          <a:spcPct val="0"/>
        </a:spcAft>
        <a:buChar char="–"/>
        <a:defRPr sz="1900">
          <a:solidFill>
            <a:srgbClr val="156570"/>
          </a:solidFill>
          <a:latin typeface="+mn-lt"/>
          <a:cs typeface="+mn-cs"/>
        </a:defRPr>
      </a:lvl4pPr>
      <a:lvl5pPr marL="2057400" indent="-228600" algn="l" rtl="0" eaLnBrk="1" fontAlgn="base" hangingPunct="1">
        <a:spcBef>
          <a:spcPct val="20000"/>
        </a:spcBef>
        <a:spcAft>
          <a:spcPct val="0"/>
        </a:spcAft>
        <a:buChar char="»"/>
        <a:defRPr sz="1600">
          <a:solidFill>
            <a:srgbClr val="156570"/>
          </a:solidFill>
          <a:latin typeface="+mn-lt"/>
          <a:cs typeface="+mn-cs"/>
        </a:defRPr>
      </a:lvl5pPr>
      <a:lvl6pPr marL="2514600" indent="-228600" algn="l" rtl="0" eaLnBrk="1" fontAlgn="base" hangingPunct="1">
        <a:spcBef>
          <a:spcPct val="20000"/>
        </a:spcBef>
        <a:spcAft>
          <a:spcPct val="0"/>
        </a:spcAft>
        <a:buChar char="»"/>
        <a:defRPr sz="1600">
          <a:solidFill>
            <a:schemeClr val="bg2"/>
          </a:solidFill>
          <a:latin typeface="+mn-lt"/>
          <a:cs typeface="+mn-cs"/>
        </a:defRPr>
      </a:lvl6pPr>
      <a:lvl7pPr marL="2971800" indent="-228600" algn="l" rtl="0" eaLnBrk="1" fontAlgn="base" hangingPunct="1">
        <a:spcBef>
          <a:spcPct val="20000"/>
        </a:spcBef>
        <a:spcAft>
          <a:spcPct val="0"/>
        </a:spcAft>
        <a:buChar char="»"/>
        <a:defRPr sz="1600">
          <a:solidFill>
            <a:schemeClr val="bg2"/>
          </a:solidFill>
          <a:latin typeface="+mn-lt"/>
          <a:cs typeface="+mn-cs"/>
        </a:defRPr>
      </a:lvl7pPr>
      <a:lvl8pPr marL="3429000" indent="-228600" algn="l" rtl="0" eaLnBrk="1" fontAlgn="base" hangingPunct="1">
        <a:spcBef>
          <a:spcPct val="20000"/>
        </a:spcBef>
        <a:spcAft>
          <a:spcPct val="0"/>
        </a:spcAft>
        <a:buChar char="»"/>
        <a:defRPr sz="1600">
          <a:solidFill>
            <a:schemeClr val="bg2"/>
          </a:solidFill>
          <a:latin typeface="+mn-lt"/>
          <a:cs typeface="+mn-cs"/>
        </a:defRPr>
      </a:lvl8pPr>
      <a:lvl9pPr marL="3886200" indent="-228600" algn="l" rtl="0" eaLnBrk="1" fontAlgn="base" hangingPunct="1">
        <a:spcBef>
          <a:spcPct val="20000"/>
        </a:spcBef>
        <a:spcAft>
          <a:spcPct val="0"/>
        </a:spcAft>
        <a:buChar char="»"/>
        <a:defRPr sz="16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51E3C815-816C-1142-96B6-4517C3216630}" type="datetimeFigureOut">
              <a:rPr lang="en-US" smtClean="0">
                <a:solidFill>
                  <a:prstClr val="black">
                    <a:tint val="75000"/>
                  </a:prstClr>
                </a:solidFill>
                <a:latin typeface="Arial"/>
              </a:rPr>
              <a:pPr defTabSz="457200" fontAlgn="auto">
                <a:spcBef>
                  <a:spcPts val="0"/>
                </a:spcBef>
                <a:spcAft>
                  <a:spcPts val="0"/>
                </a:spcAft>
              </a:pPr>
              <a:t>5/18/2016</a:t>
            </a:fld>
            <a:endParaRPr lang="en-US">
              <a:solidFill>
                <a:prstClr val="black">
                  <a:tint val="75000"/>
                </a:prstClr>
              </a:solidFill>
              <a:latin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Aria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9DAA571B-6B14-B34B-8241-B26F8CEC2C97}" type="slidenum">
              <a:rPr lang="en-US" smtClean="0">
                <a:solidFill>
                  <a:prstClr val="black">
                    <a:tint val="75000"/>
                  </a:prstClr>
                </a:solidFill>
                <a:latin typeface="Arial"/>
              </a:rPr>
              <a:pPr defTabSz="457200" fontAlgn="auto">
                <a:spcBef>
                  <a:spcPts val="0"/>
                </a:spcBef>
                <a:spcAft>
                  <a:spcPts val="0"/>
                </a:spcAft>
              </a:pPr>
              <a:t>‹#›</a:t>
            </a:fld>
            <a:endParaRPr lang="en-US">
              <a:solidFill>
                <a:prstClr val="black">
                  <a:tint val="75000"/>
                </a:prstClr>
              </a:solidFill>
              <a:latin typeface="Arial"/>
            </a:endParaRPr>
          </a:p>
        </p:txBody>
      </p:sp>
    </p:spTree>
    <p:extLst>
      <p:ext uri="{BB962C8B-B14F-4D97-AF65-F5344CB8AC3E}">
        <p14:creationId xmlns:p14="http://schemas.microsoft.com/office/powerpoint/2010/main" val="3738308124"/>
      </p:ext>
    </p:extLst>
  </p:cSld>
  <p:clrMap bg1="lt1" tx1="dk1" bg2="lt2" tx2="dk2" accent1="accent1" accent2="accent2" accent3="accent3" accent4="accent4" accent5="accent5" accent6="accent6" hlink="hlink" folHlink="folHlink"/>
  <p:sldLayoutIdLst>
    <p:sldLayoutId id="2147483741"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02572" y="304800"/>
            <a:ext cx="8315283" cy="6153901"/>
            <a:chOff x="402572" y="278998"/>
            <a:chExt cx="8315283" cy="6153901"/>
          </a:xfrm>
        </p:grpSpPr>
        <p:sp>
          <p:nvSpPr>
            <p:cNvPr id="6" name="Text Placeholder 3"/>
            <p:cNvSpPr txBox="1">
              <a:spLocks/>
            </p:cNvSpPr>
            <p:nvPr/>
          </p:nvSpPr>
          <p:spPr>
            <a:xfrm>
              <a:off x="533400" y="4572000"/>
              <a:ext cx="5257800" cy="1828800"/>
            </a:xfrm>
            <a:prstGeom prst="rect">
              <a:avLst/>
            </a:prstGeom>
          </p:spPr>
          <p:txBody>
            <a:bodyPr/>
            <a:lst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500">
                  <a:solidFill>
                    <a:srgbClr val="156570"/>
                  </a:solidFill>
                  <a:latin typeface="+mn-lt"/>
                  <a:cs typeface="+mn-cs"/>
                </a:defRPr>
              </a:lvl2pPr>
              <a:lvl3pPr marL="1143000" indent="-228600" algn="l" rtl="0" eaLnBrk="1" fontAlgn="base" hangingPunct="1">
                <a:spcBef>
                  <a:spcPct val="20000"/>
                </a:spcBef>
                <a:spcAft>
                  <a:spcPct val="0"/>
                </a:spcAft>
                <a:buChar char="•"/>
                <a:defRPr sz="2200">
                  <a:solidFill>
                    <a:srgbClr val="156570"/>
                  </a:solidFill>
                  <a:latin typeface="+mn-lt"/>
                  <a:cs typeface="+mn-cs"/>
                </a:defRPr>
              </a:lvl3pPr>
              <a:lvl4pPr marL="1600200" indent="-228600" algn="l" rtl="0" eaLnBrk="1" fontAlgn="base" hangingPunct="1">
                <a:spcBef>
                  <a:spcPct val="20000"/>
                </a:spcBef>
                <a:spcAft>
                  <a:spcPct val="0"/>
                </a:spcAft>
                <a:buChar char="–"/>
                <a:defRPr sz="1900">
                  <a:solidFill>
                    <a:srgbClr val="156570"/>
                  </a:solidFill>
                  <a:latin typeface="+mn-lt"/>
                  <a:cs typeface="+mn-cs"/>
                </a:defRPr>
              </a:lvl4pPr>
              <a:lvl5pPr marL="2057400" indent="-228600" algn="l" rtl="0" eaLnBrk="1" fontAlgn="base" hangingPunct="1">
                <a:spcBef>
                  <a:spcPct val="20000"/>
                </a:spcBef>
                <a:spcAft>
                  <a:spcPct val="0"/>
                </a:spcAft>
                <a:buChar char="»"/>
                <a:defRPr sz="1600">
                  <a:solidFill>
                    <a:srgbClr val="156570"/>
                  </a:solidFill>
                  <a:latin typeface="+mn-lt"/>
                  <a:cs typeface="+mn-cs"/>
                </a:defRPr>
              </a:lvl5pPr>
              <a:lvl6pPr marL="2514600" indent="-228600" algn="l" rtl="0" eaLnBrk="1" fontAlgn="base" hangingPunct="1">
                <a:spcBef>
                  <a:spcPct val="20000"/>
                </a:spcBef>
                <a:spcAft>
                  <a:spcPct val="0"/>
                </a:spcAft>
                <a:buChar char="»"/>
                <a:defRPr sz="1600">
                  <a:solidFill>
                    <a:schemeClr val="bg2"/>
                  </a:solidFill>
                  <a:latin typeface="+mn-lt"/>
                  <a:cs typeface="+mn-cs"/>
                </a:defRPr>
              </a:lvl6pPr>
              <a:lvl7pPr marL="2971800" indent="-228600" algn="l" rtl="0" eaLnBrk="1" fontAlgn="base" hangingPunct="1">
                <a:spcBef>
                  <a:spcPct val="20000"/>
                </a:spcBef>
                <a:spcAft>
                  <a:spcPct val="0"/>
                </a:spcAft>
                <a:buChar char="»"/>
                <a:defRPr sz="1600">
                  <a:solidFill>
                    <a:schemeClr val="bg2"/>
                  </a:solidFill>
                  <a:latin typeface="+mn-lt"/>
                  <a:cs typeface="+mn-cs"/>
                </a:defRPr>
              </a:lvl7pPr>
              <a:lvl8pPr marL="3429000" indent="-228600" algn="l" rtl="0" eaLnBrk="1" fontAlgn="base" hangingPunct="1">
                <a:spcBef>
                  <a:spcPct val="20000"/>
                </a:spcBef>
                <a:spcAft>
                  <a:spcPct val="0"/>
                </a:spcAft>
                <a:buChar char="»"/>
                <a:defRPr sz="1600">
                  <a:solidFill>
                    <a:schemeClr val="bg2"/>
                  </a:solidFill>
                  <a:latin typeface="+mn-lt"/>
                  <a:cs typeface="+mn-cs"/>
                </a:defRPr>
              </a:lvl8pPr>
              <a:lvl9pPr marL="3886200" indent="-228600" algn="l" rtl="0" eaLnBrk="1" fontAlgn="base" hangingPunct="1">
                <a:spcBef>
                  <a:spcPct val="20000"/>
                </a:spcBef>
                <a:spcAft>
                  <a:spcPct val="0"/>
                </a:spcAft>
                <a:buChar char="»"/>
                <a:defRPr sz="1600">
                  <a:solidFill>
                    <a:schemeClr val="bg2"/>
                  </a:solidFill>
                  <a:latin typeface="+mn-lt"/>
                  <a:cs typeface="+mn-cs"/>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rgbClr val="FFFFFF"/>
                  </a:solidFill>
                  <a:effectLst/>
                  <a:uLnTx/>
                  <a:uFillTx/>
                  <a:latin typeface="Arial"/>
                  <a:ea typeface="+mn-ea"/>
                  <a:cs typeface="Arial"/>
                </a:rPr>
                <a:t>IFPTI Fellowship Cohort V: Research Presentation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rgbClr val="FFFFFF"/>
                  </a:solidFill>
                  <a:effectLst/>
                  <a:uLnTx/>
                  <a:uFillTx/>
                  <a:latin typeface="Arial"/>
                  <a:ea typeface="+mn-ea"/>
                  <a:cs typeface="Arial"/>
                </a:rPr>
                <a:t>Priya Nair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rgbClr val="FFFFFF"/>
                  </a:solidFill>
                  <a:effectLst/>
                  <a:uLnTx/>
                  <a:uFillTx/>
                  <a:latin typeface="Arial"/>
                  <a:ea typeface="+mn-ea"/>
                  <a:cs typeface="Arial"/>
                </a:rPr>
                <a:t>2015-2016</a:t>
              </a:r>
            </a:p>
          </p:txBody>
        </p:sp>
        <p:sp>
          <p:nvSpPr>
            <p:cNvPr id="3" name="Rectangle 2"/>
            <p:cNvSpPr/>
            <p:nvPr/>
          </p:nvSpPr>
          <p:spPr>
            <a:xfrm>
              <a:off x="573359" y="4405426"/>
              <a:ext cx="5364394" cy="1983056"/>
            </a:xfrm>
            <a:prstGeom prst="rect">
              <a:avLst/>
            </a:prstGeom>
            <a:solidFill>
              <a:srgbClr val="44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572" y="809432"/>
              <a:ext cx="5408078" cy="106976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6915" y="278998"/>
              <a:ext cx="2568445" cy="1924579"/>
            </a:xfrm>
            <a:prstGeom prst="rect">
              <a:avLst/>
            </a:prstGeom>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6916"/>
            <a:stretch/>
          </p:blipFill>
          <p:spPr>
            <a:xfrm>
              <a:off x="6136915" y="4434013"/>
              <a:ext cx="2580940" cy="1924910"/>
            </a:xfrm>
            <a:prstGeom prst="rect">
              <a:avLst/>
            </a:prstGeom>
          </p:spPr>
        </p:pic>
        <p:sp>
          <p:nvSpPr>
            <p:cNvPr id="8" name="TextBox 7"/>
            <p:cNvSpPr txBox="1"/>
            <p:nvPr/>
          </p:nvSpPr>
          <p:spPr>
            <a:xfrm>
              <a:off x="608783" y="4432351"/>
              <a:ext cx="5328969" cy="2000548"/>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charset="0"/>
                  <a:ea typeface="+mn-ea"/>
                  <a:cs typeface="Arial" charset="0"/>
                </a:rPr>
                <a:t>IFPTI Fellowship Cohort V: Research Presentation</a:t>
              </a:r>
            </a:p>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charset="0"/>
                  <a:ea typeface="+mn-ea"/>
                  <a:cs typeface="Arial" charset="0"/>
                </a:rPr>
                <a:t>Jason Guzman</a:t>
              </a:r>
              <a:endParaRPr kumimoji="0" lang="en-US" sz="2400" b="1"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Arial" charset="0"/>
                  <a:ea typeface="+mn-ea"/>
                  <a:cs typeface="Arial" charset="0"/>
                </a:rPr>
                <a:t>2015-2016</a:t>
              </a:r>
              <a:endParaRPr kumimoji="0" lang="en-US" sz="2400" b="1" i="0" u="none" strike="noStrike" kern="1200" cap="none" spc="0" normalizeH="0" baseline="0" noProof="0" dirty="0">
                <a:ln>
                  <a:noFill/>
                </a:ln>
                <a:solidFill>
                  <a:prstClr val="white"/>
                </a:solidFill>
                <a:effectLst/>
                <a:uLnTx/>
                <a:uFillTx/>
                <a:latin typeface="Arial" charset="0"/>
                <a:ea typeface="+mn-ea"/>
                <a:cs typeface="Arial" charset="0"/>
              </a:endParaRPr>
            </a:p>
          </p:txBody>
        </p:sp>
        <p:sp>
          <p:nvSpPr>
            <p:cNvPr id="9" name="Rectangle 8"/>
            <p:cNvSpPr/>
            <p:nvPr/>
          </p:nvSpPr>
          <p:spPr>
            <a:xfrm>
              <a:off x="6136915" y="2459708"/>
              <a:ext cx="2580940" cy="1716394"/>
            </a:xfrm>
            <a:prstGeom prst="rect">
              <a:avLst/>
            </a:prstGeom>
            <a:solidFill>
              <a:srgbClr val="C1D7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0" name="TextBox 9"/>
            <p:cNvSpPr txBox="1"/>
            <p:nvPr/>
          </p:nvSpPr>
          <p:spPr>
            <a:xfrm>
              <a:off x="7502162" y="3796498"/>
              <a:ext cx="1190428" cy="369332"/>
            </a:xfrm>
            <a:prstGeom prst="rect">
              <a:avLst/>
            </a:prstGeom>
            <a:noFill/>
            <a:ln>
              <a:noFill/>
            </a:ln>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charset="0"/>
                  <a:ea typeface="+mn-ea"/>
                  <a:cs typeface="Arial" charset="0"/>
                </a:rPr>
                <a:t>i</a:t>
              </a:r>
              <a:r>
                <a:rPr kumimoji="0" lang="en-US" sz="1800" b="1" i="0" u="none" strike="noStrike" kern="1200" cap="none" spc="0" normalizeH="0" baseline="0" noProof="0" dirty="0" smtClean="0">
                  <a:ln>
                    <a:noFill/>
                  </a:ln>
                  <a:solidFill>
                    <a:prstClr val="white"/>
                  </a:solidFill>
                  <a:effectLst/>
                  <a:uLnTx/>
                  <a:uFillTx/>
                  <a:latin typeface="Arial" charset="0"/>
                  <a:ea typeface="+mn-ea"/>
                  <a:cs typeface="Arial" charset="0"/>
                </a:rPr>
                <a:t>fpti.org</a:t>
              </a:r>
              <a:endParaRPr kumimoji="0" lang="en-US" sz="1800" b="1" i="0" u="none" strike="noStrike" kern="1200" cap="none" spc="0" normalizeH="0" baseline="0" noProof="0" dirty="0">
                <a:ln>
                  <a:noFill/>
                </a:ln>
                <a:solidFill>
                  <a:prstClr val="white"/>
                </a:solidFill>
                <a:effectLst/>
                <a:uLnTx/>
                <a:uFillTx/>
                <a:latin typeface="Arial" charset="0"/>
                <a:ea typeface="+mn-ea"/>
                <a:cs typeface="Arial" charset="0"/>
              </a:endParaRP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0621" y="2471283"/>
              <a:ext cx="2567631" cy="1711754"/>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47930" y="2466643"/>
              <a:ext cx="2580425" cy="1720283"/>
            </a:xfrm>
            <a:prstGeom prst="rect">
              <a:avLst/>
            </a:prstGeom>
          </p:spPr>
        </p:pic>
      </p:grpSp>
    </p:spTree>
    <p:extLst>
      <p:ext uri="{BB962C8B-B14F-4D97-AF65-F5344CB8AC3E}">
        <p14:creationId xmlns:p14="http://schemas.microsoft.com/office/powerpoint/2010/main" val="1954283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507891247"/>
              </p:ext>
            </p:extLst>
          </p:nvPr>
        </p:nvGraphicFramePr>
        <p:xfrm>
          <a:off x="628322" y="1219200"/>
          <a:ext cx="7887356"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Results (continued)</a:t>
            </a:r>
          </a:p>
        </p:txBody>
      </p:sp>
    </p:spTree>
    <p:extLst>
      <p:ext uri="{BB962C8B-B14F-4D97-AF65-F5344CB8AC3E}">
        <p14:creationId xmlns:p14="http://schemas.microsoft.com/office/powerpoint/2010/main" val="1702602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742419881"/>
              </p:ext>
            </p:extLst>
          </p:nvPr>
        </p:nvGraphicFramePr>
        <p:xfrm>
          <a:off x="762000" y="1219200"/>
          <a:ext cx="7620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Results (continued)</a:t>
            </a:r>
          </a:p>
        </p:txBody>
      </p:sp>
    </p:spTree>
    <p:extLst>
      <p:ext uri="{BB962C8B-B14F-4D97-AF65-F5344CB8AC3E}">
        <p14:creationId xmlns:p14="http://schemas.microsoft.com/office/powerpoint/2010/main" val="1781170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607086820"/>
              </p:ext>
            </p:extLst>
          </p:nvPr>
        </p:nvGraphicFramePr>
        <p:xfrm>
          <a:off x="762000" y="1219200"/>
          <a:ext cx="7924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Results (continued)</a:t>
            </a:r>
          </a:p>
        </p:txBody>
      </p:sp>
    </p:spTree>
    <p:extLst>
      <p:ext uri="{BB962C8B-B14F-4D97-AF65-F5344CB8AC3E}">
        <p14:creationId xmlns:p14="http://schemas.microsoft.com/office/powerpoint/2010/main" val="1487753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759015" y="1219200"/>
            <a:ext cx="7924800" cy="5029200"/>
          </a:xfrm>
        </p:spPr>
        <p:txBody>
          <a:bodyPr/>
          <a:lstStyle/>
          <a:p>
            <a:pPr lvl="0"/>
            <a:r>
              <a:rPr lang="en-US" dirty="0"/>
              <a:t>Thoughts regarding the Retail Program Standards</a:t>
            </a:r>
            <a:r>
              <a:rPr lang="en-US" dirty="0" smtClean="0"/>
              <a:t>:</a:t>
            </a:r>
            <a:endParaRPr lang="en-US" dirty="0"/>
          </a:p>
          <a:p>
            <a:pPr lvl="1"/>
            <a:r>
              <a:rPr lang="en-US" sz="2400" dirty="0"/>
              <a:t>Enrolled</a:t>
            </a:r>
          </a:p>
          <a:p>
            <a:pPr lvl="2"/>
            <a:r>
              <a:rPr lang="en-US" sz="2000" dirty="0"/>
              <a:t>Assistance from Federal and State level health departments </a:t>
            </a:r>
          </a:p>
          <a:p>
            <a:pPr lvl="2"/>
            <a:r>
              <a:rPr lang="en-US" sz="2000" dirty="0"/>
              <a:t>Support of the Training Standardization </a:t>
            </a:r>
            <a:r>
              <a:rPr lang="en-US" sz="2000" dirty="0" smtClean="0"/>
              <a:t>Officer </a:t>
            </a:r>
            <a:endParaRPr lang="en-US" sz="2400" dirty="0"/>
          </a:p>
          <a:p>
            <a:pPr lvl="1"/>
            <a:r>
              <a:rPr lang="en-US" sz="2400" dirty="0" smtClean="0"/>
              <a:t>Non-enrolled </a:t>
            </a:r>
            <a:endParaRPr lang="en-US" sz="2400" dirty="0"/>
          </a:p>
          <a:p>
            <a:pPr marL="1200150" lvl="2" indent="-285750">
              <a:buFont typeface="Arial" panose="020B0604020202020204" pitchFamily="34" charset="0"/>
              <a:buChar char="•"/>
            </a:pPr>
            <a:r>
              <a:rPr lang="en-US" sz="2000" dirty="0"/>
              <a:t>No assistance needed</a:t>
            </a:r>
          </a:p>
          <a:p>
            <a:endParaRPr lang="en-US" dirty="0"/>
          </a:p>
        </p:txBody>
      </p:sp>
      <p:sp>
        <p:nvSpPr>
          <p:cNvPr id="6" name="Title 2"/>
          <p:cNvSpPr>
            <a:spLocks noGrp="1"/>
          </p:cNvSpPr>
          <p:nvPr>
            <p:ph type="title"/>
          </p:nvPr>
        </p:nvSpPr>
        <p:spPr/>
        <p:txBody>
          <a:bodyPr/>
          <a:lstStyle/>
          <a:p>
            <a:r>
              <a:rPr lang="en-US" smtClean="0"/>
              <a:t>Results (continued)</a:t>
            </a:r>
            <a:endParaRPr lang="en-US" dirty="0"/>
          </a:p>
        </p:txBody>
      </p:sp>
    </p:spTree>
    <p:extLst>
      <p:ext uri="{BB962C8B-B14F-4D97-AF65-F5344CB8AC3E}">
        <p14:creationId xmlns:p14="http://schemas.microsoft.com/office/powerpoint/2010/main" val="3705937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Improvement </a:t>
            </a:r>
          </a:p>
          <a:p>
            <a:pPr lvl="1"/>
            <a:r>
              <a:rPr lang="en-US" dirty="0" smtClean="0"/>
              <a:t>Training programs</a:t>
            </a:r>
          </a:p>
          <a:p>
            <a:pPr lvl="1"/>
            <a:r>
              <a:rPr lang="en-US" dirty="0" smtClean="0"/>
              <a:t>Creation of policy and procedures</a:t>
            </a:r>
          </a:p>
          <a:p>
            <a:pPr lvl="1">
              <a:spcAft>
                <a:spcPts val="1800"/>
              </a:spcAft>
            </a:pPr>
            <a:r>
              <a:rPr lang="en-US" dirty="0" smtClean="0"/>
              <a:t>Foodborne illness/food defense preparedness and response </a:t>
            </a:r>
          </a:p>
          <a:p>
            <a:r>
              <a:rPr lang="en-US" dirty="0" smtClean="0"/>
              <a:t>Barriers</a:t>
            </a:r>
          </a:p>
          <a:p>
            <a:pPr lvl="1"/>
            <a:r>
              <a:rPr lang="en-US" dirty="0" smtClean="0"/>
              <a:t>Lack of budgeting and reduced staff</a:t>
            </a:r>
          </a:p>
          <a:p>
            <a:pPr lvl="1"/>
            <a:r>
              <a:rPr lang="en-US" dirty="0"/>
              <a:t>Training Standardization </a:t>
            </a:r>
            <a:r>
              <a:rPr lang="en-US" dirty="0" smtClean="0"/>
              <a:t>Officer</a:t>
            </a:r>
          </a:p>
          <a:p>
            <a:pPr lvl="1"/>
            <a:r>
              <a:rPr lang="en-US" dirty="0" smtClean="0"/>
              <a:t>Auditing process</a:t>
            </a:r>
          </a:p>
          <a:p>
            <a:pPr lvl="1"/>
            <a:r>
              <a:rPr lang="en-US" dirty="0" smtClean="0"/>
              <a:t>Trouble partnering with another agency</a:t>
            </a:r>
          </a:p>
          <a:p>
            <a:pPr lvl="2"/>
            <a:endParaRPr lang="en-US" dirty="0" smtClean="0"/>
          </a:p>
          <a:p>
            <a:pPr lvl="2"/>
            <a:endParaRPr lang="en-US" dirty="0" smtClean="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120396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Dedicated website to the Retail Program Standards in Texas created to:</a:t>
            </a:r>
          </a:p>
          <a:p>
            <a:pPr marL="457200" indent="-457200">
              <a:buFont typeface="+mj-lt"/>
              <a:buAutoNum type="arabicPeriod"/>
            </a:pPr>
            <a:r>
              <a:rPr lang="en-US" dirty="0" smtClean="0"/>
              <a:t>Share Texas-specific information and advice regarding the Retail Program Standards.</a:t>
            </a:r>
          </a:p>
          <a:p>
            <a:pPr marL="457200" indent="-457200">
              <a:buFont typeface="+mj-lt"/>
              <a:buAutoNum type="arabicPeriod"/>
            </a:pPr>
            <a:r>
              <a:rPr lang="en-US" dirty="0" smtClean="0"/>
              <a:t>Encourage communication among the 262 local health departments regarding opportunities and overcoming barriers to implementation of the Retail Program Standards.</a:t>
            </a:r>
          </a:p>
          <a:p>
            <a:pPr marL="457200" indent="-457200">
              <a:buFont typeface="+mj-lt"/>
              <a:buAutoNum type="arabicPeriod"/>
            </a:pPr>
            <a:r>
              <a:rPr lang="en-US" dirty="0" smtClean="0"/>
              <a:t>Identify funding and resources for enrollees.</a:t>
            </a:r>
          </a:p>
          <a:p>
            <a:pPr marL="457200" indent="-457200">
              <a:buFont typeface="+mj-lt"/>
              <a:buAutoNum type="arabicPeriod"/>
            </a:pPr>
            <a:r>
              <a:rPr lang="en-US" dirty="0" smtClean="0"/>
              <a:t>Provide technical information on topics such as auditing and self-assessment. </a:t>
            </a:r>
          </a:p>
          <a:p>
            <a:endParaRPr lang="en-US" dirty="0" smtClean="0"/>
          </a:p>
        </p:txBody>
      </p:sp>
      <p:sp>
        <p:nvSpPr>
          <p:cNvPr id="3" name="Title 2"/>
          <p:cNvSpPr>
            <a:spLocks noGrp="1"/>
          </p:cNvSpPr>
          <p:nvPr>
            <p:ph type="title"/>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1667319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Texas Department of State Health </a:t>
            </a:r>
            <a:r>
              <a:rPr lang="en-US" dirty="0" smtClean="0"/>
              <a:t>Services (DSHS) management: </a:t>
            </a:r>
          </a:p>
          <a:p>
            <a:pPr lvl="1"/>
            <a:r>
              <a:rPr lang="en-US" dirty="0" smtClean="0"/>
              <a:t>Mr. Jon Huss, Section Director </a:t>
            </a:r>
          </a:p>
          <a:p>
            <a:pPr lvl="1"/>
            <a:r>
              <a:rPr lang="en-US" dirty="0" smtClean="0"/>
              <a:t>Dr. Rod Moline, Unit Manager</a:t>
            </a:r>
          </a:p>
          <a:p>
            <a:pPr lvl="1"/>
            <a:r>
              <a:rPr lang="en-US" dirty="0" smtClean="0"/>
              <a:t>Mr. Christopher Sparks, Public Sanitation and Retail Food Safety Manager</a:t>
            </a:r>
          </a:p>
          <a:p>
            <a:r>
              <a:rPr lang="en-US" dirty="0" smtClean="0"/>
              <a:t>DSHS Public Sanitation and Retail Food Safety Team</a:t>
            </a:r>
          </a:p>
          <a:p>
            <a:r>
              <a:rPr lang="en-US" dirty="0" smtClean="0"/>
              <a:t>Mr</a:t>
            </a:r>
            <a:r>
              <a:rPr lang="en-US" dirty="0" smtClean="0"/>
              <a:t>. Cameron </a:t>
            </a:r>
            <a:r>
              <a:rPr lang="en-US" dirty="0"/>
              <a:t>Smoak, Fellowship </a:t>
            </a:r>
            <a:r>
              <a:rPr lang="en-US" dirty="0" smtClean="0"/>
              <a:t>Mentor</a:t>
            </a:r>
            <a:endParaRPr lang="en-US" dirty="0" smtClean="0"/>
          </a:p>
          <a:p>
            <a:r>
              <a:rPr lang="en-US" dirty="0" smtClean="0"/>
              <a:t>Paul </a:t>
            </a:r>
            <a:r>
              <a:rPr lang="en-US" dirty="0" err="1" smtClean="0"/>
              <a:t>Dezendorf</a:t>
            </a:r>
            <a:r>
              <a:rPr lang="en-US" dirty="0" smtClean="0"/>
              <a:t>, Research Subject Matter Expert</a:t>
            </a:r>
          </a:p>
          <a:p>
            <a:r>
              <a:rPr lang="en-US" dirty="0" smtClean="0"/>
              <a:t>IFPTI </a:t>
            </a:r>
            <a:r>
              <a:rPr lang="en-US" dirty="0" smtClean="0"/>
              <a:t>Fellows</a:t>
            </a:r>
          </a:p>
          <a:p>
            <a:r>
              <a:rPr lang="en-US" dirty="0" smtClean="0"/>
              <a:t>IFPTI staff</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Acknowledgements</a:t>
            </a:r>
            <a:endParaRPr lang="en-US" dirty="0"/>
          </a:p>
        </p:txBody>
      </p:sp>
    </p:spTree>
    <p:extLst>
      <p:ext uri="{BB962C8B-B14F-4D97-AF65-F5344CB8AC3E}">
        <p14:creationId xmlns:p14="http://schemas.microsoft.com/office/powerpoint/2010/main" val="1119666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r>
              <a:rPr lang="en-US" sz="4000" b="1" dirty="0" smtClean="0"/>
              <a:t>Questions?</a:t>
            </a:r>
            <a:endParaRPr lang="en-US" sz="4000" b="1" dirty="0"/>
          </a:p>
        </p:txBody>
      </p:sp>
      <p:sp>
        <p:nvSpPr>
          <p:cNvPr id="4" name="Subtitle 3"/>
          <p:cNvSpPr>
            <a:spLocks noGrp="1"/>
          </p:cNvSpPr>
          <p:nvPr>
            <p:ph type="subTitle" idx="1"/>
          </p:nvPr>
        </p:nvSpPr>
        <p:spPr>
          <a:xfrm>
            <a:off x="1371600" y="5257800"/>
            <a:ext cx="6400800" cy="1066800"/>
          </a:xfrm>
        </p:spPr>
        <p:txBody>
          <a:bodyPr/>
          <a:lstStyle/>
          <a:p>
            <a:r>
              <a:rPr lang="en-US" dirty="0"/>
              <a:t>Jason </a:t>
            </a:r>
            <a:r>
              <a:rPr lang="en-US" dirty="0" smtClean="0"/>
              <a:t>Guzman</a:t>
            </a:r>
          </a:p>
          <a:p>
            <a:r>
              <a:rPr lang="en-US" dirty="0"/>
              <a:t>Jason.Guzman@dshs.state.tx.us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7937" y="2438400"/>
            <a:ext cx="4048125" cy="2686050"/>
          </a:xfrm>
          <a:prstGeom prst="rect">
            <a:avLst/>
          </a:prstGeom>
          <a:effectLst>
            <a:softEdge rad="127000"/>
          </a:effectLst>
        </p:spPr>
      </p:pic>
      <p:sp>
        <p:nvSpPr>
          <p:cNvPr id="9" name="TextBox 8"/>
          <p:cNvSpPr txBox="1"/>
          <p:nvPr/>
        </p:nvSpPr>
        <p:spPr>
          <a:xfrm>
            <a:off x="3200400" y="5029200"/>
            <a:ext cx="2743200" cy="230832"/>
          </a:xfrm>
          <a:prstGeom prst="rect">
            <a:avLst/>
          </a:prstGeom>
          <a:noFill/>
        </p:spPr>
        <p:txBody>
          <a:bodyPr wrap="square" rtlCol="0">
            <a:spAutoFit/>
          </a:bodyPr>
          <a:lstStyle/>
          <a:p>
            <a:pPr algn="ctr"/>
            <a:r>
              <a:rPr lang="en-US" sz="900" dirty="0"/>
              <a:t>Image source: http://www.lhtech.us/FAQs.php</a:t>
            </a:r>
          </a:p>
        </p:txBody>
      </p:sp>
    </p:spTree>
    <p:extLst>
      <p:ext uri="{BB962C8B-B14F-4D97-AF65-F5344CB8AC3E}">
        <p14:creationId xmlns:p14="http://schemas.microsoft.com/office/powerpoint/2010/main" val="2504723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880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Texas has updated to the </a:t>
            </a:r>
            <a:r>
              <a:rPr lang="en-US" dirty="0" smtClean="0"/>
              <a:t>FDA </a:t>
            </a:r>
            <a:r>
              <a:rPr lang="en-US" dirty="0"/>
              <a:t>2013 Model </a:t>
            </a:r>
            <a:r>
              <a:rPr lang="en-US" dirty="0" smtClean="0"/>
              <a:t>Food Code</a:t>
            </a:r>
            <a:endParaRPr lang="en-US" dirty="0"/>
          </a:p>
          <a:p>
            <a:pPr lvl="1">
              <a:spcAft>
                <a:spcPts val="1800"/>
              </a:spcAft>
            </a:pPr>
            <a:r>
              <a:rPr lang="en-US" dirty="0" smtClean="0"/>
              <a:t>VNRFRPS Standard 1 </a:t>
            </a:r>
            <a:r>
              <a:rPr lang="en-US" dirty="0"/>
              <a:t>has been updated for any health department in Retail Program </a:t>
            </a:r>
            <a:r>
              <a:rPr lang="en-US" dirty="0" smtClean="0"/>
              <a:t>Standards</a:t>
            </a:r>
            <a:endParaRPr lang="en-US" dirty="0"/>
          </a:p>
          <a:p>
            <a:r>
              <a:rPr lang="en-US" dirty="0"/>
              <a:t>Small </a:t>
            </a:r>
            <a:r>
              <a:rPr lang="en-US" dirty="0" smtClean="0"/>
              <a:t>survey </a:t>
            </a:r>
            <a:endParaRPr lang="en-US" dirty="0"/>
          </a:p>
          <a:p>
            <a:pPr lvl="1"/>
            <a:r>
              <a:rPr lang="en-US" dirty="0"/>
              <a:t>Lead to more surveys (specific)</a:t>
            </a:r>
          </a:p>
          <a:p>
            <a:endParaRPr lang="en-US" dirty="0"/>
          </a:p>
        </p:txBody>
      </p:sp>
      <p:sp>
        <p:nvSpPr>
          <p:cNvPr id="4" name="Title 3"/>
          <p:cNvSpPr>
            <a:spLocks noGrp="1"/>
          </p:cNvSpPr>
          <p:nvPr>
            <p:ph type="title"/>
          </p:nvPr>
        </p:nvSpPr>
        <p:spPr/>
        <p:txBody>
          <a:bodyPr/>
          <a:lstStyle/>
          <a:p>
            <a:r>
              <a:rPr lang="en-US" dirty="0" smtClean="0"/>
              <a:t>Additional Information</a:t>
            </a:r>
            <a:endParaRPr lang="en-US" dirty="0"/>
          </a:p>
        </p:txBody>
      </p:sp>
    </p:spTree>
    <p:extLst>
      <p:ext uri="{BB962C8B-B14F-4D97-AF65-F5344CB8AC3E}">
        <p14:creationId xmlns:p14="http://schemas.microsoft.com/office/powerpoint/2010/main" val="142289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828800"/>
          </a:xfrm>
        </p:spPr>
        <p:txBody>
          <a:bodyPr>
            <a:noAutofit/>
          </a:bodyPr>
          <a:lstStyle/>
          <a:p>
            <a:r>
              <a:rPr lang="en-US" b="1" i="1" dirty="0" smtClean="0"/>
              <a:t>Factors Influencing Texas Health Department’s Enrollment in the Voluntary National Retail Food Regulatory </a:t>
            </a:r>
            <a:br>
              <a:rPr lang="en-US" b="1" i="1" dirty="0" smtClean="0"/>
            </a:br>
            <a:r>
              <a:rPr lang="en-US" b="1" i="1" dirty="0" smtClean="0"/>
              <a:t>Program Standards</a:t>
            </a:r>
            <a:endParaRPr lang="en-US" b="1" i="1" dirty="0"/>
          </a:p>
        </p:txBody>
      </p:sp>
      <p:sp>
        <p:nvSpPr>
          <p:cNvPr id="3" name="Subtitle 2"/>
          <p:cNvSpPr>
            <a:spLocks noGrp="1"/>
          </p:cNvSpPr>
          <p:nvPr>
            <p:ph type="subTitle" idx="1"/>
          </p:nvPr>
        </p:nvSpPr>
        <p:spPr>
          <a:xfrm>
            <a:off x="1219200" y="3581400"/>
            <a:ext cx="6781800" cy="1752600"/>
          </a:xfrm>
        </p:spPr>
        <p:txBody>
          <a:bodyPr/>
          <a:lstStyle/>
          <a:p>
            <a:r>
              <a:rPr lang="en-US" dirty="0" smtClean="0"/>
              <a:t>Jason Guzman </a:t>
            </a:r>
          </a:p>
          <a:p>
            <a:r>
              <a:rPr lang="en-US" dirty="0" smtClean="0"/>
              <a:t>IFPTI 2015-2016 Fellow</a:t>
            </a:r>
          </a:p>
          <a:p>
            <a:r>
              <a:rPr lang="en-US" dirty="0" smtClean="0"/>
              <a:t>Texas Department of State Health Services</a:t>
            </a:r>
          </a:p>
          <a:p>
            <a:r>
              <a:rPr lang="en-US" dirty="0" smtClean="0"/>
              <a:t>Public Sanitation and Retail Food Safety Group</a:t>
            </a:r>
            <a:br>
              <a:rPr lang="en-US" dirty="0" smtClean="0"/>
            </a:br>
            <a:endParaRPr lang="en-US" dirty="0"/>
          </a:p>
        </p:txBody>
      </p:sp>
      <p:sp>
        <p:nvSpPr>
          <p:cNvPr id="4" name="Rectangle 3"/>
          <p:cNvSpPr/>
          <p:nvPr/>
        </p:nvSpPr>
        <p:spPr>
          <a:xfrm>
            <a:off x="381000" y="5715000"/>
            <a:ext cx="8382000" cy="707886"/>
          </a:xfrm>
          <a:prstGeom prst="rect">
            <a:avLst/>
          </a:prstGeom>
        </p:spPr>
        <p:txBody>
          <a:bodyPr wrap="square">
            <a:spAutoFit/>
          </a:bodyPr>
          <a:lstStyle/>
          <a:p>
            <a:pPr lvl="0" algn="just"/>
            <a:r>
              <a:rPr lang="en-US" sz="1000" dirty="0" smtClean="0">
                <a:solidFill>
                  <a:srgbClr val="44697D"/>
                </a:solidFill>
              </a:rPr>
              <a:t>Funding </a:t>
            </a:r>
            <a:r>
              <a:rPr lang="en-US" sz="1000" dirty="0">
                <a:solidFill>
                  <a:srgbClr val="44697D"/>
                </a:solidFill>
              </a:rPr>
              <a:t>for this program was made possible, in part, by the Food and Drug Administration through grant </a:t>
            </a:r>
            <a:r>
              <a:rPr lang="en-US" sz="1000" dirty="0" smtClean="0">
                <a:solidFill>
                  <a:srgbClr val="44697D"/>
                </a:solidFill>
              </a:rPr>
              <a:t>5U54FD004324-05; </a:t>
            </a:r>
            <a:r>
              <a:rPr lang="en-US" sz="1000" dirty="0">
                <a:solidFill>
                  <a:srgbClr val="44697D"/>
                </a:solidFill>
              </a:rPr>
              <a:t>views expressed in written materials or publications and by speakers and moderators do not necessarily reflect the official policies of the Department of Health and Human Services; nor does any mention of trade names, commercial practices, or organization imply endorsement by the United States Government</a:t>
            </a:r>
            <a:r>
              <a:rPr lang="en-US" sz="1000" dirty="0" smtClean="0">
                <a:solidFill>
                  <a:srgbClr val="44697D"/>
                </a:solidFill>
              </a:rPr>
              <a:t>.</a:t>
            </a:r>
            <a:endParaRPr lang="en-US" sz="1000" dirty="0">
              <a:solidFill>
                <a:srgbClr val="44697D"/>
              </a:solidFill>
            </a:endParaRPr>
          </a:p>
        </p:txBody>
      </p:sp>
    </p:spTree>
    <p:extLst>
      <p:ext uri="{BB962C8B-B14F-4D97-AF65-F5344CB8AC3E}">
        <p14:creationId xmlns:p14="http://schemas.microsoft.com/office/powerpoint/2010/main" val="824989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729877"/>
              </p:ext>
            </p:extLst>
          </p:nvPr>
        </p:nvGraphicFramePr>
        <p:xfrm>
          <a:off x="762000" y="914400"/>
          <a:ext cx="7924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4217252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Texas is a ‘home rule state’: </a:t>
            </a:r>
          </a:p>
          <a:p>
            <a:pPr lvl="1">
              <a:spcAft>
                <a:spcPts val="1800"/>
              </a:spcAft>
              <a:buFont typeface="Arial" panose="020B0604020202020204" pitchFamily="34" charset="0"/>
              <a:buChar char="‒"/>
            </a:pPr>
            <a:r>
              <a:rPr lang="en-US" sz="2200" dirty="0" smtClean="0"/>
              <a:t>262 independent jurisdictions.  </a:t>
            </a:r>
          </a:p>
          <a:p>
            <a:r>
              <a:rPr lang="en-US" dirty="0" smtClean="0"/>
              <a:t>From 2001 to </a:t>
            </a:r>
            <a:r>
              <a:rPr lang="en-US" dirty="0"/>
              <a:t>p</a:t>
            </a:r>
            <a:r>
              <a:rPr lang="en-US" dirty="0" smtClean="0"/>
              <a:t>resent enrollment of 65 (25%)</a:t>
            </a:r>
          </a:p>
        </p:txBody>
      </p:sp>
      <p:sp>
        <p:nvSpPr>
          <p:cNvPr id="3" name="Title 2"/>
          <p:cNvSpPr>
            <a:spLocks noGrp="1"/>
          </p:cNvSpPr>
          <p:nvPr>
            <p:ph type="title"/>
          </p:nvPr>
        </p:nvSpPr>
        <p:spPr/>
        <p:txBody>
          <a:bodyPr/>
          <a:lstStyle/>
          <a:p>
            <a:r>
              <a:rPr lang="en-US" dirty="0" smtClean="0"/>
              <a:t>Background (continued)</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598" t="23205" r="6898" b="3449"/>
          <a:stretch/>
        </p:blipFill>
        <p:spPr>
          <a:xfrm>
            <a:off x="3072345" y="3045667"/>
            <a:ext cx="4341221" cy="2698216"/>
          </a:xfrm>
          <a:prstGeom prst="rect">
            <a:avLst/>
          </a:prstGeom>
          <a:ln w="25400">
            <a:solidFill>
              <a:srgbClr val="44697D"/>
            </a:solidFill>
          </a:ln>
        </p:spPr>
      </p:pic>
      <p:sp>
        <p:nvSpPr>
          <p:cNvPr id="6" name="TextBox 5"/>
          <p:cNvSpPr txBox="1"/>
          <p:nvPr/>
        </p:nvSpPr>
        <p:spPr>
          <a:xfrm>
            <a:off x="228600" y="3810000"/>
            <a:ext cx="2691345" cy="584775"/>
          </a:xfrm>
          <a:prstGeom prst="rect">
            <a:avLst/>
          </a:prstGeom>
          <a:noFill/>
        </p:spPr>
        <p:txBody>
          <a:bodyPr wrap="square" rtlCol="0">
            <a:spAutoFit/>
          </a:bodyPr>
          <a:lstStyle/>
          <a:p>
            <a:pPr algn="r"/>
            <a:r>
              <a:rPr lang="en-US" sz="1600" b="1" dirty="0" smtClean="0">
                <a:solidFill>
                  <a:srgbClr val="44697D"/>
                </a:solidFill>
              </a:rPr>
              <a:t>Texas State and Local </a:t>
            </a:r>
            <a:br>
              <a:rPr lang="en-US" sz="1600" b="1" dirty="0" smtClean="0">
                <a:solidFill>
                  <a:srgbClr val="44697D"/>
                </a:solidFill>
              </a:rPr>
            </a:br>
            <a:r>
              <a:rPr lang="en-US" sz="1600" b="1" dirty="0" smtClean="0">
                <a:solidFill>
                  <a:srgbClr val="44697D"/>
                </a:solidFill>
              </a:rPr>
              <a:t>Health Jurisdictions</a:t>
            </a:r>
            <a:endParaRPr lang="en-US" sz="1600" b="1" dirty="0">
              <a:solidFill>
                <a:srgbClr val="44697D"/>
              </a:solidFill>
            </a:endParaRPr>
          </a:p>
        </p:txBody>
      </p:sp>
      <p:sp>
        <p:nvSpPr>
          <p:cNvPr id="7" name="TextBox 6"/>
          <p:cNvSpPr txBox="1"/>
          <p:nvPr/>
        </p:nvSpPr>
        <p:spPr>
          <a:xfrm>
            <a:off x="3048000" y="5743883"/>
            <a:ext cx="4342313" cy="369332"/>
          </a:xfrm>
          <a:prstGeom prst="rect">
            <a:avLst/>
          </a:prstGeom>
          <a:noFill/>
        </p:spPr>
        <p:txBody>
          <a:bodyPr wrap="square" rtlCol="0">
            <a:spAutoFit/>
          </a:bodyPr>
          <a:lstStyle/>
          <a:p>
            <a:r>
              <a:rPr lang="en-US" sz="900" dirty="0" smtClean="0"/>
              <a:t>Image source: Department of State Health Services, March 2012</a:t>
            </a:r>
            <a:r>
              <a:rPr lang="en-US" sz="900" dirty="0"/>
              <a:t>, Retrieved from http://slideplayer.com/slide/759578/</a:t>
            </a:r>
          </a:p>
        </p:txBody>
      </p:sp>
    </p:spTree>
    <p:extLst>
      <p:ext uri="{BB962C8B-B14F-4D97-AF65-F5344CB8AC3E}">
        <p14:creationId xmlns:p14="http://schemas.microsoft.com/office/powerpoint/2010/main" val="3836370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sz="3200" b="1" dirty="0" smtClean="0"/>
          </a:p>
          <a:p>
            <a:pPr marL="0" indent="0" algn="ctr">
              <a:buNone/>
            </a:pPr>
            <a:r>
              <a:rPr lang="en-US" sz="3200" dirty="0" smtClean="0"/>
              <a:t>No current published research describes the influences that bring about or hinder adoption of the Retail Program Standards by Texas local health departments. </a:t>
            </a:r>
            <a:endParaRPr lang="en-US" sz="3200" dirty="0"/>
          </a:p>
        </p:txBody>
      </p:sp>
      <p:sp>
        <p:nvSpPr>
          <p:cNvPr id="3" name="Title 2"/>
          <p:cNvSpPr>
            <a:spLocks noGrp="1"/>
          </p:cNvSpPr>
          <p:nvPr>
            <p:ph type="title"/>
          </p:nvPr>
        </p:nvSpPr>
        <p:spPr/>
        <p:txBody>
          <a:bodyPr/>
          <a:lstStyle/>
          <a:p>
            <a:r>
              <a:rPr lang="en-US" dirty="0" smtClean="0"/>
              <a:t>Problem Statement</a:t>
            </a:r>
            <a:endParaRPr lang="en-US" dirty="0"/>
          </a:p>
        </p:txBody>
      </p:sp>
    </p:spTree>
    <p:extLst>
      <p:ext uri="{BB962C8B-B14F-4D97-AF65-F5344CB8AC3E}">
        <p14:creationId xmlns:p14="http://schemas.microsoft.com/office/powerpoint/2010/main" val="3686787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smtClean="0"/>
              <a:t>What do Texas local health departments perceive as the benefits of enrollment in the Retail Program Standards? </a:t>
            </a:r>
          </a:p>
          <a:p>
            <a:pPr marL="457200" indent="-457200">
              <a:buFont typeface="+mj-lt"/>
              <a:buAutoNum type="arabicPeriod"/>
            </a:pPr>
            <a:r>
              <a:rPr lang="en-US" dirty="0" smtClean="0"/>
              <a:t>What do Texas local health departments perceive as the barriers to entry into the Retail Program Standards? </a:t>
            </a:r>
          </a:p>
          <a:p>
            <a:pPr marL="457200" indent="-457200">
              <a:buFont typeface="+mj-lt"/>
              <a:buAutoNum type="arabicPeriod"/>
            </a:pPr>
            <a:r>
              <a:rPr lang="en-US" dirty="0" smtClean="0"/>
              <a:t>What barriers have local health departments in Texas encountered after enrolling in the Retail Program Standards? </a:t>
            </a:r>
          </a:p>
          <a:p>
            <a:pPr marL="457200" indent="-457200">
              <a:buFont typeface="+mj-lt"/>
              <a:buAutoNum type="arabicPeriod"/>
            </a:pPr>
            <a:r>
              <a:rPr lang="en-US" dirty="0" smtClean="0"/>
              <a:t>What are the characteristics associated with the local health departments enrolled and those not enrolled in the Retail Program Standards?</a:t>
            </a:r>
          </a:p>
          <a:p>
            <a:endParaRPr lang="en-US" dirty="0"/>
          </a:p>
        </p:txBody>
      </p:sp>
      <p:sp>
        <p:nvSpPr>
          <p:cNvPr id="3" name="Title 2"/>
          <p:cNvSpPr>
            <a:spLocks noGrp="1"/>
          </p:cNvSpPr>
          <p:nvPr>
            <p:ph type="title"/>
          </p:nvPr>
        </p:nvSpPr>
        <p:spPr/>
        <p:txBody>
          <a:bodyPr/>
          <a:lstStyle/>
          <a:p>
            <a:r>
              <a:rPr lang="en-US" dirty="0" smtClean="0"/>
              <a:t>Research Questions</a:t>
            </a:r>
            <a:endParaRPr lang="en-US" dirty="0"/>
          </a:p>
        </p:txBody>
      </p:sp>
    </p:spTree>
    <p:extLst>
      <p:ext uri="{BB962C8B-B14F-4D97-AF65-F5344CB8AC3E}">
        <p14:creationId xmlns:p14="http://schemas.microsoft.com/office/powerpoint/2010/main" val="21162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1555234"/>
              </p:ext>
            </p:extLst>
          </p:nvPr>
        </p:nvGraphicFramePr>
        <p:xfrm>
          <a:off x="759015" y="1143000"/>
          <a:ext cx="7924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Methodology</a:t>
            </a:r>
            <a:endParaRPr lang="en-US" dirty="0"/>
          </a:p>
        </p:txBody>
      </p:sp>
    </p:spTree>
    <p:extLst>
      <p:ext uri="{BB962C8B-B14F-4D97-AF65-F5344CB8AC3E}">
        <p14:creationId xmlns:p14="http://schemas.microsoft.com/office/powerpoint/2010/main" val="3434040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Total of 16 responses</a:t>
            </a:r>
          </a:p>
          <a:p>
            <a:pPr lvl="1">
              <a:buFont typeface="Arial" panose="020B0604020202020204" pitchFamily="34" charset="0"/>
              <a:buChar char="‒"/>
            </a:pPr>
            <a:r>
              <a:rPr lang="en-US" sz="2200" dirty="0" smtClean="0"/>
              <a:t>13 enrolled </a:t>
            </a:r>
          </a:p>
          <a:p>
            <a:pPr lvl="1">
              <a:spcAft>
                <a:spcPts val="1800"/>
              </a:spcAft>
              <a:buFont typeface="Arial" panose="020B0604020202020204" pitchFamily="34" charset="0"/>
              <a:buChar char="‒"/>
            </a:pPr>
            <a:r>
              <a:rPr lang="en-US" sz="2200" dirty="0" smtClean="0"/>
              <a:t>3 non-enrolled</a:t>
            </a:r>
          </a:p>
          <a:p>
            <a:r>
              <a:rPr lang="en-US" dirty="0" smtClean="0"/>
              <a:t>Data separated into groups based on population</a:t>
            </a:r>
          </a:p>
          <a:p>
            <a:pPr lvl="1">
              <a:buFont typeface="Arial" panose="020B0604020202020204" pitchFamily="34" charset="0"/>
              <a:buChar char="‒"/>
            </a:pPr>
            <a:r>
              <a:rPr lang="en-US" sz="2200" dirty="0" smtClean="0"/>
              <a:t>Large: 200,000 and above (8)</a:t>
            </a:r>
          </a:p>
          <a:p>
            <a:pPr lvl="1">
              <a:buFont typeface="Arial" panose="020B0604020202020204" pitchFamily="34" charset="0"/>
              <a:buChar char="‒"/>
            </a:pPr>
            <a:r>
              <a:rPr lang="en-US" sz="2200" dirty="0" smtClean="0"/>
              <a:t>Medium: 100,000 – 200,000 (5)</a:t>
            </a:r>
          </a:p>
          <a:p>
            <a:pPr lvl="1">
              <a:buFont typeface="Arial" panose="020B0604020202020204" pitchFamily="34" charset="0"/>
              <a:buChar char="‒"/>
            </a:pPr>
            <a:r>
              <a:rPr lang="en-US" sz="2200" dirty="0" smtClean="0"/>
              <a:t>Small: 100,000 or less (3)</a:t>
            </a:r>
          </a:p>
          <a:p>
            <a:pPr lvl="2"/>
            <a:endParaRPr lang="en-US" dirty="0" smtClean="0"/>
          </a:p>
          <a:p>
            <a:endParaRPr lang="en-US" dirty="0" smtClean="0"/>
          </a:p>
        </p:txBody>
      </p:sp>
      <p:sp>
        <p:nvSpPr>
          <p:cNvPr id="3" name="Title 2"/>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423881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dirty="0" smtClean="0"/>
              <a:t>Larger </a:t>
            </a:r>
            <a:r>
              <a:rPr lang="en-US" dirty="0" smtClean="0"/>
              <a:t>health </a:t>
            </a:r>
            <a:r>
              <a:rPr lang="en-US" dirty="0" smtClean="0"/>
              <a:t>departments complete more Standards compared to small health departments that only complete one or less. </a:t>
            </a:r>
          </a:p>
          <a:p>
            <a:pPr marL="342900" lvl="2" indent="-342900">
              <a:spcAft>
                <a:spcPts val="1800"/>
              </a:spcAft>
            </a:pPr>
            <a:r>
              <a:rPr lang="en-US" sz="2400" dirty="0"/>
              <a:t>5 of the </a:t>
            </a:r>
            <a:r>
              <a:rPr lang="en-US" sz="2400" dirty="0" smtClean="0"/>
              <a:t>13 (38.5%) </a:t>
            </a:r>
            <a:r>
              <a:rPr lang="en-US" sz="2400" dirty="0"/>
              <a:t>identified Standard </a:t>
            </a:r>
            <a:r>
              <a:rPr lang="en-US" sz="2400" dirty="0" smtClean="0"/>
              <a:t>2 – Training </a:t>
            </a:r>
            <a:r>
              <a:rPr lang="en-US" sz="2400" dirty="0"/>
              <a:t>and </a:t>
            </a:r>
            <a:r>
              <a:rPr lang="en-US" sz="2400" dirty="0" smtClean="0"/>
              <a:t>Standardization as the most difficult to complete. </a:t>
            </a:r>
          </a:p>
          <a:p>
            <a:r>
              <a:rPr lang="en-US" dirty="0" smtClean="0"/>
              <a:t>10 </a:t>
            </a:r>
            <a:r>
              <a:rPr lang="en-US" dirty="0"/>
              <a:t>of the 13 (76.9</a:t>
            </a:r>
            <a:r>
              <a:rPr lang="en-US" dirty="0" smtClean="0"/>
              <a:t>%) enrolled local health departments had no formal training program.</a:t>
            </a:r>
          </a:p>
        </p:txBody>
      </p:sp>
      <p:sp>
        <p:nvSpPr>
          <p:cNvPr id="3" name="Title 2"/>
          <p:cNvSpPr>
            <a:spLocks noGrp="1"/>
          </p:cNvSpPr>
          <p:nvPr>
            <p:ph type="title"/>
          </p:nvPr>
        </p:nvSpPr>
        <p:spPr/>
        <p:txBody>
          <a:bodyPr/>
          <a:lstStyle/>
          <a:p>
            <a:r>
              <a:rPr lang="en-US" dirty="0" smtClean="0"/>
              <a:t>Results (continued)</a:t>
            </a:r>
            <a:endParaRPr lang="en-US" dirty="0"/>
          </a:p>
        </p:txBody>
      </p:sp>
    </p:spTree>
    <p:extLst>
      <p:ext uri="{BB962C8B-B14F-4D97-AF65-F5344CB8AC3E}">
        <p14:creationId xmlns:p14="http://schemas.microsoft.com/office/powerpoint/2010/main" val="17098995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ISPRING_RESOURCE_PATHS_HASH_2" val="4a72268e2c266b4dcf3e44c81939ad7fe43d17"/>
  <p:tag name="MMPROD_UIDATA" val="&lt;database version=&quot;7.0&quot;&gt;&lt;object type=&quot;1&quot; unique_id=&quot;10001&quot;&gt;&lt;object type=&quot;8&quot; unique_id=&quot;10080&quot;&gt;&lt;/object&gt;&lt;object type=&quot;2&quot; unique_id=&quot;10083&quot;&gt;&lt;object type=&quot;3&quot; unique_id=&quot;10278&quot;&gt;&lt;property id=&quot;20148&quot; value=&quot;5&quot;/&gt;&lt;property id=&quot;20300&quot; value=&quot;Slide 2 - &amp;quot;Title&amp;quot;&quot;/&gt;&lt;property id=&quot;20307&quot; value=&quot;256&quot;/&gt;&lt;/object&gt;&lt;object type=&quot;3&quot; unique_id=&quot;10279&quot;&gt;&lt;property id=&quot;20148&quot; value=&quot;5&quot;/&gt;&lt;property id=&quot;20300&quot; value=&quot;Slide 3 - &amp;quot;Background&amp;quot;&quot;/&gt;&lt;property id=&quot;20307&quot; value=&quot;258&quot;/&gt;&lt;/object&gt;&lt;object type=&quot;3&quot; unique_id=&quot;10280&quot;&gt;&lt;property id=&quot;20148&quot; value=&quot;5&quot;/&gt;&lt;property id=&quot;20300&quot; value=&quot;Slide 4 - &amp;quot;Problem Statement&amp;quot;&quot;/&gt;&lt;property id=&quot;20307&quot; value=&quot;259&quot;/&gt;&lt;/object&gt;&lt;object type=&quot;3&quot; unique_id=&quot;10281&quot;&gt;&lt;property id=&quot;20148&quot; value=&quot;5&quot;/&gt;&lt;property id=&quot;20300&quot; value=&quot;Slide 6 - &amp;quot;Methodology&amp;quot;&quot;/&gt;&lt;property id=&quot;20307&quot; value=&quot;260&quot;/&gt;&lt;/object&gt;&lt;object type=&quot;3&quot; unique_id=&quot;10282&quot;&gt;&lt;property id=&quot;20148&quot; value=&quot;5&quot;/&gt;&lt;property id=&quot;20300&quot; value=&quot;Slide 7 - &amp;quot;Study Population&amp;quot;&quot;/&gt;&lt;property id=&quot;20307&quot; value=&quot;261&quot;/&gt;&lt;/object&gt;&lt;object type=&quot;3&quot; unique_id=&quot;10283&quot;&gt;&lt;property id=&quot;20148&quot; value=&quot;5&quot;/&gt;&lt;property id=&quot;20300&quot; value=&quot;Slide 8 - &amp;quot;Results&amp;quot;&quot;/&gt;&lt;property id=&quot;20307&quot; value=&quot;262&quot;/&gt;&lt;/object&gt;&lt;object type=&quot;3&quot; unique_id=&quot;10284&quot;&gt;&lt;property id=&quot;20148&quot; value=&quot;5&quot;/&gt;&lt;property id=&quot;20300&quot; value=&quot;Slide 9 - &amp;quot;Conclusions&amp;quot;&quot;/&gt;&lt;property id=&quot;20307&quot; value=&quot;263&quot;/&gt;&lt;/object&gt;&lt;object type=&quot;3&quot; unique_id=&quot;10285&quot;&gt;&lt;property id=&quot;20148&quot; value=&quot;5&quot;/&gt;&lt;property id=&quot;20300&quot; value=&quot;Slide 10 - &amp;quot;Recommendations&amp;quot;&quot;/&gt;&lt;property id=&quot;20307&quot; value=&quot;264&quot;/&gt;&lt;/object&gt;&lt;object type=&quot;3&quot; unique_id=&quot;10286&quot;&gt;&lt;property id=&quot;20148&quot; value=&quot;5&quot;/&gt;&lt;property id=&quot;20300&quot; value=&quot;Slide 11 - &amp;quot;References&amp;quot;&quot;/&gt;&lt;property id=&quot;20307&quot; value=&quot;265&quot;/&gt;&lt;/object&gt;&lt;object type=&quot;3&quot; unique_id=&quot;10287&quot;&gt;&lt;property id=&quot;20148&quot; value=&quot;5&quot;/&gt;&lt;property id=&quot;20300&quot; value=&quot;Slide 12 - &amp;quot;Acknowledgements&amp;quot;&quot;/&gt;&lt;property id=&quot;20307&quot; value=&quot;266&quot;/&gt;&lt;/object&gt;&lt;object type=&quot;3&quot; unique_id=&quot;10288&quot;&gt;&lt;property id=&quot;20148&quot; value=&quot;5&quot;/&gt;&lt;property id=&quot;20300&quot; value=&quot;Slide 13 - &amp;quot;Questions?&amp;quot;&quot;/&gt;&lt;property id=&quot;20307&quot; value=&quot;267&quot;/&gt;&lt;/object&gt;&lt;object type=&quot;3&quot; unique_id=&quot;10426&quot;&gt;&lt;property id=&quot;20148&quot; value=&quot;5&quot;/&gt;&lt;property id=&quot;20300&quot; value=&quot;Slide 1&quot;/&gt;&lt;property id=&quot;20307&quot; value=&quot;270&quot;/&gt;&lt;/object&gt;&lt;object type=&quot;3&quot; unique_id=&quot;10427&quot;&gt;&lt;property id=&quot;20148&quot; value=&quot;5&quot;/&gt;&lt;property id=&quot;20300&quot; value=&quot;Slide 5 - &amp;quot;Research Question(s)&amp;quot;&quot;/&gt;&lt;property id=&quot;20307&quot; value=&quot;268&quot;/&gt;&lt;/object&gt;&lt;/object&gt;&lt;/object&gt;&lt;/database&gt;"/>
  <p:tag name="SECTOMILLISECCONVERTED" val="1"/>
</p:tagLst>
</file>

<file path=ppt/theme/theme1.xml><?xml version="1.0" encoding="utf-8"?>
<a:theme xmlns:a="http://schemas.openxmlformats.org/drawingml/2006/main" name="4_IFPTI PPT Template (Jan2010)">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IFPTI Title Page w/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22257</TotalTime>
  <Words>2214</Words>
  <Application>Microsoft Office PowerPoint</Application>
  <PresentationFormat>On-screen Show (4:3)</PresentationFormat>
  <Paragraphs>350</Paragraphs>
  <Slides>19</Slides>
  <Notes>19</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19</vt:i4>
      </vt:variant>
    </vt:vector>
  </HeadingPairs>
  <TitlesOfParts>
    <vt:vector size="22" baseType="lpstr">
      <vt:lpstr>Arial</vt:lpstr>
      <vt:lpstr>4_IFPTI PPT Template (Jan2010)</vt:lpstr>
      <vt:lpstr>3_IFPTI Title Page w/Background</vt:lpstr>
      <vt:lpstr>PowerPoint Presentation</vt:lpstr>
      <vt:lpstr>Factors Influencing Texas Health Department’s Enrollment in the Voluntary National Retail Food Regulatory  Program Standards</vt:lpstr>
      <vt:lpstr>Background</vt:lpstr>
      <vt:lpstr>Background (continued)</vt:lpstr>
      <vt:lpstr>Problem Statement</vt:lpstr>
      <vt:lpstr>Research Questions</vt:lpstr>
      <vt:lpstr>Methodology</vt:lpstr>
      <vt:lpstr>Results</vt:lpstr>
      <vt:lpstr>Results (continued)</vt:lpstr>
      <vt:lpstr>Results (continued)</vt:lpstr>
      <vt:lpstr>Results (continued)</vt:lpstr>
      <vt:lpstr>Results (continued)</vt:lpstr>
      <vt:lpstr>Results (continued)</vt:lpstr>
      <vt:lpstr>Conclusions</vt:lpstr>
      <vt:lpstr>Recommendations</vt:lpstr>
      <vt:lpstr>Acknowledgements</vt:lpstr>
      <vt:lpstr>Questions?</vt:lpstr>
      <vt:lpstr>PowerPoint Presentation</vt:lpstr>
      <vt:lpstr>Additional Information</vt:lpstr>
    </vt:vector>
  </TitlesOfParts>
  <Company>Slack Barshinger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Benoit</dc:creator>
  <cp:lastModifiedBy>Connie Halvorsen</cp:lastModifiedBy>
  <cp:revision>560</cp:revision>
  <cp:lastPrinted>2014-07-28T21:22:35Z</cp:lastPrinted>
  <dcterms:created xsi:type="dcterms:W3CDTF">2010-03-03T07:02:11Z</dcterms:created>
  <dcterms:modified xsi:type="dcterms:W3CDTF">2016-05-18T15:07:55Z</dcterms:modified>
</cp:coreProperties>
</file>