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285" r:id="rId3"/>
    <p:sldId id="257" r:id="rId4"/>
    <p:sldId id="258" r:id="rId5"/>
    <p:sldId id="259" r:id="rId6"/>
    <p:sldId id="260" r:id="rId7"/>
    <p:sldId id="261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62" r:id="rId17"/>
    <p:sldId id="263" r:id="rId18"/>
    <p:sldId id="264" r:id="rId19"/>
    <p:sldId id="265" r:id="rId20"/>
    <p:sldId id="266" r:id="rId21"/>
    <p:sldId id="267" r:id="rId22"/>
    <p:sldId id="276" r:id="rId23"/>
    <p:sldId id="277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EFF"/>
    <a:srgbClr val="0080FF"/>
    <a:srgbClr val="3378C4"/>
    <a:srgbClr val="005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47" autoAdjust="0"/>
  </p:normalViewPr>
  <p:slideViewPr>
    <p:cSldViewPr snapToGrid="0" snapToObjects="1">
      <p:cViewPr varScale="1">
        <p:scale>
          <a:sx n="65" d="100"/>
          <a:sy n="65" d="100"/>
        </p:scale>
        <p:origin x="-66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538DD-C291-8345-B639-251BE8026621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BBE84-4793-D443-A80A-94C8BF6B6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6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SecureSend</a:t>
            </a:r>
            <a:r>
              <a:rPr lang="en-US" dirty="0" smtClean="0"/>
              <a:t> App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get frustrated when you email a large file only to have it come back as undeliverable or file size too large to send?  Use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SecureSend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send large files to portal members and non-members.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new</a:t>
            </a:r>
            <a:r>
              <a:rPr lang="en-US" baseline="0" dirty="0" smtClean="0"/>
              <a:t> Communications app….now with Alerts!  The Alerts utilities are coming soon (could be launched week of AFDO).  Ask Ted for launch update.</a:t>
            </a:r>
          </a:p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Communications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app is the central hub for all workgroup communication.  Group members can deliver critical and non-critical messages via email, text, and audio to other group members.</a:t>
            </a:r>
          </a:p>
          <a:p>
            <a:endParaRPr lang="en-US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Send Email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A utility used to deliver messages by email to group members, portal members, and non-portal members.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 Updates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A utility used to post messages to a workgroup's message board.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A tool for creating and managing email distribution lists.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Texts Alerts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A utility used to deliver messages to cell phones in the form of SMS text messages.  Text messages can be sent immediately or scheduled for a date and time of your choosing.  Text-to-Audio is available for those members unable to receive text messages.  The audio will be sent to a member's voicemail.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 Alerts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  A utility used to deliver critical messages to a large audience in the form of text or email messages.  A spreadsheet template is available for use in compiling a list of recipients and their contact information.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Audio Alerts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A utility used to deliver messages by audio to recipients' phones or voicemail systems.  This utility allows you to record your message or attach a pre-recorded message by providing the recording URL.  Only workgroup administrators have access to this utility.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 Use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SecureSend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send large files to portal members and non-members.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This</a:t>
            </a:r>
            <a:r>
              <a:rPr lang="en-US" baseline="0" dirty="0" smtClean="0"/>
              <a:t> month we celebrate 10 years of defending the food supply through research and education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Over 100 research projects have been completed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 multitude of academic courses have been delivered on food defense exposing our next generation of professionals to the concept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have built a network of partners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Together we have deployed tools, like FoodSHIELD to improve the efficiency of our effort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143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year we re-organized the</a:t>
            </a:r>
            <a:r>
              <a:rPr lang="en-US" baseline="0" dirty="0" smtClean="0"/>
              <a:t> Center to reflect business lines. This has allowed us to be more focused on our core business lines executing the work and strategizing the future efforts.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87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Customize your portal homepage to best match your workflow.  If you’ve got work to do and you want to get straight to it, choose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Workgroups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With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Workgroups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homepage, you will see an overview of all workgroup activity and scheduled upcoming meetings and tasks.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you want help guiding your work, start with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homepage.  You will find simple access to your existing applications, and discover new ones in the portal App Store.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you want help guiding your work, start with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homepage. 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find simple access to your existing applications, and discover new ones in the portal App Store.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Photos App</a:t>
            </a:r>
          </a:p>
          <a:p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albums and share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Scheduler App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today's fast-paced work environment, it can be challenging to find that one time where everyone is free for a meeting.  Complete this onerous task quickly and easily with our meeting availability tool.  It securely allows Doodle-like scheduling capability to simplify meeting time decisions by polling remote users and viewing aggregate responses to choose the best meeting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BBE84-4793-D443-A80A-94C8BF6B69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1AC0-052A-2C4C-8987-9D227DB39930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7B15-F375-EF4A-8DF3-69098A4D9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3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1AC0-052A-2C4C-8987-9D227DB39930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7B15-F375-EF4A-8DF3-69098A4D9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1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1AC0-052A-2C4C-8987-9D227DB39930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7B15-F375-EF4A-8DF3-69098A4D9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77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5AE1-E20B-FC4F-90F5-0C4DDB8655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969B-B69A-A04C-8A6A-310C06EF3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34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5AE1-E20B-FC4F-90F5-0C4DDB8655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969B-B69A-A04C-8A6A-310C06EF3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87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5AE1-E20B-FC4F-90F5-0C4DDB8655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969B-B69A-A04C-8A6A-310C06EF3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72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5AE1-E20B-FC4F-90F5-0C4DDB8655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969B-B69A-A04C-8A6A-310C06EF3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66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5AE1-E20B-FC4F-90F5-0C4DDB8655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969B-B69A-A04C-8A6A-310C06EF3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21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5AE1-E20B-FC4F-90F5-0C4DDB8655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969B-B69A-A04C-8A6A-310C06EF3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45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5AE1-E20B-FC4F-90F5-0C4DDB8655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969B-B69A-A04C-8A6A-310C06EF3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769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5AE1-E20B-FC4F-90F5-0C4DDB8655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969B-B69A-A04C-8A6A-310C06EF3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4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1AC0-052A-2C4C-8987-9D227DB39930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7B15-F375-EF4A-8DF3-69098A4D9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64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5AE1-E20B-FC4F-90F5-0C4DDB8655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969B-B69A-A04C-8A6A-310C06EF3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27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5AE1-E20B-FC4F-90F5-0C4DDB8655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969B-B69A-A04C-8A6A-310C06EF3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3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5AE1-E20B-FC4F-90F5-0C4DDB8655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969B-B69A-A04C-8A6A-310C06EF3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9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1AC0-052A-2C4C-8987-9D227DB39930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7B15-F375-EF4A-8DF3-69098A4D9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2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1AC0-052A-2C4C-8987-9D227DB39930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7B15-F375-EF4A-8DF3-69098A4D9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2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1AC0-052A-2C4C-8987-9D227DB39930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7B15-F375-EF4A-8DF3-69098A4D9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3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1AC0-052A-2C4C-8987-9D227DB39930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7B15-F375-EF4A-8DF3-69098A4D9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86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1AC0-052A-2C4C-8987-9D227DB39930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7B15-F375-EF4A-8DF3-69098A4D9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0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1AC0-052A-2C4C-8987-9D227DB39930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7B15-F375-EF4A-8DF3-69098A4D9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7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1AC0-052A-2C4C-8987-9D227DB39930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7B15-F375-EF4A-8DF3-69098A4D9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0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F1AC0-052A-2C4C-8987-9D227DB39930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F7B15-F375-EF4A-8DF3-69098A4D9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7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795AE1-E20B-FC4F-90F5-0C4DDB8655EE}" type="datetimeFigureOut">
              <a:rPr lang="en-US" i="1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N W3" pitchFamily="1" charset="-128"/>
                <a:sym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7/14/2014</a:t>
            </a:fld>
            <a:endParaRPr lang="en-US" i="1">
              <a:solidFill>
                <a:prstClr val="black">
                  <a:tint val="75000"/>
                </a:prstClr>
              </a:solidFill>
              <a:latin typeface="Arial" charset="0"/>
              <a:ea typeface="ヒラギノ角ゴ ProN W3" pitchFamily="1" charset="-128"/>
              <a:sym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prstClr val="black">
                  <a:tint val="75000"/>
                </a:prstClr>
              </a:solidFill>
              <a:latin typeface="Arial" charset="0"/>
              <a:ea typeface="ヒラギノ角ゴ ProN W3" pitchFamily="1" charset="-128"/>
              <a:sym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B45969B-B69A-A04C-8A6A-310C06EF36AA}" type="slidenum">
              <a:rPr lang="en-US" i="1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N W3" pitchFamily="1" charset="-128"/>
                <a:sym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i="1">
              <a:solidFill>
                <a:prstClr val="black">
                  <a:tint val="75000"/>
                </a:prstClr>
              </a:solidFill>
              <a:latin typeface="Arial" charset="0"/>
              <a:ea typeface="ヒラギノ角ゴ ProN W3" pitchFamily="1" charset="-128"/>
              <a:sym typeface="Arial" charset="0"/>
            </a:endParaRPr>
          </a:p>
        </p:txBody>
      </p:sp>
      <p:sp>
        <p:nvSpPr>
          <p:cNvPr id="7" name="Rectangle 1"/>
          <p:cNvSpPr>
            <a:spLocks/>
          </p:cNvSpPr>
          <p:nvPr userDrawn="1"/>
        </p:nvSpPr>
        <p:spPr bwMode="auto">
          <a:xfrm>
            <a:off x="0" y="-76200"/>
            <a:ext cx="9144000" cy="228600"/>
          </a:xfrm>
          <a:prstGeom prst="rect">
            <a:avLst/>
          </a:prstGeom>
          <a:solidFill>
            <a:srgbClr val="016D9B"/>
          </a:solidFill>
          <a:ln w="317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i="1">
              <a:solidFill>
                <a:srgbClr val="000000"/>
              </a:solidFill>
              <a:latin typeface="Arial" charset="0"/>
              <a:ea typeface="ヒラギノ角ゴ ProN W3" pitchFamily="1" charset="-128"/>
              <a:sym typeface="Arial" charset="0"/>
            </a:endParaRPr>
          </a:p>
        </p:txBody>
      </p:sp>
      <p:sp>
        <p:nvSpPr>
          <p:cNvPr id="8" name="Rectangle 3"/>
          <p:cNvSpPr>
            <a:spLocks/>
          </p:cNvSpPr>
          <p:nvPr userDrawn="1"/>
        </p:nvSpPr>
        <p:spPr bwMode="auto">
          <a:xfrm rot="5400000">
            <a:off x="5638800" y="3340100"/>
            <a:ext cx="6845300" cy="165100"/>
          </a:xfrm>
          <a:prstGeom prst="rect">
            <a:avLst/>
          </a:prstGeom>
          <a:solidFill>
            <a:srgbClr val="016D9B"/>
          </a:solidFill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i="1">
              <a:solidFill>
                <a:srgbClr val="000000"/>
              </a:solidFill>
              <a:latin typeface="Arial" charset="0"/>
              <a:ea typeface="ヒラギノ角ゴ ProN W3" pitchFamily="1" charset="-128"/>
              <a:sym typeface="Arial" charset="0"/>
            </a:endParaRPr>
          </a:p>
        </p:txBody>
      </p:sp>
      <p:sp>
        <p:nvSpPr>
          <p:cNvPr id="9" name="Rectangle 4"/>
          <p:cNvSpPr>
            <a:spLocks/>
          </p:cNvSpPr>
          <p:nvPr userDrawn="1"/>
        </p:nvSpPr>
        <p:spPr bwMode="auto">
          <a:xfrm rot="5400000">
            <a:off x="-3352800" y="3352800"/>
            <a:ext cx="6858000" cy="152400"/>
          </a:xfrm>
          <a:prstGeom prst="rect">
            <a:avLst/>
          </a:prstGeom>
          <a:solidFill>
            <a:srgbClr val="196E9B"/>
          </a:solidFill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i="1">
              <a:solidFill>
                <a:srgbClr val="000000"/>
              </a:solidFill>
              <a:latin typeface="Arial" charset="0"/>
              <a:ea typeface="ヒラギノ角ゴ ProN W3" pitchFamily="1" charset="-128"/>
              <a:sym typeface="Arial" charset="0"/>
            </a:endParaRPr>
          </a:p>
        </p:txBody>
      </p:sp>
      <p:pic>
        <p:nvPicPr>
          <p:cNvPr id="10" name="Picture 11" descr="2011_Footer_bar2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6432550"/>
            <a:ext cx="91440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876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5.png"/><Relationship Id="rId21" Type="http://schemas.openxmlformats.org/officeDocument/2006/relationships/image" Target="../media/image59.png"/><Relationship Id="rId42" Type="http://schemas.openxmlformats.org/officeDocument/2006/relationships/image" Target="../media/image80.png"/><Relationship Id="rId47" Type="http://schemas.openxmlformats.org/officeDocument/2006/relationships/image" Target="../media/image85.png"/><Relationship Id="rId63" Type="http://schemas.openxmlformats.org/officeDocument/2006/relationships/image" Target="../media/image101.jpeg"/><Relationship Id="rId68" Type="http://schemas.openxmlformats.org/officeDocument/2006/relationships/image" Target="../media/image106.png"/><Relationship Id="rId84" Type="http://schemas.openxmlformats.org/officeDocument/2006/relationships/image" Target="../media/image122.png"/><Relationship Id="rId89" Type="http://schemas.openxmlformats.org/officeDocument/2006/relationships/image" Target="../media/image127.png"/><Relationship Id="rId112" Type="http://schemas.openxmlformats.org/officeDocument/2006/relationships/image" Target="../media/image150.png"/><Relationship Id="rId16" Type="http://schemas.openxmlformats.org/officeDocument/2006/relationships/image" Target="../media/image54.png"/><Relationship Id="rId107" Type="http://schemas.openxmlformats.org/officeDocument/2006/relationships/image" Target="../media/image145.png"/><Relationship Id="rId11" Type="http://schemas.openxmlformats.org/officeDocument/2006/relationships/image" Target="../media/image49.png"/><Relationship Id="rId32" Type="http://schemas.openxmlformats.org/officeDocument/2006/relationships/image" Target="../media/image70.png"/><Relationship Id="rId37" Type="http://schemas.openxmlformats.org/officeDocument/2006/relationships/image" Target="../media/image75.png"/><Relationship Id="rId53" Type="http://schemas.openxmlformats.org/officeDocument/2006/relationships/image" Target="../media/image91.png"/><Relationship Id="rId58" Type="http://schemas.openxmlformats.org/officeDocument/2006/relationships/image" Target="../media/image96.png"/><Relationship Id="rId74" Type="http://schemas.openxmlformats.org/officeDocument/2006/relationships/image" Target="../media/image112.png"/><Relationship Id="rId79" Type="http://schemas.openxmlformats.org/officeDocument/2006/relationships/image" Target="../media/image117.png"/><Relationship Id="rId102" Type="http://schemas.openxmlformats.org/officeDocument/2006/relationships/image" Target="../media/image140.png"/><Relationship Id="rId123" Type="http://schemas.openxmlformats.org/officeDocument/2006/relationships/image" Target="../media/image161.jpeg"/><Relationship Id="rId128" Type="http://schemas.openxmlformats.org/officeDocument/2006/relationships/image" Target="../media/image166.png"/><Relationship Id="rId5" Type="http://schemas.openxmlformats.org/officeDocument/2006/relationships/image" Target="../media/image43.png"/><Relationship Id="rId90" Type="http://schemas.openxmlformats.org/officeDocument/2006/relationships/image" Target="../media/image128.png"/><Relationship Id="rId95" Type="http://schemas.openxmlformats.org/officeDocument/2006/relationships/image" Target="../media/image133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43" Type="http://schemas.openxmlformats.org/officeDocument/2006/relationships/image" Target="../media/image81.jpeg"/><Relationship Id="rId48" Type="http://schemas.openxmlformats.org/officeDocument/2006/relationships/image" Target="../media/image86.png"/><Relationship Id="rId64" Type="http://schemas.openxmlformats.org/officeDocument/2006/relationships/image" Target="../media/image102.jpeg"/><Relationship Id="rId69" Type="http://schemas.openxmlformats.org/officeDocument/2006/relationships/image" Target="../media/image107.jpeg"/><Relationship Id="rId113" Type="http://schemas.openxmlformats.org/officeDocument/2006/relationships/image" Target="../media/image151.png"/><Relationship Id="rId118" Type="http://schemas.openxmlformats.org/officeDocument/2006/relationships/image" Target="../media/image156.png"/><Relationship Id="rId80" Type="http://schemas.openxmlformats.org/officeDocument/2006/relationships/image" Target="../media/image118.png"/><Relationship Id="rId85" Type="http://schemas.openxmlformats.org/officeDocument/2006/relationships/image" Target="../media/image123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33" Type="http://schemas.openxmlformats.org/officeDocument/2006/relationships/image" Target="../media/image71.png"/><Relationship Id="rId38" Type="http://schemas.openxmlformats.org/officeDocument/2006/relationships/image" Target="../media/image76.png"/><Relationship Id="rId59" Type="http://schemas.openxmlformats.org/officeDocument/2006/relationships/image" Target="../media/image97.png"/><Relationship Id="rId103" Type="http://schemas.openxmlformats.org/officeDocument/2006/relationships/image" Target="../media/image141.png"/><Relationship Id="rId108" Type="http://schemas.openxmlformats.org/officeDocument/2006/relationships/image" Target="../media/image146.png"/><Relationship Id="rId124" Type="http://schemas.openxmlformats.org/officeDocument/2006/relationships/image" Target="../media/image162.png"/><Relationship Id="rId129" Type="http://schemas.openxmlformats.org/officeDocument/2006/relationships/image" Target="../media/image167.png"/><Relationship Id="rId54" Type="http://schemas.openxmlformats.org/officeDocument/2006/relationships/image" Target="../media/image92.png"/><Relationship Id="rId70" Type="http://schemas.openxmlformats.org/officeDocument/2006/relationships/image" Target="../media/image108.jpeg"/><Relationship Id="rId75" Type="http://schemas.openxmlformats.org/officeDocument/2006/relationships/image" Target="../media/image113.jpeg"/><Relationship Id="rId91" Type="http://schemas.openxmlformats.org/officeDocument/2006/relationships/image" Target="../media/image129.png"/><Relationship Id="rId96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49" Type="http://schemas.openxmlformats.org/officeDocument/2006/relationships/image" Target="../media/image87.png"/><Relationship Id="rId114" Type="http://schemas.openxmlformats.org/officeDocument/2006/relationships/image" Target="../media/image152.png"/><Relationship Id="rId119" Type="http://schemas.openxmlformats.org/officeDocument/2006/relationships/image" Target="../media/image157.png"/><Relationship Id="rId44" Type="http://schemas.openxmlformats.org/officeDocument/2006/relationships/image" Target="../media/image82.png"/><Relationship Id="rId60" Type="http://schemas.openxmlformats.org/officeDocument/2006/relationships/image" Target="../media/image98.png"/><Relationship Id="rId65" Type="http://schemas.openxmlformats.org/officeDocument/2006/relationships/image" Target="../media/image103.jpeg"/><Relationship Id="rId81" Type="http://schemas.openxmlformats.org/officeDocument/2006/relationships/image" Target="../media/image119.png"/><Relationship Id="rId86" Type="http://schemas.openxmlformats.org/officeDocument/2006/relationships/image" Target="../media/image124.png"/><Relationship Id="rId130" Type="http://schemas.openxmlformats.org/officeDocument/2006/relationships/image" Target="../media/image168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9" Type="http://schemas.openxmlformats.org/officeDocument/2006/relationships/image" Target="../media/image77.jpeg"/><Relationship Id="rId109" Type="http://schemas.openxmlformats.org/officeDocument/2006/relationships/image" Target="../media/image147.png"/><Relationship Id="rId34" Type="http://schemas.openxmlformats.org/officeDocument/2006/relationships/image" Target="../media/image72.png"/><Relationship Id="rId50" Type="http://schemas.openxmlformats.org/officeDocument/2006/relationships/image" Target="../media/image88.png"/><Relationship Id="rId55" Type="http://schemas.openxmlformats.org/officeDocument/2006/relationships/image" Target="../media/image93.png"/><Relationship Id="rId76" Type="http://schemas.openxmlformats.org/officeDocument/2006/relationships/image" Target="../media/image114.png"/><Relationship Id="rId97" Type="http://schemas.openxmlformats.org/officeDocument/2006/relationships/image" Target="../media/image135.png"/><Relationship Id="rId104" Type="http://schemas.openxmlformats.org/officeDocument/2006/relationships/image" Target="../media/image142.png"/><Relationship Id="rId120" Type="http://schemas.openxmlformats.org/officeDocument/2006/relationships/image" Target="../media/image158.png"/><Relationship Id="rId125" Type="http://schemas.openxmlformats.org/officeDocument/2006/relationships/image" Target="../media/image163.png"/><Relationship Id="rId7" Type="http://schemas.openxmlformats.org/officeDocument/2006/relationships/image" Target="../media/image45.png"/><Relationship Id="rId71" Type="http://schemas.openxmlformats.org/officeDocument/2006/relationships/image" Target="../media/image109.jpeg"/><Relationship Id="rId92" Type="http://schemas.openxmlformats.org/officeDocument/2006/relationships/image" Target="../media/image130.png"/><Relationship Id="rId2" Type="http://schemas.openxmlformats.org/officeDocument/2006/relationships/notesSlide" Target="../notesSlides/notesSlide22.xml"/><Relationship Id="rId29" Type="http://schemas.openxmlformats.org/officeDocument/2006/relationships/image" Target="../media/image67.png"/><Relationship Id="rId24" Type="http://schemas.openxmlformats.org/officeDocument/2006/relationships/image" Target="../media/image62.png"/><Relationship Id="rId40" Type="http://schemas.openxmlformats.org/officeDocument/2006/relationships/image" Target="../media/image78.png"/><Relationship Id="rId45" Type="http://schemas.openxmlformats.org/officeDocument/2006/relationships/image" Target="../media/image83.jpeg"/><Relationship Id="rId66" Type="http://schemas.openxmlformats.org/officeDocument/2006/relationships/image" Target="../media/image104.jpeg"/><Relationship Id="rId87" Type="http://schemas.openxmlformats.org/officeDocument/2006/relationships/image" Target="../media/image125.png"/><Relationship Id="rId110" Type="http://schemas.openxmlformats.org/officeDocument/2006/relationships/image" Target="../media/image148.png"/><Relationship Id="rId115" Type="http://schemas.openxmlformats.org/officeDocument/2006/relationships/image" Target="../media/image153.png"/><Relationship Id="rId61" Type="http://schemas.openxmlformats.org/officeDocument/2006/relationships/image" Target="../media/image99.png"/><Relationship Id="rId82" Type="http://schemas.openxmlformats.org/officeDocument/2006/relationships/image" Target="../media/image120.png"/><Relationship Id="rId19" Type="http://schemas.openxmlformats.org/officeDocument/2006/relationships/image" Target="../media/image57.png"/><Relationship Id="rId14" Type="http://schemas.openxmlformats.org/officeDocument/2006/relationships/image" Target="../media/image52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56" Type="http://schemas.openxmlformats.org/officeDocument/2006/relationships/image" Target="../media/image94.png"/><Relationship Id="rId77" Type="http://schemas.openxmlformats.org/officeDocument/2006/relationships/image" Target="../media/image115.png"/><Relationship Id="rId100" Type="http://schemas.openxmlformats.org/officeDocument/2006/relationships/image" Target="../media/image138.png"/><Relationship Id="rId105" Type="http://schemas.openxmlformats.org/officeDocument/2006/relationships/image" Target="../media/image143.png"/><Relationship Id="rId126" Type="http://schemas.openxmlformats.org/officeDocument/2006/relationships/image" Target="../media/image164.png"/><Relationship Id="rId8" Type="http://schemas.openxmlformats.org/officeDocument/2006/relationships/image" Target="../media/image46.png"/><Relationship Id="rId51" Type="http://schemas.openxmlformats.org/officeDocument/2006/relationships/image" Target="../media/image89.png"/><Relationship Id="rId72" Type="http://schemas.openxmlformats.org/officeDocument/2006/relationships/image" Target="../media/image110.jpeg"/><Relationship Id="rId93" Type="http://schemas.openxmlformats.org/officeDocument/2006/relationships/image" Target="../media/image131.png"/><Relationship Id="rId98" Type="http://schemas.openxmlformats.org/officeDocument/2006/relationships/image" Target="../media/image136.png"/><Relationship Id="rId121" Type="http://schemas.openxmlformats.org/officeDocument/2006/relationships/image" Target="../media/image159.png"/><Relationship Id="rId3" Type="http://schemas.openxmlformats.org/officeDocument/2006/relationships/image" Target="../media/image42.png"/><Relationship Id="rId25" Type="http://schemas.openxmlformats.org/officeDocument/2006/relationships/image" Target="../media/image63.png"/><Relationship Id="rId46" Type="http://schemas.openxmlformats.org/officeDocument/2006/relationships/image" Target="../media/image84.png"/><Relationship Id="rId67" Type="http://schemas.openxmlformats.org/officeDocument/2006/relationships/image" Target="../media/image105.jpeg"/><Relationship Id="rId116" Type="http://schemas.openxmlformats.org/officeDocument/2006/relationships/image" Target="../media/image154.png"/><Relationship Id="rId20" Type="http://schemas.openxmlformats.org/officeDocument/2006/relationships/image" Target="../media/image58.png"/><Relationship Id="rId41" Type="http://schemas.openxmlformats.org/officeDocument/2006/relationships/image" Target="../media/image79.png"/><Relationship Id="rId62" Type="http://schemas.openxmlformats.org/officeDocument/2006/relationships/image" Target="../media/image100.jpeg"/><Relationship Id="rId83" Type="http://schemas.openxmlformats.org/officeDocument/2006/relationships/image" Target="../media/image121.png"/><Relationship Id="rId88" Type="http://schemas.openxmlformats.org/officeDocument/2006/relationships/image" Target="../media/image126.png"/><Relationship Id="rId111" Type="http://schemas.openxmlformats.org/officeDocument/2006/relationships/image" Target="../media/image149.png"/><Relationship Id="rId15" Type="http://schemas.openxmlformats.org/officeDocument/2006/relationships/image" Target="../media/image53.png"/><Relationship Id="rId36" Type="http://schemas.openxmlformats.org/officeDocument/2006/relationships/image" Target="../media/image74.png"/><Relationship Id="rId57" Type="http://schemas.openxmlformats.org/officeDocument/2006/relationships/image" Target="../media/image95.png"/><Relationship Id="rId106" Type="http://schemas.openxmlformats.org/officeDocument/2006/relationships/image" Target="../media/image144.png"/><Relationship Id="rId127" Type="http://schemas.openxmlformats.org/officeDocument/2006/relationships/image" Target="../media/image165.png"/><Relationship Id="rId10" Type="http://schemas.openxmlformats.org/officeDocument/2006/relationships/image" Target="../media/image48.png"/><Relationship Id="rId31" Type="http://schemas.openxmlformats.org/officeDocument/2006/relationships/image" Target="../media/image69.png"/><Relationship Id="rId52" Type="http://schemas.openxmlformats.org/officeDocument/2006/relationships/image" Target="../media/image90.png"/><Relationship Id="rId73" Type="http://schemas.openxmlformats.org/officeDocument/2006/relationships/image" Target="../media/image111.png"/><Relationship Id="rId78" Type="http://schemas.openxmlformats.org/officeDocument/2006/relationships/image" Target="../media/image116.png"/><Relationship Id="rId94" Type="http://schemas.openxmlformats.org/officeDocument/2006/relationships/image" Target="../media/image132.png"/><Relationship Id="rId99" Type="http://schemas.openxmlformats.org/officeDocument/2006/relationships/image" Target="../media/image137.jpeg"/><Relationship Id="rId101" Type="http://schemas.openxmlformats.org/officeDocument/2006/relationships/image" Target="../media/image139.png"/><Relationship Id="rId122" Type="http://schemas.openxmlformats.org/officeDocument/2006/relationships/image" Target="../media/image160.png"/><Relationship Id="rId4" Type="http://schemas.openxmlformats.org/officeDocument/2006/relationships/image" Target="../media/image4.png"/><Relationship Id="rId9" Type="http://schemas.openxmlformats.org/officeDocument/2006/relationships/image" Target="../media/image47.png"/><Relationship Id="rId26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916"/>
          <a:stretch/>
        </p:blipFill>
        <p:spPr>
          <a:xfrm>
            <a:off x="0" y="-101600"/>
            <a:ext cx="9867900" cy="695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01600" y="-444500"/>
            <a:ext cx="9525001" cy="7454900"/>
          </a:xfrm>
          <a:prstGeom prst="rect">
            <a:avLst/>
          </a:prstGeom>
          <a:solidFill>
            <a:schemeClr val="tx1">
              <a:alpha val="2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r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defTabSz="4571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1600" y="4995712"/>
            <a:ext cx="9144000" cy="1015663"/>
          </a:xfrm>
          <a:prstGeom prst="rect">
            <a:avLst/>
          </a:prstGeom>
          <a:noFill/>
          <a:effectLst>
            <a:outerShdw blurRad="47625" dist="254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FF"/>
                </a:solidFill>
                <a:ea typeface="ヒラギノ角ゴ ProN W3" charset="0"/>
                <a:cs typeface="Open Sans"/>
                <a:sym typeface="Arial" charset="0"/>
              </a:rPr>
              <a:t>Erika Nelson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00" dirty="0" smtClean="0">
              <a:solidFill>
                <a:srgbClr val="FFFFFF"/>
              </a:solidFill>
              <a:ea typeface="ヒラギノ角ゴ ProN W3" charset="0"/>
              <a:cs typeface="Open Sans"/>
              <a:sym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FFFFFF"/>
                </a:solidFill>
                <a:ea typeface="ヒラギノ角ゴ ProN W3" charset="0"/>
                <a:cs typeface="Open Sans"/>
                <a:sym typeface="Arial" charset="0"/>
              </a:rPr>
              <a:t>National Center </a:t>
            </a:r>
            <a:r>
              <a:rPr lang="en-US" sz="2000" i="1" dirty="0">
                <a:solidFill>
                  <a:srgbClr val="FFFFFF"/>
                </a:solidFill>
                <a:ea typeface="ヒラギノ角ゴ ProN W3" charset="0"/>
                <a:cs typeface="Open Sans"/>
                <a:sym typeface="Arial" charset="0"/>
              </a:rPr>
              <a:t>of </a:t>
            </a:r>
            <a:r>
              <a:rPr lang="en-US" sz="2000" i="1" dirty="0" smtClean="0">
                <a:solidFill>
                  <a:srgbClr val="FFFFFF"/>
                </a:solidFill>
                <a:ea typeface="ヒラギノ角ゴ ProN W3" charset="0"/>
                <a:cs typeface="Open Sans"/>
                <a:sym typeface="Arial" charset="0"/>
              </a:rPr>
              <a:t>Food Protection and Defense</a:t>
            </a:r>
            <a:endParaRPr lang="en-US" sz="2000" i="1" dirty="0">
              <a:solidFill>
                <a:srgbClr val="FFFFFF"/>
              </a:solidFill>
              <a:ea typeface="ヒラギノ角ゴ ProN W3" charset="0"/>
              <a:cs typeface="Open Sans"/>
              <a:sym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400" y="189180"/>
            <a:ext cx="1752600" cy="12431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600200"/>
            <a:ext cx="9169400" cy="2923877"/>
          </a:xfrm>
          <a:prstGeom prst="rect">
            <a:avLst/>
          </a:prstGeom>
          <a:noFill/>
          <a:effectLst>
            <a:outerShdw blurRad="47625" dist="254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PARTNERS IN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DEFENDING</a:t>
            </a:r>
          </a:p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THE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4600" dirty="0" smtClean="0">
                <a:solidFill>
                  <a:schemeClr val="bg1"/>
                </a:solidFill>
              </a:rPr>
              <a:t>FOOD SUPPLY</a:t>
            </a:r>
            <a:endParaRPr lang="en-US" sz="46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168900" y="3511179"/>
            <a:ext cx="10287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59100" y="3509591"/>
            <a:ext cx="10668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10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00" y="6403597"/>
            <a:ext cx="406400" cy="36973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132230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Control Center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29" y="1100578"/>
            <a:ext cx="8178800" cy="51242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918200" y="1003300"/>
            <a:ext cx="2734729" cy="508000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i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87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00" y="6403597"/>
            <a:ext cx="406400" cy="36973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132230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New Workgroup Apps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146916"/>
            <a:ext cx="8305800" cy="507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3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00" y="6403597"/>
            <a:ext cx="406400" cy="36973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132230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New Workgroup Apps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0" y="1104900"/>
            <a:ext cx="8318500" cy="505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00" y="6403597"/>
            <a:ext cx="406400" cy="36973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132230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New Workgroup Apps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84" y="1033973"/>
            <a:ext cx="8148016" cy="52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3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00" y="6403597"/>
            <a:ext cx="406400" cy="36973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132230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New Workgroup Apps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84" y="1010839"/>
            <a:ext cx="8106462" cy="519946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39234" y="2184400"/>
            <a:ext cx="4946856" cy="469582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i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555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43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sp>
        <p:nvSpPr>
          <p:cNvPr id="18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8048870" y="6420904"/>
            <a:ext cx="863600" cy="365125"/>
          </a:xfrm>
        </p:spPr>
        <p:txBody>
          <a:bodyPr/>
          <a:lstStyle/>
          <a:p>
            <a:fld id="{30AF0F5A-304D-344A-AE77-93AB6D0A4674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cs typeface="Open Sans"/>
              </a:rPr>
              <a:t>15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Open Sans"/>
            </a:endParaRPr>
          </a:p>
        </p:txBody>
      </p:sp>
      <p:sp>
        <p:nvSpPr>
          <p:cNvPr id="16" name="Rectangle 15"/>
          <p:cNvSpPr/>
          <p:nvPr/>
        </p:nvSpPr>
        <p:spPr>
          <a:xfrm rot="10800000">
            <a:off x="0" y="-330200"/>
            <a:ext cx="9144000" cy="46736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5000"/>
                </a:schemeClr>
              </a:gs>
              <a:gs pos="46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5058833"/>
            <a:ext cx="9144001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u="none" strike="noStrike" kern="1200" spc="300" normalizeH="0" baseline="0" noProof="0" dirty="0" smtClean="0">
                <a:ln>
                  <a:noFill/>
                </a:ln>
                <a:solidFill>
                  <a:srgbClr val="41B8FF"/>
                </a:solidFill>
                <a:effectLst/>
                <a:uLnTx/>
                <a:uFillTx/>
                <a:latin typeface="+mj-lt"/>
                <a:ea typeface="+mj-ea"/>
                <a:cs typeface="Open Sans"/>
              </a:rPr>
              <a:t>FOOD</a:t>
            </a:r>
            <a:r>
              <a:rPr kumimoji="0" lang="en-US" sz="3600" u="none" strike="noStrike" kern="1200" spc="300" normalizeH="0" noProof="0" dirty="0" smtClean="0">
                <a:ln>
                  <a:noFill/>
                </a:ln>
                <a:solidFill>
                  <a:srgbClr val="41B8FF"/>
                </a:solidFill>
                <a:effectLst/>
                <a:uLnTx/>
                <a:uFillTx/>
                <a:latin typeface="+mj-lt"/>
                <a:ea typeface="+mj-ea"/>
                <a:cs typeface="Open Sans"/>
              </a:rPr>
              <a:t> AND AGRICULTURE READINESS MEASUREMENT (FARM) TOOLKIT</a:t>
            </a:r>
            <a:endParaRPr kumimoji="0" lang="en-US" sz="3600" u="none" strike="noStrike" kern="1200" cap="all" spc="300" normalizeH="0" baseline="0" noProof="0" dirty="0" smtClean="0">
              <a:ln>
                <a:noFill/>
              </a:ln>
              <a:solidFill>
                <a:srgbClr val="41B8FF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800" y="3479193"/>
            <a:ext cx="1168400" cy="1168400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14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132230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Three Objectives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15489"/>
            <a:ext cx="8305800" cy="38862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9688" indent="0">
              <a:buNone/>
            </a:pPr>
            <a:endPara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9688" indent="0">
              <a:buNone/>
            </a:pPr>
            <a:r>
              <a:rPr 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 Survey: 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Determine state government capabilities through a series of questions on prevention, preparedness, response, mitigation, and recovery in the event of a food emergency.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9688" indent="0">
              <a:buNone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9688" indent="0">
              <a:buNone/>
            </a:pPr>
            <a:r>
              <a:rPr 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Benchmark: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 state responses, the tool generates individual assessments, measurements, and a report for the state.</a:t>
            </a:r>
            <a:endParaRPr lang="en-US" sz="2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9688" indent="0">
              <a:buNone/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9688" indent="0">
              <a:buNone/>
            </a:pPr>
            <a:r>
              <a:rPr 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Improve: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FARM Toolkit supplies states with customized resource suggestions to improve their response.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075" y="6420904"/>
            <a:ext cx="3524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6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115924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Objective #1 - Survey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5346700" y="1308100"/>
            <a:ext cx="3581400" cy="515196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buFont typeface="Lucida Grande"/>
              <a:buChar char="»"/>
            </a:pPr>
            <a:r>
              <a:rPr lang="en-US" sz="2000" dirty="0" smtClean="0">
                <a:solidFill>
                  <a:srgbClr val="404040"/>
                </a:solidFill>
              </a:rPr>
              <a:t>Easy to use web-based data collection tool.</a:t>
            </a:r>
          </a:p>
          <a:p>
            <a:pPr lvl="1">
              <a:buFont typeface="Lucida Grande"/>
              <a:buChar char="»"/>
            </a:pPr>
            <a:r>
              <a:rPr lang="en-US" sz="2000" dirty="0" smtClean="0">
                <a:solidFill>
                  <a:srgbClr val="404040"/>
                </a:solidFill>
              </a:rPr>
              <a:t>Aligns with the Presidential Policy Directive-8 (PPD-8) and NASDA’s Food Emergency Response Plan (FERP).</a:t>
            </a:r>
          </a:p>
          <a:p>
            <a:pPr lvl="1">
              <a:buFont typeface="Lucida Grande"/>
              <a:buChar char="»"/>
            </a:pPr>
            <a:r>
              <a:rPr lang="en-US" sz="2000" dirty="0" smtClean="0">
                <a:solidFill>
                  <a:srgbClr val="404040"/>
                </a:solidFill>
              </a:rPr>
              <a:t>Gains insight on each state’s emergency response prevention, preparedness, response, mitigation, and recovery.</a:t>
            </a:r>
          </a:p>
        </p:txBody>
      </p:sp>
      <p:pic>
        <p:nvPicPr>
          <p:cNvPr id="8" name="Picture 7" descr="Screen Shot 2014-06-19 at 12.30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58" y="1181100"/>
            <a:ext cx="5417588" cy="5016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075" y="6420904"/>
            <a:ext cx="3524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4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115924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Objective #2 - Benchmark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5346700" y="1308101"/>
            <a:ext cx="3581400" cy="1651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buFont typeface="Lucida Grande"/>
              <a:buChar char="»"/>
            </a:pPr>
            <a:r>
              <a:rPr lang="en-US" sz="2000" dirty="0" smtClean="0">
                <a:solidFill>
                  <a:srgbClr val="404040"/>
                </a:solidFill>
              </a:rPr>
              <a:t>Graphic displays of results and comparisons between state, regional, and national results.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5346700" y="2997201"/>
            <a:ext cx="3683000" cy="240029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buFont typeface="Lucida Grande"/>
              <a:buChar char="»"/>
            </a:pPr>
            <a:r>
              <a:rPr lang="en-US" sz="2000" dirty="0" smtClean="0">
                <a:solidFill>
                  <a:srgbClr val="404040"/>
                </a:solidFill>
              </a:rPr>
              <a:t>Individualized one-page report summary to provide practical feedback and easily distributable information.</a:t>
            </a:r>
          </a:p>
        </p:txBody>
      </p:sp>
      <p:pic>
        <p:nvPicPr>
          <p:cNvPr id="12" name="Picture 11" descr="Screen Shot 2014-06-19 at 12.50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1346200"/>
            <a:ext cx="4927600" cy="428349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83162" y="1143000"/>
            <a:ext cx="3400133" cy="5093341"/>
            <a:chOff x="76201" y="35560"/>
            <a:chExt cx="4572000" cy="6950679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1" y="35560"/>
              <a:ext cx="4572000" cy="4414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1" y="4434340"/>
              <a:ext cx="4571365" cy="255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075" y="6420904"/>
            <a:ext cx="3524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6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115924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Objective #3 - Improve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5346700" y="1308101"/>
            <a:ext cx="3581400" cy="1651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buFont typeface="Lucida Grande"/>
              <a:buChar char="»"/>
            </a:pPr>
            <a:r>
              <a:rPr lang="en-US" sz="2000" dirty="0" smtClean="0">
                <a:solidFill>
                  <a:srgbClr val="404040"/>
                </a:solidFill>
              </a:rPr>
              <a:t>Individualized resource suggestions categorized by Core Capability.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-25400" y="5010150"/>
            <a:ext cx="3683000" cy="240029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buFont typeface="Lucida Grande"/>
              <a:buChar char="»"/>
            </a:pPr>
            <a:r>
              <a:rPr lang="en-US" sz="2000" dirty="0" smtClean="0">
                <a:solidFill>
                  <a:srgbClr val="404040"/>
                </a:solidFill>
              </a:rPr>
              <a:t>Full resource library access of Funding, Training, Best Practices, and General Resources.</a:t>
            </a:r>
          </a:p>
        </p:txBody>
      </p:sp>
      <p:pic>
        <p:nvPicPr>
          <p:cNvPr id="19" name="Picture 18" descr="Screen Shot 2014-06-19 at 1.05.18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28" y="1231900"/>
            <a:ext cx="5004771" cy="3678016"/>
          </a:xfrm>
          <a:prstGeom prst="rect">
            <a:avLst/>
          </a:prstGeom>
        </p:spPr>
      </p:pic>
      <p:pic>
        <p:nvPicPr>
          <p:cNvPr id="20" name="Picture 19" descr="Screen Shot 2014-06-19 at 1.03.13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099" y="2700984"/>
            <a:ext cx="5334000" cy="35601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075" y="6420904"/>
            <a:ext cx="3524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0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753691"/>
            <a:ext cx="9144000" cy="723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u="none" strike="noStrike" kern="1200" cap="all" spc="300" normalizeH="0" baseline="0" noProof="0" dirty="0" smtClean="0">
                <a:ln>
                  <a:noFill/>
                </a:ln>
                <a:solidFill>
                  <a:srgbClr val="3378C4"/>
                </a:solidFill>
                <a:effectLst/>
                <a:uLnTx/>
                <a:uFillTx/>
                <a:latin typeface="+mj-lt"/>
                <a:ea typeface="+mj-ea"/>
                <a:cs typeface="Open Sans"/>
              </a:rPr>
              <a:t>Defending the safety of the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" y="1350592"/>
            <a:ext cx="9144000" cy="1079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u="none" strike="noStrike" kern="1200" cap="all" spc="900" normalizeH="0" baseline="0" noProof="0" dirty="0" smtClean="0">
                <a:ln>
                  <a:noFill/>
                </a:ln>
                <a:solidFill>
                  <a:srgbClr val="005A9B"/>
                </a:solidFill>
                <a:effectLst/>
                <a:uLnTx/>
                <a:uFillTx/>
                <a:latin typeface="+mj-lt"/>
                <a:ea typeface="+mj-ea"/>
                <a:cs typeface="Open Sans"/>
              </a:rPr>
              <a:t>food system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823791"/>
            <a:ext cx="9144000" cy="888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u="none" strike="noStrike" kern="1200" cap="all" spc="300" normalizeH="0" baseline="0" noProof="0" dirty="0" smtClean="0">
                <a:ln>
                  <a:noFill/>
                </a:ln>
                <a:solidFill>
                  <a:srgbClr val="3378C4"/>
                </a:solidFill>
                <a:effectLst/>
                <a:uLnTx/>
                <a:uFillTx/>
                <a:latin typeface="+mj-lt"/>
                <a:ea typeface="+mj-ea"/>
                <a:cs typeface="Open Sans"/>
              </a:rPr>
              <a:t>Research</a:t>
            </a:r>
            <a:r>
              <a:rPr kumimoji="0" lang="en-US" sz="3600" u="none" strike="noStrike" kern="1200" cap="all" spc="300" normalizeH="0" baseline="0" noProof="0" dirty="0" smtClean="0">
                <a:ln>
                  <a:noFill/>
                </a:ln>
                <a:solidFill>
                  <a:srgbClr val="3378C4"/>
                </a:solidFill>
                <a:effectLst/>
                <a:uLnTx/>
                <a:uFillTx/>
                <a:latin typeface="+mj-lt"/>
                <a:ea typeface="+mj-ea"/>
                <a:cs typeface="Open Sans"/>
              </a:rPr>
              <a:t> </a:t>
            </a:r>
            <a:r>
              <a:rPr kumimoji="0" lang="en-US" sz="3950" u="none" strike="noStrike" kern="1200" cap="all" spc="300" normalizeH="0" baseline="0" noProof="0" dirty="0" smtClean="0">
                <a:ln>
                  <a:noFill/>
                </a:ln>
                <a:solidFill>
                  <a:srgbClr val="3378C4"/>
                </a:solidFill>
                <a:effectLst/>
                <a:uLnTx/>
                <a:uFillTx/>
                <a:latin typeface="+mj-lt"/>
                <a:ea typeface="+mj-ea"/>
                <a:cs typeface="Open Sans"/>
              </a:rPr>
              <a:t>and</a:t>
            </a:r>
            <a:r>
              <a:rPr kumimoji="0" lang="en-US" sz="3600" u="none" strike="noStrike" kern="1200" cap="all" spc="300" normalizeH="0" baseline="0" noProof="0" dirty="0" smtClean="0">
                <a:ln>
                  <a:noFill/>
                </a:ln>
                <a:solidFill>
                  <a:srgbClr val="3378C4"/>
                </a:solidFill>
                <a:effectLst/>
                <a:uLnTx/>
                <a:uFillTx/>
                <a:latin typeface="+mj-lt"/>
                <a:ea typeface="+mj-ea"/>
                <a:cs typeface="Open Sans"/>
              </a:rPr>
              <a:t> </a:t>
            </a:r>
            <a:r>
              <a:rPr kumimoji="0" lang="en-US" sz="3950" u="none" strike="noStrike" kern="1200" cap="all" spc="300" normalizeH="0" baseline="0" noProof="0" dirty="0" smtClean="0">
                <a:ln>
                  <a:noFill/>
                </a:ln>
                <a:solidFill>
                  <a:srgbClr val="3378C4"/>
                </a:solidFill>
                <a:effectLst/>
                <a:uLnTx/>
                <a:uFillTx/>
                <a:latin typeface="+mj-lt"/>
                <a:ea typeface="+mj-ea"/>
                <a:cs typeface="Open Sans"/>
              </a:rPr>
              <a:t>education</a:t>
            </a:r>
            <a:endParaRPr kumimoji="0" lang="en-US" sz="3950" u="none" strike="noStrike" kern="1200" cap="all" spc="300" normalizeH="0" baseline="0" noProof="0" dirty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461000" y="2660279"/>
            <a:ext cx="2368905" cy="0"/>
          </a:xfrm>
          <a:prstGeom prst="line">
            <a:avLst/>
          </a:prstGeom>
          <a:ln>
            <a:solidFill>
              <a:srgbClr val="3378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11993" y="2658691"/>
            <a:ext cx="2244007" cy="0"/>
          </a:xfrm>
          <a:prstGeom prst="line">
            <a:avLst/>
          </a:prstGeom>
          <a:ln>
            <a:solidFill>
              <a:srgbClr val="3378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-38100" y="2290653"/>
            <a:ext cx="9144000" cy="55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normalizeH="0" baseline="0" noProof="0" dirty="0" smtClean="0">
                <a:ln>
                  <a:noFill/>
                </a:ln>
                <a:solidFill>
                  <a:srgbClr val="3378C4"/>
                </a:solidFill>
                <a:effectLst/>
                <a:uLnTx/>
                <a:uFillTx/>
                <a:latin typeface="Brush Script MT Italic"/>
                <a:ea typeface="+mj-ea"/>
                <a:cs typeface="Brush Script MT Italic"/>
              </a:rPr>
              <a:t>through</a:t>
            </a:r>
            <a:endParaRPr kumimoji="0" lang="en-US" sz="4000" u="none" strike="noStrike" kern="1200" normalizeH="0" baseline="0" noProof="0" dirty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Brush Script MT Italic"/>
              <a:ea typeface="+mj-ea"/>
              <a:cs typeface="Brush Script MT Italic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93326" y="483787"/>
            <a:ext cx="8076073" cy="422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all" spc="300" normalizeH="0" baseline="0" noProof="0" dirty="0" smtClean="0">
                <a:ln>
                  <a:noFill/>
                </a:ln>
                <a:solidFill>
                  <a:srgbClr val="41B8FF"/>
                </a:solidFill>
                <a:effectLst/>
                <a:uLnTx/>
                <a:uFillTx/>
                <a:latin typeface="+mj-lt"/>
                <a:ea typeface="+mj-ea"/>
                <a:cs typeface="Open Sans"/>
              </a:rPr>
              <a:t>VISION: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92738" y="4082120"/>
            <a:ext cx="8051262" cy="422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all" spc="300" normalizeH="0" baseline="0" noProof="0" dirty="0" smtClean="0">
                <a:ln>
                  <a:noFill/>
                </a:ln>
                <a:solidFill>
                  <a:srgbClr val="41B8FF"/>
                </a:solidFill>
                <a:effectLst/>
                <a:uLnTx/>
                <a:uFillTx/>
                <a:latin typeface="+mj-lt"/>
                <a:ea typeface="+mj-ea"/>
                <a:cs typeface="Open Sans"/>
              </a:rPr>
              <a:t>MISSION: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8100" y="4741490"/>
            <a:ext cx="9144000" cy="723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 algn="ctr">
              <a:spcBef>
                <a:spcPct val="20000"/>
              </a:spcBef>
              <a:buFont typeface="Lucida Grande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100" i="1" spc="100" dirty="0" smtClean="0">
                <a:solidFill>
                  <a:srgbClr val="3378C4"/>
                </a:solidFill>
                <a:latin typeface="+mj-lt"/>
                <a:ea typeface="ＭＳ Ｐゴシック" charset="0"/>
                <a:cs typeface="Open Sans"/>
              </a:rPr>
              <a:t>REDUCE THE LIKELIHOOD OF AN ATTACK</a:t>
            </a:r>
          </a:p>
          <a:p>
            <a:pPr marL="342900" indent="-342900" algn="ctr">
              <a:spcBef>
                <a:spcPct val="20000"/>
              </a:spcBef>
              <a:buFont typeface="Lucida Grande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100" i="1" spc="100" dirty="0" smtClean="0">
                <a:solidFill>
                  <a:srgbClr val="3378C4"/>
                </a:solidFill>
                <a:latin typeface="+mj-lt"/>
                <a:ea typeface="ＭＳ Ｐゴシック" charset="0"/>
                <a:cs typeface="Open Sans"/>
              </a:rPr>
              <a:t>IMPROVE THE NATION</a:t>
            </a:r>
            <a:r>
              <a:rPr lang="ja-JP" altLang="en-US" sz="2100" i="1" spc="100" dirty="0" smtClean="0">
                <a:solidFill>
                  <a:srgbClr val="3378C4"/>
                </a:solidFill>
                <a:latin typeface="+mj-lt"/>
                <a:ea typeface="ＭＳ Ｐゴシック" charset="0"/>
                <a:cs typeface="Open Sans"/>
              </a:rPr>
              <a:t>’</a:t>
            </a:r>
            <a:r>
              <a:rPr lang="en-US" altLang="ja-JP" sz="2100" i="1" spc="100" dirty="0" smtClean="0">
                <a:solidFill>
                  <a:srgbClr val="3378C4"/>
                </a:solidFill>
                <a:latin typeface="+mj-lt"/>
                <a:ea typeface="ＭＳ Ｐゴシック" charset="0"/>
                <a:cs typeface="Open Sans"/>
              </a:rPr>
              <a:t>S ABILITY TO RESPOND EFFECTIVELY</a:t>
            </a:r>
          </a:p>
          <a:p>
            <a:pPr marL="342900" indent="-342900" algn="ctr">
              <a:spcBef>
                <a:spcPct val="20000"/>
              </a:spcBef>
              <a:buFont typeface="Lucida Grande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100" i="1" spc="100" dirty="0" smtClean="0">
                <a:solidFill>
                  <a:srgbClr val="3378C4"/>
                </a:solidFill>
                <a:latin typeface="+mj-lt"/>
                <a:ea typeface="ＭＳ Ｐゴシック" charset="0"/>
                <a:cs typeface="Open Sans"/>
              </a:rPr>
              <a:t>REDUCE THE CONSEQUENCES OF AN ATTACK</a:t>
            </a:r>
            <a:endParaRPr lang="en-US" sz="2100" i="1" spc="100" dirty="0">
              <a:solidFill>
                <a:srgbClr val="3378C4"/>
              </a:solidFill>
              <a:latin typeface="+mj-lt"/>
              <a:ea typeface="ＭＳ Ｐゴシック" charset="0"/>
              <a:cs typeface="Open San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sp>
        <p:nvSpPr>
          <p:cNvPr id="15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8048870" y="6420904"/>
            <a:ext cx="863600" cy="365125"/>
          </a:xfrm>
        </p:spPr>
        <p:txBody>
          <a:bodyPr/>
          <a:lstStyle/>
          <a:p>
            <a:fld id="{30AF0F5A-304D-344A-AE77-93AB6D0A4674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cs typeface="Open Sans"/>
              </a:rPr>
              <a:t>2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1438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132230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Participation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330200" y="1415489"/>
            <a:ext cx="8305800" cy="3886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82588">
              <a:buFont typeface="Lucida Grande"/>
              <a:buChar char="»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NCFPD is actively seeking state participation!</a:t>
            </a:r>
          </a:p>
          <a:p>
            <a:pPr marL="382588">
              <a:buFont typeface="Lucida Grande"/>
              <a:buChar char="»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Capable of TRAVELING, HOSTING, or ASSISTING VIA WEBINAR</a:t>
            </a:r>
          </a:p>
          <a:p>
            <a:pPr marL="382588">
              <a:buFont typeface="Lucida Grande"/>
              <a:buChar char="»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Most effective state participation entails:</a:t>
            </a:r>
          </a:p>
          <a:p>
            <a:pPr marL="782638" lvl="1">
              <a:buFont typeface="Lucida Grande"/>
              <a:buChar char="»"/>
            </a:pPr>
            <a:r>
              <a:rPr lang="en-US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Two hour commitment</a:t>
            </a:r>
          </a:p>
          <a:p>
            <a:pPr marL="782638" lvl="1">
              <a:buFont typeface="Lucida Grande"/>
              <a:buChar char="»"/>
            </a:pPr>
            <a:r>
              <a:rPr lang="en-US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Representation from any agency that would be involved in Food Emergency</a:t>
            </a:r>
          </a:p>
          <a:p>
            <a:pPr marL="39688" indent="0"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82588">
              <a:buFont typeface="Lucida Grande"/>
              <a:buChar char="»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Contact: 	Bethany Stave, </a:t>
            </a:r>
          </a:p>
          <a:p>
            <a:pPr marL="39688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NCFPD Program Specialist</a:t>
            </a:r>
          </a:p>
          <a:p>
            <a:pPr marL="39688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stave015@umn.edu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075" y="6420904"/>
            <a:ext cx="3524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1187"/>
            <a:ext cx="9144000" cy="46534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sp>
        <p:nvSpPr>
          <p:cNvPr id="18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8048870" y="6420904"/>
            <a:ext cx="863600" cy="365125"/>
          </a:xfrm>
        </p:spPr>
        <p:txBody>
          <a:bodyPr/>
          <a:lstStyle/>
          <a:p>
            <a:fld id="{30AF0F5A-304D-344A-AE77-93AB6D0A4674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cs typeface="Open Sans"/>
              </a:rPr>
              <a:t>21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Open Sans"/>
            </a:endParaRPr>
          </a:p>
        </p:txBody>
      </p:sp>
      <p:sp>
        <p:nvSpPr>
          <p:cNvPr id="16" name="Rectangle 15"/>
          <p:cNvSpPr/>
          <p:nvPr/>
        </p:nvSpPr>
        <p:spPr>
          <a:xfrm rot="10800000">
            <a:off x="0" y="-1028700"/>
            <a:ext cx="9144000" cy="54610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5000"/>
                </a:schemeClr>
              </a:gs>
              <a:gs pos="46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5135033"/>
            <a:ext cx="9144001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pc="300" dirty="0" smtClean="0">
                <a:solidFill>
                  <a:srgbClr val="41B8FF"/>
                </a:solidFill>
                <a:latin typeface="+mj-lt"/>
                <a:ea typeface="+mj-ea"/>
                <a:cs typeface="Open Sans"/>
              </a:rPr>
              <a:t>Animal Emergency FRAME</a:t>
            </a:r>
            <a:endParaRPr kumimoji="0" lang="en-US" sz="5400" u="none" strike="noStrike" kern="1200" cap="all" spc="300" normalizeH="0" baseline="0" noProof="0" dirty="0" smtClean="0">
              <a:ln>
                <a:noFill/>
              </a:ln>
              <a:solidFill>
                <a:srgbClr val="41B8FF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0" y="3412161"/>
            <a:ext cx="3327400" cy="1303772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3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0" y="6447382"/>
            <a:ext cx="736600" cy="288621"/>
          </a:xfrm>
          <a:prstGeom prst="rect">
            <a:avLst/>
          </a:prstGeom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132230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Animal Emergency FRAME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pic>
        <p:nvPicPr>
          <p:cNvPr id="10" name="Picture 9" descr="Frame1.tif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62"/>
          <a:stretch/>
        </p:blipFill>
        <p:spPr>
          <a:xfrm>
            <a:off x="0" y="1193800"/>
            <a:ext cx="9144000" cy="41776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511162"/>
            <a:ext cx="899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Lucida Grande"/>
              <a:buChar char="»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Training is organized by position type in the Incident Command System</a:t>
            </a:r>
          </a:p>
        </p:txBody>
      </p:sp>
    </p:spTree>
    <p:extLst>
      <p:ext uri="{BB962C8B-B14F-4D97-AF65-F5344CB8AC3E}">
        <p14:creationId xmlns:p14="http://schemas.microsoft.com/office/powerpoint/2010/main" val="23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1200" y="5618225"/>
            <a:ext cx="7416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Lucida Grande"/>
              <a:buChar char="»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Individuals can access their training, document experience, and access information on tools they will use in emergency response</a:t>
            </a:r>
          </a:p>
        </p:txBody>
      </p:sp>
      <p:pic>
        <p:nvPicPr>
          <p:cNvPr id="13" name="Picture 12" descr="Frame2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32"/>
          <a:stretch/>
        </p:blipFill>
        <p:spPr>
          <a:xfrm>
            <a:off x="0" y="1193800"/>
            <a:ext cx="9144000" cy="43935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0" y="6447382"/>
            <a:ext cx="736600" cy="288621"/>
          </a:xfrm>
          <a:prstGeom prst="rect">
            <a:avLst/>
          </a:prstGeom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132230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Animal Emergency FRAME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3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35100" y="1617725"/>
            <a:ext cx="726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Lucida Grande"/>
              <a:buChar char="»"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Will beta-test tool in Fall 2014</a:t>
            </a:r>
          </a:p>
          <a:p>
            <a:pPr marL="742950" lvl="1" indent="-285750">
              <a:buFont typeface="Lucida Grande"/>
              <a:buChar char="»"/>
            </a:pPr>
            <a:r>
              <a:rPr lang="en-US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States</a:t>
            </a:r>
          </a:p>
          <a:p>
            <a:pPr marL="742950" lvl="1" indent="-285750">
              <a:buFont typeface="Lucida Grande"/>
              <a:buChar char="»"/>
            </a:pPr>
            <a:r>
              <a:rPr lang="en-US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AVMA teams</a:t>
            </a:r>
          </a:p>
          <a:p>
            <a:pPr marL="742950" lvl="1" indent="-285750">
              <a:buFont typeface="Lucida Grande"/>
              <a:buChar char="»"/>
            </a:pPr>
            <a:r>
              <a:rPr lang="en-US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USDA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0" y="6447382"/>
            <a:ext cx="736600" cy="288621"/>
          </a:xfrm>
          <a:prstGeom prst="rect">
            <a:avLst/>
          </a:prstGeom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132230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FRAME Status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"/>
            <a:ext cx="9144000" cy="646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9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559"/>
            <a:ext cx="9144000" cy="160076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RESEARCH FUNDING PRIORITY AREAS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8048870" y="6420904"/>
            <a:ext cx="863600" cy="365125"/>
          </a:xfrm>
        </p:spPr>
        <p:txBody>
          <a:bodyPr/>
          <a:lstStyle/>
          <a:p>
            <a:fld id="{30AF0F5A-304D-344A-AE77-93AB6D0A4674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cs typeface="Open Sans"/>
              </a:rPr>
              <a:t>26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Open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2035" y="5054600"/>
            <a:ext cx="8783464" cy="1227435"/>
          </a:xfrm>
          <a:prstGeom prst="rect">
            <a:avLst/>
          </a:prstGeom>
          <a:solidFill>
            <a:srgbClr val="41B8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r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defTabSz="4571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2035" y="5156795"/>
            <a:ext cx="8783464" cy="1015659"/>
          </a:xfrm>
          <a:prstGeom prst="rect">
            <a:avLst/>
          </a:prstGeom>
        </p:spPr>
        <p:txBody>
          <a:bodyPr lIns="91435" tIns="45718" rIns="91435" bIns="45718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  <a:cs typeface="Open Sans"/>
              </a:rPr>
              <a:t>Oct: </a:t>
            </a:r>
            <a:r>
              <a:rPr lang="en-US" sz="2000" dirty="0">
                <a:solidFill>
                  <a:srgbClr val="FFFFFF"/>
                </a:solidFill>
                <a:cs typeface="Open Sans"/>
              </a:rPr>
              <a:t>Request for White Papers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  <a:cs typeface="Open Sans"/>
              </a:rPr>
              <a:t>Dec: </a:t>
            </a:r>
            <a:r>
              <a:rPr lang="en-US" sz="2000" dirty="0">
                <a:solidFill>
                  <a:srgbClr val="FFFFFF"/>
                </a:solidFill>
                <a:cs typeface="Open Sans"/>
              </a:rPr>
              <a:t>Invitation for Full Proposals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  <a:cs typeface="Open Sans"/>
              </a:rPr>
              <a:t>Feb: </a:t>
            </a:r>
            <a:r>
              <a:rPr lang="en-US" sz="2000" dirty="0">
                <a:solidFill>
                  <a:srgbClr val="FFFFFF"/>
                </a:solidFill>
                <a:cs typeface="Open Sans"/>
              </a:rPr>
              <a:t>Selection of research </a:t>
            </a:r>
            <a:r>
              <a:rPr lang="en-US" sz="2000" dirty="0" smtClean="0">
                <a:solidFill>
                  <a:srgbClr val="FFFFFF"/>
                </a:solidFill>
                <a:cs typeface="Open Sans"/>
              </a:rPr>
              <a:t>projects</a:t>
            </a:r>
            <a:endParaRPr lang="en-US" sz="2000" dirty="0">
              <a:solidFill>
                <a:srgbClr val="FFFFFF"/>
              </a:solidFill>
              <a:cs typeface="Open Sans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4294967295"/>
          </p:nvPr>
        </p:nvSpPr>
        <p:spPr>
          <a:xfrm>
            <a:off x="189334" y="1397000"/>
            <a:ext cx="4776365" cy="184149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buFont typeface="Lucida Grande"/>
              <a:buChar char="»"/>
            </a:pPr>
            <a:r>
              <a:rPr lang="en-US" sz="2000" dirty="0" smtClean="0">
                <a:solidFill>
                  <a:srgbClr val="595959"/>
                </a:solidFill>
              </a:rPr>
              <a:t>Bio and </a:t>
            </a:r>
            <a:r>
              <a:rPr lang="en-US" sz="2000" dirty="0" err="1" smtClean="0">
                <a:solidFill>
                  <a:srgbClr val="595959"/>
                </a:solidFill>
              </a:rPr>
              <a:t>Chem</a:t>
            </a:r>
            <a:r>
              <a:rPr lang="en-US" sz="2000" dirty="0" smtClean="0">
                <a:solidFill>
                  <a:srgbClr val="595959"/>
                </a:solidFill>
              </a:rPr>
              <a:t> Agent Behavior</a:t>
            </a:r>
          </a:p>
          <a:p>
            <a:pPr lvl="1">
              <a:buFont typeface="Lucida Grande"/>
              <a:buChar char="»"/>
            </a:pPr>
            <a:r>
              <a:rPr lang="en-US" sz="2000" dirty="0" smtClean="0">
                <a:solidFill>
                  <a:srgbClr val="595959"/>
                </a:solidFill>
              </a:rPr>
              <a:t>Risk Analysis</a:t>
            </a:r>
          </a:p>
          <a:p>
            <a:pPr lvl="1">
              <a:buFont typeface="Lucida Grande"/>
              <a:buChar char="»"/>
            </a:pPr>
            <a:r>
              <a:rPr lang="en-US" sz="2000" dirty="0" smtClean="0">
                <a:solidFill>
                  <a:srgbClr val="595959"/>
                </a:solidFill>
              </a:rPr>
              <a:t>Event Modeling</a:t>
            </a:r>
          </a:p>
          <a:p>
            <a:pPr lvl="1">
              <a:buFont typeface="Lucida Grande"/>
              <a:buChar char="»"/>
            </a:pPr>
            <a:endParaRPr lang="en-US" sz="2000" dirty="0" smtClean="0">
              <a:solidFill>
                <a:srgbClr val="595959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4294967295"/>
          </p:nvPr>
        </p:nvSpPr>
        <p:spPr>
          <a:xfrm>
            <a:off x="5332835" y="1397000"/>
            <a:ext cx="4776365" cy="184149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buFont typeface="Lucida Grande"/>
              <a:buChar char="»"/>
            </a:pPr>
            <a:r>
              <a:rPr lang="en-US" sz="2000" dirty="0" smtClean="0">
                <a:solidFill>
                  <a:srgbClr val="595959"/>
                </a:solidFill>
              </a:rPr>
              <a:t>Supply Chain Security </a:t>
            </a:r>
          </a:p>
          <a:p>
            <a:pPr lvl="1">
              <a:buFont typeface="Lucida Grande"/>
              <a:buChar char="»"/>
            </a:pPr>
            <a:r>
              <a:rPr lang="en-US" sz="2000" dirty="0" smtClean="0">
                <a:solidFill>
                  <a:srgbClr val="595959"/>
                </a:solidFill>
              </a:rPr>
              <a:t>Information Sharing</a:t>
            </a:r>
          </a:p>
          <a:p>
            <a:pPr lvl="1">
              <a:buFont typeface="Lucida Grande"/>
              <a:buChar char="»"/>
            </a:pPr>
            <a:r>
              <a:rPr lang="en-US" sz="2000" dirty="0" smtClean="0">
                <a:solidFill>
                  <a:srgbClr val="595959"/>
                </a:solidFill>
              </a:rPr>
              <a:t>Cyber Security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765" y="2235200"/>
            <a:ext cx="2494078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5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/>
          <p:cNvPicPr>
            <a:picLocks noChangeAspect="1"/>
          </p:cNvPicPr>
          <p:nvPr/>
        </p:nvPicPr>
        <p:blipFill>
          <a:blip r:embed="rId3" cstate="print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5207" y="-508000"/>
            <a:ext cx="10993144" cy="77977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75" y="622300"/>
            <a:ext cx="307603" cy="313267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8048870" y="6420904"/>
            <a:ext cx="863600" cy="365125"/>
          </a:xfrm>
        </p:spPr>
        <p:txBody>
          <a:bodyPr/>
          <a:lstStyle/>
          <a:p>
            <a:fld id="{30AF0F5A-304D-344A-AE77-93AB6D0A4674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cs typeface="Open Sans"/>
              </a:rPr>
              <a:t>27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Open Sans"/>
            </a:endParaRPr>
          </a:p>
        </p:txBody>
      </p:sp>
      <p:pic>
        <p:nvPicPr>
          <p:cNvPr id="18" name="Picture 2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2166" y="406104"/>
            <a:ext cx="837282" cy="80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6" descr="landolakes.g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0846" y="1978309"/>
            <a:ext cx="738554" cy="37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4893" y="3844611"/>
            <a:ext cx="738226" cy="59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7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70"/>
          <a:stretch/>
        </p:blipFill>
        <p:spPr bwMode="auto">
          <a:xfrm>
            <a:off x="914400" y="4393646"/>
            <a:ext cx="904870" cy="39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8886" y="4467558"/>
            <a:ext cx="738227" cy="51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940" y="3033006"/>
            <a:ext cx="613138" cy="73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4" descr="thin4c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06" y="1380353"/>
            <a:ext cx="984298" cy="33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4" descr="kentucky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993" y="1470189"/>
            <a:ext cx="868440" cy="43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5" descr="guelph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969" y="5766505"/>
            <a:ext cx="787441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0" descr="navalpost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91" y="2380680"/>
            <a:ext cx="564947" cy="63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8"/>
          <p:cNvSpPr>
            <a:spLocks noChangeArrowheads="1"/>
          </p:cNvSpPr>
          <p:nvPr/>
        </p:nvSpPr>
        <p:spPr bwMode="auto">
          <a:xfrm>
            <a:off x="3538539" y="3200400"/>
            <a:ext cx="53930" cy="26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endParaRPr lang="en-US" i="0"/>
          </a:p>
        </p:txBody>
      </p:sp>
      <p:pic>
        <p:nvPicPr>
          <p:cNvPr id="32" name="Picture 37" descr="wisconsinmad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9197" y="3588538"/>
            <a:ext cx="586481" cy="5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9" descr="arkansas2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4317" y="1562100"/>
            <a:ext cx="868443" cy="35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0" descr="californiadavis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875" y="3694247"/>
            <a:ext cx="868442" cy="24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1" descr="cornell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0853" y="4099983"/>
            <a:ext cx="868440" cy="27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3" descr="georgemason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8504" y="5824378"/>
            <a:ext cx="720796" cy="47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7" descr="ilinoisinst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8955" y="5409835"/>
            <a:ext cx="868445" cy="21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1" descr="johnshopkins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527" y="1728810"/>
            <a:ext cx="868439" cy="21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2" descr="kansasstate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152" y="2337356"/>
            <a:ext cx="868442" cy="2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5" descr="maryland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60" y="3519371"/>
            <a:ext cx="868439" cy="34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6" descr="michigan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2594" y="4412066"/>
            <a:ext cx="868443" cy="22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mississippi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495" y="2861141"/>
            <a:ext cx="689009" cy="68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9" descr="missouri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440" y="5047283"/>
            <a:ext cx="1763018" cy="26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61" descr="ncatnew"/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91" y="4395788"/>
            <a:ext cx="631594" cy="60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62" descr="newmexico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700" y="6133565"/>
            <a:ext cx="565974" cy="63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64" descr="northdakotastate"/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1785" y="4014826"/>
            <a:ext cx="720799" cy="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65" descr="pittsburgh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814" y="4487731"/>
            <a:ext cx="868440" cy="4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8" descr="saintjohn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72" y="5798590"/>
            <a:ext cx="492150" cy="4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72" descr="tuskegee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900" y="470500"/>
            <a:ext cx="868438" cy="18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73" descr="wayne"/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993" y="6440371"/>
            <a:ext cx="720795" cy="34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74" descr="wisconsinmil"/>
          <p:cNvPicPr>
            <a:picLocks noChangeAspect="1" noChangeArrowheads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72" y="5282696"/>
            <a:ext cx="868442" cy="25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4" descr="georgia_tech"/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6407" y="2220890"/>
            <a:ext cx="868440" cy="5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2" descr="florida"/>
          <p:cNvPicPr>
            <a:picLocks noChangeAspect="1" noChangeArrowheads="1"/>
          </p:cNvPicPr>
          <p:nvPr/>
        </p:nvPicPr>
        <p:blipFill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423" y="1019547"/>
            <a:ext cx="868443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8" descr="illinoisurbana"/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4811" y="6462600"/>
            <a:ext cx="868439" cy="34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9" descr="iowastate"/>
          <p:cNvPicPr>
            <a:picLocks noChangeAspect="1" noChangeArrowheads="1"/>
          </p:cNvPicPr>
          <p:nvPr/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0990" y="4724400"/>
            <a:ext cx="868439" cy="28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9" descr="LSU.jpg"/>
          <p:cNvPicPr>
            <a:picLocks noChangeAspect="1"/>
          </p:cNvPicPr>
          <p:nvPr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63" y="1803070"/>
            <a:ext cx="820251" cy="41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0" descr="ODU.gif"/>
          <p:cNvPicPr>
            <a:picLocks noChangeAspect="1"/>
          </p:cNvPicPr>
          <p:nvPr/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143" y="5244432"/>
            <a:ext cx="633642" cy="41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2" descr="usc_logo.gif"/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9031" y="5486216"/>
            <a:ext cx="877669" cy="42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3" descr="wsu.gif"/>
          <p:cNvPicPr>
            <a:picLocks noChangeAspect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9031" y="4203092"/>
            <a:ext cx="1140151" cy="37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 descr="FAMU.jpg"/>
          <p:cNvPicPr>
            <a:picLocks noChangeAspect="1"/>
          </p:cNvPicPr>
          <p:nvPr/>
        </p:nvPicPr>
        <p:blipFill>
          <a:blip r:embed="rId4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8048" y="55552"/>
            <a:ext cx="881767" cy="31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 descr="Hampton_University_logo.png"/>
          <p:cNvPicPr>
            <a:picLocks noChangeAspect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63" y="92359"/>
            <a:ext cx="984303" cy="23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 descr="jcsu.jpg"/>
          <p:cNvPicPr>
            <a:picLocks noChangeAspect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090417"/>
            <a:ext cx="1209871" cy="26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9"/>
          <p:cNvPicPr>
            <a:picLocks noChangeAspect="1"/>
          </p:cNvPicPr>
          <p:nvPr/>
        </p:nvPicPr>
        <p:blipFill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7578" y="3642645"/>
            <a:ext cx="672607" cy="3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50"/>
          <p:cNvPicPr>
            <a:picLocks noChangeAspect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8504" y="2035309"/>
            <a:ext cx="1350343" cy="20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51" descr="Uach_final.gif"/>
          <p:cNvPicPr>
            <a:picLocks noChangeAspect="1"/>
          </p:cNvPicPr>
          <p:nvPr/>
        </p:nvPicPr>
        <p:blipFill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5973" y="5110783"/>
            <a:ext cx="524961" cy="62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52" descr="Ballarat.png"/>
          <p:cNvPicPr>
            <a:picLocks noChangeAspect="1"/>
          </p:cNvPicPr>
          <p:nvPr/>
        </p:nvPicPr>
        <p:blipFill>
          <a:blip r:embed="rId4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8504" y="1158146"/>
            <a:ext cx="508556" cy="50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45" descr="UMN-Stacked.gif"/>
          <p:cNvPicPr>
            <a:picLocks noChangeAspect="1"/>
          </p:cNvPicPr>
          <p:nvPr/>
        </p:nvPicPr>
        <p:blipFill>
          <a:blip r:embed="rId5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767" y="889162"/>
            <a:ext cx="1328808" cy="51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52" descr="Montana.gif"/>
          <p:cNvPicPr>
            <a:picLocks noChangeAspect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15" y="562778"/>
            <a:ext cx="918678" cy="2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53" descr="Boston_college_logotype.png"/>
          <p:cNvPicPr>
            <a:picLocks noChangeAspect="1"/>
          </p:cNvPicPr>
          <p:nvPr/>
        </p:nvPicPr>
        <p:blipFill>
          <a:blip r:embed="rId5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6826" y="3218346"/>
            <a:ext cx="856138" cy="31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54" descr="Siuelogo.png"/>
          <p:cNvPicPr>
            <a:picLocks noChangeAspect="1"/>
          </p:cNvPicPr>
          <p:nvPr/>
        </p:nvPicPr>
        <p:blipFill>
          <a:blip r:embed="rId5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545449"/>
            <a:ext cx="836658" cy="21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55" descr="Calvincollegelogo.png"/>
          <p:cNvPicPr>
            <a:picLocks noChangeAspect="1"/>
          </p:cNvPicPr>
          <p:nvPr/>
        </p:nvPicPr>
        <p:blipFill>
          <a:blip r:embed="rId5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0008" y="131992"/>
            <a:ext cx="1082735" cy="21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65"/>
          <p:cNvPicPr>
            <a:picLocks noChangeAspect="1" noChangeArrowheads="1"/>
          </p:cNvPicPr>
          <p:nvPr/>
        </p:nvPicPr>
        <p:blipFill>
          <a:blip r:embed="rId5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800" y="2653412"/>
            <a:ext cx="1125796" cy="3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69"/>
          <p:cNvPicPr>
            <a:picLocks noChangeAspect="1" noChangeArrowheads="1"/>
          </p:cNvPicPr>
          <p:nvPr/>
        </p:nvPicPr>
        <p:blipFill>
          <a:blip r:embed="rId5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562" y="5121686"/>
            <a:ext cx="470619" cy="54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8" descr="arizona3"/>
          <p:cNvPicPr>
            <a:picLocks noChangeAspect="1" noChangeArrowheads="1"/>
          </p:cNvPicPr>
          <p:nvPr/>
        </p:nvPicPr>
        <p:blipFill>
          <a:blip r:embed="rId5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502" y="4070826"/>
            <a:ext cx="868440" cy="13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67" descr="rutgers"/>
          <p:cNvPicPr>
            <a:picLocks noChangeAspect="1" noChangeArrowheads="1"/>
          </p:cNvPicPr>
          <p:nvPr/>
        </p:nvPicPr>
        <p:blipFill>
          <a:blip r:embed="rId5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2350489"/>
            <a:ext cx="868442" cy="24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66" descr="purdue"/>
          <p:cNvPicPr>
            <a:picLocks noChangeAspect="1" noChangeArrowheads="1"/>
          </p:cNvPicPr>
          <p:nvPr/>
        </p:nvPicPr>
        <p:blipFill>
          <a:blip r:embed="rId5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1837" y="70164"/>
            <a:ext cx="868440" cy="2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75"/>
          <p:cNvPicPr>
            <a:picLocks noChangeAspect="1" noChangeArrowheads="1"/>
          </p:cNvPicPr>
          <p:nvPr/>
        </p:nvPicPr>
        <p:blipFill>
          <a:blip r:embed="rId6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056513"/>
            <a:ext cx="935088" cy="17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78"/>
          <p:cNvPicPr>
            <a:picLocks noChangeAspect="1" noChangeArrowheads="1"/>
          </p:cNvPicPr>
          <p:nvPr/>
        </p:nvPicPr>
        <p:blipFill>
          <a:blip r:embed="rId6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1015" y="2782345"/>
            <a:ext cx="1131949" cy="27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3" descr="InternationalFooodInfoCouncil"/>
          <p:cNvPicPr>
            <a:picLocks noChangeAspect="1" noChangeArrowheads="1"/>
          </p:cNvPicPr>
          <p:nvPr/>
        </p:nvPicPr>
        <p:blipFill>
          <a:blip r:embed="rId6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15200" y="3188305"/>
            <a:ext cx="423984" cy="385518"/>
          </a:xfrm>
          <a:prstGeom prst="rect">
            <a:avLst/>
          </a:prstGeom>
          <a:noFill/>
        </p:spPr>
      </p:pic>
      <p:pic>
        <p:nvPicPr>
          <p:cNvPr id="80" name="Picture 6" descr="BurgerKing"/>
          <p:cNvPicPr>
            <a:picLocks noChangeAspect="1" noChangeArrowheads="1"/>
          </p:cNvPicPr>
          <p:nvPr/>
        </p:nvPicPr>
        <p:blipFill>
          <a:blip r:embed="rId6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3247" y="6080627"/>
            <a:ext cx="382099" cy="41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13" descr="NationalCornGrowers"/>
          <p:cNvPicPr>
            <a:picLocks noChangeAspect="1" noChangeArrowheads="1"/>
          </p:cNvPicPr>
          <p:nvPr/>
        </p:nvPicPr>
        <p:blipFill>
          <a:blip r:embed="rId6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8125" y="5930182"/>
            <a:ext cx="757746" cy="30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17" descr="KeystoneFoods"/>
          <p:cNvPicPr>
            <a:picLocks noChangeAspect="1" noChangeArrowheads="1"/>
          </p:cNvPicPr>
          <p:nvPr/>
        </p:nvPicPr>
        <p:blipFill>
          <a:blip r:embed="rId6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3969" y="2126069"/>
            <a:ext cx="738555" cy="24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21" descr="ANDX"/>
          <p:cNvPicPr>
            <a:picLocks noChangeAspect="1" noChangeArrowheads="1"/>
          </p:cNvPicPr>
          <p:nvPr/>
        </p:nvPicPr>
        <p:blipFill>
          <a:blip r:embed="rId6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7646" y="5638800"/>
            <a:ext cx="615461" cy="12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2" descr="DQCI"/>
          <p:cNvPicPr>
            <a:picLocks noChangeAspect="1" noChangeArrowheads="1"/>
          </p:cNvPicPr>
          <p:nvPr/>
        </p:nvPicPr>
        <p:blipFill>
          <a:blip r:embed="rId6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1392" y="5540836"/>
            <a:ext cx="287215" cy="22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3" descr="Covance"/>
          <p:cNvPicPr>
            <a:picLocks noChangeAspect="1" noChangeArrowheads="1"/>
          </p:cNvPicPr>
          <p:nvPr/>
        </p:nvPicPr>
        <p:blipFill>
          <a:blip r:embed="rId6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951" y="2778403"/>
            <a:ext cx="574432" cy="14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24" descr="InstituteFoodTechnologists"/>
          <p:cNvPicPr>
            <a:picLocks noChangeAspect="1" noChangeArrowheads="1"/>
          </p:cNvPicPr>
          <p:nvPr/>
        </p:nvPicPr>
        <p:blipFill>
          <a:blip r:embed="rId6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4600" y="2476500"/>
            <a:ext cx="793261" cy="287215"/>
          </a:xfrm>
          <a:prstGeom prst="rect">
            <a:avLst/>
          </a:prstGeom>
          <a:noFill/>
        </p:spPr>
      </p:pic>
      <p:pic>
        <p:nvPicPr>
          <p:cNvPr id="87" name="Picture 25" descr="CouncilStateTerritorialEpidemiologists"/>
          <p:cNvPicPr>
            <a:picLocks noChangeAspect="1" noChangeArrowheads="1"/>
          </p:cNvPicPr>
          <p:nvPr/>
        </p:nvPicPr>
        <p:blipFill>
          <a:blip r:embed="rId7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2475" y="161899"/>
            <a:ext cx="608624" cy="25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26" descr="AssocPublicHealthLabs"/>
          <p:cNvPicPr>
            <a:picLocks noChangeAspect="1" noChangeArrowheads="1"/>
          </p:cNvPicPr>
          <p:nvPr/>
        </p:nvPicPr>
        <p:blipFill>
          <a:blip r:embed="rId7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921000"/>
            <a:ext cx="60178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27" descr="MayoClinic"/>
          <p:cNvPicPr>
            <a:picLocks noChangeAspect="1" noChangeArrowheads="1"/>
          </p:cNvPicPr>
          <p:nvPr/>
        </p:nvPicPr>
        <p:blipFill>
          <a:blip r:embed="rId7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6525" y="5594269"/>
            <a:ext cx="246185" cy="22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28" descr="Sysco"/>
          <p:cNvPicPr>
            <a:picLocks noChangeAspect="1" noChangeArrowheads="1"/>
          </p:cNvPicPr>
          <p:nvPr/>
        </p:nvPicPr>
        <p:blipFill>
          <a:blip r:embed="rId7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5029200"/>
            <a:ext cx="487242" cy="13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29" descr="RSI Logo"/>
          <p:cNvPicPr>
            <a:picLocks noChangeAspect="1" noChangeArrowheads="1"/>
          </p:cNvPicPr>
          <p:nvPr/>
        </p:nvPicPr>
        <p:blipFill>
          <a:blip r:embed="rId7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5346" y="152072"/>
            <a:ext cx="751376" cy="19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30" descr="AFDO"/>
          <p:cNvPicPr>
            <a:picLocks noChangeAspect="1" noChangeArrowheads="1"/>
          </p:cNvPicPr>
          <p:nvPr/>
        </p:nvPicPr>
        <p:blipFill>
          <a:blip r:embed="rId7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553" y="6610783"/>
            <a:ext cx="779586" cy="20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31" descr="Schwan"/>
          <p:cNvPicPr>
            <a:picLocks noChangeAspect="1" noChangeArrowheads="1"/>
          </p:cNvPicPr>
          <p:nvPr/>
        </p:nvPicPr>
        <p:blipFill>
          <a:blip r:embed="rId7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722" y="2306168"/>
            <a:ext cx="610333" cy="30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32" descr="Walmart"/>
          <p:cNvPicPr>
            <a:picLocks noChangeAspect="1" noChangeArrowheads="1"/>
          </p:cNvPicPr>
          <p:nvPr/>
        </p:nvPicPr>
        <p:blipFill>
          <a:blip r:embed="rId7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551" y="1627182"/>
            <a:ext cx="861647" cy="25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34" descr="GE Logo"/>
          <p:cNvPicPr>
            <a:picLocks noChangeAspect="1" noChangeArrowheads="1"/>
          </p:cNvPicPr>
          <p:nvPr/>
        </p:nvPicPr>
        <p:blipFill>
          <a:blip r:embed="rId7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0380" y="3985676"/>
            <a:ext cx="41629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37"/>
          <p:cNvPicPr>
            <a:picLocks noChangeAspect="1"/>
          </p:cNvPicPr>
          <p:nvPr/>
        </p:nvPicPr>
        <p:blipFill>
          <a:blip r:embed="rId7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063" y="3401462"/>
            <a:ext cx="656493" cy="35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39"/>
          <p:cNvPicPr>
            <a:picLocks noChangeAspect="1"/>
          </p:cNvPicPr>
          <p:nvPr/>
        </p:nvPicPr>
        <p:blipFill>
          <a:blip r:embed="rId8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3310" y="5058447"/>
            <a:ext cx="451339" cy="37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40"/>
          <p:cNvPicPr>
            <a:picLocks noChangeAspect="1"/>
          </p:cNvPicPr>
          <p:nvPr/>
        </p:nvPicPr>
        <p:blipFill>
          <a:blip r:embed="rId8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3048000"/>
            <a:ext cx="401759" cy="53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42"/>
          <p:cNvPicPr>
            <a:picLocks noChangeAspect="1"/>
          </p:cNvPicPr>
          <p:nvPr/>
        </p:nvPicPr>
        <p:blipFill>
          <a:blip r:embed="rId8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4572000"/>
            <a:ext cx="492369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43"/>
          <p:cNvPicPr>
            <a:picLocks noChangeAspect="1"/>
          </p:cNvPicPr>
          <p:nvPr/>
        </p:nvPicPr>
        <p:blipFill>
          <a:blip r:embed="rId8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943100"/>
            <a:ext cx="697523" cy="20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45"/>
          <p:cNvPicPr>
            <a:picLocks noChangeAspect="1"/>
          </p:cNvPicPr>
          <p:nvPr/>
        </p:nvPicPr>
        <p:blipFill>
          <a:blip r:embed="rId8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1785" y="4244662"/>
            <a:ext cx="410308" cy="41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47" descr="mcdonalds.png"/>
          <p:cNvPicPr>
            <a:picLocks noChangeAspect="1"/>
          </p:cNvPicPr>
          <p:nvPr/>
        </p:nvPicPr>
        <p:blipFill>
          <a:blip r:embed="rId8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7044" y="4323983"/>
            <a:ext cx="451339" cy="34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48" descr="MaltOMeal.gif"/>
          <p:cNvPicPr>
            <a:picLocks noChangeAspect="1"/>
          </p:cNvPicPr>
          <p:nvPr/>
        </p:nvPicPr>
        <p:blipFill>
          <a:blip r:embed="rId8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733800"/>
            <a:ext cx="738553" cy="20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49" descr="ecolab.png"/>
          <p:cNvPicPr>
            <a:picLocks noChangeAspect="1"/>
          </p:cNvPicPr>
          <p:nvPr/>
        </p:nvPicPr>
        <p:blipFill>
          <a:blip r:embed="rId8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8745" y="2795032"/>
            <a:ext cx="639397" cy="2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50" descr="cargill.gif"/>
          <p:cNvPicPr>
            <a:picLocks noChangeAspect="1"/>
          </p:cNvPicPr>
          <p:nvPr/>
        </p:nvPicPr>
        <p:blipFill>
          <a:blip r:embed="rId8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510223"/>
            <a:ext cx="656493" cy="32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52" descr="coca-cola.png"/>
          <p:cNvPicPr>
            <a:picLocks noChangeAspect="1"/>
          </p:cNvPicPr>
          <p:nvPr/>
        </p:nvPicPr>
        <p:blipFill>
          <a:blip r:embed="rId8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7359" y="5181600"/>
            <a:ext cx="697525" cy="22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53" descr="gmills.gif"/>
          <p:cNvPicPr>
            <a:picLocks noChangeAspect="1"/>
          </p:cNvPicPr>
          <p:nvPr/>
        </p:nvPicPr>
        <p:blipFill>
          <a:blip r:embed="rId9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7333" y="1108784"/>
            <a:ext cx="656492" cy="38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54" descr="heb.gif"/>
          <p:cNvPicPr>
            <a:picLocks noChangeAspect="1"/>
          </p:cNvPicPr>
          <p:nvPr/>
        </p:nvPicPr>
        <p:blipFill>
          <a:blip r:embed="rId9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8825" y="3077308"/>
            <a:ext cx="701798" cy="27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55" descr="kraft.png"/>
          <p:cNvPicPr>
            <a:picLocks noChangeAspect="1"/>
          </p:cNvPicPr>
          <p:nvPr/>
        </p:nvPicPr>
        <p:blipFill>
          <a:blip r:embed="rId9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1248" y="2024008"/>
            <a:ext cx="630848" cy="2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57" descr="supervalu.gif"/>
          <p:cNvPicPr>
            <a:picLocks noChangeAspect="1"/>
          </p:cNvPicPr>
          <p:nvPr/>
        </p:nvPicPr>
        <p:blipFill>
          <a:blip r:embed="rId9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3860800"/>
            <a:ext cx="891566" cy="29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58" descr="jack.gif"/>
          <p:cNvPicPr>
            <a:picLocks noChangeAspect="1"/>
          </p:cNvPicPr>
          <p:nvPr/>
        </p:nvPicPr>
        <p:blipFill>
          <a:blip r:embed="rId9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0026" y="4434680"/>
            <a:ext cx="465871" cy="46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59" descr="bush.png"/>
          <p:cNvPicPr>
            <a:picLocks noChangeAspect="1"/>
          </p:cNvPicPr>
          <p:nvPr/>
        </p:nvPicPr>
        <p:blipFill>
          <a:blip r:embed="rId9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8254" y="4811616"/>
            <a:ext cx="492369" cy="30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60" descr="hormel.gif"/>
          <p:cNvPicPr>
            <a:picLocks noChangeAspect="1"/>
          </p:cNvPicPr>
          <p:nvPr/>
        </p:nvPicPr>
        <p:blipFill>
          <a:blip r:embed="rId9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093" y="2395720"/>
            <a:ext cx="778730" cy="33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61" descr="fresh.gif"/>
          <p:cNvPicPr>
            <a:picLocks noChangeAspect="1"/>
          </p:cNvPicPr>
          <p:nvPr/>
        </p:nvPicPr>
        <p:blipFill>
          <a:blip r:embed="rId9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5294" y="2854491"/>
            <a:ext cx="369277" cy="28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62" descr="sodexho.gif"/>
          <p:cNvPicPr>
            <a:picLocks noChangeAspect="1"/>
          </p:cNvPicPr>
          <p:nvPr/>
        </p:nvPicPr>
        <p:blipFill>
          <a:blip r:embed="rId9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5244" y="4692141"/>
            <a:ext cx="623156" cy="19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43" descr="homepage_top_logo[1]"/>
          <p:cNvPicPr>
            <a:picLocks noChangeAspect="1" noChangeArrowheads="1"/>
          </p:cNvPicPr>
          <p:nvPr/>
        </p:nvPicPr>
        <p:blipFill>
          <a:blip r:embed="rId9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74"/>
          <a:stretch>
            <a:fillRect/>
          </a:stretch>
        </p:blipFill>
        <p:spPr bwMode="auto">
          <a:xfrm>
            <a:off x="7924923" y="3376245"/>
            <a:ext cx="410308" cy="41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44" descr="McCormick Logo"/>
          <p:cNvPicPr>
            <a:picLocks noChangeAspect="1" noChangeArrowheads="1"/>
          </p:cNvPicPr>
          <p:nvPr/>
        </p:nvPicPr>
        <p:blipFill>
          <a:blip r:embed="rId10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6082" y="5216550"/>
            <a:ext cx="36927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45" descr="saralee_logo%20gif"/>
          <p:cNvPicPr>
            <a:picLocks noChangeAspect="1" noChangeArrowheads="1"/>
          </p:cNvPicPr>
          <p:nvPr/>
        </p:nvPicPr>
        <p:blipFill>
          <a:blip r:embed="rId10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984" y="5647759"/>
            <a:ext cx="533399" cy="20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46" descr="danisco_logo2"/>
          <p:cNvPicPr>
            <a:picLocks noChangeAspect="1" noChangeArrowheads="1"/>
          </p:cNvPicPr>
          <p:nvPr/>
        </p:nvPicPr>
        <p:blipFill>
          <a:blip r:embed="rId10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700" y="6223000"/>
            <a:ext cx="70265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47" descr="HersheyLogo.gif"/>
          <p:cNvPicPr>
            <a:picLocks noChangeAspect="1"/>
          </p:cNvPicPr>
          <p:nvPr/>
        </p:nvPicPr>
        <p:blipFill>
          <a:blip r:embed="rId10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7867" y="70164"/>
            <a:ext cx="837712" cy="33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48" descr="mars.gif"/>
          <p:cNvPicPr>
            <a:picLocks noChangeAspect="1"/>
          </p:cNvPicPr>
          <p:nvPr/>
        </p:nvPicPr>
        <p:blipFill>
          <a:blip r:embed="rId10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3598" y="622300"/>
            <a:ext cx="858229" cy="20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49" descr="campbells.gif"/>
          <p:cNvPicPr>
            <a:picLocks noChangeAspect="1"/>
          </p:cNvPicPr>
          <p:nvPr/>
        </p:nvPicPr>
        <p:blipFill>
          <a:blip r:embed="rId10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4199" y="1015023"/>
            <a:ext cx="800957" cy="28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36"/>
          <p:cNvPicPr>
            <a:picLocks noChangeAspect="1"/>
          </p:cNvPicPr>
          <p:nvPr/>
        </p:nvPicPr>
        <p:blipFill>
          <a:blip r:embed="rId10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109" y="5850199"/>
            <a:ext cx="783116" cy="78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40"/>
          <p:cNvPicPr>
            <a:picLocks noChangeAspect="1"/>
          </p:cNvPicPr>
          <p:nvPr/>
        </p:nvPicPr>
        <p:blipFill>
          <a:blip r:embed="rId10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3048000"/>
            <a:ext cx="778525" cy="7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11" descr="dhsseal"/>
          <p:cNvPicPr>
            <a:picLocks noChangeAspect="1" noChangeArrowheads="1"/>
          </p:cNvPicPr>
          <p:nvPr/>
        </p:nvPicPr>
        <p:blipFill>
          <a:blip r:embed="rId10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2620" y="1494302"/>
            <a:ext cx="749147" cy="749147"/>
          </a:xfrm>
          <a:prstGeom prst="rect">
            <a:avLst/>
          </a:prstGeom>
          <a:noFill/>
        </p:spPr>
      </p:pic>
      <p:pic>
        <p:nvPicPr>
          <p:cNvPr id="126" name="Picture 13" descr="Argonne Logo"/>
          <p:cNvPicPr>
            <a:picLocks noChangeAspect="1" noChangeArrowheads="1"/>
          </p:cNvPicPr>
          <p:nvPr/>
        </p:nvPicPr>
        <p:blipFill>
          <a:blip r:embed="rId10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3173" y="48658"/>
            <a:ext cx="991519" cy="27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20" descr="LANL"/>
          <p:cNvPicPr>
            <a:picLocks noChangeAspect="1" noChangeArrowheads="1"/>
          </p:cNvPicPr>
          <p:nvPr/>
        </p:nvPicPr>
        <p:blipFill>
          <a:blip r:embed="rId1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400" y="6070600"/>
            <a:ext cx="106131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24" descr="DoD_CFP_New.gif"/>
          <p:cNvPicPr>
            <a:picLocks noChangeAspect="1"/>
          </p:cNvPicPr>
          <p:nvPr/>
        </p:nvPicPr>
        <p:blipFill>
          <a:blip r:embed="rId1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1113" y="5206332"/>
            <a:ext cx="644487" cy="55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23"/>
          <p:cNvPicPr>
            <a:picLocks noChangeAspect="1"/>
          </p:cNvPicPr>
          <p:nvPr/>
        </p:nvPicPr>
        <p:blipFill>
          <a:blip r:embed="rId1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453" y="2704268"/>
            <a:ext cx="753710" cy="76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26"/>
          <p:cNvPicPr>
            <a:picLocks noChangeAspect="1"/>
          </p:cNvPicPr>
          <p:nvPr/>
        </p:nvPicPr>
        <p:blipFill>
          <a:blip r:embed="rId1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81" y="1318177"/>
            <a:ext cx="836363" cy="61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27"/>
          <p:cNvPicPr>
            <a:picLocks noChangeAspect="1"/>
          </p:cNvPicPr>
          <p:nvPr/>
        </p:nvPicPr>
        <p:blipFill>
          <a:blip r:embed="rId1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0995" y="1096531"/>
            <a:ext cx="808821" cy="41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28"/>
          <p:cNvPicPr>
            <a:picLocks noChangeAspect="1"/>
          </p:cNvPicPr>
          <p:nvPr/>
        </p:nvPicPr>
        <p:blipFill>
          <a:blip r:embed="rId1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620" y="4811616"/>
            <a:ext cx="611435" cy="63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31"/>
          <p:cNvPicPr>
            <a:picLocks noChangeAspect="1"/>
          </p:cNvPicPr>
          <p:nvPr/>
        </p:nvPicPr>
        <p:blipFill>
          <a:blip r:embed="rId1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271" y="2195490"/>
            <a:ext cx="663766" cy="45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33"/>
          <p:cNvPicPr>
            <a:picLocks noChangeAspect="1"/>
          </p:cNvPicPr>
          <p:nvPr/>
        </p:nvPicPr>
        <p:blipFill>
          <a:blip r:embed="rId1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6614" y="1803070"/>
            <a:ext cx="1069555" cy="32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35"/>
          <p:cNvPicPr>
            <a:picLocks noChangeAspect="1"/>
          </p:cNvPicPr>
          <p:nvPr/>
        </p:nvPicPr>
        <p:blipFill>
          <a:blip r:embed="rId1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1349" y="3429000"/>
            <a:ext cx="936433" cy="39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37"/>
          <p:cNvPicPr>
            <a:picLocks noChangeAspect="1"/>
          </p:cNvPicPr>
          <p:nvPr/>
        </p:nvPicPr>
        <p:blipFill>
          <a:blip r:embed="rId1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5873" y="4170206"/>
            <a:ext cx="669275" cy="53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39"/>
          <p:cNvPicPr>
            <a:picLocks noChangeAspect="1"/>
          </p:cNvPicPr>
          <p:nvPr/>
        </p:nvPicPr>
        <p:blipFill>
          <a:blip r:embed="rId1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354" y="55552"/>
            <a:ext cx="616944" cy="33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41"/>
          <p:cNvPicPr>
            <a:picLocks noChangeAspect="1"/>
          </p:cNvPicPr>
          <p:nvPr/>
        </p:nvPicPr>
        <p:blipFill>
          <a:blip r:embed="rId1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1037" y="5918418"/>
            <a:ext cx="815248" cy="53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Picture 42"/>
          <p:cNvPicPr>
            <a:picLocks noChangeAspect="1"/>
          </p:cNvPicPr>
          <p:nvPr/>
        </p:nvPicPr>
        <p:blipFill>
          <a:blip r:embed="rId1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3882" y="5853557"/>
            <a:ext cx="1145755" cy="35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14" descr="LLNL Graphic"/>
          <p:cNvPicPr>
            <a:picLocks noChangeAspect="1" noChangeArrowheads="1"/>
          </p:cNvPicPr>
          <p:nvPr/>
        </p:nvPicPr>
        <p:blipFill>
          <a:blip r:embed="rId1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511" y="4025019"/>
            <a:ext cx="429658" cy="46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8" descr="who_logo_en"/>
          <p:cNvPicPr>
            <a:picLocks noChangeAspect="1" noChangeArrowheads="1"/>
          </p:cNvPicPr>
          <p:nvPr/>
        </p:nvPicPr>
        <p:blipFill>
          <a:blip r:embed="rId1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915" b="-2632"/>
          <a:stretch>
            <a:fillRect/>
          </a:stretch>
        </p:blipFill>
        <p:spPr bwMode="auto">
          <a:xfrm>
            <a:off x="4845349" y="2819400"/>
            <a:ext cx="484742" cy="47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43"/>
          <p:cNvPicPr>
            <a:picLocks noChangeAspect="1"/>
          </p:cNvPicPr>
          <p:nvPr/>
        </p:nvPicPr>
        <p:blipFill>
          <a:blip r:embed="rId1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2339" y="1119467"/>
            <a:ext cx="571959" cy="6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45"/>
          <p:cNvPicPr>
            <a:picLocks noChangeAspect="1"/>
          </p:cNvPicPr>
          <p:nvPr/>
        </p:nvPicPr>
        <p:blipFill>
          <a:blip r:embed="rId1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5294801"/>
            <a:ext cx="572877" cy="57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46"/>
          <p:cNvPicPr>
            <a:picLocks noChangeAspect="1"/>
          </p:cNvPicPr>
          <p:nvPr/>
        </p:nvPicPr>
        <p:blipFill>
          <a:blip r:embed="rId1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4458" y="111365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30"/>
          <p:cNvPicPr>
            <a:picLocks noChangeAspect="1"/>
          </p:cNvPicPr>
          <p:nvPr/>
        </p:nvPicPr>
        <p:blipFill>
          <a:blip r:embed="rId1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8237" y="2398923"/>
            <a:ext cx="509530" cy="57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Picture 32" descr="NIFA.png"/>
          <p:cNvPicPr>
            <a:picLocks noChangeAspect="1"/>
          </p:cNvPicPr>
          <p:nvPr/>
        </p:nvPicPr>
        <p:blipFill>
          <a:blip r:embed="rId1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168" y="4794537"/>
            <a:ext cx="749145" cy="23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Rectangle 146"/>
          <p:cNvSpPr/>
          <p:nvPr/>
        </p:nvSpPr>
        <p:spPr>
          <a:xfrm>
            <a:off x="4188151" y="653330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spc="300" dirty="0" smtClean="0">
                <a:solidFill>
                  <a:srgbClr val="3378C4"/>
                </a:solidFill>
                <a:latin typeface="Open Sans"/>
                <a:cs typeface="Open Sans"/>
              </a:rPr>
              <a:t>STATE/LOCAL AGENCIES</a:t>
            </a:r>
            <a:endParaRPr lang="en-US" sz="1400" spc="300" dirty="0">
              <a:solidFill>
                <a:srgbClr val="3378C4"/>
              </a:solidFill>
            </a:endParaRPr>
          </a:p>
        </p:txBody>
      </p:sp>
      <p:pic>
        <p:nvPicPr>
          <p:cNvPr id="148" name="Picture 69" descr="surrey"/>
          <p:cNvPicPr>
            <a:picLocks noChangeAspect="1" noChangeArrowheads="1"/>
          </p:cNvPicPr>
          <p:nvPr/>
        </p:nvPicPr>
        <p:blipFill>
          <a:blip r:embed="rId1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5324" y="3679107"/>
            <a:ext cx="868442" cy="30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Title 1"/>
          <p:cNvSpPr txBox="1">
            <a:spLocks/>
          </p:cNvSpPr>
          <p:nvPr/>
        </p:nvSpPr>
        <p:spPr>
          <a:xfrm>
            <a:off x="0" y="-559"/>
            <a:ext cx="9144000" cy="1447958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ERIKA@UMN.EDU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2002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-626675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6188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Thank you for 10 years!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sp>
        <p:nvSpPr>
          <p:cNvPr id="9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8048870" y="6420904"/>
            <a:ext cx="863600" cy="365125"/>
          </a:xfrm>
        </p:spPr>
        <p:txBody>
          <a:bodyPr/>
          <a:lstStyle/>
          <a:p>
            <a:fld id="{30AF0F5A-304D-344A-AE77-93AB6D0A4674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cs typeface="Open Sans"/>
              </a:rPr>
              <a:t>3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5261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25579" y="946547"/>
            <a:ext cx="2137544" cy="4463728"/>
          </a:xfrm>
          <a:prstGeom prst="rect">
            <a:avLst/>
          </a:prstGeom>
          <a:solidFill>
            <a:srgbClr val="2F6D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defTabSz="4571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034" y="946547"/>
            <a:ext cx="2137544" cy="4463728"/>
          </a:xfrm>
          <a:prstGeom prst="rect">
            <a:avLst/>
          </a:prstGeom>
          <a:solidFill>
            <a:srgbClr val="64AA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r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defTabSz="4571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24410" y="946547"/>
            <a:ext cx="2116336" cy="4463728"/>
          </a:xfrm>
          <a:prstGeom prst="rect">
            <a:avLst/>
          </a:prstGeom>
          <a:solidFill>
            <a:srgbClr val="4892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r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defTabSz="4571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47954" y="946547"/>
            <a:ext cx="2137544" cy="4463728"/>
          </a:xfrm>
          <a:prstGeom prst="rect">
            <a:avLst/>
          </a:prstGeom>
          <a:solidFill>
            <a:srgbClr val="005AC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r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defTabSz="4571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034" y="2585144"/>
            <a:ext cx="2137544" cy="2585145"/>
          </a:xfrm>
          <a:prstGeom prst="rect">
            <a:avLst/>
          </a:prstGeom>
          <a:noFill/>
        </p:spPr>
        <p:txBody>
          <a:bodyPr lIns="91435" tIns="45718" rIns="91435" bIns="45718">
            <a:spAutoFit/>
          </a:bodyPr>
          <a:lstStyle/>
          <a:p>
            <a:pPr defTabSz="457177">
              <a:defRPr/>
            </a:pPr>
            <a:r>
              <a:rPr lang="en-US" sz="1700" b="1" spc="300" dirty="0" smtClean="0">
                <a:solidFill>
                  <a:schemeClr val="bg1"/>
                </a:solidFill>
                <a:cs typeface="Open Sans"/>
              </a:rPr>
              <a:t>RESEARCH</a:t>
            </a:r>
            <a:endParaRPr lang="en-US" sz="1600" b="1" spc="300" dirty="0">
              <a:solidFill>
                <a:schemeClr val="bg1"/>
              </a:solidFill>
              <a:cs typeface="Open Sans"/>
            </a:endParaRPr>
          </a:p>
          <a:p>
            <a:pPr defTabSz="457177">
              <a:defRPr/>
            </a:pPr>
            <a:endParaRPr lang="en-US" sz="800" dirty="0">
              <a:solidFill>
                <a:schemeClr val="bg1"/>
              </a:solidFill>
              <a:cs typeface="Open Sans"/>
            </a:endParaRPr>
          </a:p>
          <a:p>
            <a:pPr defTabSz="457177">
              <a:defRPr/>
            </a:pPr>
            <a:r>
              <a:rPr lang="en-US" sz="1200" dirty="0">
                <a:solidFill>
                  <a:schemeClr val="bg1"/>
                </a:solidFill>
                <a:cs typeface="Open Sans"/>
              </a:rPr>
              <a:t>Research organized and led by internal and external PIs according to themes </a:t>
            </a:r>
          </a:p>
          <a:p>
            <a:pPr defTabSz="457177">
              <a:defRPr/>
            </a:pPr>
            <a:endParaRPr lang="en-US" sz="1200" dirty="0">
              <a:solidFill>
                <a:schemeClr val="bg1"/>
              </a:solidFill>
              <a:cs typeface="Open Sans"/>
            </a:endParaRPr>
          </a:p>
          <a:p>
            <a:pPr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Exploratory, Basic, and Applied Research by Themes</a:t>
            </a:r>
          </a:p>
          <a:p>
            <a:pPr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Agent Detection</a:t>
            </a:r>
          </a:p>
          <a:p>
            <a:pPr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Supply Chains</a:t>
            </a:r>
          </a:p>
          <a:p>
            <a:pPr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Modeling</a:t>
            </a:r>
          </a:p>
          <a:p>
            <a:pPr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Risk Analysis</a:t>
            </a:r>
          </a:p>
          <a:p>
            <a:pPr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Information Sharing</a:t>
            </a:r>
          </a:p>
          <a:p>
            <a:pPr marL="400029" indent="-52385" defTabSz="457177">
              <a:defRPr/>
            </a:pPr>
            <a:endParaRPr lang="en-US" sz="1200" dirty="0">
              <a:solidFill>
                <a:schemeClr val="bg1"/>
              </a:solidFill>
              <a:cs typeface="Open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4410" y="2585145"/>
            <a:ext cx="2116336" cy="2416597"/>
          </a:xfrm>
          <a:prstGeom prst="rect">
            <a:avLst/>
          </a:prstGeom>
          <a:noFill/>
        </p:spPr>
        <p:txBody>
          <a:bodyPr lIns="91435" tIns="45718" rIns="91435" bIns="45718">
            <a:spAutoFit/>
          </a:bodyPr>
          <a:lstStyle/>
          <a:p>
            <a:pPr defTabSz="457177">
              <a:defRPr/>
            </a:pPr>
            <a:r>
              <a:rPr lang="en-US" sz="1700" b="1" spc="300" dirty="0" smtClean="0">
                <a:solidFill>
                  <a:schemeClr val="bg1"/>
                </a:solidFill>
                <a:cs typeface="Open Sans"/>
              </a:rPr>
              <a:t>EDUCATION</a:t>
            </a:r>
            <a:endParaRPr lang="en-US" sz="1600" b="1" spc="300" dirty="0" smtClean="0">
              <a:solidFill>
                <a:schemeClr val="bg1"/>
              </a:solidFill>
              <a:cs typeface="Open Sans"/>
            </a:endParaRPr>
          </a:p>
          <a:p>
            <a:pPr defTabSz="457177">
              <a:defRPr/>
            </a:pPr>
            <a:r>
              <a:rPr lang="en-US" sz="800" dirty="0">
                <a:solidFill>
                  <a:schemeClr val="bg1"/>
                </a:solidFill>
                <a:cs typeface="Open Sans"/>
              </a:rPr>
              <a:t/>
            </a:r>
            <a:br>
              <a:rPr lang="en-US" sz="800" dirty="0">
                <a:solidFill>
                  <a:schemeClr val="bg1"/>
                </a:solidFill>
                <a:cs typeface="Open Sans"/>
              </a:rPr>
            </a:br>
            <a:r>
              <a:rPr lang="en-US" sz="1200" dirty="0">
                <a:solidFill>
                  <a:schemeClr val="bg1"/>
                </a:solidFill>
                <a:cs typeface="Open Sans"/>
              </a:rPr>
              <a:t>Education and training for students &amp; professionals both domestic and international</a:t>
            </a:r>
          </a:p>
          <a:p>
            <a:pPr defTabSz="457177">
              <a:defRPr/>
            </a:pPr>
            <a:endParaRPr lang="en-US" sz="1200" dirty="0">
              <a:solidFill>
                <a:schemeClr val="bg1"/>
              </a:solidFill>
              <a:cs typeface="Open Sans"/>
            </a:endParaRPr>
          </a:p>
          <a:p>
            <a:pPr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Credit and Non-Credit Offerings Delivered Through</a:t>
            </a:r>
          </a:p>
          <a:p>
            <a:pPr marL="1588" indent="-1588"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Classrooms</a:t>
            </a:r>
          </a:p>
          <a:p>
            <a:pPr marL="1588" indent="-1588"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Online Courses</a:t>
            </a:r>
          </a:p>
          <a:p>
            <a:pPr marL="1588" indent="-1588"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Seminars</a:t>
            </a:r>
          </a:p>
          <a:p>
            <a:pPr marL="1588" indent="-1588"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Collaborative Exchanges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25579" y="2330649"/>
            <a:ext cx="2137544" cy="3123928"/>
          </a:xfrm>
          <a:prstGeom prst="rect">
            <a:avLst/>
          </a:prstGeom>
          <a:noFill/>
          <a:effectLst/>
        </p:spPr>
        <p:txBody>
          <a:bodyPr lIns="91435" tIns="45718" rIns="91435" bIns="45718">
            <a:spAutoFit/>
          </a:bodyPr>
          <a:lstStyle/>
          <a:p>
            <a:pPr defTabSz="457177">
              <a:defRPr/>
            </a:pPr>
            <a:endParaRPr lang="en-US" sz="1700" b="1" spc="300" dirty="0">
              <a:solidFill>
                <a:schemeClr val="bg1"/>
              </a:solidFill>
              <a:cs typeface="Open Sans"/>
            </a:endParaRPr>
          </a:p>
          <a:p>
            <a:pPr defTabSz="457177">
              <a:defRPr/>
            </a:pPr>
            <a:r>
              <a:rPr lang="en-US" sz="1700" b="1" spc="300" dirty="0" smtClean="0">
                <a:solidFill>
                  <a:schemeClr val="bg1"/>
                </a:solidFill>
                <a:cs typeface="Open Sans"/>
              </a:rPr>
              <a:t>INFORMATION TECHNOLOGY</a:t>
            </a:r>
          </a:p>
          <a:p>
            <a:pPr defTabSz="457177">
              <a:defRPr/>
            </a:pPr>
            <a:endParaRPr lang="en-US" sz="800" dirty="0">
              <a:solidFill>
                <a:schemeClr val="bg1"/>
              </a:solidFill>
              <a:cs typeface="Open Sans"/>
            </a:endParaRPr>
          </a:p>
          <a:p>
            <a:pPr defTabSz="457177">
              <a:defRPr/>
            </a:pPr>
            <a:r>
              <a:rPr lang="en-US" sz="1200" dirty="0">
                <a:solidFill>
                  <a:schemeClr val="bg1"/>
                </a:solidFill>
                <a:cs typeface="Open Sans"/>
              </a:rPr>
              <a:t>IT development to  transition research to </a:t>
            </a:r>
            <a:r>
              <a:rPr lang="en-US" sz="1200" dirty="0" smtClean="0">
                <a:solidFill>
                  <a:schemeClr val="bg1"/>
                </a:solidFill>
                <a:cs typeface="Open Sans"/>
              </a:rPr>
              <a:t>end</a:t>
            </a:r>
            <a:r>
              <a:rPr lang="en-US" sz="1200" dirty="0">
                <a:solidFill>
                  <a:schemeClr val="bg1"/>
                </a:solidFill>
                <a:cs typeface="Open Sans"/>
              </a:rPr>
              <a:t>-users and maintain </a:t>
            </a:r>
            <a:r>
              <a:rPr lang="en-US" sz="1200" dirty="0" err="1">
                <a:solidFill>
                  <a:schemeClr val="bg1"/>
                </a:solidFill>
                <a:cs typeface="Open Sans"/>
              </a:rPr>
              <a:t>CoreSHIELD</a:t>
            </a:r>
            <a:r>
              <a:rPr lang="en-US" sz="1200" dirty="0">
                <a:solidFill>
                  <a:schemeClr val="bg1"/>
                </a:solidFill>
                <a:cs typeface="Open Sans"/>
              </a:rPr>
              <a:t> operations</a:t>
            </a:r>
          </a:p>
          <a:p>
            <a:pPr defTabSz="457177">
              <a:defRPr/>
            </a:pPr>
            <a:endParaRPr lang="en-US" sz="1200" dirty="0">
              <a:solidFill>
                <a:schemeClr val="bg1"/>
              </a:solidFill>
              <a:cs typeface="Open Sans"/>
            </a:endParaRPr>
          </a:p>
          <a:p>
            <a:pPr marL="1588" indent="-1588"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FoodSHIELD</a:t>
            </a:r>
          </a:p>
          <a:p>
            <a:pPr marL="1588" indent="-1588"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Laboratory Portals</a:t>
            </a:r>
          </a:p>
          <a:p>
            <a:pPr marL="1588" indent="-1588"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EMA Database</a:t>
            </a:r>
          </a:p>
          <a:p>
            <a:pPr marL="1588" indent="-1588"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Risk Assessments</a:t>
            </a:r>
          </a:p>
          <a:p>
            <a:pPr marL="1588" indent="-1588"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Supply Chain Documentation</a:t>
            </a:r>
          </a:p>
          <a:p>
            <a:pPr marL="1588" indent="-1588"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Horizon Scanning</a:t>
            </a:r>
          </a:p>
          <a:p>
            <a:pPr defTabSz="457177">
              <a:defRPr/>
            </a:pPr>
            <a:endParaRPr lang="en-US" sz="1200" dirty="0">
              <a:solidFill>
                <a:schemeClr val="bg1"/>
              </a:solidFill>
              <a:cs typeface="Open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7954" y="2331765"/>
            <a:ext cx="2137544" cy="2769985"/>
          </a:xfrm>
          <a:prstGeom prst="rect">
            <a:avLst/>
          </a:prstGeom>
          <a:noFill/>
        </p:spPr>
        <p:txBody>
          <a:bodyPr lIns="91435" tIns="45718" rIns="91435" bIns="45718">
            <a:spAutoFit/>
          </a:bodyPr>
          <a:lstStyle/>
          <a:p>
            <a:pPr defTabSz="457177">
              <a:defRPr/>
            </a:pPr>
            <a:endParaRPr lang="en-US" sz="1700" b="1" spc="300" dirty="0">
              <a:solidFill>
                <a:schemeClr val="bg1"/>
              </a:solidFill>
              <a:cs typeface="Open Sans"/>
            </a:endParaRPr>
          </a:p>
          <a:p>
            <a:pPr defTabSz="457177">
              <a:defRPr/>
            </a:pPr>
            <a:r>
              <a:rPr lang="en-US" sz="1700" b="1" spc="300" dirty="0" smtClean="0">
                <a:solidFill>
                  <a:schemeClr val="bg1"/>
                </a:solidFill>
                <a:cs typeface="Open Sans"/>
              </a:rPr>
              <a:t>SERVICE DELIVERY</a:t>
            </a:r>
            <a:endParaRPr lang="en-US" sz="1700" b="1" spc="300" dirty="0">
              <a:solidFill>
                <a:schemeClr val="bg1"/>
              </a:solidFill>
              <a:cs typeface="Open Sans"/>
            </a:endParaRPr>
          </a:p>
          <a:p>
            <a:pPr defTabSz="457177">
              <a:defRPr/>
            </a:pPr>
            <a:endParaRPr lang="en-US" sz="800" dirty="0">
              <a:solidFill>
                <a:schemeClr val="bg1"/>
              </a:solidFill>
              <a:cs typeface="Open Sans"/>
            </a:endParaRPr>
          </a:p>
          <a:p>
            <a:pPr defTabSz="457177">
              <a:defRPr/>
            </a:pPr>
            <a:r>
              <a:rPr lang="en-US" sz="1200" dirty="0">
                <a:solidFill>
                  <a:schemeClr val="bg1"/>
                </a:solidFill>
                <a:cs typeface="Open Sans"/>
              </a:rPr>
              <a:t>Delivery of service to advance the profession through though leadership and service projects</a:t>
            </a:r>
          </a:p>
          <a:p>
            <a:pPr defTabSz="457177">
              <a:defRPr/>
            </a:pPr>
            <a:endParaRPr lang="en-US" sz="1200" dirty="0">
              <a:solidFill>
                <a:schemeClr val="bg1"/>
              </a:solidFill>
              <a:cs typeface="Open Sans"/>
            </a:endParaRPr>
          </a:p>
          <a:p>
            <a:pPr marL="1588" indent="-1588">
              <a:buFont typeface="Lucida Grande"/>
              <a:buChar char="»"/>
              <a:defRPr/>
            </a:pPr>
            <a:r>
              <a:rPr lang="en-US" sz="1100" dirty="0">
                <a:solidFill>
                  <a:srgbClr val="FFFFFF"/>
                </a:solidFill>
                <a:cs typeface="Open Sans"/>
              </a:rPr>
              <a:t> </a:t>
            </a:r>
            <a:r>
              <a:rPr lang="en-US" sz="1100" i="1" dirty="0">
                <a:solidFill>
                  <a:srgbClr val="FFFFFF"/>
                </a:solidFill>
                <a:cs typeface="Open Sans"/>
              </a:rPr>
              <a:t>Exercises</a:t>
            </a:r>
          </a:p>
          <a:p>
            <a:pPr marL="1588" indent="-1588"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Consultation</a:t>
            </a:r>
          </a:p>
          <a:p>
            <a:pPr marL="1588" indent="-1588"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Preparedness</a:t>
            </a:r>
          </a:p>
          <a:p>
            <a:pPr marL="1588" indent="-1588">
              <a:buFont typeface="Lucida Grande"/>
              <a:buChar char="»"/>
              <a:defRPr/>
            </a:pPr>
            <a:r>
              <a:rPr lang="en-US" sz="1100" i="1" dirty="0">
                <a:solidFill>
                  <a:srgbClr val="FFFFFF"/>
                </a:solidFill>
                <a:cs typeface="Open Sans"/>
              </a:rPr>
              <a:t> Thought Leadership</a:t>
            </a:r>
          </a:p>
          <a:p>
            <a:pPr defTabSz="457177">
              <a:defRPr/>
            </a:pPr>
            <a:endParaRPr lang="en-US" sz="1100" dirty="0">
              <a:solidFill>
                <a:schemeClr val="bg1"/>
              </a:solidFill>
              <a:cs typeface="Open Sans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4410" y="946547"/>
            <a:ext cx="2116336" cy="153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993" y="938135"/>
            <a:ext cx="2152916" cy="152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5"/>
          <p:cNvGrpSpPr>
            <a:grpSpLocks/>
          </p:cNvGrpSpPr>
          <p:nvPr/>
        </p:nvGrpSpPr>
        <p:grpSpPr bwMode="auto">
          <a:xfrm>
            <a:off x="4719340" y="1213322"/>
            <a:ext cx="1950021" cy="1143000"/>
            <a:chOff x="4702374" y="1637140"/>
            <a:chExt cx="1949921" cy="1142858"/>
          </a:xfrm>
        </p:grpSpPr>
        <p:pic>
          <p:nvPicPr>
            <p:cNvPr id="15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374" y="1637140"/>
              <a:ext cx="1949921" cy="1142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0544" y="1705905"/>
              <a:ext cx="1460256" cy="91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50" t="28328" b="21164"/>
          <a:stretch>
            <a:fillRect/>
          </a:stretch>
        </p:blipFill>
        <p:spPr bwMode="auto">
          <a:xfrm>
            <a:off x="182563" y="938136"/>
            <a:ext cx="2173835" cy="153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6747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u="none" strike="noStrike" kern="1200" spc="300" normalizeH="0" baseline="0" noProof="0" dirty="0" smtClean="0">
                <a:ln>
                  <a:noFill/>
                </a:ln>
                <a:solidFill>
                  <a:srgbClr val="3378C4"/>
                </a:solidFill>
                <a:effectLst/>
                <a:uLnTx/>
                <a:uFillTx/>
                <a:latin typeface="+mj-lt"/>
                <a:ea typeface="+mj-ea"/>
                <a:cs typeface="Open Sans"/>
              </a:rPr>
              <a:t>NCFPD PRODUCT LINES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2035" y="5410275"/>
            <a:ext cx="8783464" cy="871760"/>
          </a:xfrm>
          <a:prstGeom prst="rect">
            <a:avLst/>
          </a:prstGeom>
          <a:solidFill>
            <a:srgbClr val="41B8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r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defTabSz="4571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2035" y="5563195"/>
            <a:ext cx="8783464" cy="569268"/>
          </a:xfrm>
          <a:prstGeom prst="rect">
            <a:avLst/>
          </a:prstGeom>
        </p:spPr>
        <p:txBody>
          <a:bodyPr lIns="91435" tIns="45718" rIns="91435" bIns="45718">
            <a:spAutoFit/>
          </a:bodyPr>
          <a:lstStyle/>
          <a:p>
            <a:pPr algn="ctr">
              <a:defRPr/>
            </a:pPr>
            <a:r>
              <a:rPr lang="en-US" sz="1700" b="1" spc="300" dirty="0">
                <a:solidFill>
                  <a:srgbClr val="FFFFFF"/>
                </a:solidFill>
                <a:cs typeface="Open Sans"/>
              </a:rPr>
              <a:t>SUPPORT SERVICES</a:t>
            </a:r>
            <a:br>
              <a:rPr lang="en-US" sz="1700" b="1" spc="300" dirty="0">
                <a:solidFill>
                  <a:srgbClr val="FFFFFF"/>
                </a:solidFill>
                <a:cs typeface="Open Sans"/>
              </a:rPr>
            </a:br>
            <a:endParaRPr lang="en-US" sz="200" b="1" spc="300" dirty="0">
              <a:solidFill>
                <a:srgbClr val="FFFFFF"/>
              </a:solidFill>
              <a:cs typeface="Open Sans"/>
            </a:endParaRPr>
          </a:p>
          <a:p>
            <a:pPr algn="ctr">
              <a:defRPr/>
            </a:pPr>
            <a:r>
              <a:rPr lang="en-US" sz="1200" dirty="0">
                <a:solidFill>
                  <a:srgbClr val="FFFFFF"/>
                </a:solidFill>
                <a:cs typeface="Open Sans"/>
              </a:rPr>
              <a:t>HR, Finance, Admin, Communication, Marketing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sp>
        <p:nvSpPr>
          <p:cNvPr id="24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8048870" y="6420904"/>
            <a:ext cx="863600" cy="365125"/>
          </a:xfrm>
        </p:spPr>
        <p:txBody>
          <a:bodyPr/>
          <a:lstStyle/>
          <a:p>
            <a:fld id="{30AF0F5A-304D-344A-AE77-93AB6D0A4674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cs typeface="Open Sans"/>
              </a:rPr>
              <a:t>4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7082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7322" y="3668595"/>
            <a:ext cx="2798282" cy="20002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8595"/>
            <a:ext cx="6459041" cy="2000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" y="1048580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Collaborative 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Exchange (3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-5 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Days)  </a:t>
            </a:r>
            <a:r>
              <a:rPr lang="en-US" sz="1300" dirty="0" smtClean="0">
                <a:solidFill>
                  <a:srgbClr val="3378C4"/>
                </a:solidFill>
              </a:rPr>
              <a:t>//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In Person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Certificate (4 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Hours)  </a:t>
            </a:r>
            <a:r>
              <a:rPr lang="en-US" sz="1300" dirty="0" smtClean="0">
                <a:solidFill>
                  <a:srgbClr val="3378C4"/>
                </a:solidFill>
              </a:rPr>
              <a:t>//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Academic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Credit 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Courses (Academic Certificate Coming)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-559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EDUCATION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659584"/>
            <a:ext cx="5933857" cy="20258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341" y="1659584"/>
            <a:ext cx="3279659" cy="2025833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8048870" y="6420904"/>
            <a:ext cx="863600" cy="365125"/>
          </a:xfrm>
        </p:spPr>
        <p:txBody>
          <a:bodyPr/>
          <a:lstStyle/>
          <a:p>
            <a:fld id="{30AF0F5A-304D-344A-AE77-93AB6D0A4674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cs typeface="Open Sans"/>
              </a:rPr>
              <a:t>5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962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633"/>
            <a:ext cx="9144000" cy="69003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247900" y="897471"/>
            <a:ext cx="4648200" cy="4648192"/>
          </a:xfrm>
          <a:prstGeom prst="ellipse">
            <a:avLst/>
          </a:prstGeom>
          <a:solidFill>
            <a:srgbClr val="68D5FF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45095" y="1194666"/>
            <a:ext cx="4053810" cy="4053802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64834" y="2234016"/>
            <a:ext cx="4648200" cy="1986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all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Open Sans"/>
              </a:rPr>
              <a:t>NCFPD TOOLS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cap="all" dirty="0" smtClean="0">
                <a:solidFill>
                  <a:srgbClr val="FFFFFF"/>
                </a:solidFill>
                <a:latin typeface="+mj-lt"/>
                <a:ea typeface="+mj-ea"/>
                <a:cs typeface="Open Sans"/>
              </a:rPr>
              <a:t>AND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cap="all" dirty="0" smtClean="0">
                <a:solidFill>
                  <a:srgbClr val="FFFFFF"/>
                </a:solidFill>
                <a:latin typeface="+mj-lt"/>
                <a:ea typeface="+mj-ea"/>
                <a:cs typeface="Open Sans"/>
              </a:rPr>
              <a:t>CAPABILITIES</a:t>
            </a:r>
            <a:endParaRPr kumimoji="0" lang="en-US" sz="4000" u="none" strike="noStrike" kern="1200" cap="all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8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8048870" y="6420904"/>
            <a:ext cx="863600" cy="365125"/>
          </a:xfrm>
        </p:spPr>
        <p:txBody>
          <a:bodyPr/>
          <a:lstStyle/>
          <a:p>
            <a:fld id="{30AF0F5A-304D-344A-AE77-93AB6D0A4674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cs typeface="Open Sans"/>
              </a:rPr>
              <a:t>6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86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21187"/>
            <a:ext cx="9144000" cy="3657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sp>
        <p:nvSpPr>
          <p:cNvPr id="18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8048870" y="6420904"/>
            <a:ext cx="863600" cy="365125"/>
          </a:xfrm>
        </p:spPr>
        <p:txBody>
          <a:bodyPr/>
          <a:lstStyle/>
          <a:p>
            <a:fld id="{30AF0F5A-304D-344A-AE77-93AB6D0A4674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cs typeface="Open Sans"/>
              </a:rPr>
              <a:t>7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Open Sans"/>
            </a:endParaRPr>
          </a:p>
        </p:txBody>
      </p:sp>
      <p:sp>
        <p:nvSpPr>
          <p:cNvPr id="16" name="Rectangle 15"/>
          <p:cNvSpPr/>
          <p:nvPr/>
        </p:nvSpPr>
        <p:spPr>
          <a:xfrm rot="10800000">
            <a:off x="1" y="-259287"/>
            <a:ext cx="9144000" cy="3708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5000"/>
                </a:schemeClr>
              </a:gs>
              <a:gs pos="46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4614333"/>
            <a:ext cx="9144001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300" dirty="0" smtClean="0">
                <a:solidFill>
                  <a:srgbClr val="41B8FF"/>
                </a:solidFill>
                <a:latin typeface="+mj-lt"/>
                <a:ea typeface="+mj-ea"/>
                <a:cs typeface="Open Sans"/>
              </a:rPr>
              <a:t>FoodSHIELD</a:t>
            </a:r>
            <a:endParaRPr kumimoji="0" lang="en-US" sz="7200" u="none" strike="noStrike" kern="1200" cap="all" spc="300" normalizeH="0" baseline="0" noProof="0" dirty="0" smtClean="0">
              <a:ln>
                <a:noFill/>
              </a:ln>
              <a:solidFill>
                <a:srgbClr val="41B8FF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172" y="2163236"/>
            <a:ext cx="2150528" cy="215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5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00" y="6403597"/>
            <a:ext cx="406400" cy="36973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132230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Workgroup Dashboard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29" y="1100578"/>
            <a:ext cx="8178800" cy="512423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884734" y="2108200"/>
            <a:ext cx="2535365" cy="3809999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i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7336" y="2095501"/>
            <a:ext cx="5139263" cy="1079499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i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4128" y="1409701"/>
            <a:ext cx="5410607" cy="596900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i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25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00" y="6403597"/>
            <a:ext cx="406400" cy="36973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132230"/>
            <a:ext cx="9144000" cy="939800"/>
          </a:xfrm>
          <a:prstGeom prst="rect">
            <a:avLst/>
          </a:prstGeom>
          <a:effectLst>
            <a:outerShdw blurRad="34925" dist="254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300" dirty="0" smtClean="0">
                <a:solidFill>
                  <a:srgbClr val="3378C4"/>
                </a:solidFill>
                <a:latin typeface="+mj-lt"/>
                <a:ea typeface="+mj-ea"/>
                <a:cs typeface="Open Sans"/>
              </a:rPr>
              <a:t>Applications Dashboard</a:t>
            </a:r>
            <a:endParaRPr kumimoji="0" lang="en-US" sz="3400" u="none" strike="noStrike" kern="1200" spc="300" normalizeH="0" baseline="0" noProof="0" dirty="0" smtClean="0">
              <a:ln>
                <a:noFill/>
              </a:ln>
              <a:solidFill>
                <a:srgbClr val="3378C4"/>
              </a:solidFill>
              <a:effectLst/>
              <a:uLnTx/>
              <a:uFillTx/>
              <a:latin typeface="+mj-lt"/>
              <a:ea typeface="+mj-ea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63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Open Sans"/>
              </a:rPr>
              <a:t>NATIONAL CENTER FOR FOOD PROTECTION AND DEFENSE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Open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33" y="6460062"/>
            <a:ext cx="307603" cy="313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29" y="1100577"/>
            <a:ext cx="8178800" cy="512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NCFP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191919"/>
      </a:accent2>
      <a:accent3>
        <a:srgbClr val="FFCC66"/>
      </a:accent3>
      <a:accent4>
        <a:srgbClr val="268EBD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1018</Words>
  <Application>Microsoft Office PowerPoint</Application>
  <PresentationFormat>On-screen Show (4:3)</PresentationFormat>
  <Paragraphs>205</Paragraphs>
  <Slides>27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ahcis</dc:creator>
  <cp:lastModifiedBy>Randy Young</cp:lastModifiedBy>
  <cp:revision>35</cp:revision>
  <dcterms:created xsi:type="dcterms:W3CDTF">2014-06-19T19:09:11Z</dcterms:created>
  <dcterms:modified xsi:type="dcterms:W3CDTF">2014-07-14T15:32:38Z</dcterms:modified>
</cp:coreProperties>
</file>