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4" r:id="rId3"/>
    <p:sldId id="257" r:id="rId4"/>
    <p:sldId id="258" r:id="rId5"/>
    <p:sldId id="259" r:id="rId6"/>
    <p:sldId id="261" r:id="rId7"/>
    <p:sldId id="265" r:id="rId8"/>
    <p:sldId id="266" r:id="rId9"/>
    <p:sldId id="267" r:id="rId10"/>
    <p:sldId id="269" r:id="rId11"/>
    <p:sldId id="274" r:id="rId12"/>
    <p:sldId id="275" r:id="rId13"/>
    <p:sldId id="268" r:id="rId14"/>
    <p:sldId id="273" r:id="rId15"/>
    <p:sldId id="270" r:id="rId16"/>
    <p:sldId id="278" r:id="rId17"/>
    <p:sldId id="272" r:id="rId18"/>
    <p:sldId id="271" r:id="rId19"/>
    <p:sldId id="276" r:id="rId20"/>
    <p:sldId id="277" r:id="rId21"/>
    <p:sldId id="263"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53" autoAdjust="0"/>
  </p:normalViewPr>
  <p:slideViewPr>
    <p:cSldViewPr>
      <p:cViewPr varScale="1">
        <p:scale>
          <a:sx n="78" d="100"/>
          <a:sy n="78" d="100"/>
        </p:scale>
        <p:origin x="-2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24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6575"/>
          </a:xfrm>
          <a:prstGeom prst="rect">
            <a:avLst/>
          </a:prstGeom>
        </p:spPr>
        <p:txBody>
          <a:bodyPr vert="horz" lIns="89940" tIns="44970" rIns="89940" bIns="44970" rtlCol="0"/>
          <a:lstStyle>
            <a:lvl1pPr algn="l">
              <a:defRPr sz="1200"/>
            </a:lvl1pPr>
          </a:lstStyle>
          <a:p>
            <a:endParaRPr lang="en-US"/>
          </a:p>
        </p:txBody>
      </p:sp>
      <p:sp>
        <p:nvSpPr>
          <p:cNvPr id="3" name="Date Placeholder 2"/>
          <p:cNvSpPr>
            <a:spLocks noGrp="1"/>
          </p:cNvSpPr>
          <p:nvPr>
            <p:ph type="dt" sz="quarter" idx="1"/>
          </p:nvPr>
        </p:nvSpPr>
        <p:spPr>
          <a:xfrm>
            <a:off x="3884122" y="0"/>
            <a:ext cx="2972320" cy="456575"/>
          </a:xfrm>
          <a:prstGeom prst="rect">
            <a:avLst/>
          </a:prstGeom>
        </p:spPr>
        <p:txBody>
          <a:bodyPr vert="horz" lIns="89940" tIns="44970" rIns="89940" bIns="44970" rtlCol="0"/>
          <a:lstStyle>
            <a:lvl1pPr algn="r">
              <a:defRPr sz="1200"/>
            </a:lvl1pPr>
          </a:lstStyle>
          <a:p>
            <a:fld id="{B6E674A8-B9B2-4BB5-99BE-C8BBE1650748}" type="datetimeFigureOut">
              <a:rPr lang="en-US" smtClean="0"/>
              <a:pPr/>
              <a:t>6/17/2014</a:t>
            </a:fld>
            <a:endParaRPr lang="en-US"/>
          </a:p>
        </p:txBody>
      </p:sp>
      <p:sp>
        <p:nvSpPr>
          <p:cNvPr id="4" name="Footer Placeholder 3"/>
          <p:cNvSpPr>
            <a:spLocks noGrp="1"/>
          </p:cNvSpPr>
          <p:nvPr>
            <p:ph type="ftr" sz="quarter" idx="2"/>
          </p:nvPr>
        </p:nvSpPr>
        <p:spPr>
          <a:xfrm>
            <a:off x="1" y="8685862"/>
            <a:ext cx="2972320" cy="456575"/>
          </a:xfrm>
          <a:prstGeom prst="rect">
            <a:avLst/>
          </a:prstGeom>
        </p:spPr>
        <p:txBody>
          <a:bodyPr vert="horz" lIns="89940" tIns="44970" rIns="89940" bIns="44970" rtlCol="0" anchor="b"/>
          <a:lstStyle>
            <a:lvl1pPr algn="l">
              <a:defRPr sz="1200"/>
            </a:lvl1pPr>
          </a:lstStyle>
          <a:p>
            <a:endParaRPr lang="en-US"/>
          </a:p>
        </p:txBody>
      </p:sp>
      <p:sp>
        <p:nvSpPr>
          <p:cNvPr id="5" name="Slide Number Placeholder 4"/>
          <p:cNvSpPr>
            <a:spLocks noGrp="1"/>
          </p:cNvSpPr>
          <p:nvPr>
            <p:ph type="sldNum" sz="quarter" idx="3"/>
          </p:nvPr>
        </p:nvSpPr>
        <p:spPr>
          <a:xfrm>
            <a:off x="3884122" y="8685862"/>
            <a:ext cx="2972320" cy="456575"/>
          </a:xfrm>
          <a:prstGeom prst="rect">
            <a:avLst/>
          </a:prstGeom>
        </p:spPr>
        <p:txBody>
          <a:bodyPr vert="horz" lIns="89940" tIns="44970" rIns="89940" bIns="44970" rtlCol="0" anchor="b"/>
          <a:lstStyle>
            <a:lvl1pPr algn="r">
              <a:defRPr sz="1200"/>
            </a:lvl1pPr>
          </a:lstStyle>
          <a:p>
            <a:fld id="{9F3B3257-F42E-4A90-8CDD-C4AE2458011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4B338-4677-492C-AC22-46609DE7D7A3}" type="datetimeFigureOut">
              <a:rPr lang="en-US" smtClean="0"/>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D721E-2D2E-402A-B61E-3F78FAC1F7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fld id="{C51FD38F-13B6-4BB7-A3FE-499914AABA7D}" type="slidenum">
              <a:rPr lang="en-US"/>
              <a:pPr/>
              <a:t>2</a:t>
            </a:fld>
            <a:endParaRPr lang="en-US" dirty="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p:spPr>
        <p:txBody>
          <a:bodyPr/>
          <a:lstStyle/>
          <a:p>
            <a:pPr eaLnBrk="1" hangingPunct="1"/>
            <a:endParaRPr lang="en-US" baseline="0" dirty="0" smtClean="0">
              <a:latin typeface="Arial" charset="0"/>
              <a:ea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059CCF-9C22-4E91-8C7E-C5C1E245D25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059CCF-9C22-4E91-8C7E-C5C1E245D25E}"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059CCF-9C22-4E91-8C7E-C5C1E245D25E}"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theader16.jpg"/>
          <p:cNvPicPr>
            <a:picLocks noChangeAspect="1"/>
          </p:cNvPicPr>
          <p:nvPr userDrawn="1"/>
        </p:nvPicPr>
        <p:blipFill>
          <a:blip r:embed="rId2" cstate="print"/>
          <a:stretch>
            <a:fillRect/>
          </a:stretch>
        </p:blipFill>
        <p:spPr>
          <a:xfrm>
            <a:off x="0" y="0"/>
            <a:ext cx="9144000" cy="2057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362200"/>
            <a:ext cx="3924300" cy="4191000"/>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3924300" cy="4191000"/>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B0E5D-8CD0-452B-8EAD-41F9A4432116}" type="datetimeFigureOut">
              <a:rPr lang="en-US" smtClean="0"/>
              <a:pPr/>
              <a:t>6/17/2014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3362E-422B-4D93-B2F9-611F306BB930}" type="slidenum">
              <a:rPr lang="en-US" smtClean="0"/>
              <a:pPr/>
              <a:t>‹#›</a:t>
            </a:fld>
            <a:endParaRPr lang="en-US"/>
          </a:p>
        </p:txBody>
      </p:sp>
      <p:pic>
        <p:nvPicPr>
          <p:cNvPr id="7" name="Picture 6" descr="pptheader16.jpg"/>
          <p:cNvPicPr>
            <a:picLocks noChangeAspect="1"/>
          </p:cNvPicPr>
          <p:nvPr userDrawn="1"/>
        </p:nvPicPr>
        <p:blipFill>
          <a:blip r:embed="rId5" cstate="print"/>
          <a:stretch>
            <a:fillRect/>
          </a:stretch>
        </p:blipFill>
        <p:spPr>
          <a:xfrm>
            <a:off x="0" y="0"/>
            <a:ext cx="9144000" cy="2057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ncsl.org/issues-research/agri/agriculture-and-rural-development-legislation.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0" y="2057400"/>
            <a:ext cx="3048000" cy="3048000"/>
          </a:xfrm>
          <a:prstGeom prst="rect">
            <a:avLst/>
          </a:prstGeom>
          <a:noFill/>
          <a:ln w="9525">
            <a:noFill/>
            <a:miter lim="800000"/>
            <a:headEnd/>
            <a:tailEnd/>
          </a:ln>
          <a:effectLst/>
        </p:spPr>
      </p:pic>
      <p:sp>
        <p:nvSpPr>
          <p:cNvPr id="4" name="TextBox 3"/>
          <p:cNvSpPr txBox="1"/>
          <p:nvPr/>
        </p:nvSpPr>
        <p:spPr>
          <a:xfrm>
            <a:off x="1752600" y="4956412"/>
            <a:ext cx="5638800" cy="1569660"/>
          </a:xfrm>
          <a:prstGeom prst="rect">
            <a:avLst/>
          </a:prstGeom>
          <a:noFill/>
        </p:spPr>
        <p:txBody>
          <a:bodyPr wrap="square" rtlCol="0" anchor="ctr">
            <a:spAutoFit/>
          </a:bodyPr>
          <a:lstStyle/>
          <a:p>
            <a:pPr algn="ctr"/>
            <a:r>
              <a:rPr lang="en-US" sz="4800" dirty="0" smtClean="0">
                <a:solidFill>
                  <a:srgbClr val="002060"/>
                </a:solidFill>
                <a:effectLst>
                  <a:outerShdw blurRad="38100" dist="38100" dir="2700000" algn="tl">
                    <a:srgbClr val="000000">
                      <a:alpha val="43137"/>
                    </a:srgbClr>
                  </a:outerShdw>
                </a:effectLst>
                <a:latin typeface="Cambria" pitchFamily="18" charset="0"/>
              </a:rPr>
              <a:t>Strengthening States </a:t>
            </a:r>
          </a:p>
          <a:p>
            <a:pPr algn="ctr"/>
            <a:r>
              <a:rPr lang="en-US" sz="4800" dirty="0" smtClean="0">
                <a:solidFill>
                  <a:srgbClr val="002060"/>
                </a:solidFill>
                <a:effectLst>
                  <a:outerShdw blurRad="38100" dist="38100" dir="2700000" algn="tl">
                    <a:srgbClr val="000000">
                      <a:alpha val="43137"/>
                    </a:srgbClr>
                  </a:outerShdw>
                </a:effectLst>
                <a:latin typeface="Cambria" pitchFamily="18" charset="0"/>
              </a:rPr>
              <a:t>for 40 Years</a:t>
            </a:r>
            <a:endParaRPr lang="en-US" sz="4800"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6019800" cy="1295400"/>
          </a:xfrm>
        </p:spPr>
        <p:txBody>
          <a:bodyPr>
            <a:normAutofit/>
          </a:bodyPr>
          <a:lstStyle/>
          <a:p>
            <a:pPr algn="l"/>
            <a:r>
              <a:rPr lang="en-US" sz="3800" dirty="0" smtClean="0">
                <a:solidFill>
                  <a:schemeClr val="bg1"/>
                </a:solidFill>
                <a:effectLst>
                  <a:outerShdw blurRad="38100" dist="38100" dir="2700000" algn="tl">
                    <a:srgbClr val="000000">
                      <a:alpha val="43137"/>
                    </a:srgbClr>
                  </a:outerShdw>
                </a:effectLst>
                <a:latin typeface="AGaramond" pitchFamily="18" charset="0"/>
              </a:rPr>
              <a:t>Food Safety Legislation Prior to 2014</a:t>
            </a:r>
            <a:endParaRPr lang="en-US" sz="3800"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304800" y="2057400"/>
            <a:ext cx="8382000" cy="4495800"/>
          </a:xfrm>
        </p:spPr>
        <p:txBody>
          <a:bodyPr>
            <a:normAutofit fontScale="92500"/>
          </a:bodyPr>
          <a:lstStyle/>
          <a:p>
            <a:pPr lvl="0"/>
            <a:r>
              <a:rPr lang="en-US" sz="1400" b="1" dirty="0" smtClean="0">
                <a:solidFill>
                  <a:schemeClr val="bg1"/>
                </a:solidFill>
                <a:effectLst>
                  <a:outerShdw blurRad="38100" dist="38100" dir="2700000" algn="tl">
                    <a:srgbClr val="000000">
                      <a:alpha val="43137"/>
                    </a:srgbClr>
                  </a:outerShdw>
                </a:effectLst>
              </a:rPr>
              <a:t>2013 - 169 bills introduced in 37 states</a:t>
            </a:r>
            <a:r>
              <a:rPr lang="en-US" sz="1400" dirty="0" smtClean="0">
                <a:solidFill>
                  <a:srgbClr val="FFFF00"/>
                </a:solidFill>
                <a:effectLst>
                  <a:outerShdw blurRad="38100" dist="38100" dir="2700000" algn="tl">
                    <a:srgbClr val="000000">
                      <a:alpha val="43137"/>
                    </a:srgbClr>
                  </a:outerShdw>
                </a:effectLst>
              </a:rPr>
              <a:t>: Arizona (2), California (7), Colorado (1), Connecticut (5), Delaware (1), Florida (8), Georgia (2), Hawaii (37), Iowa (3), Illinois (7), Indiana (6), Kansas (1), Massachusetts (6), Maryland (2), Maine (5), Minnesota (4), Missouri (1), Mississippi (5), Montana (5), North Dakota (1), Nebraska (1), New Jersey (3), New Mexico (2), Nevada (1), New York (25), Oklahoma (4), Oregon (3), Rhode Island (2), South Carolina (1), Tennessee (3), Texas (1), Utah (1), Virginia (1), Vermont (3), Washington (4), West Virginia (3), and Wyoming (2). </a:t>
            </a:r>
          </a:p>
          <a:p>
            <a:pPr lvl="1"/>
            <a:r>
              <a:rPr lang="en-US" sz="1000" dirty="0" smtClean="0">
                <a:solidFill>
                  <a:srgbClr val="FFFF00"/>
                </a:solidFill>
                <a:effectLst>
                  <a:outerShdw blurRad="38100" dist="38100" dir="2700000" algn="tl">
                    <a:srgbClr val="000000">
                      <a:alpha val="43137"/>
                    </a:srgbClr>
                  </a:outerShdw>
                </a:effectLst>
              </a:rPr>
              <a:t>58 laws passed in 29 states</a:t>
            </a:r>
            <a:endParaRPr lang="en-US" sz="1400" b="1" dirty="0" smtClean="0">
              <a:solidFill>
                <a:srgbClr val="FFFF00"/>
              </a:solidFill>
              <a:effectLst>
                <a:outerShdw blurRad="38100" dist="38100" dir="2700000" algn="tl">
                  <a:srgbClr val="000000">
                    <a:alpha val="43137"/>
                  </a:srgbClr>
                </a:outerShdw>
              </a:effectLst>
            </a:endParaRPr>
          </a:p>
          <a:p>
            <a:r>
              <a:rPr lang="en-US" sz="1400" b="1" dirty="0" smtClean="0">
                <a:solidFill>
                  <a:schemeClr val="bg1"/>
                </a:solidFill>
                <a:effectLst>
                  <a:outerShdw blurRad="38100" dist="38100" dir="2700000" algn="tl">
                    <a:srgbClr val="000000">
                      <a:alpha val="43137"/>
                    </a:srgbClr>
                  </a:outerShdw>
                </a:effectLst>
              </a:rPr>
              <a:t>2012: 53 bills introduced  in 24 states</a:t>
            </a:r>
            <a:r>
              <a:rPr lang="en-US" sz="1400" dirty="0" smtClean="0">
                <a:solidFill>
                  <a:srgbClr val="FFFF00"/>
                </a:solidFill>
                <a:effectLst>
                  <a:outerShdw blurRad="38100" dist="38100" dir="2700000" algn="tl">
                    <a:srgbClr val="000000">
                      <a:alpha val="43137"/>
                    </a:srgbClr>
                  </a:outerShdw>
                </a:effectLst>
              </a:rPr>
              <a:t>: California (1), Colorado (2), Georgia (2), Hawaii (4), Illinois (5), Indiana (1), Iowa (1),  Massachusetts (1), Maryland (2), Michigan (1), Minnesota (2), New Hampshire (1), New Jersey (5), New Mexico (1), New York (2), Oklahoma (3), Oregon (2), South Carolina (3), Tennessee (3), Utah (1), Vermont (1), Virginia (3), Washington (1), and West Virginia (1).</a:t>
            </a:r>
          </a:p>
          <a:p>
            <a:pPr lvl="1"/>
            <a:r>
              <a:rPr lang="en-US" sz="1400" dirty="0" smtClean="0">
                <a:solidFill>
                  <a:srgbClr val="FFFF00"/>
                </a:solidFill>
                <a:effectLst>
                  <a:outerShdw blurRad="38100" dist="38100" dir="2700000" algn="tl">
                    <a:srgbClr val="000000">
                      <a:alpha val="43137"/>
                    </a:srgbClr>
                  </a:outerShdw>
                </a:effectLst>
              </a:rPr>
              <a:t>9 laws passed in 8 states:  Colorado (1), Hawaii (1), Illinois (2), Indiana (1),  Minnesota (1), Tennessee (1), Vermont (1), and Washington (1).</a:t>
            </a:r>
          </a:p>
          <a:p>
            <a:pPr lvl="0"/>
            <a:r>
              <a:rPr lang="en-US" sz="1400" b="1" dirty="0" smtClean="0">
                <a:solidFill>
                  <a:schemeClr val="bg1"/>
                </a:solidFill>
                <a:effectLst>
                  <a:outerShdw blurRad="38100" dist="38100" dir="2700000" algn="tl">
                    <a:srgbClr val="000000">
                      <a:alpha val="43137"/>
                    </a:srgbClr>
                  </a:outerShdw>
                </a:effectLst>
              </a:rPr>
              <a:t>2011: 30 proposed in 16 states:  </a:t>
            </a:r>
            <a:r>
              <a:rPr lang="en-US" sz="1400" dirty="0" smtClean="0">
                <a:solidFill>
                  <a:srgbClr val="FFFF00"/>
                </a:solidFill>
                <a:effectLst>
                  <a:outerShdw blurRad="38100" dist="38100" dir="2700000" algn="tl">
                    <a:srgbClr val="000000">
                      <a:alpha val="43137"/>
                    </a:srgbClr>
                  </a:outerShdw>
                </a:effectLst>
              </a:rPr>
              <a:t>Arkansas (1), Arizona (1), Colorado (1), Georgia (2), Hawaii (3), Illinois (3), Minnesota (2), Montana (1), New Jersey (2), Oklahoma (1), Tennessee (2), Texas (2), Utah (1), Virginia (5), Washington (1), and Wyoming (2)</a:t>
            </a:r>
          </a:p>
          <a:p>
            <a:pPr lvl="1"/>
            <a:r>
              <a:rPr lang="en-US" sz="1400" dirty="0" smtClean="0">
                <a:solidFill>
                  <a:srgbClr val="FFFF00"/>
                </a:solidFill>
                <a:effectLst>
                  <a:outerShdw blurRad="38100" dist="38100" dir="2700000" algn="tl">
                    <a:srgbClr val="000000">
                      <a:alpha val="43137"/>
                    </a:srgbClr>
                  </a:outerShdw>
                </a:effectLst>
              </a:rPr>
              <a:t>Thirteen laws passed in 11 states:  Arkansas (1), Arizona (1), Hawaii (1), Illinois (1), Minnesota  (1), Montana (1), Tennessee (1), Texas (1), Virginia (3), Washington (1), and Wyoming (1).</a:t>
            </a:r>
          </a:p>
          <a:p>
            <a:pPr lvl="0"/>
            <a:r>
              <a:rPr lang="en-US" sz="1400" b="1" dirty="0" smtClean="0">
                <a:solidFill>
                  <a:schemeClr val="bg1"/>
                </a:solidFill>
                <a:effectLst>
                  <a:outerShdw blurRad="38100" dist="38100" dir="2700000" algn="tl">
                    <a:srgbClr val="000000">
                      <a:alpha val="43137"/>
                    </a:srgbClr>
                  </a:outerShdw>
                </a:effectLst>
              </a:rPr>
              <a:t>2010: 22 bills proposed in 13 states</a:t>
            </a:r>
            <a:r>
              <a:rPr lang="en-US" sz="1400" dirty="0" smtClean="0">
                <a:solidFill>
                  <a:srgbClr val="FFFF00"/>
                </a:solidFill>
                <a:effectLst>
                  <a:outerShdw blurRad="38100" dist="38100" dir="2700000" algn="tl">
                    <a:srgbClr val="000000">
                      <a:alpha val="43137"/>
                    </a:srgbClr>
                  </a:outerShdw>
                </a:effectLst>
              </a:rPr>
              <a:t>: California (1), Connecticut (2), Florida (2), Iowa (1), Kansas (1), Maryland (3), Maine (1), Michigan (3), Nebraska (1), Oklahoma (1), Tennessee (2), Virginia (3), and Wisconsin (1).</a:t>
            </a:r>
          </a:p>
          <a:p>
            <a:pPr lvl="1"/>
            <a:r>
              <a:rPr lang="en-US" sz="1400" dirty="0" smtClean="0">
                <a:solidFill>
                  <a:srgbClr val="FFFF00"/>
                </a:solidFill>
                <a:effectLst>
                  <a:outerShdw blurRad="38100" dist="38100" dir="2700000" algn="tl">
                    <a:srgbClr val="000000">
                      <a:alpha val="43137"/>
                    </a:srgbClr>
                  </a:outerShdw>
                </a:effectLst>
              </a:rPr>
              <a:t>Eight laws passed in six states:  Connecticut (1), Kansas (1), Maine (1), Michigan (2), Virginia (2), and Wisconsin (1).</a:t>
            </a:r>
          </a:p>
          <a:p>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6019800" cy="1295400"/>
          </a:xfrm>
        </p:spPr>
        <p:txBody>
          <a:bodyPr>
            <a:normAutofit/>
          </a:bodyPr>
          <a:lstStyle/>
          <a:p>
            <a:pPr algn="l"/>
            <a:r>
              <a:rPr lang="en-US" sz="3800" dirty="0" smtClean="0">
                <a:solidFill>
                  <a:schemeClr val="bg1"/>
                </a:solidFill>
                <a:effectLst>
                  <a:outerShdw blurRad="38100" dist="38100" dir="2700000" algn="tl">
                    <a:srgbClr val="000000">
                      <a:alpha val="43137"/>
                    </a:srgbClr>
                  </a:outerShdw>
                </a:effectLst>
                <a:latin typeface="AGaramond" pitchFamily="18" charset="0"/>
              </a:rPr>
              <a:t>Food Safety Laws 2014</a:t>
            </a:r>
            <a:endParaRPr lang="en-US" sz="3800"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304800" y="2057400"/>
            <a:ext cx="8382000" cy="4495800"/>
          </a:xfrm>
        </p:spPr>
        <p:txBody>
          <a:bodyPr>
            <a:normAutofit fontScale="92500" lnSpcReduction="10000"/>
          </a:bodyPr>
          <a:lstStyle/>
          <a:p>
            <a:pPr lvl="0"/>
            <a:r>
              <a:rPr lang="en-US" sz="2000" b="1" dirty="0" smtClean="0">
                <a:solidFill>
                  <a:schemeClr val="bg1"/>
                </a:solidFill>
                <a:effectLst>
                  <a:outerShdw blurRad="38100" dist="38100" dir="2700000" algn="tl">
                    <a:srgbClr val="000000">
                      <a:alpha val="43137"/>
                    </a:srgbClr>
                  </a:outerShdw>
                </a:effectLst>
              </a:rPr>
              <a:t>AZ H 2436 (Act 210) – </a:t>
            </a:r>
            <a:r>
              <a:rPr lang="en-US" sz="2000" dirty="0" smtClean="0">
                <a:solidFill>
                  <a:srgbClr val="FFFF00"/>
                </a:solidFill>
                <a:effectLst>
                  <a:outerShdw blurRad="38100" dist="38100" dir="2700000" algn="tl">
                    <a:srgbClr val="000000">
                      <a:alpha val="43137"/>
                    </a:srgbClr>
                  </a:outerShdw>
                </a:effectLst>
              </a:rPr>
              <a:t>requires food handler certification meets accreditation criteria</a:t>
            </a:r>
            <a:endParaRPr lang="en-US" sz="2000" dirty="0" smtClean="0">
              <a:solidFill>
                <a:schemeClr val="bg1"/>
              </a:solidFill>
              <a:effectLst>
                <a:outerShdw blurRad="38100" dist="38100" dir="2700000" algn="tl">
                  <a:srgbClr val="000000">
                    <a:alpha val="43137"/>
                  </a:srgbClr>
                </a:outerShdw>
              </a:effectLst>
            </a:endParaRPr>
          </a:p>
          <a:p>
            <a:pPr lvl="0"/>
            <a:r>
              <a:rPr lang="en-US" sz="2000" b="1" dirty="0" smtClean="0">
                <a:solidFill>
                  <a:schemeClr val="bg1"/>
                </a:solidFill>
                <a:effectLst>
                  <a:outerShdw blurRad="38100" dist="38100" dir="2700000" algn="tl">
                    <a:srgbClr val="000000">
                      <a:alpha val="43137"/>
                    </a:srgbClr>
                  </a:outerShdw>
                </a:effectLst>
              </a:rPr>
              <a:t>CA A 224 (Act 404) </a:t>
            </a:r>
            <a:r>
              <a:rPr lang="en-US" sz="2000" dirty="0" smtClean="0">
                <a:solidFill>
                  <a:srgbClr val="FFFF00"/>
                </a:solidFill>
                <a:effectLst>
                  <a:outerShdw blurRad="38100" dist="38100" dir="2700000" algn="tl">
                    <a:srgbClr val="000000">
                      <a:alpha val="43137"/>
                    </a:srgbClr>
                  </a:outerShdw>
                </a:effectLst>
              </a:rPr>
              <a:t>– requires producers of whole produce, shell eggs or processed foods from a community-supported agricultural program to comply with food safety requirements</a:t>
            </a:r>
          </a:p>
          <a:p>
            <a:pPr lvl="0"/>
            <a:r>
              <a:rPr lang="en-US" sz="2000" b="1" dirty="0" smtClean="0">
                <a:solidFill>
                  <a:schemeClr val="bg1"/>
                </a:solidFill>
                <a:effectLst>
                  <a:outerShdw blurRad="38100" dist="38100" dir="2700000" algn="tl">
                    <a:srgbClr val="000000">
                      <a:alpha val="43137"/>
                    </a:srgbClr>
                  </a:outerShdw>
                </a:effectLst>
              </a:rPr>
              <a:t>CA A 1252 (Act 556) </a:t>
            </a:r>
            <a:r>
              <a:rPr lang="en-US" sz="2000" dirty="0" smtClean="0">
                <a:solidFill>
                  <a:srgbClr val="FFFF00"/>
                </a:solidFill>
                <a:effectLst>
                  <a:outerShdw blurRad="38100" dist="38100" dir="2700000" algn="tl">
                    <a:srgbClr val="000000">
                      <a:alpha val="43137"/>
                    </a:srgbClr>
                  </a:outerShdw>
                </a:effectLst>
              </a:rPr>
              <a:t>– revises the food handling code to require </a:t>
            </a:r>
            <a:r>
              <a:rPr lang="en-US" sz="2000" dirty="0" err="1" smtClean="0">
                <a:solidFill>
                  <a:srgbClr val="FFFF00"/>
                </a:solidFill>
                <a:effectLst>
                  <a:outerShdw blurRad="38100" dist="38100" dir="2700000" algn="tl">
                    <a:srgbClr val="000000">
                      <a:alpha val="43137"/>
                    </a:srgbClr>
                  </a:outerShdw>
                </a:effectLst>
              </a:rPr>
              <a:t>handwashing</a:t>
            </a:r>
            <a:r>
              <a:rPr lang="en-US" sz="2000" dirty="0" smtClean="0">
                <a:solidFill>
                  <a:srgbClr val="FFFF00"/>
                </a:solidFill>
                <a:effectLst>
                  <a:outerShdw blurRad="38100" dist="38100" dir="2700000" algn="tl">
                    <a:srgbClr val="000000">
                      <a:alpha val="43137"/>
                    </a:srgbClr>
                  </a:outerShdw>
                </a:effectLst>
              </a:rPr>
              <a:t> when changing gloves; prohibits persons with open wounds working with food</a:t>
            </a:r>
          </a:p>
          <a:p>
            <a:pPr lvl="0"/>
            <a:r>
              <a:rPr lang="en-US" sz="2000" b="1" dirty="0" smtClean="0">
                <a:solidFill>
                  <a:schemeClr val="bg1"/>
                </a:solidFill>
                <a:effectLst>
                  <a:outerShdw blurRad="38100" dist="38100" dir="2700000" algn="tl">
                    <a:srgbClr val="000000">
                      <a:alpha val="43137"/>
                    </a:srgbClr>
                  </a:outerShdw>
                </a:effectLst>
              </a:rPr>
              <a:t>HI S 326 (Act 106) </a:t>
            </a:r>
            <a:r>
              <a:rPr lang="en-US" sz="2000" dirty="0" smtClean="0">
                <a:solidFill>
                  <a:srgbClr val="FFFF00"/>
                </a:solidFill>
                <a:effectLst>
                  <a:outerShdw blurRad="38100" dist="38100" dir="2700000" algn="tl">
                    <a:srgbClr val="000000">
                      <a:alpha val="43137"/>
                    </a:srgbClr>
                  </a:outerShdw>
                </a:effectLst>
              </a:rPr>
              <a:t>– creates task force on food safety guidelines for locally-farmed products</a:t>
            </a:r>
          </a:p>
          <a:p>
            <a:pPr lvl="0"/>
            <a:r>
              <a:rPr lang="en-US" sz="2000" b="1" dirty="0" smtClean="0">
                <a:solidFill>
                  <a:schemeClr val="bg1"/>
                </a:solidFill>
                <a:effectLst>
                  <a:outerShdw blurRad="38100" dist="38100" dir="2700000" algn="tl">
                    <a:srgbClr val="000000">
                      <a:alpha val="43137"/>
                    </a:srgbClr>
                  </a:outerShdw>
                </a:effectLst>
              </a:rPr>
              <a:t>LA </a:t>
            </a:r>
            <a:r>
              <a:rPr lang="en-US" sz="2000" b="1" dirty="0" smtClean="0">
                <a:solidFill>
                  <a:schemeClr val="bg1"/>
                </a:solidFill>
                <a:effectLst>
                  <a:outerShdw blurRad="38100" dist="38100" dir="2700000" algn="tl">
                    <a:srgbClr val="000000">
                      <a:alpha val="43137"/>
                    </a:srgbClr>
                  </a:outerShdw>
                </a:effectLst>
              </a:rPr>
              <a:t>SCR 94 </a:t>
            </a:r>
            <a:r>
              <a:rPr lang="en-US" sz="2000" dirty="0" smtClean="0">
                <a:solidFill>
                  <a:srgbClr val="FFFF00"/>
                </a:solidFill>
                <a:effectLst>
                  <a:outerShdw blurRad="38100" dist="38100" dir="2700000" algn="tl">
                    <a:srgbClr val="000000">
                      <a:alpha val="43137"/>
                    </a:srgbClr>
                  </a:outerShdw>
                </a:effectLst>
              </a:rPr>
              <a:t>– implements a Farm to School Program to assist schools in procurement of fresh fruits, vegetables, meats and </a:t>
            </a:r>
            <a:r>
              <a:rPr lang="en-US" sz="2000" dirty="0" err="1" smtClean="0">
                <a:solidFill>
                  <a:srgbClr val="FFFF00"/>
                </a:solidFill>
                <a:effectLst>
                  <a:outerShdw blurRad="38100" dist="38100" dir="2700000" algn="tl">
                    <a:srgbClr val="000000">
                      <a:alpha val="43137"/>
                    </a:srgbClr>
                  </a:outerShdw>
                </a:effectLst>
              </a:rPr>
              <a:t>seafoods</a:t>
            </a:r>
            <a:endParaRPr lang="en-US" sz="2000" dirty="0" smtClean="0">
              <a:solidFill>
                <a:srgbClr val="FFFF00"/>
              </a:solidFill>
              <a:effectLst>
                <a:outerShdw blurRad="38100" dist="38100" dir="2700000" algn="tl">
                  <a:srgbClr val="000000">
                    <a:alpha val="43137"/>
                  </a:srgbClr>
                </a:outerShdw>
              </a:effectLst>
            </a:endParaRPr>
          </a:p>
          <a:p>
            <a:pPr lvl="0"/>
            <a:r>
              <a:rPr lang="en-US" sz="2000" b="1" dirty="0" smtClean="0">
                <a:solidFill>
                  <a:schemeClr val="bg1"/>
                </a:solidFill>
                <a:effectLst>
                  <a:outerShdw blurRad="38100" dist="38100" dir="2700000" algn="tl">
                    <a:srgbClr val="000000">
                      <a:alpha val="43137"/>
                    </a:srgbClr>
                  </a:outerShdw>
                </a:effectLst>
              </a:rPr>
              <a:t>MN S 2060 (Act 163) </a:t>
            </a:r>
            <a:r>
              <a:rPr lang="en-US" sz="2000" dirty="0" smtClean="0">
                <a:solidFill>
                  <a:srgbClr val="FFFF00"/>
                </a:solidFill>
                <a:effectLst>
                  <a:outerShdw blurRad="38100" dist="38100" dir="2700000" algn="tl">
                    <a:srgbClr val="000000">
                      <a:alpha val="43137"/>
                    </a:srgbClr>
                  </a:outerShdw>
                </a:effectLst>
              </a:rPr>
              <a:t>– relates to farmers’ markets; food safety standards</a:t>
            </a:r>
          </a:p>
          <a:p>
            <a:pPr lvl="0"/>
            <a:r>
              <a:rPr lang="en-US" sz="2000" b="1" dirty="0" smtClean="0">
                <a:solidFill>
                  <a:schemeClr val="bg1"/>
                </a:solidFill>
                <a:effectLst>
                  <a:outerShdw blurRad="38100" dist="38100" dir="2700000" algn="tl">
                    <a:srgbClr val="000000">
                      <a:alpha val="43137"/>
                    </a:srgbClr>
                  </a:outerShdw>
                </a:effectLst>
              </a:rPr>
              <a:t>TN </a:t>
            </a:r>
            <a:r>
              <a:rPr lang="en-US" sz="2000" b="1" dirty="0" smtClean="0">
                <a:solidFill>
                  <a:schemeClr val="bg1"/>
                </a:solidFill>
                <a:effectLst>
                  <a:outerShdw blurRad="38100" dist="38100" dir="2700000" algn="tl">
                    <a:srgbClr val="000000">
                      <a:alpha val="43137"/>
                    </a:srgbClr>
                  </a:outerShdw>
                </a:effectLst>
              </a:rPr>
              <a:t>S 172 (Act 182) </a:t>
            </a:r>
            <a:r>
              <a:rPr lang="en-US" sz="2000" dirty="0" smtClean="0">
                <a:solidFill>
                  <a:srgbClr val="FFFF00"/>
                </a:solidFill>
                <a:effectLst>
                  <a:outerShdw blurRad="38100" dist="38100" dir="2700000" algn="tl">
                    <a:srgbClr val="000000">
                      <a:alpha val="43137"/>
                    </a:srgbClr>
                  </a:outerShdw>
                </a:effectLst>
              </a:rPr>
              <a:t>– enacts the Tennessee retail Food Safety Act</a:t>
            </a:r>
          </a:p>
          <a:p>
            <a:pPr lvl="0"/>
            <a:r>
              <a:rPr lang="en-US" sz="2000" b="1" dirty="0" smtClean="0">
                <a:solidFill>
                  <a:schemeClr val="bg1"/>
                </a:solidFill>
                <a:effectLst>
                  <a:outerShdw blurRad="38100" dist="38100" dir="2700000" algn="tl">
                    <a:srgbClr val="000000">
                      <a:alpha val="43137"/>
                    </a:srgbClr>
                  </a:outerShdw>
                </a:effectLst>
              </a:rPr>
              <a:t>UT H 176 (Act 327) </a:t>
            </a:r>
            <a:r>
              <a:rPr lang="en-US" sz="2000" dirty="0" smtClean="0">
                <a:solidFill>
                  <a:srgbClr val="FFFF00"/>
                </a:solidFill>
                <a:effectLst>
                  <a:outerShdw blurRad="38100" dist="38100" dir="2700000" algn="tl">
                    <a:srgbClr val="000000">
                      <a:alpha val="43137"/>
                    </a:srgbClr>
                  </a:outerShdw>
                </a:effectLst>
              </a:rPr>
              <a:t>– amends the health code related to food handler permits and food safety managers; exempts events hosted by charitable organizations</a:t>
            </a:r>
          </a:p>
          <a:p>
            <a:pPr lvl="0"/>
            <a:endParaRPr lang="en-US" sz="2400" dirty="0" smtClean="0">
              <a:solidFill>
                <a:srgbClr val="FFFF00"/>
              </a:solidFill>
            </a:endParaRPr>
          </a:p>
          <a:p>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019800" cy="1371601"/>
          </a:xfrm>
        </p:spPr>
        <p:txBody>
          <a:bodyPr>
            <a:normAutofit/>
          </a:bodyPr>
          <a:lstStyle/>
          <a:p>
            <a:pPr algn="l"/>
            <a:r>
              <a:rPr lang="en-US" sz="3800" dirty="0" smtClean="0">
                <a:solidFill>
                  <a:schemeClr val="bg1"/>
                </a:solidFill>
                <a:effectLst>
                  <a:outerShdw blurRad="38100" dist="38100" dir="2700000" algn="tl">
                    <a:srgbClr val="000000">
                      <a:alpha val="43137"/>
                    </a:srgbClr>
                  </a:outerShdw>
                </a:effectLst>
                <a:latin typeface="AGaramond" pitchFamily="18" charset="0"/>
              </a:rPr>
              <a:t>Food Safety Modernization Act</a:t>
            </a:r>
            <a:endParaRPr lang="en-US" sz="3800"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304800" y="2057400"/>
            <a:ext cx="8382000" cy="4495800"/>
          </a:xfrm>
        </p:spPr>
        <p:txBody>
          <a:bodyPr>
            <a:normAutofit lnSpcReduction="10000"/>
          </a:bodyPr>
          <a:lstStyle/>
          <a:p>
            <a:pPr lvl="0"/>
            <a:r>
              <a:rPr lang="en-US" sz="2000" b="1" dirty="0" smtClean="0">
                <a:solidFill>
                  <a:schemeClr val="bg1"/>
                </a:solidFill>
                <a:effectLst>
                  <a:outerShdw blurRad="38100" dist="38100" dir="2700000" algn="tl">
                    <a:srgbClr val="000000">
                      <a:alpha val="43137"/>
                    </a:srgbClr>
                  </a:outerShdw>
                </a:effectLst>
              </a:rPr>
              <a:t>HI H 279</a:t>
            </a:r>
            <a:r>
              <a:rPr lang="en-US" sz="2000" dirty="0" smtClean="0">
                <a:solidFill>
                  <a:srgbClr val="FFFF00"/>
                </a:solidFill>
                <a:effectLst>
                  <a:outerShdw blurRad="38100" dist="38100" dir="2700000" algn="tl">
                    <a:srgbClr val="000000">
                      <a:alpha val="43137"/>
                    </a:srgbClr>
                  </a:outerShdw>
                </a:effectLst>
              </a:rPr>
              <a:t> (failed) – recommends methods to prepare for compliance with FSMA</a:t>
            </a:r>
          </a:p>
          <a:p>
            <a:pPr lvl="0"/>
            <a:r>
              <a:rPr lang="en-US" sz="2000" b="1" dirty="0" smtClean="0">
                <a:solidFill>
                  <a:schemeClr val="bg1"/>
                </a:solidFill>
                <a:effectLst>
                  <a:outerShdw blurRad="38100" dist="38100" dir="2700000" algn="tl">
                    <a:srgbClr val="000000">
                      <a:alpha val="43137"/>
                    </a:srgbClr>
                  </a:outerShdw>
                </a:effectLst>
              </a:rPr>
              <a:t>ID HJM 5 </a:t>
            </a:r>
            <a:r>
              <a:rPr lang="en-US" sz="2000" dirty="0" smtClean="0">
                <a:solidFill>
                  <a:srgbClr val="FFFF00"/>
                </a:solidFill>
                <a:effectLst>
                  <a:outerShdw blurRad="38100" dist="38100" dir="2700000" algn="tl">
                    <a:srgbClr val="000000">
                      <a:alpha val="43137"/>
                    </a:srgbClr>
                  </a:outerShdw>
                </a:effectLst>
              </a:rPr>
              <a:t>(failed) – urges FDA to suspend imposition of FSMA</a:t>
            </a:r>
          </a:p>
          <a:p>
            <a:pPr lvl="0"/>
            <a:r>
              <a:rPr lang="en-US" sz="2000" b="1" dirty="0" smtClean="0">
                <a:solidFill>
                  <a:schemeClr val="bg1"/>
                </a:solidFill>
                <a:effectLst>
                  <a:outerShdw blurRad="38100" dist="38100" dir="2700000" algn="tl">
                    <a:srgbClr val="000000">
                      <a:alpha val="43137"/>
                    </a:srgbClr>
                  </a:outerShdw>
                </a:effectLst>
              </a:rPr>
              <a:t>MI H 5336 </a:t>
            </a:r>
            <a:r>
              <a:rPr lang="en-US" sz="2000" dirty="0" smtClean="0">
                <a:solidFill>
                  <a:srgbClr val="FFFF00"/>
                </a:solidFill>
                <a:effectLst>
                  <a:outerShdw blurRad="38100" dist="38100" dir="2700000" algn="tl">
                    <a:srgbClr val="000000">
                      <a:alpha val="43137"/>
                    </a:srgbClr>
                  </a:outerShdw>
                </a:effectLst>
              </a:rPr>
              <a:t>(pending) – prohibits federal regulation o f food and food producers in the state</a:t>
            </a:r>
          </a:p>
          <a:p>
            <a:pPr lvl="0"/>
            <a:r>
              <a:rPr lang="en-US" sz="2000" b="1" dirty="0" smtClean="0">
                <a:solidFill>
                  <a:schemeClr val="bg1"/>
                </a:solidFill>
                <a:effectLst>
                  <a:outerShdw blurRad="38100" dist="38100" dir="2700000" algn="tl">
                    <a:srgbClr val="000000">
                      <a:alpha val="43137"/>
                    </a:srgbClr>
                  </a:outerShdw>
                </a:effectLst>
              </a:rPr>
              <a:t>NH H 1221, 1270, 1273, 1464, 1582, 1583 </a:t>
            </a:r>
            <a:r>
              <a:rPr lang="en-US" sz="2000" dirty="0" smtClean="0">
                <a:solidFill>
                  <a:srgbClr val="FFFF00"/>
                </a:solidFill>
                <a:effectLst>
                  <a:outerShdw blurRad="38100" dist="38100" dir="2700000" algn="tl">
                    <a:srgbClr val="000000">
                      <a:alpha val="43137"/>
                    </a:srgbClr>
                  </a:outerShdw>
                </a:effectLst>
              </a:rPr>
              <a:t>(failed) – declares meat; dairy; </a:t>
            </a:r>
            <a:r>
              <a:rPr lang="en-US" sz="2000" dirty="0" err="1" smtClean="0">
                <a:solidFill>
                  <a:srgbClr val="FFFF00"/>
                </a:solidFill>
                <a:effectLst>
                  <a:outerShdw blurRad="38100" dist="38100" dir="2700000" algn="tl">
                    <a:srgbClr val="000000">
                      <a:alpha val="43137"/>
                    </a:srgbClr>
                  </a:outerShdw>
                </a:effectLst>
              </a:rPr>
              <a:t>ag</a:t>
            </a:r>
            <a:r>
              <a:rPr lang="en-US" sz="2000" dirty="0" smtClean="0">
                <a:solidFill>
                  <a:srgbClr val="FFFF00"/>
                </a:solidFill>
                <a:effectLst>
                  <a:outerShdw blurRad="38100" dist="38100" dir="2700000" algn="tl">
                    <a:srgbClr val="000000">
                      <a:alpha val="43137"/>
                    </a:srgbClr>
                  </a:outerShdw>
                </a:effectLst>
              </a:rPr>
              <a:t> products;  poultry; apian products produced in the state exempt from FDA FSMA requirements</a:t>
            </a:r>
          </a:p>
          <a:p>
            <a:pPr lvl="0"/>
            <a:endParaRPr lang="en-US" sz="2000" dirty="0" smtClean="0">
              <a:solidFill>
                <a:srgbClr val="FFFF00"/>
              </a:solidFill>
              <a:effectLst>
                <a:outerShdw blurRad="38100" dist="38100" dir="2700000" algn="tl">
                  <a:srgbClr val="000000">
                    <a:alpha val="43137"/>
                  </a:srgbClr>
                </a:outerShdw>
              </a:effectLst>
            </a:endParaRPr>
          </a:p>
          <a:p>
            <a:pPr lvl="0"/>
            <a:r>
              <a:rPr lang="en-US" sz="2000" b="1" dirty="0" smtClean="0">
                <a:solidFill>
                  <a:schemeClr val="bg1"/>
                </a:solidFill>
                <a:effectLst>
                  <a:outerShdw blurRad="38100" dist="38100" dir="2700000" algn="tl">
                    <a:srgbClr val="000000">
                      <a:alpha val="43137"/>
                    </a:srgbClr>
                  </a:outerShdw>
                </a:effectLst>
              </a:rPr>
              <a:t>ID HJM 7 </a:t>
            </a:r>
            <a:r>
              <a:rPr lang="en-US" sz="2000" dirty="0" smtClean="0">
                <a:solidFill>
                  <a:schemeClr val="bg1"/>
                </a:solidFill>
                <a:effectLst>
                  <a:outerShdw blurRad="38100" dist="38100" dir="2700000" algn="tl">
                    <a:srgbClr val="000000">
                      <a:alpha val="43137"/>
                    </a:srgbClr>
                  </a:outerShdw>
                </a:effectLst>
              </a:rPr>
              <a:t>(adopted) – opposes the adoption of any water quality std under FSMA; urges the FDA to suspend rules to implement FSMA</a:t>
            </a:r>
          </a:p>
          <a:p>
            <a:pPr lvl="0"/>
            <a:endParaRPr lang="en-US" sz="2000" dirty="0" smtClean="0">
              <a:solidFill>
                <a:srgbClr val="FFFF00"/>
              </a:solidFill>
              <a:effectLst>
                <a:outerShdw blurRad="38100" dist="38100" dir="2700000" algn="tl">
                  <a:srgbClr val="000000">
                    <a:alpha val="43137"/>
                  </a:srgbClr>
                </a:outerShdw>
              </a:effectLst>
            </a:endParaRPr>
          </a:p>
          <a:p>
            <a:pPr lvl="0"/>
            <a:r>
              <a:rPr lang="en-US" sz="2000" b="1" dirty="0" smtClean="0">
                <a:solidFill>
                  <a:schemeClr val="bg1"/>
                </a:solidFill>
                <a:effectLst>
                  <a:outerShdw blurRad="38100" dist="38100" dir="2700000" algn="tl">
                    <a:srgbClr val="000000">
                      <a:alpha val="43137"/>
                    </a:srgbClr>
                  </a:outerShdw>
                </a:effectLst>
              </a:rPr>
              <a:t>UT HB 365 (2011) </a:t>
            </a:r>
            <a:r>
              <a:rPr lang="en-US" sz="2000" dirty="0" smtClean="0">
                <a:solidFill>
                  <a:srgbClr val="FFFF00"/>
                </a:solidFill>
                <a:effectLst>
                  <a:outerShdw blurRad="38100" dist="38100" dir="2700000" algn="tl">
                    <a:srgbClr val="000000">
                      <a:alpha val="43137"/>
                    </a:srgbClr>
                  </a:outerShdw>
                </a:effectLst>
              </a:rPr>
              <a:t>– Made it a felony for feds to enforce FSMA in state; State Legislative Attorney stated it was unconstitutional</a:t>
            </a:r>
            <a:endParaRPr lang="en-US" sz="3600" dirty="0" smtClean="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Cottage Foods</a:t>
            </a:r>
            <a:endParaRPr lang="en-US" dirty="0">
              <a:solidFill>
                <a:schemeClr val="bg1"/>
              </a:solidFill>
              <a:effectLst>
                <a:outerShdw blurRad="38100" dist="38100" dir="2700000" algn="tl">
                  <a:srgbClr val="000000">
                    <a:alpha val="43137"/>
                  </a:srgbClr>
                </a:outerShdw>
              </a:effectLst>
              <a:latin typeface="AGaramond" pitchFamily="18" charset="0"/>
            </a:endParaRPr>
          </a:p>
        </p:txBody>
      </p:sp>
      <p:pic>
        <p:nvPicPr>
          <p:cNvPr id="7" name="Content Placeholder 6" descr="Market Baked Goods main.jpg"/>
          <p:cNvPicPr>
            <a:picLocks noGrp="1" noChangeAspect="1"/>
          </p:cNvPicPr>
          <p:nvPr>
            <p:ph sz="half" idx="1"/>
          </p:nvPr>
        </p:nvPicPr>
        <p:blipFill>
          <a:blip r:embed="rId2" cstate="print"/>
          <a:stretch>
            <a:fillRect/>
          </a:stretch>
        </p:blipFill>
        <p:spPr>
          <a:xfrm>
            <a:off x="152400" y="2133600"/>
            <a:ext cx="4038600" cy="2743200"/>
          </a:xfrm>
        </p:spPr>
      </p:pic>
      <p:sp>
        <p:nvSpPr>
          <p:cNvPr id="6" name="Text Placeholder 5"/>
          <p:cNvSpPr>
            <a:spLocks noGrp="1"/>
          </p:cNvSpPr>
          <p:nvPr>
            <p:ph sz="half" idx="2"/>
          </p:nvPr>
        </p:nvSpPr>
        <p:spPr>
          <a:xfrm>
            <a:off x="3352800" y="2362200"/>
            <a:ext cx="5257800" cy="4191000"/>
          </a:xfrm>
        </p:spPr>
        <p:txBody>
          <a:bodyPr>
            <a:noAutofit/>
          </a:bodyPr>
          <a:lstStyle/>
          <a:p>
            <a:pPr>
              <a:buFont typeface="Arial" pitchFamily="34" charset="0"/>
              <a:buChar char="•"/>
            </a:pPr>
            <a:r>
              <a:rPr lang="en-US" sz="2000" dirty="0" smtClean="0">
                <a:solidFill>
                  <a:srgbClr val="FFFF00"/>
                </a:solidFill>
                <a:effectLst>
                  <a:outerShdw blurRad="38100" dist="38100" dir="2700000" algn="tl">
                    <a:srgbClr val="000000">
                      <a:alpha val="43137"/>
                    </a:srgbClr>
                  </a:outerShdw>
                </a:effectLst>
              </a:rPr>
              <a:t>"</a:t>
            </a:r>
            <a:r>
              <a:rPr lang="en-US" sz="2400" dirty="0" smtClean="0">
                <a:solidFill>
                  <a:srgbClr val="FFFF00"/>
                </a:solidFill>
                <a:effectLst>
                  <a:outerShdw blurRad="38100" dist="38100" dir="2700000" algn="tl">
                    <a:srgbClr val="000000">
                      <a:alpha val="43137"/>
                    </a:srgbClr>
                  </a:outerShdw>
                </a:effectLst>
              </a:rPr>
              <a:t>Cottage Foods" refers to foods prepared in a  producer's home kitchen for sale to consumers.</a:t>
            </a:r>
          </a:p>
          <a:p>
            <a:pPr>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Producers usually sell directly to consumers out of their homes or at farmer's markets.</a:t>
            </a:r>
          </a:p>
          <a:p>
            <a:pPr>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Permit sale of ‘non-hazardous’ foods without state oversight if labeled.</a:t>
            </a:r>
            <a:endParaRPr lang="en-US" sz="3600" dirty="0" smtClean="0">
              <a:solidFill>
                <a:srgbClr val="FFFF00"/>
              </a:solidFill>
              <a:effectLst>
                <a:outerShdw blurRad="38100" dist="38100" dir="2700000" algn="tl">
                  <a:srgbClr val="000000">
                    <a:alpha val="43137"/>
                  </a:srgbClr>
                </a:outerShdw>
              </a:effectLst>
            </a:endParaRPr>
          </a:p>
          <a:p>
            <a:pPr>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States have consistently introduced cottage foods legislation since 2009</a:t>
            </a:r>
            <a:r>
              <a:rPr lang="en-US" sz="2400" dirty="0" smtClean="0">
                <a:solidFill>
                  <a:srgbClr val="FFFF00"/>
                </a:solidFill>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Cottage Foods</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6" name="Text Placeholder 5"/>
          <p:cNvSpPr>
            <a:spLocks noGrp="1"/>
          </p:cNvSpPr>
          <p:nvPr>
            <p:ph sz="half" idx="2"/>
          </p:nvPr>
        </p:nvSpPr>
        <p:spPr>
          <a:xfrm>
            <a:off x="533400" y="2133600"/>
            <a:ext cx="8077200" cy="3200400"/>
          </a:xfrm>
        </p:spPr>
        <p:txBody>
          <a:bodyPr>
            <a:noAutofit/>
          </a:bodyPr>
          <a:lstStyle/>
          <a:p>
            <a:pPr>
              <a:buNone/>
            </a:pPr>
            <a:r>
              <a:rPr lang="en-US" sz="2800" dirty="0" smtClean="0">
                <a:solidFill>
                  <a:schemeClr val="bg1"/>
                </a:solidFill>
                <a:effectLst>
                  <a:outerShdw blurRad="38100" dist="38100" dir="2700000" algn="tl">
                    <a:srgbClr val="000000">
                      <a:alpha val="43137"/>
                    </a:srgbClr>
                  </a:outerShdw>
                </a:effectLst>
              </a:rPr>
              <a:t>22 states permit certain exemptions for small-based food production; mostly for non-hazardous foods</a:t>
            </a:r>
          </a:p>
          <a:p>
            <a:pPr>
              <a:buNone/>
            </a:pPr>
            <a:r>
              <a:rPr lang="en-US" sz="2800" dirty="0" smtClean="0">
                <a:solidFill>
                  <a:schemeClr val="bg1"/>
                </a:solidFill>
                <a:effectLst>
                  <a:outerShdw blurRad="38100" dist="38100" dir="2700000" algn="tl">
                    <a:srgbClr val="000000">
                      <a:alpha val="43137"/>
                    </a:srgbClr>
                  </a:outerShdw>
                </a:effectLst>
              </a:rPr>
              <a:t>18 bills in 9 States</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AL S 159 (Act 180) </a:t>
            </a:r>
            <a:r>
              <a:rPr lang="en-US" sz="2000" dirty="0" smtClean="0">
                <a:solidFill>
                  <a:schemeClr val="bg1"/>
                </a:solidFill>
                <a:effectLst>
                  <a:outerShdw blurRad="38100" dist="38100" dir="2700000" algn="tl">
                    <a:srgbClr val="000000">
                      <a:alpha val="43137"/>
                    </a:srgbClr>
                  </a:outerShdw>
                </a:effectLst>
              </a:rPr>
              <a:t>– </a:t>
            </a:r>
            <a:r>
              <a:rPr lang="en-US" sz="2000" dirty="0" smtClean="0">
                <a:solidFill>
                  <a:srgbClr val="FFFF00"/>
                </a:solidFill>
                <a:effectLst>
                  <a:outerShdw blurRad="38100" dist="38100" dir="2700000" algn="tl">
                    <a:srgbClr val="000000">
                      <a:alpha val="43137"/>
                    </a:srgbClr>
                  </a:outerShdw>
                </a:effectLst>
              </a:rPr>
              <a:t>exempts certain baked goods and candies; requires completion of food safety course</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CA A 1252 (Act 556) </a:t>
            </a:r>
            <a:r>
              <a:rPr lang="en-US" sz="2000" dirty="0" smtClean="0">
                <a:solidFill>
                  <a:schemeClr val="bg1"/>
                </a:solidFill>
                <a:effectLst>
                  <a:outerShdw blurRad="38100" dist="38100" dir="2700000" algn="tl">
                    <a:srgbClr val="000000">
                      <a:alpha val="43137"/>
                    </a:srgbClr>
                  </a:outerShdw>
                </a:effectLst>
              </a:rPr>
              <a:t>– </a:t>
            </a:r>
            <a:r>
              <a:rPr lang="en-US" sz="2000" dirty="0" smtClean="0">
                <a:solidFill>
                  <a:srgbClr val="FFFF00"/>
                </a:solidFill>
                <a:effectLst>
                  <a:outerShdw blurRad="38100" dist="38100" dir="2700000" algn="tl">
                    <a:srgbClr val="000000">
                      <a:alpha val="43137"/>
                    </a:srgbClr>
                  </a:outerShdw>
                </a:effectLst>
              </a:rPr>
              <a:t>has language on cottage food operations</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HI SCR 97 (adopted) </a:t>
            </a:r>
            <a:r>
              <a:rPr lang="en-US" sz="2000" dirty="0" smtClean="0">
                <a:solidFill>
                  <a:schemeClr val="bg1"/>
                </a:solidFill>
                <a:effectLst>
                  <a:outerShdw blurRad="38100" dist="38100" dir="2700000" algn="tl">
                    <a:srgbClr val="000000">
                      <a:alpha val="43137"/>
                    </a:srgbClr>
                  </a:outerShdw>
                </a:effectLst>
              </a:rPr>
              <a:t>– </a:t>
            </a:r>
            <a:r>
              <a:rPr lang="en-US" sz="2000" dirty="0" smtClean="0">
                <a:solidFill>
                  <a:srgbClr val="FFFF00"/>
                </a:solidFill>
                <a:effectLst>
                  <a:outerShdw blurRad="38100" dist="38100" dir="2700000" algn="tl">
                    <a:srgbClr val="000000">
                      <a:alpha val="43137"/>
                    </a:srgbClr>
                  </a:outerShdw>
                </a:effectLst>
              </a:rPr>
              <a:t>creates a cottage food business workgroup of </a:t>
            </a:r>
            <a:r>
              <a:rPr lang="en-US" sz="2000" dirty="0" err="1" smtClean="0">
                <a:solidFill>
                  <a:srgbClr val="FFFF00"/>
                </a:solidFill>
                <a:effectLst>
                  <a:outerShdw blurRad="38100" dist="38100" dir="2700000" algn="tl">
                    <a:srgbClr val="000000">
                      <a:alpha val="43137"/>
                    </a:srgbClr>
                  </a:outerShdw>
                </a:effectLst>
              </a:rPr>
              <a:t>DoH</a:t>
            </a:r>
            <a:r>
              <a:rPr lang="en-US" sz="2000" dirty="0" smtClean="0">
                <a:solidFill>
                  <a:srgbClr val="FFFF00"/>
                </a:solidFill>
                <a:effectLst>
                  <a:outerShdw blurRad="38100" dist="38100" dir="2700000" algn="tl">
                    <a:srgbClr val="000000">
                      <a:alpha val="43137"/>
                    </a:srgbClr>
                  </a:outerShdw>
                </a:effectLst>
              </a:rPr>
              <a:t> and Industry Representatives</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IL H 5657 (at Gov) </a:t>
            </a:r>
            <a:r>
              <a:rPr lang="en-US" sz="2000" dirty="0" smtClean="0">
                <a:solidFill>
                  <a:schemeClr val="bg1"/>
                </a:solidFill>
                <a:effectLst>
                  <a:outerShdw blurRad="38100" dist="38100" dir="2700000" algn="tl">
                    <a:srgbClr val="000000">
                      <a:alpha val="43137"/>
                    </a:srgbClr>
                  </a:outerShdw>
                </a:effectLst>
              </a:rPr>
              <a:t>– </a:t>
            </a:r>
            <a:r>
              <a:rPr lang="en-US" sz="2000" dirty="0" smtClean="0">
                <a:solidFill>
                  <a:srgbClr val="FFFF00"/>
                </a:solidFill>
                <a:effectLst>
                  <a:outerShdw blurRad="38100" dist="38100" dir="2700000" algn="tl">
                    <a:srgbClr val="000000">
                      <a:alpha val="43137"/>
                    </a:srgbClr>
                  </a:outerShdw>
                </a:effectLst>
              </a:rPr>
              <a:t>addresses labeling of cottage foods</a:t>
            </a:r>
          </a:p>
          <a:p>
            <a:r>
              <a:rPr lang="en-US" sz="2000" b="1" dirty="0" smtClean="0">
                <a:solidFill>
                  <a:schemeClr val="bg1"/>
                </a:solidFill>
                <a:effectLst>
                  <a:outerShdw blurRad="38100" dist="38100" dir="2700000" algn="tl">
                    <a:srgbClr val="000000">
                      <a:alpha val="43137"/>
                    </a:srgbClr>
                  </a:outerShdw>
                </a:effectLst>
              </a:rPr>
              <a:t>ME S 444 (vetoed) </a:t>
            </a:r>
            <a:r>
              <a:rPr lang="en-US" sz="2000" dirty="0" smtClean="0">
                <a:solidFill>
                  <a:srgbClr val="FFFF00"/>
                </a:solidFill>
                <a:effectLst>
                  <a:outerShdw blurRad="38100" dist="38100" dir="2700000" algn="tl">
                    <a:srgbClr val="000000">
                      <a:alpha val="43137"/>
                    </a:srgbClr>
                  </a:outerShdw>
                </a:effectLst>
              </a:rPr>
              <a:t>– exempts homestead foods and raw milk</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MO S 525 (at Gov) </a:t>
            </a:r>
            <a:r>
              <a:rPr lang="en-US" sz="2000" dirty="0" smtClean="0">
                <a:solidFill>
                  <a:srgbClr val="FFFF00"/>
                </a:solidFill>
                <a:effectLst>
                  <a:outerShdw blurRad="38100" dist="38100" dir="2700000" algn="tl">
                    <a:srgbClr val="000000">
                      <a:alpha val="43137"/>
                    </a:srgbClr>
                  </a:outerShdw>
                </a:effectLst>
              </a:rPr>
              <a:t>– exempts cottage food </a:t>
            </a:r>
            <a:r>
              <a:rPr lang="en-US" sz="2000" dirty="0" smtClean="0">
                <a:solidFill>
                  <a:srgbClr val="FFFF00"/>
                </a:solidFill>
                <a:effectLst>
                  <a:outerShdw blurRad="38100" dist="38100" dir="2700000" algn="tl">
                    <a:srgbClr val="000000">
                      <a:alpha val="43137"/>
                    </a:srgbClr>
                  </a:outerShdw>
                </a:effectLst>
              </a:rPr>
              <a:t>operations</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VA S 176; H 135 (failed) </a:t>
            </a:r>
            <a:r>
              <a:rPr lang="en-US" sz="2000" dirty="0" smtClean="0">
                <a:solidFill>
                  <a:srgbClr val="FFFF00"/>
                </a:solidFill>
                <a:effectLst>
                  <a:outerShdw blurRad="38100" dist="38100" dir="2700000" algn="tl">
                    <a:srgbClr val="000000">
                      <a:alpha val="43137"/>
                    </a:srgbClr>
                  </a:outerShdw>
                </a:effectLst>
              </a:rPr>
              <a:t>– would include seafood as a Cottage Food</a:t>
            </a:r>
            <a:endParaRPr lang="en-US" sz="2000" dirty="0" smtClean="0">
              <a:solidFill>
                <a:srgbClr val="FFFF00"/>
              </a:solidFill>
              <a:effectLst>
                <a:outerShdw blurRad="38100" dist="38100" dir="2700000" algn="tl">
                  <a:srgbClr val="000000">
                    <a:alpha val="43137"/>
                  </a:srgbClr>
                </a:outerShdw>
              </a:effectLst>
            </a:endParaRPr>
          </a:p>
          <a:p>
            <a:pPr>
              <a:buFont typeface="Arial" pitchFamily="34" charset="0"/>
              <a:buChar char="•"/>
            </a:pPr>
            <a:endParaRPr lang="en-US" sz="2400" dirty="0" smtClean="0">
              <a:solidFill>
                <a:schemeClr val="bg1"/>
              </a:solidFill>
            </a:endParaRPr>
          </a:p>
          <a:p>
            <a:pPr>
              <a:buFont typeface="Arial" pitchFamily="34" charset="0"/>
              <a:buChar char="•"/>
            </a:pPr>
            <a:endParaRPr lang="en-US" sz="2400" dirty="0" smtClean="0">
              <a:solidFill>
                <a:schemeClr val="bg1"/>
              </a:solidFill>
            </a:endParaRPr>
          </a:p>
        </p:txBody>
      </p:sp>
      <p:sp>
        <p:nvSpPr>
          <p:cNvPr id="5" name="Content Placeholder 4"/>
          <p:cNvSpPr>
            <a:spLocks noGrp="1"/>
          </p:cNvSpPr>
          <p:nvPr>
            <p:ph sz="half" idx="1"/>
          </p:nvPr>
        </p:nvSpPr>
        <p:spPr>
          <a:xfrm>
            <a:off x="4191000" y="5791200"/>
            <a:ext cx="342900" cy="762000"/>
          </a:xfrm>
        </p:spPr>
        <p:txBody>
          <a:bodyPr/>
          <a:lstStyle/>
          <a:p>
            <a:pPr>
              <a:buNone/>
            </a:pP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nk-Slime.jpg"/>
          <p:cNvPicPr>
            <a:picLocks noGrp="1" noChangeAspect="1"/>
          </p:cNvPicPr>
          <p:nvPr>
            <p:ph sz="half" idx="2"/>
          </p:nvPr>
        </p:nvPicPr>
        <p:blipFill>
          <a:blip r:embed="rId3" cstate="print"/>
          <a:stretch>
            <a:fillRect/>
          </a:stretch>
        </p:blipFill>
        <p:spPr>
          <a:xfrm>
            <a:off x="6096000" y="2438400"/>
            <a:ext cx="2717934" cy="3205163"/>
          </a:xfrm>
        </p:spPr>
      </p:pic>
      <p:sp>
        <p:nvSpPr>
          <p:cNvPr id="2" name="Title 1"/>
          <p:cNvSpPr>
            <a:spLocks noGrp="1"/>
          </p:cNvSpPr>
          <p:nvPr>
            <p:ph type="title"/>
          </p:nvPr>
        </p:nvSpPr>
        <p:spPr>
          <a:xfrm>
            <a:off x="457200" y="274638"/>
            <a:ext cx="6248400" cy="1143000"/>
          </a:xfrm>
        </p:spPr>
        <p:txBody>
          <a:bodyPr>
            <a:normAutofit/>
          </a:bodyPr>
          <a:lstStyle/>
          <a:p>
            <a:pPr algn="l"/>
            <a:r>
              <a:rPr lang="en-US" sz="3800" dirty="0" smtClean="0">
                <a:solidFill>
                  <a:schemeClr val="bg1"/>
                </a:solidFill>
                <a:latin typeface="AGaramond" pitchFamily="18" charset="0"/>
              </a:rPr>
              <a:t>Meat and Poultry</a:t>
            </a:r>
            <a:endParaRPr lang="en-US" sz="3800" dirty="0">
              <a:solidFill>
                <a:schemeClr val="bg1"/>
              </a:solidFill>
              <a:latin typeface="AGaramond" pitchFamily="18" charset="0"/>
            </a:endParaRPr>
          </a:p>
        </p:txBody>
      </p:sp>
      <p:sp>
        <p:nvSpPr>
          <p:cNvPr id="4" name="Content Placeholder 3"/>
          <p:cNvSpPr>
            <a:spLocks noGrp="1"/>
          </p:cNvSpPr>
          <p:nvPr>
            <p:ph sz="half" idx="1"/>
          </p:nvPr>
        </p:nvSpPr>
        <p:spPr>
          <a:xfrm>
            <a:off x="457200" y="2133600"/>
            <a:ext cx="6858000" cy="4419600"/>
          </a:xfrm>
        </p:spPr>
        <p:txBody>
          <a:bodyPr>
            <a:noAutofit/>
          </a:bodyPr>
          <a:lstStyle/>
          <a:p>
            <a:r>
              <a:rPr lang="en-US" sz="1800" b="1" dirty="0" smtClean="0">
                <a:solidFill>
                  <a:schemeClr val="bg1"/>
                </a:solidFill>
                <a:effectLst>
                  <a:outerShdw blurRad="38100" dist="38100" dir="2700000" algn="tl">
                    <a:srgbClr val="000000">
                      <a:alpha val="43137"/>
                    </a:srgbClr>
                  </a:outerShdw>
                </a:effectLst>
              </a:rPr>
              <a:t>IL S 1470 </a:t>
            </a:r>
            <a:r>
              <a:rPr lang="en-US" sz="1800" dirty="0" smtClean="0">
                <a:solidFill>
                  <a:srgbClr val="FFFF00"/>
                </a:solidFill>
                <a:effectLst>
                  <a:outerShdw blurRad="38100" dist="38100" dir="2700000" algn="tl">
                    <a:srgbClr val="000000">
                      <a:alpha val="43137"/>
                    </a:srgbClr>
                  </a:outerShdw>
                </a:effectLst>
              </a:rPr>
              <a:t>– authorizes the inspection of any establishment with adulterated or misbranded meat food product</a:t>
            </a:r>
          </a:p>
          <a:p>
            <a:r>
              <a:rPr lang="en-US" sz="1800" b="1" dirty="0" smtClean="0">
                <a:solidFill>
                  <a:schemeClr val="bg1"/>
                </a:solidFill>
                <a:effectLst>
                  <a:outerShdw blurRad="38100" dist="38100" dir="2700000" algn="tl">
                    <a:srgbClr val="000000">
                      <a:alpha val="43137"/>
                    </a:srgbClr>
                  </a:outerShdw>
                </a:effectLst>
              </a:rPr>
              <a:t>IN S 179 </a:t>
            </a:r>
            <a:r>
              <a:rPr lang="en-US" sz="1800" dirty="0" smtClean="0">
                <a:solidFill>
                  <a:srgbClr val="FFFF00"/>
                </a:solidFill>
                <a:effectLst>
                  <a:outerShdw blurRad="38100" dist="38100" dir="2700000" algn="tl">
                    <a:srgbClr val="000000">
                      <a:alpha val="43137"/>
                    </a:srgbClr>
                  </a:outerShdw>
                </a:effectLst>
              </a:rPr>
              <a:t>– allow poultry farms to slaughter &amp; process limited amount of poultry without inspections under federal regulations; exempts eggs producers from local </a:t>
            </a:r>
            <a:r>
              <a:rPr lang="en-US" sz="1800" dirty="0" err="1" smtClean="0">
                <a:solidFill>
                  <a:srgbClr val="FFFF00"/>
                </a:solidFill>
                <a:effectLst>
                  <a:outerShdw blurRad="38100" dist="38100" dir="2700000" algn="tl">
                    <a:srgbClr val="000000">
                      <a:alpha val="43137"/>
                    </a:srgbClr>
                  </a:outerShdw>
                </a:effectLst>
              </a:rPr>
              <a:t>regs</a:t>
            </a:r>
            <a:endParaRPr lang="en-US" sz="1800" dirty="0" smtClean="0">
              <a:solidFill>
                <a:srgbClr val="FFFF00"/>
              </a:solidFill>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ME H 179 </a:t>
            </a:r>
            <a:r>
              <a:rPr lang="en-US" sz="1800" dirty="0" smtClean="0">
                <a:solidFill>
                  <a:srgbClr val="FFFF00"/>
                </a:solidFill>
                <a:effectLst>
                  <a:outerShdw blurRad="38100" dist="38100" dir="2700000" algn="tl">
                    <a:srgbClr val="000000">
                      <a:alpha val="43137"/>
                    </a:srgbClr>
                  </a:outerShdw>
                </a:effectLst>
              </a:rPr>
              <a:t>– exempts certain poultry producers from state inspection requirements; requires labeling</a:t>
            </a:r>
          </a:p>
          <a:p>
            <a:r>
              <a:rPr lang="en-US" sz="1800" b="1" dirty="0" smtClean="0">
                <a:solidFill>
                  <a:schemeClr val="bg1"/>
                </a:solidFill>
                <a:effectLst>
                  <a:outerShdw blurRad="38100" dist="38100" dir="2700000" algn="tl">
                    <a:srgbClr val="000000">
                      <a:alpha val="43137"/>
                    </a:srgbClr>
                  </a:outerShdw>
                </a:effectLst>
              </a:rPr>
              <a:t>ME H 587 </a:t>
            </a:r>
            <a:r>
              <a:rPr lang="en-US" sz="1800" dirty="0" smtClean="0">
                <a:solidFill>
                  <a:srgbClr val="FFFF00"/>
                </a:solidFill>
                <a:effectLst>
                  <a:outerShdw blurRad="38100" dist="38100" dir="2700000" algn="tl">
                    <a:srgbClr val="000000">
                      <a:alpha val="43137"/>
                    </a:srgbClr>
                  </a:outerShdw>
                </a:effectLst>
              </a:rPr>
              <a:t>– requires mobile poultry processing operations be licensed by state; permits uninspected poultry to be sold to locally-owned restaurants and grocers</a:t>
            </a:r>
          </a:p>
          <a:p>
            <a:r>
              <a:rPr lang="en-US" sz="1800" b="1" dirty="0" smtClean="0">
                <a:solidFill>
                  <a:schemeClr val="bg1"/>
                </a:solidFill>
                <a:effectLst>
                  <a:outerShdw blurRad="38100" dist="38100" dir="2700000" algn="tl">
                    <a:srgbClr val="000000">
                      <a:alpha val="43137"/>
                    </a:srgbClr>
                  </a:outerShdw>
                </a:effectLst>
              </a:rPr>
              <a:t>NH H 608 </a:t>
            </a:r>
            <a:r>
              <a:rPr lang="en-US" sz="1800" dirty="0" smtClean="0">
                <a:solidFill>
                  <a:srgbClr val="FFFF00"/>
                </a:solidFill>
                <a:effectLst>
                  <a:outerShdw blurRad="38100" dist="38100" dir="2700000" algn="tl">
                    <a:srgbClr val="000000">
                      <a:alpha val="43137"/>
                    </a:srgbClr>
                  </a:outerShdw>
                </a:effectLst>
              </a:rPr>
              <a:t>– allows the sale of uninspected poultry and rabbits to restaurants</a:t>
            </a:r>
          </a:p>
          <a:p>
            <a:r>
              <a:rPr lang="en-US" sz="1800" b="1" dirty="0" smtClean="0">
                <a:solidFill>
                  <a:schemeClr val="bg1"/>
                </a:solidFill>
                <a:effectLst>
                  <a:outerShdw blurRad="38100" dist="38100" dir="2700000" algn="tl">
                    <a:srgbClr val="000000">
                      <a:alpha val="43137"/>
                    </a:srgbClr>
                  </a:outerShdw>
                </a:effectLst>
              </a:rPr>
              <a:t>OK H 1999 </a:t>
            </a:r>
            <a:r>
              <a:rPr lang="en-US" sz="1800" dirty="0" smtClean="0">
                <a:solidFill>
                  <a:srgbClr val="FFFF00"/>
                </a:solidFill>
                <a:effectLst>
                  <a:outerShdw blurRad="38100" dist="38100" dir="2700000" algn="tl">
                    <a:srgbClr val="000000">
                      <a:alpha val="43137"/>
                    </a:srgbClr>
                  </a:outerShdw>
                </a:effectLst>
              </a:rPr>
              <a:t>-  prohibits the sale or possession of horse meat for human consumption</a:t>
            </a:r>
          </a:p>
          <a:p>
            <a:r>
              <a:rPr lang="en-US" sz="1800" dirty="0" smtClean="0">
                <a:solidFill>
                  <a:srgbClr val="FFFF00"/>
                </a:solidFill>
                <a:effectLst>
                  <a:outerShdw blurRad="38100" dist="38100" dir="2700000" algn="tl">
                    <a:srgbClr val="000000">
                      <a:alpha val="43137"/>
                    </a:srgbClr>
                  </a:outerShdw>
                </a:effectLst>
              </a:rPr>
              <a:t>No bills on </a:t>
            </a:r>
            <a:r>
              <a:rPr lang="en-US" sz="1800" dirty="0" smtClean="0">
                <a:solidFill>
                  <a:schemeClr val="accent2">
                    <a:lumMod val="60000"/>
                    <a:lumOff val="40000"/>
                  </a:schemeClr>
                </a:solidFill>
                <a:effectLst>
                  <a:outerShdw blurRad="38100" dist="38100" dir="2700000" algn="tl">
                    <a:srgbClr val="000000">
                      <a:alpha val="43137"/>
                    </a:srgbClr>
                  </a:outerShdw>
                </a:effectLst>
              </a:rPr>
              <a:t>‘Pink Slime’ </a:t>
            </a:r>
            <a:r>
              <a:rPr lang="en-US" sz="1800" dirty="0" smtClean="0">
                <a:solidFill>
                  <a:srgbClr val="FFFF00"/>
                </a:solidFill>
                <a:effectLst>
                  <a:outerShdw blurRad="38100" dist="38100" dir="2700000" algn="tl">
                    <a:srgbClr val="000000">
                      <a:alpha val="43137"/>
                    </a:srgbClr>
                  </a:outerShdw>
                </a:effectLst>
              </a:rPr>
              <a:t>introduced in 2014</a:t>
            </a:r>
          </a:p>
          <a:p>
            <a:endParaRPr lang="en-US" sz="1800" dirty="0">
              <a:solidFill>
                <a:srgbClr val="FFFF00"/>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019800" cy="1371601"/>
          </a:xfrm>
        </p:spPr>
        <p:txBody>
          <a:bodyPr>
            <a:normAutofit/>
          </a:bodyPr>
          <a:lstStyle/>
          <a:p>
            <a:pPr algn="l"/>
            <a:r>
              <a:rPr lang="en-US" sz="4000" dirty="0" smtClean="0">
                <a:solidFill>
                  <a:schemeClr val="bg1"/>
                </a:solidFill>
                <a:effectLst>
                  <a:outerShdw blurRad="38100" dist="38100" dir="2700000" algn="tl">
                    <a:srgbClr val="000000">
                      <a:alpha val="43137"/>
                    </a:srgbClr>
                  </a:outerShdw>
                </a:effectLst>
                <a:latin typeface="AGaramond" pitchFamily="18" charset="0"/>
              </a:rPr>
              <a:t>Seafood and Fish</a:t>
            </a:r>
            <a:endParaRPr lang="en-US" sz="4000"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304800" y="2057400"/>
            <a:ext cx="8382000" cy="4495800"/>
          </a:xfrm>
        </p:spPr>
        <p:txBody>
          <a:bodyPr>
            <a:normAutofit/>
          </a:bodyPr>
          <a:lstStyle/>
          <a:p>
            <a:pPr>
              <a:buNone/>
            </a:pPr>
            <a:r>
              <a:rPr lang="en-US" dirty="0" smtClean="0">
                <a:solidFill>
                  <a:schemeClr val="bg1"/>
                </a:solidFill>
                <a:effectLst>
                  <a:outerShdw blurRad="38100" dist="38100" dir="2700000" algn="tl">
                    <a:srgbClr val="000000">
                      <a:alpha val="43137"/>
                    </a:srgbClr>
                  </a:outerShdw>
                </a:effectLst>
              </a:rPr>
              <a:t>Labeling of Seafood and Fish</a:t>
            </a:r>
          </a:p>
          <a:p>
            <a:r>
              <a:rPr lang="en-US" sz="2400" dirty="0" smtClean="0">
                <a:solidFill>
                  <a:srgbClr val="FFFF00"/>
                </a:solidFill>
                <a:effectLst>
                  <a:outerShdw blurRad="38100" dist="38100" dir="2700000" algn="tl">
                    <a:srgbClr val="000000">
                      <a:alpha val="43137"/>
                    </a:srgbClr>
                  </a:outerShdw>
                </a:effectLst>
              </a:rPr>
              <a:t>Bills introduced </a:t>
            </a:r>
            <a:r>
              <a:rPr lang="en-US" sz="2400" dirty="0" smtClean="0">
                <a:solidFill>
                  <a:schemeClr val="bg1"/>
                </a:solidFill>
                <a:effectLst>
                  <a:outerShdw blurRad="38100" dist="38100" dir="2700000" algn="tl">
                    <a:srgbClr val="000000">
                      <a:alpha val="43137"/>
                    </a:srgbClr>
                  </a:outerShdw>
                </a:effectLst>
              </a:rPr>
              <a:t>in AL, HI, MD, MA, PA, SC </a:t>
            </a:r>
            <a:r>
              <a:rPr lang="en-US" sz="2400" dirty="0" smtClean="0">
                <a:solidFill>
                  <a:srgbClr val="FFFF00"/>
                </a:solidFill>
                <a:effectLst>
                  <a:outerShdw blurRad="38100" dist="38100" dir="2700000" algn="tl">
                    <a:srgbClr val="000000">
                      <a:alpha val="43137"/>
                    </a:srgbClr>
                  </a:outerShdw>
                </a:effectLst>
              </a:rPr>
              <a:t>and</a:t>
            </a:r>
            <a:r>
              <a:rPr lang="en-US" sz="2400" dirty="0" smtClean="0">
                <a:solidFill>
                  <a:schemeClr val="bg1"/>
                </a:solidFill>
                <a:effectLst>
                  <a:outerShdw blurRad="38100" dist="38100" dir="2700000" algn="tl">
                    <a:srgbClr val="000000">
                      <a:alpha val="43137"/>
                    </a:srgbClr>
                  </a:outerShdw>
                </a:effectLst>
              </a:rPr>
              <a:t> WA</a:t>
            </a:r>
          </a:p>
          <a:p>
            <a:r>
              <a:rPr lang="en-US" sz="2400" dirty="0" smtClean="0">
                <a:solidFill>
                  <a:schemeClr val="bg1"/>
                </a:solidFill>
                <a:effectLst>
                  <a:outerShdw blurRad="38100" dist="38100" dir="2700000" algn="tl">
                    <a:srgbClr val="000000">
                      <a:alpha val="43137"/>
                    </a:srgbClr>
                  </a:outerShdw>
                </a:effectLst>
              </a:rPr>
              <a:t>WA H 1200 (Act 290) – </a:t>
            </a:r>
            <a:r>
              <a:rPr lang="en-US" sz="2400" dirty="0" smtClean="0">
                <a:solidFill>
                  <a:srgbClr val="FFFF00"/>
                </a:solidFill>
                <a:effectLst>
                  <a:outerShdw blurRad="38100" dist="38100" dir="2700000" algn="tl">
                    <a:srgbClr val="000000">
                      <a:alpha val="43137"/>
                    </a:srgbClr>
                  </a:outerShdw>
                </a:effectLst>
              </a:rPr>
              <a:t>creates system for food fish and shellfish labeling</a:t>
            </a:r>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TRtNKA89zbMS1qG6ozcym4klr5H_BsVkpQuf2-Uo-MeSCNFwt-Yw"/>
          <p:cNvPicPr>
            <a:picLocks noGrp="1" noChangeAspect="1" noChangeArrowheads="1"/>
          </p:cNvPicPr>
          <p:nvPr>
            <p:ph sz="half" idx="2"/>
          </p:nvPr>
        </p:nvPicPr>
        <p:blipFill>
          <a:blip r:embed="rId3" cstate="print"/>
          <a:srcRect/>
          <a:stretch>
            <a:fillRect/>
          </a:stretch>
        </p:blipFill>
        <p:spPr bwMode="auto">
          <a:xfrm>
            <a:off x="4953000" y="2590800"/>
            <a:ext cx="3886199" cy="3429000"/>
          </a:xfrm>
          <a:prstGeom prst="rect">
            <a:avLst/>
          </a:prstGeom>
          <a:noFill/>
        </p:spPr>
      </p:pic>
      <p:sp>
        <p:nvSpPr>
          <p:cNvPr id="2" name="Title 1"/>
          <p:cNvSpPr>
            <a:spLocks noGrp="1"/>
          </p:cNvSpPr>
          <p:nvPr>
            <p:ph type="title"/>
          </p:nvPr>
        </p:nvSpPr>
        <p:spPr>
          <a:xfrm>
            <a:off x="457200" y="274638"/>
            <a:ext cx="6248400" cy="1143000"/>
          </a:xfrm>
        </p:spPr>
        <p:txBody>
          <a:bodyPr>
            <a:normAutofit/>
          </a:bodyPr>
          <a:lstStyle/>
          <a:p>
            <a:pPr algn="l"/>
            <a:r>
              <a:rPr lang="en-US" sz="3800" dirty="0" err="1" smtClean="0">
                <a:solidFill>
                  <a:schemeClr val="bg1"/>
                </a:solidFill>
                <a:latin typeface="AGaramond" pitchFamily="18" charset="0"/>
              </a:rPr>
              <a:t>RoadKill</a:t>
            </a:r>
            <a:r>
              <a:rPr lang="en-US" sz="3800" dirty="0" smtClean="0">
                <a:solidFill>
                  <a:schemeClr val="bg1"/>
                </a:solidFill>
                <a:latin typeface="AGaramond" pitchFamily="18" charset="0"/>
              </a:rPr>
              <a:t> Meat</a:t>
            </a:r>
            <a:endParaRPr lang="en-US" sz="3800" dirty="0">
              <a:solidFill>
                <a:schemeClr val="bg1"/>
              </a:solidFill>
              <a:latin typeface="AGaramond" pitchFamily="18" charset="0"/>
            </a:endParaRPr>
          </a:p>
        </p:txBody>
      </p:sp>
      <p:sp>
        <p:nvSpPr>
          <p:cNvPr id="4" name="Content Placeholder 3"/>
          <p:cNvSpPr>
            <a:spLocks noGrp="1"/>
          </p:cNvSpPr>
          <p:nvPr>
            <p:ph sz="half" idx="1"/>
          </p:nvPr>
        </p:nvSpPr>
        <p:spPr>
          <a:xfrm>
            <a:off x="457200" y="2133600"/>
            <a:ext cx="6629400" cy="4419600"/>
          </a:xfrm>
        </p:spPr>
        <p:txBody>
          <a:bodyPr>
            <a:noAutofit/>
          </a:bodyPr>
          <a:lstStyle/>
          <a:p>
            <a:r>
              <a:rPr lang="en-US" sz="2000" dirty="0" smtClean="0">
                <a:solidFill>
                  <a:schemeClr val="bg1"/>
                </a:solidFill>
                <a:effectLst>
                  <a:outerShdw blurRad="38100" dist="38100" dir="2700000" algn="tl">
                    <a:srgbClr val="000000">
                      <a:alpha val="43137"/>
                    </a:srgbClr>
                  </a:outerShdw>
                </a:effectLst>
              </a:rPr>
              <a:t>CA, TN, TX </a:t>
            </a:r>
            <a:r>
              <a:rPr lang="en-US" sz="2000" dirty="0" smtClean="0">
                <a:solidFill>
                  <a:srgbClr val="FFFF00"/>
                </a:solidFill>
                <a:effectLst>
                  <a:outerShdw blurRad="38100" dist="38100" dir="2700000" algn="tl">
                    <a:srgbClr val="000000">
                      <a:alpha val="43137"/>
                    </a:srgbClr>
                  </a:outerShdw>
                </a:effectLst>
              </a:rPr>
              <a:t>and </a:t>
            </a:r>
            <a:r>
              <a:rPr lang="en-US" sz="2000" dirty="0" smtClean="0">
                <a:solidFill>
                  <a:schemeClr val="bg1"/>
                </a:solidFill>
                <a:effectLst>
                  <a:outerShdw blurRad="38100" dist="38100" dir="2700000" algn="tl">
                    <a:srgbClr val="000000">
                      <a:alpha val="43137"/>
                    </a:srgbClr>
                  </a:outerShdw>
                </a:effectLst>
              </a:rPr>
              <a:t>WA</a:t>
            </a:r>
            <a:r>
              <a:rPr lang="en-US" sz="2000" dirty="0" smtClean="0">
                <a:solidFill>
                  <a:srgbClr val="FFFF00"/>
                </a:solidFill>
                <a:effectLst>
                  <a:outerShdw blurRad="38100" dist="38100" dir="2700000" algn="tl">
                    <a:srgbClr val="000000">
                      <a:alpha val="43137"/>
                    </a:srgbClr>
                  </a:outerShdw>
                </a:effectLst>
              </a:rPr>
              <a:t> prohibit the taking of </a:t>
            </a:r>
            <a:r>
              <a:rPr lang="en-US" sz="2000" dirty="0" err="1" smtClean="0">
                <a:solidFill>
                  <a:srgbClr val="FFFF00"/>
                </a:solidFill>
                <a:effectLst>
                  <a:outerShdw blurRad="38100" dist="38100" dir="2700000" algn="tl">
                    <a:srgbClr val="000000">
                      <a:alpha val="43137"/>
                    </a:srgbClr>
                  </a:outerShdw>
                </a:effectLst>
              </a:rPr>
              <a:t>roadkill</a:t>
            </a:r>
            <a:r>
              <a:rPr lang="en-US" sz="2000" dirty="0" smtClean="0">
                <a:solidFill>
                  <a:srgbClr val="FFFF00"/>
                </a:solidFill>
                <a:effectLst>
                  <a:outerShdw blurRad="38100" dist="38100" dir="2700000" algn="tl">
                    <a:srgbClr val="000000">
                      <a:alpha val="43137"/>
                    </a:srgbClr>
                  </a:outerShdw>
                </a:effectLst>
              </a:rPr>
              <a:t> for human consumption</a:t>
            </a:r>
          </a:p>
          <a:p>
            <a:pPr>
              <a:buNone/>
            </a:pPr>
            <a:r>
              <a:rPr lang="en-US" sz="2400" dirty="0" smtClean="0">
                <a:solidFill>
                  <a:srgbClr val="FFFF00"/>
                </a:solidFill>
                <a:effectLst>
                  <a:outerShdw blurRad="38100" dist="38100" dir="2700000" algn="tl">
                    <a:srgbClr val="000000">
                      <a:alpha val="43137"/>
                    </a:srgbClr>
                  </a:outerShdw>
                </a:effectLst>
              </a:rPr>
              <a:t>19 States allow for Human </a:t>
            </a:r>
            <a:r>
              <a:rPr lang="en-US" sz="2400" dirty="0" err="1" smtClean="0">
                <a:solidFill>
                  <a:srgbClr val="FFFF00"/>
                </a:solidFill>
                <a:effectLst>
                  <a:outerShdw blurRad="38100" dist="38100" dir="2700000" algn="tl">
                    <a:srgbClr val="000000">
                      <a:alpha val="43137"/>
                    </a:srgbClr>
                  </a:outerShdw>
                </a:effectLst>
              </a:rPr>
              <a:t>Comsumption</a:t>
            </a:r>
            <a:r>
              <a:rPr lang="en-US" sz="2400" dirty="0" smtClean="0">
                <a:solidFill>
                  <a:srgbClr val="FFFF00"/>
                </a:solidFill>
                <a:effectLst>
                  <a:outerShdw blurRad="38100" dist="38100" dir="2700000" algn="tl">
                    <a:srgbClr val="000000">
                      <a:alpha val="43137"/>
                    </a:srgbClr>
                  </a:outerShdw>
                </a:effectLst>
              </a:rPr>
              <a:t> of </a:t>
            </a:r>
            <a:r>
              <a:rPr lang="en-US" sz="2400" dirty="0" err="1" smtClean="0">
                <a:solidFill>
                  <a:srgbClr val="FFFF00"/>
                </a:solidFill>
                <a:effectLst>
                  <a:outerShdw blurRad="38100" dist="38100" dir="2700000" algn="tl">
                    <a:srgbClr val="000000">
                      <a:alpha val="43137"/>
                    </a:srgbClr>
                  </a:outerShdw>
                </a:effectLst>
              </a:rPr>
              <a:t>RoadKill</a:t>
            </a:r>
            <a:endParaRPr lang="en-US" sz="2400" dirty="0" smtClean="0">
              <a:solidFill>
                <a:srgbClr val="FFFF00"/>
              </a:solidFill>
              <a:effectLst>
                <a:outerShdw blurRad="38100" dist="38100" dir="2700000" algn="tl">
                  <a:srgbClr val="000000">
                    <a:alpha val="43137"/>
                  </a:srgbClr>
                </a:outerShdw>
              </a:effectLst>
            </a:endParaRPr>
          </a:p>
          <a:p>
            <a:r>
              <a:rPr lang="en-US" sz="1800" dirty="0" smtClean="0">
                <a:solidFill>
                  <a:schemeClr val="bg1"/>
                </a:solidFill>
                <a:effectLst>
                  <a:outerShdw blurRad="38100" dist="38100" dir="2700000" algn="tl">
                    <a:srgbClr val="000000">
                      <a:alpha val="43137"/>
                    </a:srgbClr>
                  </a:outerShdw>
                </a:effectLst>
              </a:rPr>
              <a:t>AK</a:t>
            </a:r>
            <a:r>
              <a:rPr lang="en-US" sz="1800" dirty="0" smtClean="0">
                <a:solidFill>
                  <a:srgbClr val="FFFF00"/>
                </a:solidFill>
                <a:effectLst>
                  <a:outerShdw blurRad="38100" dist="38100" dir="2700000" algn="tl">
                    <a:srgbClr val="000000">
                      <a:alpha val="43137"/>
                    </a:srgbClr>
                  </a:outerShdw>
                </a:effectLst>
              </a:rPr>
              <a:t> allows the donation of meat to shelters, but not for personal consumption.  </a:t>
            </a:r>
            <a:r>
              <a:rPr lang="en-US" sz="1800" dirty="0" smtClean="0">
                <a:solidFill>
                  <a:schemeClr val="bg2"/>
                </a:solidFill>
                <a:effectLst>
                  <a:outerShdw blurRad="38100" dist="38100" dir="2700000" algn="tl">
                    <a:srgbClr val="000000">
                      <a:alpha val="43137"/>
                    </a:srgbClr>
                  </a:outerShdw>
                </a:effectLst>
              </a:rPr>
              <a:t>(they don’t want you be hunting by truck)</a:t>
            </a:r>
          </a:p>
          <a:p>
            <a:r>
              <a:rPr lang="en-US" sz="1800" dirty="0" smtClean="0">
                <a:solidFill>
                  <a:schemeClr val="bg1"/>
                </a:solidFill>
                <a:effectLst>
                  <a:outerShdw blurRad="38100" dist="38100" dir="2700000" algn="tl">
                    <a:srgbClr val="000000">
                      <a:alpha val="43137"/>
                    </a:srgbClr>
                  </a:outerShdw>
                </a:effectLst>
              </a:rPr>
              <a:t>FL</a:t>
            </a:r>
            <a:r>
              <a:rPr lang="en-US" sz="1800" dirty="0" smtClean="0">
                <a:solidFill>
                  <a:srgbClr val="FFFF00"/>
                </a:solidFill>
                <a:effectLst>
                  <a:outerShdw blurRad="38100" dist="38100" dir="2700000" algn="tl">
                    <a:srgbClr val="000000">
                      <a:alpha val="43137"/>
                    </a:srgbClr>
                  </a:outerShdw>
                </a:effectLst>
              </a:rPr>
              <a:t> requires no permit or check-in: You hit it, you keep it. </a:t>
            </a:r>
          </a:p>
          <a:p>
            <a:r>
              <a:rPr lang="en-US" sz="1800" dirty="0" smtClean="0">
                <a:solidFill>
                  <a:schemeClr val="bg1"/>
                </a:solidFill>
                <a:effectLst>
                  <a:outerShdw blurRad="38100" dist="38100" dir="2700000" algn="tl">
                    <a:srgbClr val="000000">
                      <a:alpha val="43137"/>
                    </a:srgbClr>
                  </a:outerShdw>
                </a:effectLst>
              </a:rPr>
              <a:t>GA</a:t>
            </a:r>
            <a:r>
              <a:rPr lang="en-US" sz="1800" dirty="0" smtClean="0">
                <a:solidFill>
                  <a:srgbClr val="FFFF00"/>
                </a:solidFill>
                <a:effectLst>
                  <a:outerShdw blurRad="38100" dist="38100" dir="2700000" algn="tl">
                    <a:srgbClr val="000000">
                      <a:alpha val="43137"/>
                    </a:srgbClr>
                  </a:outerShdw>
                </a:effectLst>
              </a:rPr>
              <a:t> wants you to report a bear but not a deer.</a:t>
            </a:r>
          </a:p>
          <a:p>
            <a:r>
              <a:rPr lang="en-US" sz="1800" dirty="0" smtClean="0">
                <a:solidFill>
                  <a:srgbClr val="FFFF00"/>
                </a:solidFill>
                <a:effectLst>
                  <a:outerShdw blurRad="38100" dist="38100" dir="2700000" algn="tl">
                    <a:srgbClr val="000000">
                      <a:alpha val="43137"/>
                    </a:srgbClr>
                  </a:outerShdw>
                </a:effectLst>
              </a:rPr>
              <a:t>In </a:t>
            </a:r>
            <a:r>
              <a:rPr lang="en-US" sz="1800" dirty="0" smtClean="0">
                <a:solidFill>
                  <a:schemeClr val="bg1"/>
                </a:solidFill>
                <a:effectLst>
                  <a:outerShdw blurRad="38100" dist="38100" dir="2700000" algn="tl">
                    <a:srgbClr val="000000">
                      <a:alpha val="43137"/>
                    </a:srgbClr>
                  </a:outerShdw>
                </a:effectLst>
              </a:rPr>
              <a:t>VT,</a:t>
            </a:r>
            <a:r>
              <a:rPr lang="en-US" sz="1800" dirty="0" smtClean="0">
                <a:solidFill>
                  <a:srgbClr val="FFFF00"/>
                </a:solidFill>
                <a:effectLst>
                  <a:outerShdw blurRad="38100" dist="38100" dir="2700000" algn="tl">
                    <a:srgbClr val="000000">
                      <a:alpha val="43137"/>
                    </a:srgbClr>
                  </a:outerShdw>
                </a:effectLst>
              </a:rPr>
              <a:t> beavers are free, but you’ve got to get a permit to keep a deer. </a:t>
            </a:r>
          </a:p>
          <a:p>
            <a:r>
              <a:rPr lang="en-US" sz="1800" dirty="0" smtClean="0">
                <a:solidFill>
                  <a:schemeClr val="bg1"/>
                </a:solidFill>
                <a:effectLst>
                  <a:outerShdw blurRad="38100" dist="38100" dir="2700000" algn="tl">
                    <a:srgbClr val="000000">
                      <a:alpha val="43137"/>
                    </a:srgbClr>
                  </a:outerShdw>
                </a:effectLst>
              </a:rPr>
              <a:t>MT</a:t>
            </a:r>
            <a:r>
              <a:rPr lang="en-US" sz="1800" dirty="0" smtClean="0">
                <a:solidFill>
                  <a:srgbClr val="FFFF00"/>
                </a:solidFill>
                <a:effectLst>
                  <a:outerShdw blurRad="38100" dist="38100" dir="2700000" algn="tl">
                    <a:srgbClr val="000000">
                      <a:alpha val="43137"/>
                    </a:srgbClr>
                  </a:outerShdw>
                </a:effectLst>
              </a:rPr>
              <a:t> requires the carcass be processed at home or in slaughterhouse.</a:t>
            </a:r>
          </a:p>
          <a:p>
            <a:r>
              <a:rPr lang="en-US" sz="1800" dirty="0" smtClean="0">
                <a:solidFill>
                  <a:schemeClr val="bg1"/>
                </a:solidFill>
                <a:effectLst>
                  <a:outerShdw blurRad="38100" dist="38100" dir="2700000" algn="tl">
                    <a:srgbClr val="000000">
                      <a:alpha val="43137"/>
                    </a:srgbClr>
                  </a:outerShdw>
                </a:effectLst>
              </a:rPr>
              <a:t>IL</a:t>
            </a:r>
            <a:r>
              <a:rPr lang="en-US" sz="1800" dirty="0" smtClean="0">
                <a:solidFill>
                  <a:srgbClr val="FFFF00"/>
                </a:solidFill>
                <a:effectLst>
                  <a:outerShdw blurRad="38100" dist="38100" dir="2700000" algn="tl">
                    <a:srgbClr val="000000">
                      <a:alpha val="43137"/>
                    </a:srgbClr>
                  </a:outerShdw>
                </a:effectLst>
              </a:rPr>
              <a:t> it is illegal to wantonly waste usable meat (Act. No. 183, 2014).</a:t>
            </a:r>
            <a:endParaRPr lang="en-US" sz="1800" dirty="0">
              <a:solidFill>
                <a:srgbClr val="FFFF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jpeg"/>
          <p:cNvPicPr>
            <a:picLocks noGrp="1" noChangeAspect="1"/>
          </p:cNvPicPr>
          <p:nvPr>
            <p:ph sz="half" idx="2"/>
          </p:nvPr>
        </p:nvPicPr>
        <p:blipFill>
          <a:blip r:embed="rId2" cstate="print"/>
          <a:stretch>
            <a:fillRect/>
          </a:stretch>
        </p:blipFill>
        <p:spPr>
          <a:xfrm>
            <a:off x="4644572" y="2714625"/>
            <a:ext cx="4159176" cy="2714625"/>
          </a:xfrm>
        </p:spPr>
      </p:pic>
      <p:sp>
        <p:nvSpPr>
          <p:cNvPr id="4" name="Title 3"/>
          <p:cNvSpPr>
            <a:spLocks noGrp="1"/>
          </p:cNvSpPr>
          <p:nvPr>
            <p:ph type="title"/>
          </p:nvPr>
        </p:nvSpPr>
        <p:spPr>
          <a:xfrm>
            <a:off x="304800" y="304800"/>
            <a:ext cx="7239000" cy="914400"/>
          </a:xfrm>
        </p:spPr>
        <p:txBody>
          <a:bodyPr>
            <a:normAutofit/>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Raw Milk</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5" name="Content Placeholder 4"/>
          <p:cNvSpPr>
            <a:spLocks noGrp="1"/>
          </p:cNvSpPr>
          <p:nvPr>
            <p:ph sz="half" idx="1"/>
          </p:nvPr>
        </p:nvSpPr>
        <p:spPr>
          <a:xfrm>
            <a:off x="609600" y="2362200"/>
            <a:ext cx="4876800" cy="4191000"/>
          </a:xfrm>
        </p:spPr>
        <p:txBody>
          <a:bodyPr>
            <a:normAutofit/>
          </a:bodyPr>
          <a:lstStyle/>
          <a:p>
            <a:r>
              <a:rPr lang="en-US" sz="2400" dirty="0" smtClean="0">
                <a:solidFill>
                  <a:srgbClr val="FFFF00"/>
                </a:solidFill>
                <a:effectLst>
                  <a:outerShdw blurRad="38100" dist="38100" dir="2700000" algn="tl">
                    <a:srgbClr val="000000">
                      <a:alpha val="43137"/>
                    </a:srgbClr>
                  </a:outerShdw>
                </a:effectLst>
              </a:rPr>
              <a:t>Raw milk is milk that has not undergone pasteurization or other processing to eliminate pathogens.</a:t>
            </a:r>
          </a:p>
          <a:p>
            <a:r>
              <a:rPr lang="en-US" sz="2400" dirty="0" smtClean="0">
                <a:solidFill>
                  <a:srgbClr val="FFFF00"/>
                </a:solidFill>
                <a:effectLst>
                  <a:outerShdw blurRad="38100" dist="38100" dir="2700000" algn="tl">
                    <a:srgbClr val="000000">
                      <a:alpha val="43137"/>
                    </a:srgbClr>
                  </a:outerShdw>
                </a:effectLst>
              </a:rPr>
              <a:t>The FDA maintains that raw milk is not safe to consume, however some states have passed legislation to allow the sale of raw milk to consumers.</a:t>
            </a:r>
          </a:p>
          <a:p>
            <a:r>
              <a:rPr lang="en-US" sz="2400" dirty="0" smtClean="0">
                <a:solidFill>
                  <a:srgbClr val="FFFF00"/>
                </a:solidFill>
                <a:effectLst>
                  <a:outerShdw blurRad="38100" dist="38100" dir="2700000" algn="tl">
                    <a:srgbClr val="000000">
                      <a:alpha val="43137"/>
                    </a:srgbClr>
                  </a:outerShdw>
                </a:effectLst>
              </a:rPr>
              <a:t>Demand for Raw Milk products is growing</a:t>
            </a:r>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askdrsears.com/sites/default/files/topics/meyenberg_300x250_infants.jpg"/>
          <p:cNvPicPr>
            <a:picLocks noGrp="1" noChangeAspect="1" noChangeArrowheads="1"/>
          </p:cNvPicPr>
          <p:nvPr>
            <p:ph sz="half" idx="2"/>
          </p:nvPr>
        </p:nvPicPr>
        <p:blipFill>
          <a:blip r:embed="rId2" cstate="print"/>
          <a:srcRect/>
          <a:stretch>
            <a:fillRect/>
          </a:stretch>
        </p:blipFill>
        <p:spPr bwMode="auto">
          <a:xfrm>
            <a:off x="5638800" y="2743200"/>
            <a:ext cx="3124200" cy="2057400"/>
          </a:xfrm>
          <a:prstGeom prst="rect">
            <a:avLst/>
          </a:prstGeom>
          <a:noFill/>
        </p:spPr>
      </p:pic>
      <p:sp>
        <p:nvSpPr>
          <p:cNvPr id="4" name="Title 3"/>
          <p:cNvSpPr>
            <a:spLocks noGrp="1"/>
          </p:cNvSpPr>
          <p:nvPr>
            <p:ph type="title"/>
          </p:nvPr>
        </p:nvSpPr>
        <p:spPr>
          <a:xfrm>
            <a:off x="304800" y="304800"/>
            <a:ext cx="7239000" cy="914400"/>
          </a:xfrm>
        </p:spPr>
        <p:txBody>
          <a:bodyPr>
            <a:normAutofit/>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Raw Milk</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5" name="Content Placeholder 4"/>
          <p:cNvSpPr>
            <a:spLocks noGrp="1"/>
          </p:cNvSpPr>
          <p:nvPr>
            <p:ph sz="half" idx="1"/>
          </p:nvPr>
        </p:nvSpPr>
        <p:spPr>
          <a:xfrm>
            <a:off x="381000" y="2362200"/>
            <a:ext cx="4876800" cy="4191000"/>
          </a:xfrm>
        </p:spPr>
        <p:txBody>
          <a:bodyPr>
            <a:normAutofit fontScale="92500" lnSpcReduction="20000"/>
          </a:bodyPr>
          <a:lstStyle/>
          <a:p>
            <a:r>
              <a:rPr lang="en-US" sz="2400" dirty="0" smtClean="0">
                <a:solidFill>
                  <a:srgbClr val="FFFF00"/>
                </a:solidFill>
                <a:effectLst>
                  <a:outerShdw blurRad="38100" dist="38100" dir="2700000" algn="tl">
                    <a:srgbClr val="000000">
                      <a:alpha val="43137"/>
                    </a:srgbClr>
                  </a:outerShdw>
                </a:effectLst>
              </a:rPr>
              <a:t>64 bills relate to raw milk – introduced in </a:t>
            </a:r>
            <a:r>
              <a:rPr lang="en-US" sz="2400" dirty="0" smtClean="0">
                <a:solidFill>
                  <a:schemeClr val="bg1"/>
                </a:solidFill>
                <a:effectLst>
                  <a:outerShdw blurRad="38100" dist="38100" dir="2700000" algn="tl">
                    <a:srgbClr val="000000">
                      <a:alpha val="43137"/>
                    </a:srgbClr>
                  </a:outerShdw>
                </a:effectLst>
              </a:rPr>
              <a:t>KS, LA, MA, MD, ME, MI, NC, NE, NJ, NY, OK, RI, UT, VT, SD, WI and WV</a:t>
            </a:r>
          </a:p>
          <a:p>
            <a:r>
              <a:rPr lang="en-US" sz="2400" dirty="0" smtClean="0">
                <a:solidFill>
                  <a:schemeClr val="bg1"/>
                </a:solidFill>
                <a:effectLst>
                  <a:outerShdw blurRad="38100" dist="38100" dir="2700000" algn="tl">
                    <a:srgbClr val="000000">
                      <a:alpha val="43137"/>
                    </a:srgbClr>
                  </a:outerShdw>
                </a:effectLst>
              </a:rPr>
              <a:t>CA A 1390 (Act 107) </a:t>
            </a:r>
            <a:r>
              <a:rPr lang="en-US" sz="2400" dirty="0" smtClean="0">
                <a:solidFill>
                  <a:srgbClr val="FFFF00"/>
                </a:solidFill>
                <a:effectLst>
                  <a:outerShdw blurRad="38100" dist="38100" dir="2700000" algn="tl">
                    <a:srgbClr val="000000">
                      <a:alpha val="43137"/>
                    </a:srgbClr>
                  </a:outerShdw>
                </a:effectLst>
              </a:rPr>
              <a:t>– exempts goat milk from pasteurization</a:t>
            </a:r>
          </a:p>
          <a:p>
            <a:r>
              <a:rPr lang="en-US" sz="2400" dirty="0" smtClean="0">
                <a:solidFill>
                  <a:schemeClr val="bg1"/>
                </a:solidFill>
                <a:effectLst>
                  <a:outerShdw blurRad="38100" dist="38100" dir="2700000" algn="tl">
                    <a:srgbClr val="000000">
                      <a:alpha val="43137"/>
                    </a:srgbClr>
                  </a:outerShdw>
                </a:effectLst>
              </a:rPr>
              <a:t>IL S 3157 (at Gov) </a:t>
            </a:r>
            <a:r>
              <a:rPr lang="en-US" sz="2400" dirty="0" smtClean="0">
                <a:solidFill>
                  <a:srgbClr val="FFFF00"/>
                </a:solidFill>
                <a:effectLst>
                  <a:outerShdw blurRad="38100" dist="38100" dir="2700000" algn="tl">
                    <a:srgbClr val="000000">
                      <a:alpha val="43137"/>
                    </a:srgbClr>
                  </a:outerShdw>
                </a:effectLst>
              </a:rPr>
              <a:t>– includes milk from sheep, water buffalo and other </a:t>
            </a:r>
            <a:r>
              <a:rPr lang="en-US" sz="2400" dirty="0" err="1" smtClean="0">
                <a:solidFill>
                  <a:srgbClr val="FFFF00"/>
                </a:solidFill>
                <a:effectLst>
                  <a:outerShdw blurRad="38100" dist="38100" dir="2700000" algn="tl">
                    <a:srgbClr val="000000">
                      <a:alpha val="43137"/>
                    </a:srgbClr>
                  </a:outerShdw>
                </a:effectLst>
              </a:rPr>
              <a:t>hooved</a:t>
            </a:r>
            <a:r>
              <a:rPr lang="en-US" sz="2400" dirty="0" smtClean="0">
                <a:solidFill>
                  <a:srgbClr val="FFFF00"/>
                </a:solidFill>
                <a:effectLst>
                  <a:outerShdw blurRad="38100" dist="38100" dir="2700000" algn="tl">
                    <a:srgbClr val="000000">
                      <a:alpha val="43137"/>
                    </a:srgbClr>
                  </a:outerShdw>
                </a:effectLst>
              </a:rPr>
              <a:t> mammals</a:t>
            </a:r>
          </a:p>
          <a:p>
            <a:r>
              <a:rPr lang="en-US" sz="2400" dirty="0" smtClean="0">
                <a:solidFill>
                  <a:schemeClr val="bg1"/>
                </a:solidFill>
                <a:effectLst>
                  <a:outerShdw blurRad="38100" dist="38100" dir="2700000" algn="tl">
                    <a:srgbClr val="000000">
                      <a:alpha val="43137"/>
                    </a:srgbClr>
                  </a:outerShdw>
                </a:effectLst>
              </a:rPr>
              <a:t>ME S 444 </a:t>
            </a:r>
            <a:r>
              <a:rPr lang="en-US" sz="2400" dirty="0" smtClean="0">
                <a:solidFill>
                  <a:srgbClr val="FFFF00"/>
                </a:solidFill>
                <a:effectLst>
                  <a:outerShdw blurRad="38100" dist="38100" dir="2700000" algn="tl">
                    <a:srgbClr val="000000">
                      <a:alpha val="43137"/>
                    </a:srgbClr>
                  </a:outerShdw>
                </a:effectLst>
              </a:rPr>
              <a:t>(vetoed) – exempts homestead foods and raw milk</a:t>
            </a:r>
          </a:p>
          <a:p>
            <a:r>
              <a:rPr lang="en-US" sz="2400" dirty="0" smtClean="0">
                <a:solidFill>
                  <a:schemeClr val="bg1"/>
                </a:solidFill>
                <a:effectLst>
                  <a:outerShdw blurRad="38100" dist="38100" dir="2700000" algn="tl">
                    <a:srgbClr val="000000">
                      <a:alpha val="43137"/>
                    </a:srgbClr>
                  </a:outerShdw>
                </a:effectLst>
              </a:rPr>
              <a:t>NE L 67 </a:t>
            </a:r>
            <a:r>
              <a:rPr lang="en-US" sz="2400" dirty="0" smtClean="0">
                <a:solidFill>
                  <a:srgbClr val="FFFF00"/>
                </a:solidFill>
                <a:effectLst>
                  <a:outerShdw blurRad="38100" dist="38100" dir="2700000" algn="tl">
                    <a:srgbClr val="000000">
                      <a:alpha val="43137"/>
                    </a:srgbClr>
                  </a:outerShdw>
                </a:effectLst>
              </a:rPr>
              <a:t>– amends state milk act</a:t>
            </a:r>
          </a:p>
          <a:p>
            <a:r>
              <a:rPr lang="en-US" sz="2400" dirty="0" smtClean="0">
                <a:solidFill>
                  <a:schemeClr val="bg1"/>
                </a:solidFill>
                <a:effectLst>
                  <a:outerShdw blurRad="38100" dist="38100" dir="2700000" algn="tl">
                    <a:srgbClr val="000000">
                      <a:alpha val="43137"/>
                    </a:srgbClr>
                  </a:outerShdw>
                </a:effectLst>
              </a:rPr>
              <a:t>UT SJR (adopted) </a:t>
            </a:r>
            <a:r>
              <a:rPr lang="en-US" sz="2400" dirty="0" smtClean="0">
                <a:solidFill>
                  <a:srgbClr val="FFFF00"/>
                </a:solidFill>
                <a:effectLst>
                  <a:outerShdw blurRad="38100" dist="38100" dir="2700000" algn="tl">
                    <a:srgbClr val="000000">
                      <a:alpha val="43137"/>
                    </a:srgbClr>
                  </a:outerShdw>
                </a:effectLst>
              </a:rPr>
              <a:t>– studies private sales of raw milk</a:t>
            </a:r>
          </a:p>
          <a:p>
            <a:endParaRPr lang="en-US" sz="2400" dirty="0">
              <a:solidFill>
                <a:srgbClr val="FFFF00"/>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algn="l" eaLnBrk="1" hangingPunct="1"/>
            <a:r>
              <a:rPr lang="en-US" sz="4100" dirty="0" smtClean="0">
                <a:solidFill>
                  <a:schemeClr val="bg1"/>
                </a:solidFill>
                <a:effectLst>
                  <a:outerShdw blurRad="38100" dist="38100" dir="2700000" algn="tl">
                    <a:srgbClr val="000000">
                      <a:alpha val="43137"/>
                    </a:srgbClr>
                  </a:outerShdw>
                </a:effectLst>
                <a:latin typeface="AGaramond" pitchFamily="18" charset="0"/>
                <a:ea typeface="ＭＳ Ｐゴシック" pitchFamily="-110" charset="-128"/>
              </a:rPr>
              <a:t>National Conference of State Legislatures</a:t>
            </a:r>
          </a:p>
        </p:txBody>
      </p:sp>
      <p:sp>
        <p:nvSpPr>
          <p:cNvPr id="104451" name="Rectangle 3"/>
          <p:cNvSpPr>
            <a:spLocks noGrp="1" noChangeArrowheads="1"/>
          </p:cNvSpPr>
          <p:nvPr>
            <p:ph type="body" idx="1"/>
          </p:nvPr>
        </p:nvSpPr>
        <p:spPr>
          <a:xfrm>
            <a:off x="609600" y="2133600"/>
            <a:ext cx="8001000" cy="4419600"/>
          </a:xfrm>
        </p:spPr>
        <p:txBody>
          <a:bodyPr>
            <a:normAutofit fontScale="92500" lnSpcReduction="10000"/>
          </a:bodyPr>
          <a:lstStyle/>
          <a:p>
            <a:pPr>
              <a:defRPr/>
            </a:pPr>
            <a:r>
              <a:rPr lang="en-US" sz="2400" dirty="0" smtClean="0">
                <a:solidFill>
                  <a:srgbClr val="FFFF00"/>
                </a:solidFill>
                <a:effectLst>
                  <a:outerShdw blurRad="38100" dist="38100" dir="2700000" algn="tl">
                    <a:srgbClr val="000000">
                      <a:alpha val="43137"/>
                    </a:srgbClr>
                  </a:outerShdw>
                </a:effectLst>
              </a:rPr>
              <a:t>Bipartisan organization, </a:t>
            </a:r>
            <a:r>
              <a:rPr lang="en-US" sz="2400" dirty="0" smtClean="0">
                <a:solidFill>
                  <a:schemeClr val="bg1"/>
                </a:solidFill>
                <a:effectLst>
                  <a:outerShdw blurRad="38100" dist="38100" dir="2700000" algn="tl">
                    <a:srgbClr val="000000">
                      <a:alpha val="43137"/>
                    </a:srgbClr>
                  </a:outerShdw>
                </a:effectLst>
              </a:rPr>
              <a:t>funded by state legislatures</a:t>
            </a:r>
          </a:p>
          <a:p>
            <a:pPr>
              <a:defRPr/>
            </a:pPr>
            <a:r>
              <a:rPr lang="en-US" sz="2400" dirty="0" smtClean="0">
                <a:solidFill>
                  <a:srgbClr val="FFFF00"/>
                </a:solidFill>
                <a:effectLst>
                  <a:outerShdw blurRad="38100" dist="38100" dir="2700000" algn="tl">
                    <a:srgbClr val="000000">
                      <a:alpha val="43137"/>
                    </a:srgbClr>
                  </a:outerShdw>
                </a:effectLst>
              </a:rPr>
              <a:t>Serves the </a:t>
            </a:r>
            <a:r>
              <a:rPr lang="en-US" sz="2400" dirty="0" smtClean="0">
                <a:solidFill>
                  <a:schemeClr val="bg1"/>
                </a:solidFill>
                <a:effectLst>
                  <a:outerShdw blurRad="38100" dist="38100" dir="2700000" algn="tl">
                    <a:srgbClr val="000000">
                      <a:alpha val="43137"/>
                    </a:srgbClr>
                  </a:outerShdw>
                </a:effectLst>
              </a:rPr>
              <a:t>7,382 legislators </a:t>
            </a:r>
            <a:r>
              <a:rPr lang="en-US" sz="2400" dirty="0" smtClean="0">
                <a:solidFill>
                  <a:srgbClr val="FFFF00"/>
                </a:solidFill>
                <a:effectLst>
                  <a:outerShdw blurRad="38100" dist="38100" dir="2700000" algn="tl">
                    <a:srgbClr val="000000">
                      <a:alpha val="43137"/>
                    </a:srgbClr>
                  </a:outerShdw>
                </a:effectLst>
              </a:rPr>
              <a:t>and </a:t>
            </a:r>
            <a:r>
              <a:rPr lang="en-US" sz="2400" dirty="0" smtClean="0">
                <a:solidFill>
                  <a:schemeClr val="bg1"/>
                </a:solidFill>
                <a:effectLst>
                  <a:outerShdw blurRad="38100" dist="38100" dir="2700000" algn="tl">
                    <a:srgbClr val="000000">
                      <a:alpha val="43137"/>
                    </a:srgbClr>
                  </a:outerShdw>
                </a:effectLst>
              </a:rPr>
              <a:t>30,000+ legislative staff </a:t>
            </a:r>
            <a:r>
              <a:rPr lang="en-US" sz="2400" dirty="0" smtClean="0">
                <a:solidFill>
                  <a:srgbClr val="FFFF00"/>
                </a:solidFill>
                <a:effectLst>
                  <a:outerShdw blurRad="38100" dist="38100" dir="2700000" algn="tl">
                    <a:srgbClr val="000000">
                      <a:alpha val="43137"/>
                    </a:srgbClr>
                  </a:outerShdw>
                </a:effectLst>
              </a:rPr>
              <a:t>of the nation's 50 states, its commonwealths and territories (and Scotland)</a:t>
            </a:r>
          </a:p>
          <a:p>
            <a:pPr>
              <a:defRPr/>
            </a:pPr>
            <a:r>
              <a:rPr lang="en-US" sz="2400" dirty="0" smtClean="0">
                <a:solidFill>
                  <a:schemeClr val="bg1"/>
                </a:solidFill>
                <a:effectLst>
                  <a:outerShdw blurRad="38100" dist="38100" dir="2700000" algn="tl">
                    <a:srgbClr val="000000">
                      <a:alpha val="43137"/>
                    </a:srgbClr>
                  </a:outerShdw>
                </a:effectLst>
              </a:rPr>
              <a:t>Covers every topic of state policy</a:t>
            </a:r>
          </a:p>
          <a:p>
            <a:pPr lvl="1">
              <a:defRPr/>
            </a:pPr>
            <a:r>
              <a:rPr lang="en-US" sz="2400" dirty="0" smtClean="0">
                <a:solidFill>
                  <a:srgbClr val="FFFF00"/>
                </a:solidFill>
                <a:effectLst>
                  <a:outerShdw blurRad="38100" dist="38100" dir="2700000" algn="tl">
                    <a:srgbClr val="000000">
                      <a:alpha val="43137"/>
                    </a:srgbClr>
                  </a:outerShdw>
                </a:effectLst>
              </a:rPr>
              <a:t>State fiscal policy (appropriations and taxation)</a:t>
            </a:r>
          </a:p>
          <a:p>
            <a:pPr lvl="1">
              <a:defRPr/>
            </a:pPr>
            <a:r>
              <a:rPr lang="en-US" sz="2400" dirty="0" smtClean="0">
                <a:solidFill>
                  <a:srgbClr val="FFFF00"/>
                </a:solidFill>
                <a:effectLst>
                  <a:outerShdw blurRad="38100" dist="38100" dir="2700000" algn="tl">
                    <a:srgbClr val="000000">
                      <a:alpha val="43137"/>
                    </a:srgbClr>
                  </a:outerShdw>
                </a:effectLst>
              </a:rPr>
              <a:t>State legislative management</a:t>
            </a:r>
          </a:p>
          <a:p>
            <a:pPr>
              <a:defRPr/>
            </a:pPr>
            <a:r>
              <a:rPr lang="en-US" sz="2400" dirty="0" smtClean="0">
                <a:solidFill>
                  <a:schemeClr val="bg1"/>
                </a:solidFill>
                <a:effectLst>
                  <a:outerShdw blurRad="38100" dist="38100" dir="2700000" algn="tl">
                    <a:srgbClr val="000000">
                      <a:alpha val="43137"/>
                    </a:srgbClr>
                  </a:outerShdw>
                </a:effectLst>
              </a:rPr>
              <a:t>Activities:</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Research and information on topics of interest to the states</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Technical assistance and training</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Opportunities for policymakers to exchange ideas</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Lobbying at the federal level for states' interests</a:t>
            </a:r>
          </a:p>
          <a:p>
            <a:pPr eaLnBrk="1" hangingPunct="1"/>
            <a:endParaRPr lang="en-US" sz="1800" dirty="0" smtClean="0">
              <a:effectLst>
                <a:outerShdw blurRad="38100" dist="38100" dir="2700000" algn="tl">
                  <a:srgbClr val="C0C0C0"/>
                </a:outerShdw>
              </a:effectLst>
              <a:ea typeface="ＭＳ Ｐゴシック" pitchFamily="-110" charset="-128"/>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7239000" cy="914400"/>
          </a:xfrm>
        </p:spPr>
        <p:txBody>
          <a:bodyPr>
            <a:normAutofit/>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Fruits and Vegetables</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5" name="Content Placeholder 4"/>
          <p:cNvSpPr>
            <a:spLocks noGrp="1"/>
          </p:cNvSpPr>
          <p:nvPr>
            <p:ph sz="half" idx="1"/>
          </p:nvPr>
        </p:nvSpPr>
        <p:spPr>
          <a:xfrm>
            <a:off x="381000" y="2362200"/>
            <a:ext cx="4152900" cy="4191000"/>
          </a:xfrm>
        </p:spPr>
        <p:txBody>
          <a:bodyPr>
            <a:normAutofit/>
          </a:bodyPr>
          <a:lstStyle/>
          <a:p>
            <a:r>
              <a:rPr lang="en-US" sz="2400" dirty="0" smtClean="0">
                <a:solidFill>
                  <a:schemeClr val="bg1"/>
                </a:solidFill>
                <a:effectLst>
                  <a:outerShdw blurRad="38100" dist="38100" dir="2700000" algn="tl">
                    <a:srgbClr val="000000">
                      <a:alpha val="43137"/>
                    </a:srgbClr>
                  </a:outerShdw>
                </a:effectLst>
              </a:rPr>
              <a:t>CA S 504 (Act 254) </a:t>
            </a:r>
            <a:r>
              <a:rPr lang="en-US" sz="2400" dirty="0" smtClean="0">
                <a:solidFill>
                  <a:srgbClr val="FFFF00"/>
                </a:solidFill>
                <a:effectLst>
                  <a:outerShdw blurRad="38100" dist="38100" dir="2700000" algn="tl">
                    <a:srgbClr val="000000">
                      <a:alpha val="43137"/>
                    </a:srgbClr>
                  </a:outerShdw>
                </a:effectLst>
              </a:rPr>
              <a:t>– quality standards for fruits, nuts and vegetables</a:t>
            </a:r>
          </a:p>
          <a:p>
            <a:r>
              <a:rPr lang="en-US" sz="2400" dirty="0" smtClean="0">
                <a:solidFill>
                  <a:schemeClr val="bg1"/>
                </a:solidFill>
                <a:effectLst>
                  <a:outerShdw blurRad="38100" dist="38100" dir="2700000" algn="tl">
                    <a:srgbClr val="000000">
                      <a:alpha val="43137"/>
                    </a:srgbClr>
                  </a:outerShdw>
                </a:effectLst>
              </a:rPr>
              <a:t>MS H 1328 (enacted)</a:t>
            </a:r>
            <a:r>
              <a:rPr lang="en-US" sz="2400" dirty="0" smtClean="0">
                <a:solidFill>
                  <a:srgbClr val="FFFF00"/>
                </a:solidFill>
                <a:effectLst>
                  <a:outerShdw blurRad="38100" dist="38100" dir="2700000" algn="tl">
                    <a:srgbClr val="000000">
                      <a:alpha val="43137"/>
                    </a:srgbClr>
                  </a:outerShdw>
                </a:effectLst>
              </a:rPr>
              <a:t> – provides loans to healthy food retailers to increase fresh fruits and vegetables</a:t>
            </a:r>
          </a:p>
          <a:p>
            <a:r>
              <a:rPr lang="en-US" sz="2400" dirty="0" smtClean="0">
                <a:solidFill>
                  <a:schemeClr val="bg1"/>
                </a:solidFill>
                <a:effectLst>
                  <a:outerShdw blurRad="38100" dist="38100" dir="2700000" algn="tl">
                    <a:srgbClr val="000000">
                      <a:alpha val="43137"/>
                    </a:srgbClr>
                  </a:outerShdw>
                </a:effectLst>
              </a:rPr>
              <a:t>VT H 869 (Act 159) </a:t>
            </a:r>
            <a:r>
              <a:rPr lang="en-US" sz="2400" dirty="0" smtClean="0">
                <a:solidFill>
                  <a:srgbClr val="FFFF00"/>
                </a:solidFill>
                <a:effectLst>
                  <a:outerShdw blurRad="38100" dist="38100" dir="2700000" algn="tl">
                    <a:srgbClr val="000000">
                      <a:alpha val="43137"/>
                    </a:srgbClr>
                  </a:outerShdw>
                </a:effectLst>
              </a:rPr>
              <a:t>– promotes locally-grown fruits and vegetables</a:t>
            </a:r>
          </a:p>
          <a:p>
            <a:endParaRPr lang="en-US" sz="2400" dirty="0" smtClean="0">
              <a:solidFill>
                <a:srgbClr val="FFFF00"/>
              </a:solidFill>
            </a:endParaRPr>
          </a:p>
          <a:p>
            <a:endParaRPr lang="en-US" sz="2400" dirty="0" smtClean="0">
              <a:solidFill>
                <a:srgbClr val="FFFF00"/>
              </a:solidFill>
            </a:endParaRPr>
          </a:p>
          <a:p>
            <a:endParaRPr lang="en-US" sz="2400" dirty="0">
              <a:solidFill>
                <a:srgbClr val="FFFF00"/>
              </a:solidFill>
            </a:endParaRPr>
          </a:p>
        </p:txBody>
      </p:sp>
      <p:pic>
        <p:nvPicPr>
          <p:cNvPr id="8" name="Content Placeholder 7" descr="DSC00206.JPG"/>
          <p:cNvPicPr>
            <a:picLocks noGrp="1" noChangeAspect="1"/>
          </p:cNvPicPr>
          <p:nvPr>
            <p:ph sz="half" idx="2"/>
          </p:nvPr>
        </p:nvPicPr>
        <p:blipFill>
          <a:blip r:embed="rId2" cstate="print"/>
          <a:stretch>
            <a:fillRect/>
          </a:stretch>
        </p:blipFill>
        <p:spPr>
          <a:xfrm>
            <a:off x="4686300" y="2986087"/>
            <a:ext cx="3924300" cy="2943225"/>
          </a:xfr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09800"/>
            <a:ext cx="8382000" cy="2185214"/>
          </a:xfrm>
          <a:prstGeom prst="rect">
            <a:avLst/>
          </a:prstGeom>
        </p:spPr>
        <p:txBody>
          <a:bodyPr wrap="square">
            <a:spAutoFit/>
          </a:bodyPr>
          <a:lstStyle/>
          <a:p>
            <a:pPr>
              <a:buFontTx/>
              <a:buNone/>
              <a:defRPr/>
            </a:pPr>
            <a:r>
              <a:rPr lang="en-US" sz="3600" i="1" dirty="0" smtClean="0">
                <a:solidFill>
                  <a:srgbClr val="FFFF00"/>
                </a:solidFill>
                <a:effectLst>
                  <a:outerShdw blurRad="38100" dist="38100" dir="2700000" algn="tl">
                    <a:srgbClr val="000000">
                      <a:alpha val="43137"/>
                    </a:srgbClr>
                  </a:outerShdw>
                </a:effectLst>
                <a:latin typeface="Calibri" pitchFamily="34" charset="0"/>
              </a:rPr>
              <a:t>“Any state public health director who is not fired within 3 years is not </a:t>
            </a:r>
            <a:r>
              <a:rPr lang="en-US" sz="3600" i="1" dirty="0" smtClean="0">
                <a:solidFill>
                  <a:srgbClr val="FFFF00"/>
                </a:solidFill>
                <a:effectLst>
                  <a:outerShdw blurRad="38100" dist="38100" dir="2700000" algn="tl">
                    <a:srgbClr val="000000">
                      <a:alpha val="43137"/>
                    </a:srgbClr>
                  </a:outerShdw>
                </a:effectLst>
                <a:latin typeface="Calibri" pitchFamily="34" charset="0"/>
              </a:rPr>
              <a:t>worthy of </a:t>
            </a:r>
            <a:r>
              <a:rPr lang="en-US" sz="3600" i="1" dirty="0" smtClean="0">
                <a:solidFill>
                  <a:srgbClr val="FFFF00"/>
                </a:solidFill>
                <a:effectLst>
                  <a:outerShdw blurRad="38100" dist="38100" dir="2700000" algn="tl">
                    <a:srgbClr val="000000">
                      <a:alpha val="43137"/>
                    </a:srgbClr>
                  </a:outerShdw>
                </a:effectLst>
                <a:latin typeface="Calibri" pitchFamily="34" charset="0"/>
              </a:rPr>
              <a:t>their </a:t>
            </a:r>
            <a:r>
              <a:rPr lang="en-US" sz="3600" i="1" dirty="0" smtClean="0">
                <a:solidFill>
                  <a:srgbClr val="FFFF00"/>
                </a:solidFill>
                <a:effectLst>
                  <a:outerShdw blurRad="38100" dist="38100" dir="2700000" algn="tl">
                    <a:srgbClr val="000000">
                      <a:alpha val="43137"/>
                    </a:srgbClr>
                  </a:outerShdw>
                </a:effectLst>
                <a:latin typeface="Calibri" pitchFamily="34" charset="0"/>
              </a:rPr>
              <a:t>job.”</a:t>
            </a:r>
            <a:endParaRPr lang="en-US" sz="3600" i="1" dirty="0" smtClean="0">
              <a:solidFill>
                <a:srgbClr val="FFFF00"/>
              </a:solidFill>
              <a:effectLst>
                <a:outerShdw blurRad="38100" dist="38100" dir="2700000" algn="tl">
                  <a:srgbClr val="000000">
                    <a:alpha val="43137"/>
                  </a:srgbClr>
                </a:outerShdw>
              </a:effectLst>
              <a:latin typeface="Calibri" pitchFamily="34" charset="0"/>
            </a:endParaRPr>
          </a:p>
          <a:p>
            <a:pPr>
              <a:buFontTx/>
              <a:buNone/>
              <a:defRPr/>
            </a:pPr>
            <a:r>
              <a:rPr lang="en-US" sz="2800" dirty="0" smtClean="0">
                <a:solidFill>
                  <a:srgbClr val="FFFF00"/>
                </a:solidFill>
                <a:effectLst>
                  <a:outerShdw blurRad="38100" dist="38100" dir="2700000" algn="tl">
                    <a:srgbClr val="000000">
                      <a:alpha val="43137"/>
                    </a:srgbClr>
                  </a:outerShdw>
                </a:effectLst>
                <a:latin typeface="Calibri" pitchFamily="34" charset="0"/>
              </a:rPr>
              <a:t>			</a:t>
            </a:r>
            <a:r>
              <a:rPr lang="en-US" sz="2800" dirty="0" smtClean="0">
                <a:solidFill>
                  <a:schemeClr val="bg1"/>
                </a:solidFill>
                <a:effectLst>
                  <a:outerShdw blurRad="38100" dist="38100" dir="2700000" algn="tl">
                    <a:srgbClr val="000000">
                      <a:alpha val="43137"/>
                    </a:srgbClr>
                  </a:outerShdw>
                </a:effectLst>
                <a:latin typeface="Calibri" pitchFamily="34" charset="0"/>
              </a:rPr>
              <a:t>former director Dr. Bill Schmidt, MO</a:t>
            </a:r>
          </a:p>
        </p:txBody>
      </p:sp>
      <p:pic>
        <p:nvPicPr>
          <p:cNvPr id="3" name="Picture 4"/>
          <p:cNvPicPr>
            <a:picLocks noChangeAspect="1" noChangeArrowheads="1"/>
          </p:cNvPicPr>
          <p:nvPr/>
        </p:nvPicPr>
        <p:blipFill>
          <a:blip r:embed="rId2" cstate="print"/>
          <a:srcRect/>
          <a:stretch>
            <a:fillRect/>
          </a:stretch>
        </p:blipFill>
        <p:spPr bwMode="auto">
          <a:xfrm>
            <a:off x="0" y="0"/>
            <a:ext cx="1295400" cy="10191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28836"/>
            <a:ext cx="8153400" cy="2985433"/>
          </a:xfrm>
          <a:prstGeom prst="rect">
            <a:avLst/>
          </a:prstGeom>
        </p:spPr>
        <p:txBody>
          <a:bodyPr wrap="square">
            <a:spAutoFit/>
          </a:bodyPr>
          <a:lstStyle/>
          <a:p>
            <a:pPr algn="ctr">
              <a:defRPr/>
            </a:pPr>
            <a:r>
              <a:rPr lang="en-US" sz="4400" dirty="0" smtClean="0">
                <a:solidFill>
                  <a:srgbClr val="FFFF00"/>
                </a:solidFill>
                <a:effectLst>
                  <a:outerShdw blurRad="38100" dist="38100" dir="2700000" algn="tl">
                    <a:srgbClr val="000000">
                      <a:alpha val="43137"/>
                    </a:srgbClr>
                  </a:outerShdw>
                </a:effectLst>
                <a:latin typeface="Verdana" pitchFamily="34" charset="0"/>
              </a:rPr>
              <a:t>Doug Farquhar, J.D.</a:t>
            </a:r>
          </a:p>
          <a:p>
            <a:pPr algn="ctr">
              <a:defRPr/>
            </a:pPr>
            <a:endParaRPr lang="en-US" sz="3600" dirty="0" smtClean="0">
              <a:solidFill>
                <a:schemeClr val="bg1"/>
              </a:solidFill>
              <a:effectLst>
                <a:outerShdw blurRad="38100" dist="38100" dir="2700000" algn="tl">
                  <a:srgbClr val="000000">
                    <a:alpha val="43137"/>
                  </a:srgbClr>
                </a:outerShdw>
              </a:effectLst>
              <a:latin typeface="Verdana" pitchFamily="34" charset="0"/>
            </a:endParaRPr>
          </a:p>
          <a:p>
            <a:pPr algn="ctr">
              <a:defRPr/>
            </a:pPr>
            <a:r>
              <a:rPr lang="en-US" sz="3600" dirty="0" smtClean="0">
                <a:solidFill>
                  <a:schemeClr val="bg1"/>
                </a:solidFill>
                <a:effectLst>
                  <a:outerShdw blurRad="38100" dist="38100" dir="2700000" algn="tl">
                    <a:srgbClr val="000000">
                      <a:alpha val="43137"/>
                    </a:srgbClr>
                  </a:outerShdw>
                </a:effectLst>
                <a:latin typeface="Verdana" pitchFamily="34" charset="0"/>
              </a:rPr>
              <a:t>National Conference of State Legislatures</a:t>
            </a:r>
          </a:p>
          <a:p>
            <a:pPr algn="ctr">
              <a:defRPr/>
            </a:pPr>
            <a:r>
              <a:rPr lang="en-US" sz="3600" dirty="0" smtClean="0">
                <a:solidFill>
                  <a:schemeClr val="bg1"/>
                </a:solidFill>
                <a:effectLst>
                  <a:outerShdw blurRad="38100" dist="38100" dir="2700000" algn="tl">
                    <a:srgbClr val="000000">
                      <a:alpha val="43137"/>
                    </a:srgbClr>
                  </a:outerShdw>
                </a:effectLst>
                <a:latin typeface="Verdana" pitchFamily="34" charset="0"/>
              </a:rPr>
              <a:t>Doug.farquhar@ncsl.org</a:t>
            </a:r>
            <a:endParaRPr lang="en-US" sz="3200" dirty="0">
              <a:solidFill>
                <a:schemeClr val="bg1"/>
              </a:solidFill>
              <a:effectLst>
                <a:outerShdw blurRad="38100" dist="38100" dir="2700000" algn="tl">
                  <a:srgbClr val="000000">
                    <a:alpha val="43137"/>
                  </a:srgbClr>
                </a:outerShdw>
              </a:effectLst>
              <a:latin typeface="Verdana" pitchFamily="34" charset="0"/>
            </a:endParaRPr>
          </a:p>
        </p:txBody>
      </p:sp>
      <p:pic>
        <p:nvPicPr>
          <p:cNvPr id="3" name="Picture 4"/>
          <p:cNvPicPr>
            <a:picLocks noChangeAspect="1" noChangeArrowheads="1"/>
          </p:cNvPicPr>
          <p:nvPr/>
        </p:nvPicPr>
        <p:blipFill>
          <a:blip r:embed="rId2" cstate="print"/>
          <a:srcRect/>
          <a:stretch>
            <a:fillRect/>
          </a:stretch>
        </p:blipFill>
        <p:spPr bwMode="auto">
          <a:xfrm>
            <a:off x="0" y="0"/>
            <a:ext cx="12954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57400"/>
            <a:ext cx="8077200" cy="4745915"/>
          </a:xfrm>
          <a:prstGeom prst="rect">
            <a:avLst/>
          </a:prstGeom>
        </p:spPr>
        <p:txBody>
          <a:bodyPr wrap="square">
            <a:spAutoFit/>
          </a:bodyPr>
          <a:lstStyle/>
          <a:p>
            <a:pPr marL="342900" lvl="0" indent="-342900" eaLnBrk="0" fontAlgn="base" hangingPunct="0">
              <a:spcBef>
                <a:spcPct val="20000"/>
              </a:spcBef>
              <a:spcAft>
                <a:spcPct val="0"/>
              </a:spcAft>
              <a:buFontTx/>
              <a:buChar char="•"/>
              <a:defRPr/>
            </a:pPr>
            <a:r>
              <a:rPr lang="en-US" sz="2400" kern="0" dirty="0" smtClean="0">
                <a:solidFill>
                  <a:prstClr val="white"/>
                </a:solidFill>
                <a:effectLst>
                  <a:outerShdw blurRad="38100" dist="38100" dir="2700000" algn="tl">
                    <a:srgbClr val="000000">
                      <a:alpha val="43137"/>
                    </a:srgbClr>
                  </a:outerShdw>
                </a:effectLst>
                <a:latin typeface="Arial"/>
              </a:rPr>
              <a:t>Chambers vary in seats from 49 to 424</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NH has 400 Legislative House Seats; 1 per 2000 voters</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AK has 20; </a:t>
            </a:r>
            <a:r>
              <a:rPr lang="en-US" kern="0" dirty="0" smtClean="0">
                <a:solidFill>
                  <a:srgbClr val="00B0F0"/>
                </a:solidFill>
                <a:effectLst>
                  <a:outerShdw blurRad="38100" dist="38100" dir="2700000" algn="tl">
                    <a:srgbClr val="000000">
                      <a:alpha val="43137"/>
                    </a:srgbClr>
                  </a:outerShdw>
                </a:effectLst>
                <a:latin typeface="Arial"/>
              </a:rPr>
              <a:t>7 Ds </a:t>
            </a:r>
            <a:r>
              <a:rPr lang="en-US" kern="0" dirty="0" smtClean="0">
                <a:solidFill>
                  <a:srgbClr val="FFFF00"/>
                </a:solidFill>
                <a:effectLst>
                  <a:outerShdw blurRad="38100" dist="38100" dir="2700000" algn="tl">
                    <a:srgbClr val="000000">
                      <a:alpha val="43137"/>
                    </a:srgbClr>
                  </a:outerShdw>
                </a:effectLst>
                <a:latin typeface="Arial"/>
              </a:rPr>
              <a:t>and </a:t>
            </a:r>
            <a:r>
              <a:rPr lang="en-US" kern="0" dirty="0" smtClean="0">
                <a:solidFill>
                  <a:srgbClr val="FF0000"/>
                </a:solidFill>
                <a:effectLst>
                  <a:outerShdw blurRad="38100" dist="38100" dir="2700000" algn="tl">
                    <a:srgbClr val="000000">
                      <a:alpha val="43137"/>
                    </a:srgbClr>
                  </a:outerShdw>
                </a:effectLst>
                <a:latin typeface="Arial"/>
              </a:rPr>
              <a:t>13 Rs</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CA and TX Senate Districts are larger than Congressional</a:t>
            </a:r>
          </a:p>
          <a:p>
            <a:pPr marL="342900" lvl="0" indent="-342900" eaLnBrk="0" fontAlgn="base" hangingPunct="0">
              <a:spcBef>
                <a:spcPct val="20000"/>
              </a:spcBef>
              <a:spcAft>
                <a:spcPct val="0"/>
              </a:spcAft>
              <a:buFontTx/>
              <a:buChar char="•"/>
              <a:defRPr/>
            </a:pPr>
            <a:r>
              <a:rPr lang="en-US" sz="2400" kern="0" dirty="0" smtClean="0">
                <a:solidFill>
                  <a:prstClr val="white"/>
                </a:solidFill>
                <a:effectLst>
                  <a:outerShdw blurRad="38100" dist="38100" dir="2700000" algn="tl">
                    <a:srgbClr val="000000">
                      <a:alpha val="43137"/>
                    </a:srgbClr>
                  </a:outerShdw>
                </a:effectLst>
                <a:latin typeface="Arial"/>
              </a:rPr>
              <a:t>Session length may be extremely short or virtually unlimited</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NM is 1 month</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CA, MN, WI, IL, MI, OH, PA, NY, NJ, MA – Year Round</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MT, NV, ND, TX had no Regular Session in </a:t>
            </a:r>
            <a:r>
              <a:rPr lang="en-US" kern="0" dirty="0" smtClean="0">
                <a:solidFill>
                  <a:srgbClr val="FFFF00"/>
                </a:solidFill>
                <a:effectLst>
                  <a:outerShdw blurRad="38100" dist="38100" dir="2700000" algn="tl">
                    <a:srgbClr val="000000">
                      <a:alpha val="43137"/>
                    </a:srgbClr>
                  </a:outerShdw>
                </a:effectLst>
                <a:latin typeface="Arial"/>
              </a:rPr>
              <a:t>2014</a:t>
            </a:r>
            <a:endParaRPr lang="en-US" kern="0" dirty="0" smtClean="0">
              <a:solidFill>
                <a:srgbClr val="FFFF00"/>
              </a:solidFill>
              <a:effectLst>
                <a:outerShdw blurRad="38100" dist="38100" dir="2700000" algn="tl">
                  <a:srgbClr val="000000">
                    <a:alpha val="43137"/>
                  </a:srgbClr>
                </a:outerShdw>
              </a:effectLst>
              <a:latin typeface="Arial"/>
            </a:endParaRPr>
          </a:p>
          <a:p>
            <a:pPr marL="342900" lvl="0" indent="-342900" eaLnBrk="0" fontAlgn="base" hangingPunct="0">
              <a:spcBef>
                <a:spcPct val="20000"/>
              </a:spcBef>
              <a:spcAft>
                <a:spcPct val="0"/>
              </a:spcAft>
              <a:buFontTx/>
              <a:buChar char="•"/>
              <a:defRPr/>
            </a:pPr>
            <a:r>
              <a:rPr lang="en-US" sz="2400" kern="0" dirty="0" smtClean="0">
                <a:solidFill>
                  <a:prstClr val="white"/>
                </a:solidFill>
                <a:effectLst>
                  <a:outerShdw blurRad="38100" dist="38100" dir="2700000" algn="tl">
                    <a:srgbClr val="000000">
                      <a:alpha val="43137"/>
                    </a:srgbClr>
                  </a:outerShdw>
                </a:effectLst>
                <a:latin typeface="Arial"/>
              </a:rPr>
              <a:t>Each legislative chamber may determine its own rules of procedure</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Unlimited Bill Introduction (NY)</a:t>
            </a:r>
          </a:p>
          <a:p>
            <a:pPr marL="742950" lvl="1" indent="-285750" eaLnBrk="0" fontAlgn="base" hangingPunct="0">
              <a:spcBef>
                <a:spcPct val="20000"/>
              </a:spcBef>
              <a:spcAft>
                <a:spcPct val="0"/>
              </a:spcAft>
              <a:buFontTx/>
              <a:buChar char="–"/>
              <a:defRPr/>
            </a:pPr>
            <a:r>
              <a:rPr lang="en-US" kern="0" dirty="0" smtClean="0">
                <a:solidFill>
                  <a:srgbClr val="FFFF00"/>
                </a:solidFill>
                <a:effectLst>
                  <a:outerShdw blurRad="38100" dist="38100" dir="2700000" algn="tl">
                    <a:srgbClr val="000000">
                      <a:alpha val="43137"/>
                    </a:srgbClr>
                  </a:outerShdw>
                </a:effectLst>
                <a:latin typeface="Arial"/>
              </a:rPr>
              <a:t>Bills limited to certain topics; budgets (LA, NM)</a:t>
            </a:r>
            <a:endParaRPr lang="en-US" kern="0" dirty="0">
              <a:solidFill>
                <a:srgbClr val="FFFF00"/>
              </a:solidFill>
              <a:effectLst>
                <a:outerShdw blurRad="38100" dist="38100" dir="2700000" algn="tl">
                  <a:srgbClr val="000000">
                    <a:alpha val="43137"/>
                  </a:srgbClr>
                </a:outerShdw>
              </a:effectLst>
              <a:latin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09800"/>
            <a:ext cx="8382000" cy="3539430"/>
          </a:xfrm>
          <a:prstGeom prst="rect">
            <a:avLst/>
          </a:prstGeom>
        </p:spPr>
        <p:txBody>
          <a:bodyPr wrap="square">
            <a:spAutoFit/>
          </a:bodyPr>
          <a:lstStyle/>
          <a:p>
            <a:pPr>
              <a:buFontTx/>
              <a:buNone/>
              <a:defRPr/>
            </a:pPr>
            <a:r>
              <a:rPr lang="en-US" sz="2800" dirty="0" smtClean="0">
                <a:solidFill>
                  <a:schemeClr val="bg1"/>
                </a:solidFill>
                <a:effectLst>
                  <a:outerShdw blurRad="38100" dist="38100" dir="2700000" algn="tl">
                    <a:srgbClr val="000000">
                      <a:alpha val="43137"/>
                    </a:srgbClr>
                  </a:outerShdw>
                </a:effectLst>
                <a:latin typeface="Calibri" pitchFamily="34" charset="0"/>
              </a:rPr>
              <a:t>State Governments: State Legislature and Governor’s Office	</a:t>
            </a:r>
          </a:p>
          <a:p>
            <a:pPr>
              <a:buFontTx/>
              <a:buNone/>
              <a:defRPr/>
            </a:pPr>
            <a:endParaRPr lang="en-US" sz="2800" dirty="0" smtClean="0">
              <a:solidFill>
                <a:srgbClr val="FF3300"/>
              </a:solidFill>
              <a:effectLst>
                <a:outerShdw blurRad="38100" dist="38100" dir="2700000" algn="tl">
                  <a:srgbClr val="000000">
                    <a:alpha val="43137"/>
                  </a:srgbClr>
                </a:outerShdw>
              </a:effectLst>
              <a:latin typeface="Calibri" pitchFamily="34" charset="0"/>
            </a:endParaRPr>
          </a:p>
          <a:p>
            <a:pPr>
              <a:defRPr/>
            </a:pPr>
            <a:r>
              <a:rPr lang="en-US" sz="2800" dirty="0" smtClean="0">
                <a:solidFill>
                  <a:srgbClr val="FFFF00"/>
                </a:solidFill>
                <a:effectLst>
                  <a:outerShdw blurRad="38100" dist="38100" dir="2700000" algn="tl">
                    <a:srgbClr val="000000">
                      <a:alpha val="43137"/>
                    </a:srgbClr>
                  </a:outerShdw>
                </a:effectLst>
                <a:latin typeface="Calibri" pitchFamily="34" charset="0"/>
              </a:rPr>
              <a:t>23 States are controlled by </a:t>
            </a:r>
            <a:r>
              <a:rPr lang="en-US" sz="2800" dirty="0" smtClean="0">
                <a:solidFill>
                  <a:srgbClr val="FF0000"/>
                </a:solidFill>
                <a:effectLst>
                  <a:outerShdw blurRad="38100" dist="38100" dir="2700000" algn="tl">
                    <a:srgbClr val="000000">
                      <a:alpha val="43137"/>
                    </a:srgbClr>
                  </a:outerShdw>
                </a:effectLst>
                <a:latin typeface="Calibri" pitchFamily="34" charset="0"/>
              </a:rPr>
              <a:t>Republicans</a:t>
            </a:r>
          </a:p>
          <a:p>
            <a:pPr>
              <a:defRPr/>
            </a:pPr>
            <a:r>
              <a:rPr lang="en-US" sz="2800" dirty="0" smtClean="0">
                <a:solidFill>
                  <a:srgbClr val="FFFF00"/>
                </a:solidFill>
                <a:effectLst>
                  <a:outerShdw blurRad="38100" dist="38100" dir="2700000" algn="tl">
                    <a:srgbClr val="000000">
                      <a:alpha val="43137"/>
                    </a:srgbClr>
                  </a:outerShdw>
                </a:effectLst>
                <a:latin typeface="Calibri" pitchFamily="34" charset="0"/>
              </a:rPr>
              <a:t>15 States are controlled by </a:t>
            </a:r>
            <a:r>
              <a:rPr lang="en-US" sz="2800" dirty="0" smtClean="0">
                <a:solidFill>
                  <a:srgbClr val="00B0F0"/>
                </a:solidFill>
                <a:effectLst>
                  <a:outerShdw blurRad="38100" dist="38100" dir="2700000" algn="tl">
                    <a:srgbClr val="000000">
                      <a:alpha val="43137"/>
                    </a:srgbClr>
                  </a:outerShdw>
                </a:effectLst>
                <a:latin typeface="Calibri" pitchFamily="34" charset="0"/>
              </a:rPr>
              <a:t>Democrats</a:t>
            </a:r>
          </a:p>
          <a:p>
            <a:pPr>
              <a:defRPr/>
            </a:pPr>
            <a:r>
              <a:rPr lang="en-US" sz="2800" dirty="0" smtClean="0">
                <a:solidFill>
                  <a:srgbClr val="FFFF00"/>
                </a:solidFill>
                <a:effectLst>
                  <a:outerShdw blurRad="38100" dist="38100" dir="2700000" algn="tl">
                    <a:srgbClr val="000000">
                      <a:alpha val="43137"/>
                    </a:srgbClr>
                  </a:outerShdw>
                </a:effectLst>
                <a:latin typeface="Calibri" pitchFamily="34" charset="0"/>
              </a:rPr>
              <a:t>11 are </a:t>
            </a:r>
            <a:r>
              <a:rPr lang="en-US" sz="2800" dirty="0" smtClean="0">
                <a:solidFill>
                  <a:schemeClr val="bg1"/>
                </a:solidFill>
                <a:effectLst>
                  <a:outerShdw blurRad="38100" dist="38100" dir="2700000" algn="tl">
                    <a:srgbClr val="000000">
                      <a:alpha val="43137"/>
                    </a:srgbClr>
                  </a:outerShdw>
                </a:effectLst>
                <a:latin typeface="Calibri" pitchFamily="34" charset="0"/>
              </a:rPr>
              <a:t>Divided</a:t>
            </a:r>
            <a:r>
              <a:rPr lang="en-US" sz="2800" dirty="0" smtClean="0">
                <a:solidFill>
                  <a:srgbClr val="FFFF00"/>
                </a:solidFill>
                <a:effectLst>
                  <a:outerShdw blurRad="38100" dist="38100" dir="2700000" algn="tl">
                    <a:srgbClr val="000000">
                      <a:alpha val="43137"/>
                    </a:srgbClr>
                  </a:outerShdw>
                </a:effectLst>
                <a:latin typeface="Calibri" pitchFamily="34" charset="0"/>
              </a:rPr>
              <a:t>, with one party controlling at least one legislative chamber or the </a:t>
            </a:r>
            <a:r>
              <a:rPr lang="en-US" sz="2800" dirty="0" smtClean="0">
                <a:solidFill>
                  <a:schemeClr val="bg1"/>
                </a:solidFill>
                <a:effectLst>
                  <a:outerShdw blurRad="38100" dist="38100" dir="2700000" algn="tl">
                    <a:srgbClr val="000000">
                      <a:alpha val="43137"/>
                    </a:srgbClr>
                  </a:outerShdw>
                </a:effectLst>
                <a:latin typeface="Calibri" pitchFamily="34" charset="0"/>
              </a:rPr>
              <a:t>Governor's Office</a:t>
            </a:r>
          </a:p>
          <a:p>
            <a:pPr>
              <a:defRPr/>
            </a:pPr>
            <a:r>
              <a:rPr lang="en-US" sz="2800" dirty="0" smtClean="0">
                <a:solidFill>
                  <a:schemeClr val="bg1"/>
                </a:solidFill>
                <a:effectLst>
                  <a:outerShdw blurRad="38100" dist="38100" dir="2700000" algn="tl">
                    <a:srgbClr val="000000">
                      <a:alpha val="43137"/>
                    </a:srgbClr>
                  </a:outerShdw>
                </a:effectLst>
                <a:latin typeface="Calibri" pitchFamily="34" charset="0"/>
              </a:rPr>
              <a:t>		</a:t>
            </a:r>
            <a:r>
              <a:rPr lang="en-US" sz="2400" i="1" dirty="0" smtClean="0">
                <a:solidFill>
                  <a:schemeClr val="bg1"/>
                </a:solidFill>
                <a:effectLst>
                  <a:outerShdw blurRad="38100" dist="38100" dir="2700000" algn="tl">
                    <a:srgbClr val="000000">
                      <a:alpha val="43137"/>
                    </a:srgbClr>
                  </a:outerShdw>
                </a:effectLst>
                <a:latin typeface="Calibri" pitchFamily="34" charset="0"/>
              </a:rPr>
              <a:t>as of May 4, 2014</a:t>
            </a:r>
            <a:endParaRPr lang="en-US" sz="2800" dirty="0" smtClean="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33600"/>
            <a:ext cx="8229600" cy="4154984"/>
          </a:xfrm>
          <a:prstGeom prst="rect">
            <a:avLst/>
          </a:prstGeom>
        </p:spPr>
        <p:txBody>
          <a:bodyPr wrap="square">
            <a:spAutoFit/>
          </a:bodyPr>
          <a:lstStyle/>
          <a:p>
            <a:pPr>
              <a:buFontTx/>
              <a:buNone/>
              <a:defRPr/>
            </a:pPr>
            <a:r>
              <a:rPr lang="en-US" sz="2400" dirty="0" smtClean="0">
                <a:solidFill>
                  <a:schemeClr val="bg1">
                    <a:lumMod val="95000"/>
                  </a:schemeClr>
                </a:solidFill>
                <a:effectLst>
                  <a:outerShdw blurRad="38100" dist="38100" dir="2700000" algn="tl">
                    <a:srgbClr val="000000">
                      <a:alpha val="43137"/>
                    </a:srgbClr>
                  </a:outerShdw>
                </a:effectLst>
              </a:rPr>
              <a:t>Legislators do not like contested districts</a:t>
            </a:r>
          </a:p>
          <a:p>
            <a:pPr>
              <a:buFontTx/>
              <a:buNone/>
              <a:defRPr/>
            </a:pPr>
            <a:r>
              <a:rPr lang="en-US" sz="2400" dirty="0" smtClean="0">
                <a:solidFill>
                  <a:schemeClr val="tx2"/>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 single party districts are more predictable</a:t>
            </a:r>
          </a:p>
          <a:p>
            <a:pPr>
              <a:buFontTx/>
              <a:buNone/>
              <a:defRPr/>
            </a:pPr>
            <a:r>
              <a:rPr lang="en-US" sz="2400" dirty="0" smtClean="0">
                <a:solidFill>
                  <a:schemeClr val="bg1">
                    <a:lumMod val="95000"/>
                  </a:schemeClr>
                </a:solidFill>
                <a:effectLst>
                  <a:outerShdw blurRad="38100" dist="38100" dir="2700000" algn="tl">
                    <a:srgbClr val="000000">
                      <a:alpha val="43137"/>
                    </a:srgbClr>
                  </a:outerShdw>
                </a:effectLst>
              </a:rPr>
              <a:t>Reapportionment following 2010 Census</a:t>
            </a:r>
          </a:p>
          <a:p>
            <a:pPr>
              <a:buFontTx/>
              <a:buNone/>
              <a:defRPr/>
            </a:pPr>
            <a:r>
              <a:rPr lang="en-US" sz="2400" dirty="0" smtClean="0">
                <a:solidFill>
                  <a:schemeClr val="bg1"/>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 More urban districts, fewer rural districts</a:t>
            </a:r>
          </a:p>
          <a:p>
            <a:pPr>
              <a:buFontTx/>
              <a:buNone/>
              <a:defRPr/>
            </a:pPr>
            <a:r>
              <a:rPr lang="en-US" sz="2400" dirty="0" smtClean="0">
                <a:solidFill>
                  <a:schemeClr val="bg1">
                    <a:lumMod val="95000"/>
                  </a:schemeClr>
                </a:solidFill>
                <a:effectLst>
                  <a:outerShdw blurRad="38100" dist="38100" dir="2700000" algn="tl">
                    <a:srgbClr val="000000">
                      <a:alpha val="43137"/>
                    </a:srgbClr>
                  </a:outerShdw>
                </a:effectLst>
              </a:rPr>
              <a:t>Moderate Republican losing Primaries; becoming more conservative overall</a:t>
            </a:r>
          </a:p>
          <a:p>
            <a:pPr>
              <a:buFontTx/>
              <a:buNone/>
              <a:defRPr/>
            </a:pPr>
            <a:r>
              <a:rPr lang="en-US" sz="2400" dirty="0" smtClean="0">
                <a:solidFill>
                  <a:schemeClr val="bg1">
                    <a:lumMod val="95000"/>
                  </a:schemeClr>
                </a:solidFill>
                <a:effectLst>
                  <a:outerShdw blurRad="38100" dist="38100" dir="2700000" algn="tl">
                    <a:srgbClr val="000000">
                      <a:alpha val="43137"/>
                    </a:srgbClr>
                  </a:outerShdw>
                </a:effectLst>
              </a:rPr>
              <a:t>Special Elections</a:t>
            </a:r>
          </a:p>
          <a:p>
            <a:pPr>
              <a:buFontTx/>
              <a:buNone/>
              <a:defRPr/>
            </a:pPr>
            <a:r>
              <a:rPr lang="en-US" sz="2400" dirty="0" smtClean="0">
                <a:solidFill>
                  <a:schemeClr val="tx2"/>
                </a:solidFill>
                <a:effectLst>
                  <a:outerShdw blurRad="38100" dist="38100" dir="2700000" algn="tl">
                    <a:srgbClr val="000000">
                      <a:alpha val="43137"/>
                    </a:srgbClr>
                  </a:outerShdw>
                </a:effectLst>
              </a:rPr>
              <a:t>	</a:t>
            </a:r>
            <a:r>
              <a:rPr lang="en-US" sz="2400" dirty="0" smtClean="0">
                <a:solidFill>
                  <a:schemeClr val="bg1"/>
                </a:solidFill>
                <a:effectLst>
                  <a:outerShdw blurRad="38100" dist="38100" dir="2700000" algn="tl">
                    <a:srgbClr val="000000">
                      <a:alpha val="43137"/>
                    </a:srgbClr>
                  </a:outerShdw>
                </a:effectLst>
              </a:rPr>
              <a:t>2006 &amp; 2008 – went to </a:t>
            </a:r>
            <a:r>
              <a:rPr lang="en-US" sz="2400" dirty="0" smtClean="0">
                <a:solidFill>
                  <a:srgbClr val="00B0F0"/>
                </a:solidFill>
                <a:effectLst>
                  <a:outerShdw blurRad="38100" dist="38100" dir="2700000" algn="tl">
                    <a:srgbClr val="000000">
                      <a:alpha val="43137"/>
                    </a:srgbClr>
                  </a:outerShdw>
                </a:effectLst>
              </a:rPr>
              <a:t>Democrats</a:t>
            </a:r>
          </a:p>
          <a:p>
            <a:pPr>
              <a:buFontTx/>
              <a:buNone/>
              <a:defRPr/>
            </a:pPr>
            <a:r>
              <a:rPr lang="en-US" sz="2400" dirty="0" smtClean="0">
                <a:solidFill>
                  <a:schemeClr val="tx2"/>
                </a:solidFill>
                <a:effectLst>
                  <a:outerShdw blurRad="38100" dist="38100" dir="2700000" algn="tl">
                    <a:srgbClr val="000000">
                      <a:alpha val="43137"/>
                    </a:srgbClr>
                  </a:outerShdw>
                </a:effectLst>
              </a:rPr>
              <a:t>	</a:t>
            </a:r>
            <a:r>
              <a:rPr lang="en-US" sz="2400" dirty="0" smtClean="0">
                <a:solidFill>
                  <a:schemeClr val="bg1"/>
                </a:solidFill>
                <a:effectLst>
                  <a:outerShdw blurRad="38100" dist="38100" dir="2700000" algn="tl">
                    <a:srgbClr val="000000">
                      <a:alpha val="43137"/>
                    </a:srgbClr>
                  </a:outerShdw>
                </a:effectLst>
              </a:rPr>
              <a:t>2010 – went to </a:t>
            </a:r>
            <a:r>
              <a:rPr lang="en-US" sz="2400" dirty="0" smtClean="0">
                <a:solidFill>
                  <a:srgbClr val="FF0000"/>
                </a:solidFill>
                <a:effectLst>
                  <a:outerShdw blurRad="38100" dist="38100" dir="2700000" algn="tl">
                    <a:srgbClr val="000000">
                      <a:alpha val="43137"/>
                    </a:srgbClr>
                  </a:outerShdw>
                </a:effectLst>
              </a:rPr>
              <a:t>Republicans</a:t>
            </a:r>
          </a:p>
          <a:p>
            <a:pPr>
              <a:buFontTx/>
              <a:buNone/>
              <a:defRPr/>
            </a:pPr>
            <a:r>
              <a:rPr lang="en-US" sz="2400" dirty="0" smtClean="0">
                <a:solidFill>
                  <a:schemeClr val="tx2"/>
                </a:solidFill>
                <a:effectLst>
                  <a:outerShdw blurRad="38100" dist="38100" dir="2700000" algn="tl">
                    <a:srgbClr val="000000">
                      <a:alpha val="43137"/>
                    </a:srgbClr>
                  </a:outerShdw>
                </a:effectLst>
              </a:rPr>
              <a:t>	</a:t>
            </a:r>
            <a:r>
              <a:rPr lang="en-US" sz="2400" dirty="0" smtClean="0">
                <a:solidFill>
                  <a:schemeClr val="bg1"/>
                </a:solidFill>
                <a:effectLst>
                  <a:outerShdw blurRad="38100" dist="38100" dir="2700000" algn="tl">
                    <a:srgbClr val="000000">
                      <a:alpha val="43137"/>
                    </a:srgbClr>
                  </a:outerShdw>
                </a:effectLst>
              </a:rPr>
              <a:t>2012 – 5 to </a:t>
            </a:r>
            <a:r>
              <a:rPr lang="en-US" sz="2400" dirty="0" smtClean="0">
                <a:solidFill>
                  <a:srgbClr val="00B0F0"/>
                </a:solidFill>
                <a:effectLst>
                  <a:outerShdw blurRad="38100" dist="38100" dir="2700000" algn="tl">
                    <a:srgbClr val="000000">
                      <a:alpha val="43137"/>
                    </a:srgbClr>
                  </a:outerShdw>
                </a:effectLst>
              </a:rPr>
              <a:t>Democrats</a:t>
            </a:r>
            <a:r>
              <a:rPr lang="en-US" sz="2400" dirty="0" smtClean="0">
                <a:solidFill>
                  <a:schemeClr val="bg1"/>
                </a:solidFill>
                <a:effectLst>
                  <a:outerShdw blurRad="38100" dist="38100" dir="2700000" algn="tl">
                    <a:srgbClr val="000000">
                      <a:alpha val="43137"/>
                    </a:srgbClr>
                  </a:outerShdw>
                </a:effectLst>
              </a:rPr>
              <a:t>, 2 to </a:t>
            </a:r>
            <a:r>
              <a:rPr lang="en-US" sz="2400" dirty="0" smtClean="0">
                <a:solidFill>
                  <a:srgbClr val="FF0000"/>
                </a:solidFill>
                <a:effectLst>
                  <a:outerShdw blurRad="38100" dist="38100" dir="2700000" algn="tl">
                    <a:srgbClr val="000000">
                      <a:alpha val="43137"/>
                    </a:srgbClr>
                  </a:outerShdw>
                </a:effectLst>
              </a:rPr>
              <a:t>Republicans</a:t>
            </a:r>
          </a:p>
          <a:p>
            <a:pPr>
              <a:buFontTx/>
              <a:buNone/>
              <a:defRPr/>
            </a:pPr>
            <a:r>
              <a:rPr lang="en-US" sz="2400" dirty="0" smtClean="0">
                <a:solidFill>
                  <a:srgbClr val="FF0000"/>
                </a:solidFill>
                <a:effectLst>
                  <a:outerShdw blurRad="38100" dist="38100" dir="2700000" algn="tl">
                    <a:srgbClr val="000000">
                      <a:alpha val="43137"/>
                    </a:srgbClr>
                  </a:outerShdw>
                </a:effectLst>
              </a:rPr>
              <a:t>	</a:t>
            </a:r>
            <a:r>
              <a:rPr lang="en-US" sz="2400" dirty="0" smtClean="0">
                <a:solidFill>
                  <a:schemeClr val="bg1"/>
                </a:solidFill>
                <a:effectLst>
                  <a:outerShdw blurRad="38100" dist="38100" dir="2700000" algn="tl">
                    <a:srgbClr val="000000">
                      <a:alpha val="43137"/>
                    </a:srgbClr>
                  </a:outerShdw>
                </a:effectLst>
              </a:rPr>
              <a:t>2014 – </a:t>
            </a:r>
            <a:r>
              <a:rPr lang="en-US" sz="2400" dirty="0" smtClean="0">
                <a:solidFill>
                  <a:srgbClr val="FF0000"/>
                </a:solidFill>
                <a:effectLst>
                  <a:outerShdw blurRad="38100" dist="38100" dir="2700000" algn="tl">
                    <a:srgbClr val="000000">
                      <a:alpha val="43137"/>
                    </a:srgbClr>
                  </a:outerShdw>
                </a:effectLst>
              </a:rPr>
              <a:t>Republican leaning; </a:t>
            </a:r>
            <a:r>
              <a:rPr lang="en-US" sz="2400" dirty="0" smtClean="0">
                <a:solidFill>
                  <a:srgbClr val="00B0F0"/>
                </a:solidFill>
                <a:effectLst>
                  <a:outerShdw blurRad="38100" dist="38100" dir="2700000" algn="tl">
                    <a:srgbClr val="000000">
                      <a:alpha val="43137"/>
                    </a:srgbClr>
                  </a:outerShdw>
                </a:effectLst>
              </a:rPr>
              <a:t>Democratic wins</a:t>
            </a:r>
            <a:endParaRPr lang="en-US" sz="2400" dirty="0">
              <a:solidFill>
                <a:srgbClr val="00B0F0"/>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57400"/>
            <a:ext cx="8077199" cy="4495800"/>
          </a:xfrm>
          <a:prstGeom prst="rect">
            <a:avLst/>
          </a:prstGeom>
        </p:spPr>
        <p:txBody>
          <a:bodyPr wrap="square" numCol="2">
            <a:spAutoFit/>
          </a:bodyPr>
          <a:lstStyle/>
          <a:p>
            <a:pPr lvl="0" fontAlgn="base">
              <a:spcBef>
                <a:spcPct val="0"/>
              </a:spcBef>
              <a:spcAft>
                <a:spcPct val="0"/>
              </a:spcAft>
            </a:pP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AZ Senate</a:t>
            </a:r>
            <a:endParaRPr lang="en-US" dirty="0" smtClean="0">
              <a:solidFill>
                <a:srgbClr val="FF000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AR House</a:t>
            </a:r>
            <a:endParaRPr lang="en-US" dirty="0" smtClean="0">
              <a:solidFill>
                <a:srgbClr val="FF000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CO Sen &amp; Hs</a:t>
            </a:r>
            <a:endParaRPr lang="en-US" dirty="0" smtClean="0">
              <a:solidFill>
                <a:srgbClr val="00B0F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chemeClr val="bg1">
                    <a:lumMod val="95000"/>
                  </a:schemeClr>
                </a:solidFill>
                <a:effectLst>
                  <a:outerShdw blurRad="38100" dist="38100" dir="2700000" algn="tl">
                    <a:srgbClr val="000000">
                      <a:alpha val="43137"/>
                    </a:srgbClr>
                  </a:outerShdw>
                </a:effectLst>
                <a:ea typeface="Calibri" pitchFamily="34" charset="0"/>
                <a:cs typeface="Times New Roman" pitchFamily="18" charset="0"/>
              </a:rPr>
              <a:t>IA </a:t>
            </a: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Sen</a:t>
            </a:r>
            <a:r>
              <a:rPr lang="en-US" sz="3200" dirty="0" smtClean="0">
                <a:solidFill>
                  <a:schemeClr val="bg1">
                    <a:lumMod val="95000"/>
                  </a:schemeClr>
                </a:solidFill>
                <a:effectLst>
                  <a:outerShdw blurRad="38100" dist="38100" dir="2700000" algn="tl">
                    <a:srgbClr val="000000">
                      <a:alpha val="43137"/>
                    </a:srgbClr>
                  </a:outerShdw>
                </a:effectLst>
                <a:ea typeface="Calibri" pitchFamily="34" charset="0"/>
                <a:cs typeface="Times New Roman" pitchFamily="18" charset="0"/>
              </a:rPr>
              <a:t> &amp; </a:t>
            </a: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House</a:t>
            </a:r>
            <a:endParaRPr lang="en-US" dirty="0" smtClean="0">
              <a:solidFill>
                <a:srgbClr val="FF000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KY House</a:t>
            </a:r>
            <a:endParaRPr lang="en-US" dirty="0" smtClean="0">
              <a:solidFill>
                <a:srgbClr val="00B0F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ME Sen</a:t>
            </a:r>
            <a:endParaRPr lang="en-US" dirty="0" smtClean="0">
              <a:solidFill>
                <a:srgbClr val="00B0F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MI </a:t>
            </a: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House</a:t>
            </a:r>
            <a:endParaRPr lang="en-US" sz="3200" dirty="0" smtClean="0">
              <a:solidFill>
                <a:schemeClr val="bg1">
                  <a:lumMod val="95000"/>
                </a:schemeClr>
              </a:solidFill>
              <a:effectLst>
                <a:outerShdw blurRad="38100" dist="38100" dir="2700000" algn="tl">
                  <a:srgbClr val="000000">
                    <a:alpha val="43137"/>
                  </a:srgbClr>
                </a:outerShdw>
              </a:effectLst>
              <a:ea typeface="Calibri" pitchFamily="34" charset="0"/>
              <a:cs typeface="Times New Roman" pitchFamily="18"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NV Sen</a:t>
            </a:r>
            <a:endParaRPr lang="en-US" dirty="0" smtClean="0">
              <a:solidFill>
                <a:srgbClr val="00B0F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NH Sen </a:t>
            </a:r>
            <a:r>
              <a:rPr lang="en-US" sz="3200" dirty="0" smtClean="0">
                <a:solidFill>
                  <a:schemeClr val="bg1">
                    <a:lumMod val="95000"/>
                  </a:schemeClr>
                </a:solidFill>
                <a:effectLst>
                  <a:outerShdw blurRad="38100" dist="38100" dir="2700000" algn="tl">
                    <a:srgbClr val="000000">
                      <a:alpha val="43137"/>
                    </a:srgbClr>
                  </a:outerShdw>
                </a:effectLst>
                <a:ea typeface="Calibri" pitchFamily="34" charset="0"/>
                <a:cs typeface="Times New Roman" pitchFamily="18" charset="0"/>
              </a:rPr>
              <a:t>(maybe Hs?)</a:t>
            </a:r>
            <a:endParaRPr lang="en-US" dirty="0" smtClean="0">
              <a:solidFill>
                <a:schemeClr val="bg1">
                  <a:lumMod val="95000"/>
                </a:schemeClr>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NY </a:t>
            </a: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Sen </a:t>
            </a:r>
            <a:r>
              <a:rPr lang="en-US" sz="3200" dirty="0" smtClean="0">
                <a:solidFill>
                  <a:schemeClr val="bg1">
                    <a:lumMod val="95000"/>
                  </a:schemeClr>
                </a:solidFill>
                <a:effectLst>
                  <a:outerShdw blurRad="38100" dist="38100" dir="2700000" algn="tl">
                    <a:srgbClr val="000000">
                      <a:alpha val="43137"/>
                    </a:srgbClr>
                  </a:outerShdw>
                </a:effectLst>
                <a:ea typeface="Calibri" pitchFamily="34" charset="0"/>
                <a:cs typeface="Times New Roman" pitchFamily="18" charset="0"/>
              </a:rPr>
              <a:t>(coalition situation)</a:t>
            </a:r>
            <a:endParaRPr lang="en-US" dirty="0" smtClean="0">
              <a:solidFill>
                <a:schemeClr val="bg1">
                  <a:lumMod val="95000"/>
                </a:schemeClr>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OR </a:t>
            </a: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House </a:t>
            </a: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&amp; Sen</a:t>
            </a:r>
            <a:endParaRPr lang="en-US" dirty="0" smtClean="0">
              <a:solidFill>
                <a:srgbClr val="00B0F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PA Sen</a:t>
            </a:r>
            <a:endParaRPr lang="en-US" dirty="0" smtClean="0">
              <a:solidFill>
                <a:srgbClr val="FF000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WA Sen </a:t>
            </a:r>
            <a:r>
              <a:rPr lang="en-US" sz="3200" dirty="0" smtClean="0">
                <a:solidFill>
                  <a:schemeClr val="bg1">
                    <a:lumMod val="95000"/>
                  </a:schemeClr>
                </a:solidFill>
                <a:effectLst>
                  <a:outerShdw blurRad="38100" dist="38100" dir="2700000" algn="tl">
                    <a:srgbClr val="000000">
                      <a:alpha val="43137"/>
                    </a:srgbClr>
                  </a:outerShdw>
                </a:effectLst>
                <a:ea typeface="Calibri" pitchFamily="34" charset="0"/>
                <a:cs typeface="Times New Roman" pitchFamily="18" charset="0"/>
              </a:rPr>
              <a:t>(coalition situation)</a:t>
            </a:r>
            <a:endParaRPr lang="en-US" dirty="0" smtClean="0">
              <a:solidFill>
                <a:schemeClr val="bg1">
                  <a:lumMod val="95000"/>
                </a:schemeClr>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WV </a:t>
            </a:r>
            <a:r>
              <a:rPr lang="en-US" sz="3200" dirty="0" smtClean="0">
                <a:solidFill>
                  <a:srgbClr val="00B0F0"/>
                </a:solidFill>
                <a:effectLst>
                  <a:outerShdw blurRad="38100" dist="38100" dir="2700000" algn="tl">
                    <a:srgbClr val="000000">
                      <a:alpha val="43137"/>
                    </a:srgbClr>
                  </a:outerShdw>
                </a:effectLst>
                <a:ea typeface="Calibri" pitchFamily="34" charset="0"/>
                <a:cs typeface="Times New Roman" pitchFamily="18" charset="0"/>
              </a:rPr>
              <a:t>House</a:t>
            </a:r>
            <a:endParaRPr lang="en-US" dirty="0" smtClean="0">
              <a:solidFill>
                <a:srgbClr val="00B0F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r>
              <a:rPr lang="en-US" sz="3200"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WI Sen</a:t>
            </a:r>
            <a:endParaRPr lang="en-US" sz="4400" dirty="0" smtClean="0">
              <a:solidFill>
                <a:srgbClr val="FF0000"/>
              </a:solidFill>
              <a:effectLst>
                <a:outerShdw blurRad="38100" dist="38100" dir="2700000" algn="tl">
                  <a:srgbClr val="000000">
                    <a:alpha val="43137"/>
                  </a:srgbClr>
                </a:outerShdw>
              </a:effectLst>
              <a:cs typeface="Arial" pitchFamily="34" charset="0"/>
            </a:endParaRPr>
          </a:p>
        </p:txBody>
      </p:sp>
      <p:sp>
        <p:nvSpPr>
          <p:cNvPr id="3" name="Rectangle 2"/>
          <p:cNvSpPr/>
          <p:nvPr/>
        </p:nvSpPr>
        <p:spPr>
          <a:xfrm>
            <a:off x="381000" y="152400"/>
            <a:ext cx="4806778" cy="1077218"/>
          </a:xfrm>
          <a:prstGeom prst="rect">
            <a:avLst/>
          </a:prstGeom>
        </p:spPr>
        <p:txBody>
          <a:bodyPr wrap="square">
            <a:spAutoFit/>
          </a:bodyPr>
          <a:lstStyle/>
          <a:p>
            <a:r>
              <a:rPr lang="en-US" sz="3200" dirty="0" smtClean="0">
                <a:solidFill>
                  <a:schemeClr val="bg1"/>
                </a:solidFill>
                <a:effectLst>
                  <a:outerShdw blurRad="38100" dist="38100" dir="2700000" algn="tl">
                    <a:srgbClr val="000000">
                      <a:alpha val="43137"/>
                    </a:srgbClr>
                  </a:outerShdw>
                </a:effectLst>
                <a:latin typeface="AGaramond" pitchFamily="18" charset="0"/>
              </a:rPr>
              <a:t>Legislative Chambers that may Change Parties in 2014</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Food Safety</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457200" y="2057400"/>
            <a:ext cx="8229600" cy="4068763"/>
          </a:xfrm>
        </p:spPr>
        <p:txBody>
          <a:bodyPr>
            <a:noAutofit/>
          </a:bodyPr>
          <a:lstStyle/>
          <a:p>
            <a:r>
              <a:rPr lang="en-US" sz="2400" dirty="0" smtClean="0">
                <a:solidFill>
                  <a:srgbClr val="FFFF00"/>
                </a:solidFill>
              </a:rPr>
              <a:t>NCSL tracks </a:t>
            </a:r>
            <a:r>
              <a:rPr lang="en-US" sz="2400" dirty="0" smtClean="0">
                <a:solidFill>
                  <a:schemeClr val="bg1"/>
                </a:solidFill>
              </a:rPr>
              <a:t>food safety laws and legislation in all 50 states, Washington, DC, </a:t>
            </a:r>
            <a:r>
              <a:rPr lang="en-US" sz="2400" dirty="0" smtClean="0">
                <a:solidFill>
                  <a:srgbClr val="FFFF00"/>
                </a:solidFill>
              </a:rPr>
              <a:t>and </a:t>
            </a:r>
            <a:r>
              <a:rPr lang="en-US" sz="2400" dirty="0" smtClean="0">
                <a:solidFill>
                  <a:schemeClr val="bg1"/>
                </a:solidFill>
              </a:rPr>
              <a:t>Puerto Rico. </a:t>
            </a:r>
          </a:p>
          <a:p>
            <a:r>
              <a:rPr lang="en-US" sz="2400" dirty="0" smtClean="0">
                <a:solidFill>
                  <a:srgbClr val="FFFF00"/>
                </a:solidFill>
              </a:rPr>
              <a:t>Topics covered range from </a:t>
            </a:r>
            <a:r>
              <a:rPr lang="en-US" sz="2400" dirty="0" smtClean="0">
                <a:solidFill>
                  <a:schemeClr val="bg1"/>
                </a:solidFill>
              </a:rPr>
              <a:t>safe food handling practices </a:t>
            </a:r>
            <a:r>
              <a:rPr lang="en-US" sz="2400" dirty="0" smtClean="0">
                <a:solidFill>
                  <a:srgbClr val="FFFF00"/>
                </a:solidFill>
              </a:rPr>
              <a:t>to the </a:t>
            </a:r>
            <a:r>
              <a:rPr lang="en-US" sz="2400" dirty="0" smtClean="0">
                <a:solidFill>
                  <a:schemeClr val="bg1"/>
                </a:solidFill>
              </a:rPr>
              <a:t>production and sale of raw milk.</a:t>
            </a:r>
          </a:p>
          <a:p>
            <a:r>
              <a:rPr lang="en-US" sz="2400" dirty="0" smtClean="0">
                <a:solidFill>
                  <a:schemeClr val="bg1"/>
                </a:solidFill>
              </a:rPr>
              <a:t>The Agriculture and Rural Legislation Database contains legislation spanning the years 2009-2014. </a:t>
            </a:r>
          </a:p>
          <a:p>
            <a:pPr lvl="1"/>
            <a:r>
              <a:rPr lang="en-US" sz="2400" dirty="0" smtClean="0">
                <a:solidFill>
                  <a:schemeClr val="bg1"/>
                </a:solidFill>
              </a:rPr>
              <a:t>The database is readily accessible at : </a:t>
            </a:r>
            <a:r>
              <a:rPr lang="en-US" sz="2400" dirty="0" smtClean="0">
                <a:solidFill>
                  <a:srgbClr val="FFFF00"/>
                </a:solidFill>
                <a:hlinkClick r:id="rId2"/>
              </a:rPr>
              <a:t>http://www.ncsl.org/issues-research/agri/agriculture-and-rural-development-legislation.aspx</a:t>
            </a:r>
            <a:r>
              <a:rPr lang="en-US" sz="2400" dirty="0" smtClean="0">
                <a:solidFill>
                  <a:srgbClr val="FFFF00"/>
                </a:solidFill>
              </a:rPr>
              <a:t>, </a:t>
            </a:r>
            <a:r>
              <a:rPr lang="en-US" sz="2400" dirty="0" smtClean="0">
                <a:solidFill>
                  <a:schemeClr val="bg1"/>
                </a:solidFill>
              </a:rPr>
              <a:t>and is updated regularly to ensure the availability of information on the most current legislative developments.</a:t>
            </a:r>
            <a:endParaRPr lang="en-US" sz="2400" dirty="0">
              <a:solidFill>
                <a:schemeClr val="bg1"/>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2014 Food Safety Legislation</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457200" y="2057400"/>
            <a:ext cx="8229600" cy="4495800"/>
          </a:xfrm>
        </p:spPr>
        <p:txBody>
          <a:bodyPr>
            <a:normAutofit lnSpcReduction="10000"/>
          </a:bodyPr>
          <a:lstStyle/>
          <a:p>
            <a:pPr lvl="0">
              <a:buNone/>
            </a:pPr>
            <a:r>
              <a:rPr lang="en-US" sz="2800" b="1" dirty="0" smtClean="0">
                <a:solidFill>
                  <a:srgbClr val="FFFF00"/>
                </a:solidFill>
                <a:effectLst>
                  <a:outerShdw blurRad="38100" dist="38100" dir="2700000" algn="tl">
                    <a:srgbClr val="000000">
                      <a:alpha val="43137"/>
                    </a:srgbClr>
                  </a:outerShdw>
                </a:effectLst>
              </a:rPr>
              <a:t>445 bills introduced in 43 states</a:t>
            </a:r>
          </a:p>
          <a:p>
            <a:r>
              <a:rPr lang="en-US" sz="2400" dirty="0" smtClean="0">
                <a:solidFill>
                  <a:schemeClr val="bg1"/>
                </a:solidFill>
                <a:effectLst>
                  <a:outerShdw blurRad="38100" dist="38100" dir="2700000" algn="tl">
                    <a:srgbClr val="000000">
                      <a:alpha val="43137"/>
                    </a:srgbClr>
                  </a:outerShdw>
                </a:effectLst>
              </a:rPr>
              <a:t>203 remain pending</a:t>
            </a:r>
          </a:p>
          <a:p>
            <a:r>
              <a:rPr lang="en-US" sz="2400" dirty="0" smtClean="0">
                <a:solidFill>
                  <a:schemeClr val="bg1"/>
                </a:solidFill>
                <a:effectLst>
                  <a:outerShdw blurRad="38100" dist="38100" dir="2700000" algn="tl">
                    <a:srgbClr val="000000">
                      <a:alpha val="43137"/>
                    </a:srgbClr>
                  </a:outerShdw>
                </a:effectLst>
              </a:rPr>
              <a:t>171 bills have failed; 58 through Adjournment</a:t>
            </a:r>
          </a:p>
          <a:p>
            <a:r>
              <a:rPr lang="en-US" sz="2400" dirty="0" smtClean="0">
                <a:solidFill>
                  <a:schemeClr val="bg1"/>
                </a:solidFill>
                <a:effectLst>
                  <a:outerShdw blurRad="38100" dist="38100" dir="2700000" algn="tl">
                    <a:srgbClr val="000000">
                      <a:alpha val="43137"/>
                    </a:srgbClr>
                  </a:outerShdw>
                </a:effectLst>
              </a:rPr>
              <a:t>CA, MI, OH, NC, MA, DE, NJ, NY, MA and RI are still in session as of June</a:t>
            </a:r>
          </a:p>
          <a:p>
            <a:r>
              <a:rPr lang="en-US" sz="2400" dirty="0" smtClean="0">
                <a:solidFill>
                  <a:schemeClr val="bg1"/>
                </a:solidFill>
                <a:effectLst>
                  <a:outerShdw blurRad="38100" dist="38100" dir="2700000" algn="tl">
                    <a:srgbClr val="000000">
                      <a:alpha val="43137"/>
                    </a:srgbClr>
                  </a:outerShdw>
                </a:effectLst>
              </a:rPr>
              <a:t>Montana, Nevada, North Dakota and Texas did not hold a session in 2014</a:t>
            </a:r>
          </a:p>
          <a:p>
            <a:pPr>
              <a:buNone/>
            </a:pPr>
            <a:r>
              <a:rPr lang="en-US" sz="2800" b="1" dirty="0" smtClean="0">
                <a:solidFill>
                  <a:srgbClr val="FFFF00"/>
                </a:solidFill>
                <a:effectLst>
                  <a:outerShdw blurRad="38100" dist="38100" dir="2700000" algn="tl">
                    <a:srgbClr val="000000">
                      <a:alpha val="43137"/>
                    </a:srgbClr>
                  </a:outerShdw>
                </a:effectLst>
              </a:rPr>
              <a:t>49 Bills in 23 States have been enacted; 10 resolutions in 5 states have been adopted</a:t>
            </a:r>
          </a:p>
          <a:p>
            <a:r>
              <a:rPr lang="en-US" sz="2400" dirty="0" smtClean="0">
                <a:solidFill>
                  <a:schemeClr val="bg1"/>
                </a:solidFill>
                <a:effectLst>
                  <a:outerShdw blurRad="38100" dist="38100" dir="2700000" algn="tl">
                    <a:srgbClr val="000000">
                      <a:alpha val="43137"/>
                    </a:srgbClr>
                  </a:outerShdw>
                </a:effectLst>
              </a:rPr>
              <a:t>Another 6 await Governor’s signature</a:t>
            </a:r>
          </a:p>
          <a:p>
            <a:r>
              <a:rPr lang="en-US" sz="2400" dirty="0" smtClean="0">
                <a:solidFill>
                  <a:schemeClr val="bg1"/>
                </a:solidFill>
                <a:effectLst>
                  <a:outerShdw blurRad="38100" dist="38100" dir="2700000" algn="tl">
                    <a:srgbClr val="000000">
                      <a:alpha val="43137"/>
                    </a:srgbClr>
                  </a:outerShdw>
                </a:effectLst>
              </a:rPr>
              <a:t>3 have been vetoed</a:t>
            </a:r>
            <a:endParaRPr lang="en-US" sz="2000" dirty="0" smtClean="0">
              <a:solidFill>
                <a:schemeClr val="bg1"/>
              </a:solidFill>
              <a:effectLst>
                <a:outerShdw blurRad="38100" dist="38100" dir="2700000" algn="tl">
                  <a:srgbClr val="000000">
                    <a:alpha val="43137"/>
                  </a:srgbClr>
                </a:outerShdw>
              </a:effectLst>
            </a:endParaRPr>
          </a:p>
          <a:p>
            <a:pPr lvl="1"/>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latin typeface="AGaramond" pitchFamily="18" charset="0"/>
              </a:rPr>
              <a:t>Legislative Highlights</a:t>
            </a:r>
            <a:endParaRPr lang="en-US" dirty="0">
              <a:solidFill>
                <a:schemeClr val="bg1"/>
              </a:solidFill>
              <a:effectLst>
                <a:outerShdw blurRad="38100" dist="38100" dir="2700000" algn="tl">
                  <a:srgbClr val="000000">
                    <a:alpha val="43137"/>
                  </a:srgbClr>
                </a:outerShdw>
              </a:effectLst>
              <a:latin typeface="AGaramond" pitchFamily="18" charset="0"/>
            </a:endParaRPr>
          </a:p>
        </p:txBody>
      </p:sp>
      <p:sp>
        <p:nvSpPr>
          <p:cNvPr id="3" name="Content Placeholder 2"/>
          <p:cNvSpPr>
            <a:spLocks noGrp="1"/>
          </p:cNvSpPr>
          <p:nvPr>
            <p:ph idx="1"/>
          </p:nvPr>
        </p:nvSpPr>
        <p:spPr>
          <a:xfrm>
            <a:off x="609600" y="2286000"/>
            <a:ext cx="8001000" cy="4267200"/>
          </a:xfrm>
        </p:spPr>
        <p:txBody>
          <a:bodyPr>
            <a:normAutofit/>
          </a:bodyPr>
          <a:lstStyle/>
          <a:p>
            <a:r>
              <a:rPr lang="en-US" sz="2400" b="1" dirty="0" smtClean="0">
                <a:solidFill>
                  <a:schemeClr val="bg1"/>
                </a:solidFill>
                <a:effectLst>
                  <a:outerShdw blurRad="38100" dist="38100" dir="2700000" algn="tl">
                    <a:srgbClr val="000000">
                      <a:alpha val="43137"/>
                    </a:srgbClr>
                  </a:outerShdw>
                </a:effectLst>
              </a:rPr>
              <a:t>Food Safety – </a:t>
            </a:r>
            <a:r>
              <a:rPr lang="en-US" sz="2400" dirty="0" smtClean="0">
                <a:solidFill>
                  <a:srgbClr val="FFFF00"/>
                </a:solidFill>
                <a:effectLst>
                  <a:outerShdw blurRad="38100" dist="38100" dir="2700000" algn="tl">
                    <a:srgbClr val="000000">
                      <a:alpha val="43137"/>
                    </a:srgbClr>
                  </a:outerShdw>
                </a:effectLst>
              </a:rPr>
              <a:t>42 bills in 13 states; 8 enacted</a:t>
            </a:r>
          </a:p>
          <a:p>
            <a:r>
              <a:rPr lang="en-US" sz="2400" b="1" dirty="0" smtClean="0">
                <a:solidFill>
                  <a:schemeClr val="bg1"/>
                </a:solidFill>
                <a:effectLst>
                  <a:outerShdw blurRad="38100" dist="38100" dir="2700000" algn="tl">
                    <a:srgbClr val="000000">
                      <a:alpha val="43137"/>
                    </a:srgbClr>
                  </a:outerShdw>
                </a:effectLst>
              </a:rPr>
              <a:t>Food Safety Modernization Act </a:t>
            </a:r>
            <a:r>
              <a:rPr lang="en-US" sz="2400" dirty="0" smtClean="0">
                <a:solidFill>
                  <a:srgbClr val="FFFF00"/>
                </a:solidFill>
                <a:effectLst>
                  <a:outerShdw blurRad="38100" dist="38100" dir="2700000" algn="tl">
                    <a:srgbClr val="000000">
                      <a:alpha val="43137"/>
                    </a:srgbClr>
                  </a:outerShdw>
                </a:effectLst>
              </a:rPr>
              <a:t>– 10 bills in 4 states; 1 enacted</a:t>
            </a:r>
          </a:p>
          <a:p>
            <a:r>
              <a:rPr lang="en-US" sz="2400" b="1" dirty="0" smtClean="0">
                <a:solidFill>
                  <a:schemeClr val="bg1"/>
                </a:solidFill>
                <a:effectLst>
                  <a:outerShdw blurRad="38100" dist="38100" dir="2700000" algn="tl">
                    <a:srgbClr val="000000">
                      <a:alpha val="43137"/>
                    </a:srgbClr>
                  </a:outerShdw>
                </a:effectLst>
              </a:rPr>
              <a:t>Cottage Foods </a:t>
            </a:r>
            <a:r>
              <a:rPr lang="en-US" sz="2400" dirty="0" smtClean="0">
                <a:solidFill>
                  <a:schemeClr val="bg1"/>
                </a:solidFill>
                <a:effectLst>
                  <a:outerShdw blurRad="38100" dist="38100" dir="2700000" algn="tl">
                    <a:srgbClr val="000000">
                      <a:alpha val="43137"/>
                    </a:srgbClr>
                  </a:outerShdw>
                </a:effectLst>
              </a:rPr>
              <a:t>-</a:t>
            </a:r>
            <a:r>
              <a:rPr lang="en-US" sz="2400" dirty="0" smtClean="0">
                <a:solidFill>
                  <a:srgbClr val="FFFF00"/>
                </a:solidFill>
                <a:effectLst>
                  <a:outerShdw blurRad="38100" dist="38100" dir="2700000" algn="tl">
                    <a:srgbClr val="000000">
                      <a:alpha val="43137"/>
                    </a:srgbClr>
                  </a:outerShdw>
                </a:effectLst>
              </a:rPr>
              <a:t>-18 bills introduced in 9 states.</a:t>
            </a:r>
          </a:p>
          <a:p>
            <a:r>
              <a:rPr lang="en-US" sz="2400" b="1" dirty="0" smtClean="0">
                <a:solidFill>
                  <a:schemeClr val="bg1"/>
                </a:solidFill>
                <a:effectLst>
                  <a:outerShdw blurRad="38100" dist="38100" dir="2700000" algn="tl">
                    <a:srgbClr val="000000">
                      <a:alpha val="43137"/>
                    </a:srgbClr>
                  </a:outerShdw>
                </a:effectLst>
              </a:rPr>
              <a:t>Seafood and Fish </a:t>
            </a:r>
            <a:r>
              <a:rPr lang="en-US" sz="2400" b="1" dirty="0" smtClean="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35 </a:t>
            </a:r>
            <a:r>
              <a:rPr lang="en-US" sz="2400" dirty="0" smtClean="0">
                <a:solidFill>
                  <a:srgbClr val="FFFF00"/>
                </a:solidFill>
                <a:effectLst>
                  <a:outerShdw blurRad="38100" dist="38100" dir="2700000" algn="tl">
                    <a:srgbClr val="000000">
                      <a:alpha val="43137"/>
                    </a:srgbClr>
                  </a:outerShdw>
                </a:effectLst>
              </a:rPr>
              <a:t>bills </a:t>
            </a:r>
            <a:r>
              <a:rPr lang="en-US" sz="2400" dirty="0" smtClean="0">
                <a:solidFill>
                  <a:srgbClr val="FFFF00"/>
                </a:solidFill>
                <a:effectLst>
                  <a:outerShdw blurRad="38100" dist="38100" dir="2700000" algn="tl">
                    <a:srgbClr val="000000">
                      <a:alpha val="43137"/>
                    </a:srgbClr>
                  </a:outerShdw>
                </a:effectLst>
              </a:rPr>
              <a:t>introduced; 8 enacted</a:t>
            </a:r>
          </a:p>
          <a:p>
            <a:r>
              <a:rPr lang="en-US" sz="2400" b="1" dirty="0" smtClean="0">
                <a:solidFill>
                  <a:schemeClr val="bg1"/>
                </a:solidFill>
                <a:effectLst>
                  <a:outerShdw blurRad="38100" dist="38100" dir="2700000" algn="tl">
                    <a:srgbClr val="000000">
                      <a:alpha val="43137"/>
                    </a:srgbClr>
                  </a:outerShdw>
                </a:effectLst>
              </a:rPr>
              <a:t>Food </a:t>
            </a:r>
            <a:r>
              <a:rPr lang="en-US" sz="2400" b="1" dirty="0" smtClean="0">
                <a:solidFill>
                  <a:schemeClr val="bg1"/>
                </a:solidFill>
                <a:effectLst>
                  <a:outerShdw blurRad="38100" dist="38100" dir="2700000" algn="tl">
                    <a:srgbClr val="000000">
                      <a:alpha val="43137"/>
                    </a:srgbClr>
                  </a:outerShdw>
                </a:effectLst>
              </a:rPr>
              <a:t>Labeling -</a:t>
            </a:r>
            <a:r>
              <a:rPr lang="en-US" sz="2400" b="1" dirty="0" smtClean="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114 bills introduced in 31 states; 14 enacted</a:t>
            </a:r>
            <a:endParaRPr lang="en-US" sz="2400" b="1" dirty="0" smtClean="0">
              <a:solidFill>
                <a:srgbClr val="FFFF00"/>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Milk and Raw Milk </a:t>
            </a:r>
            <a:r>
              <a:rPr lang="en-US" sz="2400" dirty="0" smtClean="0">
                <a:solidFill>
                  <a:schemeClr val="bg1"/>
                </a:solidFill>
                <a:effectLst>
                  <a:outerShdw blurRad="38100" dist="38100" dir="2700000" algn="tl">
                    <a:srgbClr val="000000">
                      <a:alpha val="43137"/>
                    </a:srgbClr>
                  </a:outerShdw>
                </a:effectLst>
              </a:rPr>
              <a:t>-</a:t>
            </a:r>
            <a:r>
              <a:rPr lang="en-US" sz="2400" dirty="0" smtClean="0">
                <a:solidFill>
                  <a:srgbClr val="FFFF00"/>
                </a:solidFill>
                <a:effectLst>
                  <a:outerShdw blurRad="38100" dist="38100" dir="2700000" algn="tl">
                    <a:srgbClr val="000000">
                      <a:alpha val="43137"/>
                    </a:srgbClr>
                  </a:outerShdw>
                </a:effectLst>
              </a:rPr>
              <a:t>- 54 bills introduced in 26 states; 4 enacted.</a:t>
            </a:r>
          </a:p>
          <a:p>
            <a:r>
              <a:rPr lang="en-US" sz="2400" b="1" dirty="0" smtClean="0">
                <a:solidFill>
                  <a:schemeClr val="bg1"/>
                </a:solidFill>
                <a:effectLst>
                  <a:outerShdw blurRad="38100" dist="38100" dir="2700000" algn="tl">
                    <a:srgbClr val="000000">
                      <a:alpha val="43137"/>
                    </a:srgbClr>
                  </a:outerShdw>
                </a:effectLst>
              </a:rPr>
              <a:t>Meat</a:t>
            </a:r>
            <a:r>
              <a:rPr lang="en-US" sz="2400" b="1" dirty="0" smtClean="0">
                <a:solidFill>
                  <a:srgbClr val="FFFF00"/>
                </a:solidFill>
                <a:effectLst>
                  <a:outerShdw blurRad="38100" dist="38100" dir="2700000" algn="tl">
                    <a:srgbClr val="000000">
                      <a:alpha val="43137"/>
                    </a:srgbClr>
                  </a:outerShdw>
                </a:effectLst>
              </a:rPr>
              <a:t> -- </a:t>
            </a:r>
            <a:r>
              <a:rPr lang="en-US" sz="2400" dirty="0" smtClean="0">
                <a:solidFill>
                  <a:srgbClr val="FFFF00"/>
                </a:solidFill>
                <a:effectLst>
                  <a:outerShdw blurRad="38100" dist="38100" dir="2700000" algn="tl">
                    <a:srgbClr val="000000">
                      <a:alpha val="43137"/>
                    </a:srgbClr>
                  </a:outerShdw>
                </a:effectLst>
              </a:rPr>
              <a:t>24 bills introduced in 12 states; 5 enacted </a:t>
            </a:r>
          </a:p>
          <a:p>
            <a:pPr lvl="1"/>
            <a:endParaRPr lang="en-US" sz="1900" dirty="0" smtClean="0"/>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2121</Words>
  <Application>Microsoft Office PowerPoint</Application>
  <PresentationFormat>On-screen Show (4:3)</PresentationFormat>
  <Paragraphs>167</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National Conference of State Legislatures</vt:lpstr>
      <vt:lpstr>Slide 3</vt:lpstr>
      <vt:lpstr>Slide 4</vt:lpstr>
      <vt:lpstr>Slide 5</vt:lpstr>
      <vt:lpstr>Slide 6</vt:lpstr>
      <vt:lpstr>Food Safety</vt:lpstr>
      <vt:lpstr>2014 Food Safety Legislation</vt:lpstr>
      <vt:lpstr>Legislative Highlights</vt:lpstr>
      <vt:lpstr>Food Safety Legislation Prior to 2014</vt:lpstr>
      <vt:lpstr>Food Safety Laws 2014</vt:lpstr>
      <vt:lpstr>Food Safety Modernization Act</vt:lpstr>
      <vt:lpstr>Cottage Foods</vt:lpstr>
      <vt:lpstr>Cottage Foods</vt:lpstr>
      <vt:lpstr>Meat and Poultry</vt:lpstr>
      <vt:lpstr>Seafood and Fish</vt:lpstr>
      <vt:lpstr>RoadKill Meat</vt:lpstr>
      <vt:lpstr>Raw Milk</vt:lpstr>
      <vt:lpstr>Raw Milk</vt:lpstr>
      <vt:lpstr>Fruits and Vegetables</vt:lpstr>
      <vt:lpstr>Slide 21</vt:lpstr>
      <vt:lpstr>Slide 22</vt:lpstr>
    </vt:vector>
  </TitlesOfParts>
  <Company>NCSL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Fatira Russell</dc:creator>
  <cp:lastModifiedBy>doug.farquhar</cp:lastModifiedBy>
  <cp:revision>41</cp:revision>
  <dcterms:created xsi:type="dcterms:W3CDTF">2014-01-16T16:35:25Z</dcterms:created>
  <dcterms:modified xsi:type="dcterms:W3CDTF">2014-06-17T15:13:30Z</dcterms:modified>
</cp:coreProperties>
</file>