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79" r:id="rId2"/>
    <p:sldId id="396" r:id="rId3"/>
    <p:sldId id="393" r:id="rId4"/>
    <p:sldId id="299" r:id="rId5"/>
    <p:sldId id="395" r:id="rId6"/>
    <p:sldId id="291" r:id="rId7"/>
    <p:sldId id="374" r:id="rId8"/>
    <p:sldId id="333" r:id="rId9"/>
    <p:sldId id="359" r:id="rId10"/>
    <p:sldId id="394" r:id="rId11"/>
    <p:sldId id="363" r:id="rId12"/>
    <p:sldId id="364" r:id="rId13"/>
    <p:sldId id="365" r:id="rId14"/>
    <p:sldId id="366" r:id="rId15"/>
    <p:sldId id="367" r:id="rId16"/>
    <p:sldId id="368" r:id="rId17"/>
    <p:sldId id="373" r:id="rId18"/>
    <p:sldId id="380" r:id="rId19"/>
    <p:sldId id="331" r:id="rId20"/>
    <p:sldId id="375" r:id="rId21"/>
    <p:sldId id="376" r:id="rId22"/>
    <p:sldId id="379" r:id="rId23"/>
    <p:sldId id="315" r:id="rId24"/>
    <p:sldId id="318" r:id="rId25"/>
    <p:sldId id="268" r:id="rId26"/>
    <p:sldId id="377" r:id="rId27"/>
    <p:sldId id="347" r:id="rId28"/>
    <p:sldId id="349" r:id="rId29"/>
    <p:sldId id="350" r:id="rId30"/>
    <p:sldId id="351" r:id="rId31"/>
    <p:sldId id="352" r:id="rId32"/>
    <p:sldId id="353" r:id="rId33"/>
    <p:sldId id="354" r:id="rId34"/>
    <p:sldId id="355" r:id="rId35"/>
    <p:sldId id="356" r:id="rId36"/>
    <p:sldId id="358" r:id="rId37"/>
    <p:sldId id="397" r:id="rId38"/>
    <p:sldId id="266" r:id="rId39"/>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B4DB"/>
    <a:srgbClr val="7CA9D6"/>
    <a:srgbClr val="87B0D9"/>
    <a:srgbClr val="4987C6"/>
    <a:srgbClr val="6D9FD1"/>
    <a:srgbClr val="5F96CD"/>
    <a:srgbClr val="214165"/>
    <a:srgbClr val="306094"/>
    <a:srgbClr val="3773AF"/>
    <a:srgbClr val="2171D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snapToGrid="0" snapToObjects="1">
      <p:cViewPr>
        <p:scale>
          <a:sx n="70" d="100"/>
          <a:sy n="70" d="100"/>
        </p:scale>
        <p:origin x="-130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b="0"/>
          </a:pPr>
          <a:endParaRPr lang="en-US"/>
        </a:p>
      </c:txPr>
    </c:title>
    <c:plotArea>
      <c:layout/>
      <c:barChart>
        <c:barDir val="col"/>
        <c:grouping val="clustered"/>
        <c:ser>
          <c:idx val="0"/>
          <c:order val="0"/>
          <c:tx>
            <c:strRef>
              <c:f>Sheet1!$B$1</c:f>
              <c:strCache>
                <c:ptCount val="1"/>
                <c:pt idx="0">
                  <c:v>No. of Wet Washes </c:v>
                </c:pt>
              </c:strCache>
            </c:strRef>
          </c:tx>
          <c:cat>
            <c:numRef>
              <c:f>Sheet1!$A$2:$A$5</c:f>
              <c:numCache>
                <c:formatCode>General</c:formatCode>
                <c:ptCount val="4"/>
                <c:pt idx="0">
                  <c:v>2009</c:v>
                </c:pt>
                <c:pt idx="1">
                  <c:v>2010</c:v>
                </c:pt>
                <c:pt idx="2">
                  <c:v>2011</c:v>
                </c:pt>
                <c:pt idx="3">
                  <c:v>2012</c:v>
                </c:pt>
              </c:numCache>
            </c:numRef>
          </c:cat>
          <c:val>
            <c:numRef>
              <c:f>Sheet1!$B$2:$B$5</c:f>
              <c:numCache>
                <c:formatCode>General</c:formatCode>
                <c:ptCount val="4"/>
                <c:pt idx="0">
                  <c:v>252</c:v>
                </c:pt>
                <c:pt idx="1">
                  <c:v>198</c:v>
                </c:pt>
                <c:pt idx="2">
                  <c:v>96</c:v>
                </c:pt>
                <c:pt idx="3">
                  <c:v>75</c:v>
                </c:pt>
              </c:numCache>
            </c:numRef>
          </c:val>
        </c:ser>
        <c:axId val="210597376"/>
        <c:axId val="210598912"/>
      </c:barChart>
      <c:catAx>
        <c:axId val="210597376"/>
        <c:scaling>
          <c:orientation val="minMax"/>
        </c:scaling>
        <c:axPos val="b"/>
        <c:numFmt formatCode="General" sourceLinked="1"/>
        <c:tickLblPos val="nextTo"/>
        <c:crossAx val="210598912"/>
        <c:crosses val="autoZero"/>
        <c:auto val="1"/>
        <c:lblAlgn val="ctr"/>
        <c:lblOffset val="100"/>
      </c:catAx>
      <c:valAx>
        <c:axId val="210598912"/>
        <c:scaling>
          <c:orientation val="minMax"/>
        </c:scaling>
        <c:axPos val="l"/>
        <c:majorGridlines/>
        <c:numFmt formatCode="General" sourceLinked="1"/>
        <c:tickLblPos val="nextTo"/>
        <c:crossAx val="210597376"/>
        <c:crosses val="autoZero"/>
        <c:crossBetween val="between"/>
      </c:valAx>
      <c:spPr>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c:spPr>
    </c:plotArea>
    <c:plotVisOnly val="1"/>
    <c:dispBlanksAs val="gap"/>
  </c:chart>
  <c:spPr>
    <a:ln>
      <a:noFill/>
    </a:ln>
  </c:spPr>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57" tIns="48329" rIns="96657" bIns="48329"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57" tIns="48329" rIns="96657" bIns="48329" rtlCol="0"/>
          <a:lstStyle>
            <a:lvl1pPr algn="r">
              <a:defRPr sz="1300"/>
            </a:lvl1pPr>
          </a:lstStyle>
          <a:p>
            <a:fld id="{55E99293-6BFB-4E50-8FAA-EEA868A230FA}" type="datetimeFigureOut">
              <a:rPr lang="en-US" smtClean="0"/>
              <a:pPr/>
              <a:t>6/5/2014</a:t>
            </a:fld>
            <a:endParaRPr lang="en-US"/>
          </a:p>
        </p:txBody>
      </p:sp>
      <p:sp>
        <p:nvSpPr>
          <p:cNvPr id="4" name="Slide Image Placeholder 3"/>
          <p:cNvSpPr>
            <a:spLocks noGrp="1" noRot="1" noChangeAspect="1"/>
          </p:cNvSpPr>
          <p:nvPr>
            <p:ph type="sldImg" idx="2"/>
          </p:nvPr>
        </p:nvSpPr>
        <p:spPr>
          <a:xfrm>
            <a:off x="1257300" y="719138"/>
            <a:ext cx="4802188" cy="3602037"/>
          </a:xfrm>
          <a:prstGeom prst="rect">
            <a:avLst/>
          </a:prstGeom>
          <a:noFill/>
          <a:ln w="12700">
            <a:solidFill>
              <a:prstClr val="black"/>
            </a:solidFill>
          </a:ln>
        </p:spPr>
        <p:txBody>
          <a:bodyPr vert="horz" lIns="96657" tIns="48329" rIns="96657" bIns="48329" rtlCol="0" anchor="ctr"/>
          <a:lstStyle/>
          <a:p>
            <a:endParaRPr lang="en-US"/>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6657" tIns="48329" rIns="96657" bIns="483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4"/>
            <a:ext cx="3169920" cy="480060"/>
          </a:xfrm>
          <a:prstGeom prst="rect">
            <a:avLst/>
          </a:prstGeom>
        </p:spPr>
        <p:txBody>
          <a:bodyPr vert="horz" lIns="96657" tIns="48329" rIns="96657" bIns="48329"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6657" tIns="48329" rIns="96657" bIns="48329" rtlCol="0" anchor="b"/>
          <a:lstStyle>
            <a:lvl1pPr algn="r">
              <a:defRPr sz="1300"/>
            </a:lvl1pPr>
          </a:lstStyle>
          <a:p>
            <a:fld id="{FF02E76E-5639-491F-A6F0-B5E10FC71E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1265238" y="725488"/>
            <a:ext cx="4784725" cy="3587750"/>
          </a:xfrm>
          <a:ln/>
        </p:spPr>
      </p:sp>
      <p:sp>
        <p:nvSpPr>
          <p:cNvPr id="21506" name="Rectangle 3"/>
          <p:cNvSpPr>
            <a:spLocks noGrp="1" noChangeArrowheads="1"/>
          </p:cNvSpPr>
          <p:nvPr>
            <p:ph type="body" idx="1"/>
          </p:nvPr>
        </p:nvSpPr>
        <p:spPr>
          <a:xfrm>
            <a:off x="975361" y="4560570"/>
            <a:ext cx="5364480" cy="4322207"/>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9E6C039-E578-4DD4-B96E-0142AE4F873A}"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9E6C039-E578-4DD4-B96E-0142AE4F873A}"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98A4E-CE84-40F2-9E17-7B395EB16B8D}" type="slidenum">
              <a:rPr lang="en-US"/>
              <a:pPr/>
              <a:t>24</a:t>
            </a:fld>
            <a:endParaRPr lang="en-US" dirty="0"/>
          </a:p>
        </p:txBody>
      </p:sp>
      <p:sp>
        <p:nvSpPr>
          <p:cNvPr id="1979394" name="Rectangle 2"/>
          <p:cNvSpPr>
            <a:spLocks noGrp="1" noRot="1" noChangeAspect="1" noChangeArrowheads="1" noTextEdit="1"/>
          </p:cNvSpPr>
          <p:nvPr>
            <p:ph type="sldImg"/>
          </p:nvPr>
        </p:nvSpPr>
        <p:spPr>
          <a:ln/>
        </p:spPr>
      </p:sp>
      <p:sp>
        <p:nvSpPr>
          <p:cNvPr id="1979395" name="Rectangle 3"/>
          <p:cNvSpPr>
            <a:spLocks noGrp="1" noChangeArrowheads="1"/>
          </p:cNvSpPr>
          <p:nvPr>
            <p:ph type="body" idx="1"/>
          </p:nvPr>
        </p:nvSpPr>
        <p:spPr>
          <a:xfrm>
            <a:off x="731186" y="4560045"/>
            <a:ext cx="5852832" cy="4320296"/>
          </a:xfrm>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5" name="Rectangle 2"/>
          <p:cNvSpPr>
            <a:spLocks noGrp="1" noRot="1" noChangeAspect="1" noChangeArrowheads="1" noTextEdit="1"/>
          </p:cNvSpPr>
          <p:nvPr>
            <p:ph type="sldImg"/>
          </p:nvPr>
        </p:nvSpPr>
        <p:spPr>
          <a:xfrm>
            <a:off x="812800" y="533400"/>
            <a:ext cx="5691188" cy="4268788"/>
          </a:xfrm>
          <a:ln/>
        </p:spPr>
      </p:sp>
      <p:sp>
        <p:nvSpPr>
          <p:cNvPr id="1557506" name="Rectangle 3"/>
          <p:cNvSpPr>
            <a:spLocks noGrp="1" noChangeArrowheads="1"/>
          </p:cNvSpPr>
          <p:nvPr>
            <p:ph type="body" idx="1"/>
          </p:nvPr>
        </p:nvSpPr>
        <p:spPr>
          <a:xfrm>
            <a:off x="732022" y="4561441"/>
            <a:ext cx="5851160" cy="4320107"/>
          </a:xfrm>
          <a:noFill/>
          <a:ln/>
        </p:spPr>
        <p:txBody>
          <a:bodyPr/>
          <a:lstStyle/>
          <a:p>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Old BSU vs. New BSU, new BSU has not been wet washed in 4yrs,</a:t>
            </a:r>
            <a:r>
              <a:rPr lang="en-US" baseline="0" dirty="0" smtClean="0"/>
              <a:t> only Alcohol based sanitizers</a:t>
            </a:r>
            <a:endParaRPr lang="en-US" dirty="0"/>
          </a:p>
        </p:txBody>
      </p:sp>
      <p:sp>
        <p:nvSpPr>
          <p:cNvPr id="4" name="Slide Number Placeholder 3"/>
          <p:cNvSpPr>
            <a:spLocks noGrp="1"/>
          </p:cNvSpPr>
          <p:nvPr>
            <p:ph type="sldNum" sz="quarter" idx="10"/>
          </p:nvPr>
        </p:nvSpPr>
        <p:spPr/>
        <p:txBody>
          <a:bodyPr/>
          <a:lstStyle/>
          <a:p>
            <a:fld id="{AAB4A542-C85E-45ED-80CE-DCD360C00678}" type="slidenum">
              <a:rPr lang="en-US" smtClean="0"/>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How do you determine success in cleaning</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9E6C039-E578-4DD4-B96E-0142AE4F873A}"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148C7-1B36-4E6B-97A2-09BFB60E1670}" type="slidenum">
              <a:rPr lang="en-US"/>
              <a:pPr/>
              <a:t>11</a:t>
            </a:fld>
            <a:endParaRPr lang="en-US"/>
          </a:p>
        </p:txBody>
      </p:sp>
      <p:sp>
        <p:nvSpPr>
          <p:cNvPr id="186370" name="Rectangle 2"/>
          <p:cNvSpPr>
            <a:spLocks noGrp="1" noRot="1" noChangeAspect="1" noChangeArrowheads="1" noTextEdit="1"/>
          </p:cNvSpPr>
          <p:nvPr>
            <p:ph type="sldImg"/>
          </p:nvPr>
        </p:nvSpPr>
        <p:spPr>
          <a:xfrm>
            <a:off x="1257300" y="715963"/>
            <a:ext cx="4776788" cy="3581400"/>
          </a:xfrm>
          <a:ln/>
        </p:spPr>
      </p:sp>
      <p:sp>
        <p:nvSpPr>
          <p:cNvPr id="186371" name="Rectangle 3"/>
          <p:cNvSpPr>
            <a:spLocks noGrp="1" noChangeArrowheads="1"/>
          </p:cNvSpPr>
          <p:nvPr>
            <p:ph type="body" idx="1"/>
          </p:nvPr>
        </p:nvSpPr>
        <p:spPr>
          <a:xfrm>
            <a:off x="949961" y="4535568"/>
            <a:ext cx="5388187" cy="4375546"/>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9BD67-80C4-4432-B971-6A4359712D8B}" type="slidenum">
              <a:rPr lang="en-US"/>
              <a:pPr/>
              <a:t>12</a:t>
            </a:fld>
            <a:endParaRPr lang="en-US"/>
          </a:p>
        </p:txBody>
      </p:sp>
      <p:sp>
        <p:nvSpPr>
          <p:cNvPr id="188418" name="Rectangle 2"/>
          <p:cNvSpPr>
            <a:spLocks noGrp="1" noRot="1" noChangeAspect="1" noChangeArrowheads="1" noTextEdit="1"/>
          </p:cNvSpPr>
          <p:nvPr>
            <p:ph type="sldImg"/>
          </p:nvPr>
        </p:nvSpPr>
        <p:spPr>
          <a:xfrm>
            <a:off x="1257300" y="715963"/>
            <a:ext cx="4776788" cy="3581400"/>
          </a:xfrm>
          <a:ln/>
        </p:spPr>
      </p:sp>
      <p:sp>
        <p:nvSpPr>
          <p:cNvPr id="188419" name="Rectangle 3"/>
          <p:cNvSpPr>
            <a:spLocks noGrp="1" noChangeArrowheads="1"/>
          </p:cNvSpPr>
          <p:nvPr>
            <p:ph type="body" idx="1"/>
          </p:nvPr>
        </p:nvSpPr>
        <p:spPr>
          <a:xfrm>
            <a:off x="949961" y="4535568"/>
            <a:ext cx="5388187" cy="4375546"/>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01416-2BD8-43B0-B32C-D861FE7BCC75}" type="slidenum">
              <a:rPr lang="en-US"/>
              <a:pPr/>
              <a:t>13</a:t>
            </a:fld>
            <a:endParaRPr lang="en-US"/>
          </a:p>
        </p:txBody>
      </p:sp>
      <p:sp>
        <p:nvSpPr>
          <p:cNvPr id="190466" name="Rectangle 2"/>
          <p:cNvSpPr>
            <a:spLocks noGrp="1" noRot="1" noChangeAspect="1" noChangeArrowheads="1" noTextEdit="1"/>
          </p:cNvSpPr>
          <p:nvPr>
            <p:ph type="sldImg"/>
          </p:nvPr>
        </p:nvSpPr>
        <p:spPr>
          <a:xfrm>
            <a:off x="1257300" y="715963"/>
            <a:ext cx="4776788" cy="3581400"/>
          </a:xfrm>
          <a:ln/>
        </p:spPr>
      </p:sp>
      <p:sp>
        <p:nvSpPr>
          <p:cNvPr id="190467" name="Rectangle 3"/>
          <p:cNvSpPr>
            <a:spLocks noGrp="1" noChangeArrowheads="1"/>
          </p:cNvSpPr>
          <p:nvPr>
            <p:ph type="body" idx="1"/>
          </p:nvPr>
        </p:nvSpPr>
        <p:spPr>
          <a:xfrm>
            <a:off x="949961" y="4535568"/>
            <a:ext cx="5388187" cy="4375546"/>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316C2-4F59-4434-B0B9-9062C129F53E}" type="slidenum">
              <a:rPr lang="en-US"/>
              <a:pPr/>
              <a:t>15</a:t>
            </a:fld>
            <a:endParaRPr lang="en-US"/>
          </a:p>
        </p:txBody>
      </p:sp>
      <p:sp>
        <p:nvSpPr>
          <p:cNvPr id="193538" name="Rectangle 2"/>
          <p:cNvSpPr>
            <a:spLocks noGrp="1" noRot="1" noChangeAspect="1" noChangeArrowheads="1" noTextEdit="1"/>
          </p:cNvSpPr>
          <p:nvPr>
            <p:ph type="sldImg"/>
          </p:nvPr>
        </p:nvSpPr>
        <p:spPr>
          <a:xfrm>
            <a:off x="1257300" y="715963"/>
            <a:ext cx="4776788" cy="3581400"/>
          </a:xfrm>
          <a:ln/>
        </p:spPr>
      </p:sp>
      <p:sp>
        <p:nvSpPr>
          <p:cNvPr id="193539" name="Rectangle 3"/>
          <p:cNvSpPr>
            <a:spLocks noGrp="1" noChangeArrowheads="1"/>
          </p:cNvSpPr>
          <p:nvPr>
            <p:ph type="body" idx="1"/>
          </p:nvPr>
        </p:nvSpPr>
        <p:spPr>
          <a:xfrm>
            <a:off x="949961" y="4535568"/>
            <a:ext cx="5388187" cy="4375546"/>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9E6C039-E578-4DD4-B96E-0142AE4F873A}"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9E6C039-E578-4DD4-B96E-0142AE4F873A}"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txBox="1">
            <a:spLocks/>
          </p:cNvSpPr>
          <p:nvPr userDrawn="1"/>
        </p:nvSpPr>
        <p:spPr>
          <a:xfrm>
            <a:off x="3044825" y="6356350"/>
            <a:ext cx="2895600" cy="365125"/>
          </a:xfrm>
          <a:prstGeom prst="rect">
            <a:avLst/>
          </a:prstGeom>
        </p:spPr>
        <p:txBody>
          <a:bodyPr anchor="ctr"/>
          <a:lstStyle>
            <a:lvl1pPr algn="ctr">
              <a:defRPr sz="1800" b="1">
                <a:solidFill>
                  <a:srgbClr val="002060"/>
                </a:solidFill>
                <a:latin typeface="Arial" pitchFamily="34" charset="0"/>
                <a:cs typeface="Arial" pitchFamily="34" charset="0"/>
              </a:defRPr>
            </a:lvl1pPr>
          </a:lstStyle>
          <a:p>
            <a:pPr fontAlgn="auto">
              <a:spcBef>
                <a:spcPts val="0"/>
              </a:spcBef>
              <a:spcAft>
                <a:spcPts val="0"/>
              </a:spcAft>
              <a:defRPr/>
            </a:pPr>
            <a:r>
              <a:rPr lang="en-US" dirty="0" smtClean="0">
                <a:ln w="11430"/>
                <a:solidFill>
                  <a:schemeClr val="tx1">
                    <a:lumMod val="75000"/>
                    <a:lumOff val="25000"/>
                  </a:schemeClr>
                </a:solidFill>
                <a:effectLst>
                  <a:outerShdw blurRad="80000" dist="40000" dir="5040000" algn="tl">
                    <a:srgbClr val="000000">
                      <a:alpha val="30000"/>
                    </a:srgbClr>
                  </a:outerShdw>
                </a:effectLst>
                <a:latin typeface="Arial" pitchFamily="34" charset="0"/>
                <a:ea typeface="+mn-ea"/>
                <a:cs typeface="Arial" pitchFamily="34" charset="0"/>
              </a:rPr>
              <a:t>www.gmaonline.org</a:t>
            </a:r>
            <a:endParaRPr lang="en-US" dirty="0">
              <a:ln w="11430"/>
              <a:solidFill>
                <a:schemeClr val="tx1">
                  <a:lumMod val="75000"/>
                  <a:lumOff val="25000"/>
                </a:schemeClr>
              </a:solidFill>
              <a:effectLst>
                <a:outerShdw blurRad="80000" dist="40000" dir="5040000" algn="tl">
                  <a:srgbClr val="000000">
                    <a:alpha val="30000"/>
                  </a:srgbClr>
                </a:outerShdw>
              </a:effectLst>
              <a:latin typeface="Arial" pitchFamily="34" charset="0"/>
              <a:ea typeface="+mn-ea"/>
              <a:cs typeface="Arial" pitchFamily="34" charset="0"/>
            </a:endParaRPr>
          </a:p>
        </p:txBody>
      </p:sp>
      <p:pic>
        <p:nvPicPr>
          <p:cNvPr id="6" name="Picture 2" descr="C:\Users\passinger\AppData\Local\Microsoft\Windows\Temporary Internet Files\Content.Outlook\4AQGJ1JD\GMAbannerPPT.jpg"/>
          <p:cNvPicPr>
            <a:picLocks noChangeAspect="1" noChangeArrowheads="1"/>
          </p:cNvPicPr>
          <p:nvPr userDrawn="1"/>
        </p:nvPicPr>
        <p:blipFill>
          <a:blip r:embed="rId2"/>
          <a:srcRect b="13734"/>
          <a:stretch>
            <a:fillRect/>
          </a:stretch>
        </p:blipFill>
        <p:spPr bwMode="auto">
          <a:xfrm>
            <a:off x="325607" y="271185"/>
            <a:ext cx="8467725" cy="1057275"/>
          </a:xfrm>
          <a:prstGeom prst="rect">
            <a:avLst/>
          </a:prstGeom>
          <a:noFill/>
          <a:ln w="9525">
            <a:noFill/>
            <a:miter lim="800000"/>
            <a:headEnd/>
            <a:tailEnd/>
          </a:ln>
        </p:spPr>
      </p:pic>
      <p:sp>
        <p:nvSpPr>
          <p:cNvPr id="15" name="Title 14"/>
          <p:cNvSpPr>
            <a:spLocks noGrp="1"/>
          </p:cNvSpPr>
          <p:nvPr>
            <p:ph type="title"/>
          </p:nvPr>
        </p:nvSpPr>
        <p:spPr>
          <a:xfrm>
            <a:off x="457200" y="1790700"/>
            <a:ext cx="8229600" cy="1143000"/>
          </a:xfrm>
        </p:spPr>
        <p:txBody>
          <a:bodyPr/>
          <a:lstStyle>
            <a:lvl1pPr>
              <a:defRPr>
                <a:solidFill>
                  <a:schemeClr val="tx1">
                    <a:lumMod val="75000"/>
                    <a:lumOff val="25000"/>
                  </a:schemeClr>
                </a:solidFill>
                <a:latin typeface="Arial" pitchFamily="34" charset="0"/>
                <a:cs typeface="Arial" pitchFamily="34" charset="0"/>
              </a:defRPr>
            </a:lvl1pPr>
          </a:lstStyle>
          <a:p>
            <a:r>
              <a:rPr lang="en-US" smtClean="0"/>
              <a:t>Click to edit Master title style</a:t>
            </a:r>
            <a:endParaRPr lang="en-US" dirty="0"/>
          </a:p>
        </p:txBody>
      </p:sp>
      <p:sp>
        <p:nvSpPr>
          <p:cNvPr id="17" name="Text Placeholder 16"/>
          <p:cNvSpPr>
            <a:spLocks noGrp="1"/>
          </p:cNvSpPr>
          <p:nvPr>
            <p:ph type="body" sz="quarter" idx="14"/>
          </p:nvPr>
        </p:nvSpPr>
        <p:spPr>
          <a:xfrm>
            <a:off x="5101209" y="3510883"/>
            <a:ext cx="2503932" cy="1023017"/>
          </a:xfrm>
        </p:spPr>
        <p:txBody>
          <a:bodyPr/>
          <a:lstStyle>
            <a:lvl1pPr>
              <a:buNone/>
              <a:defRPr sz="2000">
                <a:solidFill>
                  <a:schemeClr val="tx1">
                    <a:lumMod val="75000"/>
                    <a:lumOff val="25000"/>
                  </a:schemeClr>
                </a:solidFill>
                <a:latin typeface="Arial" pitchFamily="34" charset="0"/>
                <a:cs typeface="Arial" pitchFamily="34" charset="0"/>
              </a:defRPr>
            </a:lvl1pPr>
          </a:lstStyle>
          <a:p>
            <a:pPr lvl="0"/>
            <a:r>
              <a:rPr lang="en-US" smtClean="0"/>
              <a:t>Click to edit Master text styles</a:t>
            </a:r>
          </a:p>
        </p:txBody>
      </p:sp>
      <p:sp>
        <p:nvSpPr>
          <p:cNvPr id="9" name="Text Placeholder 16"/>
          <p:cNvSpPr>
            <a:spLocks noGrp="1"/>
          </p:cNvSpPr>
          <p:nvPr>
            <p:ph type="body" sz="quarter" idx="15"/>
          </p:nvPr>
        </p:nvSpPr>
        <p:spPr>
          <a:xfrm>
            <a:off x="1052702" y="3510883"/>
            <a:ext cx="2482215" cy="1023017"/>
          </a:xfrm>
        </p:spPr>
        <p:txBody>
          <a:bodyPr/>
          <a:lstStyle>
            <a:lvl1pPr>
              <a:buNone/>
              <a:defRPr sz="2000">
                <a:solidFill>
                  <a:schemeClr val="tx1">
                    <a:lumMod val="75000"/>
                    <a:lumOff val="25000"/>
                  </a:schemeClr>
                </a:solidFill>
                <a:latin typeface="Arial" pitchFamily="34" charset="0"/>
                <a:cs typeface="Arial" pitchFamily="34" charset="0"/>
              </a:defRPr>
            </a:lvl1pPr>
          </a:lstStyle>
          <a:p>
            <a:pPr lvl="0"/>
            <a:r>
              <a:rPr lang="en-US" smtClean="0"/>
              <a:t>Click to edit Master text styles</a:t>
            </a:r>
          </a:p>
        </p:txBody>
      </p:sp>
      <p:sp>
        <p:nvSpPr>
          <p:cNvPr id="7" name="Date Placeholder 3"/>
          <p:cNvSpPr>
            <a:spLocks noGrp="1"/>
          </p:cNvSpPr>
          <p:nvPr>
            <p:ph type="dt" sz="half" idx="16"/>
          </p:nvPr>
        </p:nvSpPr>
        <p:spPr>
          <a:xfrm>
            <a:off x="3370263" y="5529263"/>
            <a:ext cx="2133600" cy="365125"/>
          </a:xfrm>
        </p:spPr>
        <p:txBody>
          <a:bodyPr/>
          <a:lstStyle>
            <a:lvl1pPr algn="ctr">
              <a:defRPr sz="2000" b="0">
                <a:solidFill>
                  <a:schemeClr val="tx1">
                    <a:lumMod val="75000"/>
                    <a:lumOff val="25000"/>
                  </a:schemeClr>
                </a:solidFill>
                <a:latin typeface="Arial" pitchFamily="34" charset="0"/>
                <a:cs typeface="Arial" pitchFamily="34" charset="0"/>
              </a:defRPr>
            </a:lvl1pPr>
          </a:lstStyle>
          <a:p>
            <a:pPr>
              <a:defRPr/>
            </a:pPr>
            <a:fld id="{42E881DE-8087-4E65-8909-F32F4500956A}" type="datetime1">
              <a:rPr lang="en-US" smtClean="0"/>
              <a:pPr>
                <a:defRPr/>
              </a:pPr>
              <a:t>6/5/2014</a:t>
            </a:fld>
            <a:endParaRPr lang="en-US" dirty="0"/>
          </a:p>
        </p:txBody>
      </p:sp>
      <p:sp>
        <p:nvSpPr>
          <p:cNvPr id="8" name="Slide Number Placeholder 5"/>
          <p:cNvSpPr>
            <a:spLocks noGrp="1"/>
          </p:cNvSpPr>
          <p:nvPr>
            <p:ph type="sldNum" sz="quarter" idx="17"/>
          </p:nvPr>
        </p:nvSpPr>
        <p:spPr>
          <a:xfrm>
            <a:off x="7929563" y="6356350"/>
            <a:ext cx="757237" cy="365125"/>
          </a:xfrm>
        </p:spPr>
        <p:txBody>
          <a:bodyPr/>
          <a:lstStyle>
            <a:lvl1pPr>
              <a:defRPr>
                <a:solidFill>
                  <a:schemeClr val="tx1">
                    <a:lumMod val="75000"/>
                    <a:lumOff val="25000"/>
                  </a:schemeClr>
                </a:solidFill>
                <a:latin typeface="Arial" pitchFamily="34" charset="0"/>
                <a:cs typeface="Arial" pitchFamily="34" charset="0"/>
              </a:defRPr>
            </a:lvl1pPr>
          </a:lstStyle>
          <a:p>
            <a:pPr>
              <a:defRPr/>
            </a:pPr>
            <a:fld id="{D41B8262-E5A9-41AB-850C-A8BF364A0379}"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ed Rectangle 7"/>
          <p:cNvSpPr/>
          <p:nvPr userDrawn="1"/>
        </p:nvSpPr>
        <p:spPr>
          <a:xfrm rot="5400000">
            <a:off x="4007644" y="-3889378"/>
            <a:ext cx="1128713" cy="9144000"/>
          </a:xfrm>
          <a:prstGeom prst="roundRect">
            <a:avLst>
              <a:gd name="adj" fmla="val 0"/>
            </a:avLst>
          </a:prstGeom>
          <a:gradFill>
            <a:gsLst>
              <a:gs pos="0">
                <a:srgbClr val="3773AF"/>
              </a:gs>
              <a:gs pos="50000">
                <a:srgbClr val="5F96CD"/>
              </a:gs>
              <a:gs pos="70000">
                <a:srgbClr val="6D9FD1"/>
              </a:gs>
              <a:gs pos="100000">
                <a:srgbClr val="6C9FE2"/>
              </a:gs>
            </a:gsLst>
          </a:gra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6" descr="mark2.png"/>
          <p:cNvPicPr>
            <a:picLocks noChangeAspect="1"/>
          </p:cNvPicPr>
          <p:nvPr userDrawn="1"/>
        </p:nvPicPr>
        <p:blipFill>
          <a:blip r:embed="rId2"/>
          <a:srcRect t="-11339" r="70000"/>
          <a:stretch>
            <a:fillRect/>
          </a:stretch>
        </p:blipFill>
        <p:spPr bwMode="auto">
          <a:xfrm>
            <a:off x="47625" y="6311900"/>
            <a:ext cx="1143000" cy="533400"/>
          </a:xfrm>
          <a:prstGeom prst="rect">
            <a:avLst/>
          </a:prstGeom>
          <a:noFill/>
          <a:ln w="9525">
            <a:noFill/>
            <a:miter lim="800000"/>
            <a:headEnd/>
            <a:tailEnd/>
          </a:ln>
        </p:spPr>
      </p:pic>
      <p:sp>
        <p:nvSpPr>
          <p:cNvPr id="6" name="Footer Placeholder 4"/>
          <p:cNvSpPr txBox="1">
            <a:spLocks/>
          </p:cNvSpPr>
          <p:nvPr userDrawn="1"/>
        </p:nvSpPr>
        <p:spPr>
          <a:xfrm>
            <a:off x="7434263" y="6492875"/>
            <a:ext cx="1709737" cy="365125"/>
          </a:xfrm>
          <a:prstGeom prst="rect">
            <a:avLst/>
          </a:prstGeom>
        </p:spPr>
        <p:txBody>
          <a:bodyPr anchor="ctr"/>
          <a:lstStyle>
            <a:lvl1pPr>
              <a:defRPr sz="1400"/>
            </a:lvl1pPr>
          </a:lstStyle>
          <a:p>
            <a:pPr algn="ctr" fontAlgn="auto">
              <a:spcBef>
                <a:spcPts val="0"/>
              </a:spcBef>
              <a:spcAft>
                <a:spcPts val="0"/>
              </a:spcAft>
              <a:defRPr/>
            </a:pPr>
            <a:r>
              <a:rPr lang="en-US" b="1" dirty="0" smtClean="0">
                <a:solidFill>
                  <a:srgbClr val="214165"/>
                </a:solidFill>
                <a:latin typeface="+mn-lt"/>
                <a:ea typeface="+mn-ea"/>
                <a:cs typeface="+mn-cs"/>
              </a:rPr>
              <a:t>www.gmaonline.org</a:t>
            </a:r>
          </a:p>
        </p:txBody>
      </p:sp>
      <p:sp>
        <p:nvSpPr>
          <p:cNvPr id="2" name="Title 1"/>
          <p:cNvSpPr>
            <a:spLocks noGrp="1"/>
          </p:cNvSpPr>
          <p:nvPr>
            <p:ph type="title"/>
          </p:nvPr>
        </p:nvSpPr>
        <p:spPr>
          <a:xfrm>
            <a:off x="161925" y="274638"/>
            <a:ext cx="8461248" cy="813498"/>
          </a:xfrm>
        </p:spPr>
        <p:txBody>
          <a:bodyPr/>
          <a:lstStyle>
            <a:lvl1pPr algn="l">
              <a:defRPr sz="3200" b="1" i="0" spc="120" baseline="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38912" y="1399032"/>
            <a:ext cx="8522208" cy="4572000"/>
          </a:xfrm>
        </p:spPr>
        <p:txBody>
          <a:bodyPr/>
          <a:lstStyle>
            <a:lvl1pPr>
              <a:buClr>
                <a:schemeClr val="accent3"/>
              </a:buClr>
              <a:buNone/>
              <a:defRPr sz="1800">
                <a:solidFill>
                  <a:schemeClr val="tx1">
                    <a:lumMod val="75000"/>
                    <a:lumOff val="25000"/>
                  </a:schemeClr>
                </a:solidFill>
                <a:latin typeface="Arial" pitchFamily="34" charset="0"/>
                <a:cs typeface="Arial" pitchFamily="34" charset="0"/>
              </a:defRPr>
            </a:lvl1pPr>
            <a:lvl2pPr>
              <a:buClr>
                <a:schemeClr val="accent3"/>
              </a:buClr>
              <a:buFont typeface="Arial" pitchFamily="34" charset="0"/>
              <a:buChar char="•"/>
              <a:defRPr sz="1800">
                <a:solidFill>
                  <a:schemeClr val="tx1">
                    <a:lumMod val="75000"/>
                    <a:lumOff val="25000"/>
                  </a:schemeClr>
                </a:solidFill>
                <a:latin typeface="Arial" pitchFamily="34" charset="0"/>
                <a:cs typeface="Arial" pitchFamily="34" charset="0"/>
              </a:defRPr>
            </a:lvl2pPr>
            <a:lvl3pPr>
              <a:buClr>
                <a:schemeClr val="accent3"/>
              </a:buClr>
              <a:buFont typeface="Arial" pitchFamily="34" charset="0"/>
              <a:buChar char="•"/>
              <a:defRPr sz="1600">
                <a:solidFill>
                  <a:schemeClr val="tx1">
                    <a:lumMod val="75000"/>
                    <a:lumOff val="25000"/>
                  </a:schemeClr>
                </a:solidFill>
                <a:latin typeface="Arial" pitchFamily="34" charset="0"/>
                <a:cs typeface="Arial" pitchFamily="34" charset="0"/>
              </a:defRPr>
            </a:lvl3pPr>
            <a:lvl4pPr>
              <a:buClr>
                <a:schemeClr val="accent3"/>
              </a:buClr>
              <a:defRPr sz="1600">
                <a:solidFill>
                  <a:schemeClr val="tx1">
                    <a:lumMod val="75000"/>
                    <a:lumOff val="25000"/>
                  </a:schemeClr>
                </a:solidFill>
                <a:latin typeface="Arial" pitchFamily="34" charset="0"/>
                <a:cs typeface="Arial" pitchFamily="34" charset="0"/>
              </a:defRPr>
            </a:lvl4pPr>
            <a:lvl5pPr>
              <a:buClr>
                <a:schemeClr val="accent3"/>
              </a:buClr>
              <a:defRPr sz="1200">
                <a:solidFill>
                  <a:schemeClr val="tx1">
                    <a:lumMod val="75000"/>
                    <a:lumOff val="2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descr="mark2.png"/>
          <p:cNvPicPr>
            <a:picLocks noChangeAspect="1"/>
          </p:cNvPicPr>
          <p:nvPr userDrawn="1"/>
        </p:nvPicPr>
        <p:blipFill>
          <a:blip r:embed="rId2"/>
          <a:srcRect t="-11339" r="70000"/>
          <a:stretch>
            <a:fillRect/>
          </a:stretch>
        </p:blipFill>
        <p:spPr bwMode="auto">
          <a:xfrm>
            <a:off x="304800" y="6324600"/>
            <a:ext cx="1143000" cy="533400"/>
          </a:xfrm>
          <a:prstGeom prst="rect">
            <a:avLst/>
          </a:prstGeom>
          <a:noFill/>
          <a:ln w="9525">
            <a:noFill/>
            <a:miter lim="800000"/>
            <a:headEnd/>
            <a:tailEnd/>
          </a:ln>
        </p:spPr>
      </p:pic>
      <p:sp>
        <p:nvSpPr>
          <p:cNvPr id="4" name="Footer Placeholder 4"/>
          <p:cNvSpPr txBox="1">
            <a:spLocks/>
          </p:cNvSpPr>
          <p:nvPr userDrawn="1"/>
        </p:nvSpPr>
        <p:spPr>
          <a:xfrm>
            <a:off x="6946901" y="6356350"/>
            <a:ext cx="2014220" cy="365125"/>
          </a:xfrm>
          <a:prstGeom prst="rect">
            <a:avLst/>
          </a:prstGeom>
        </p:spPr>
        <p:txBody>
          <a:bodyPr anchor="ctr"/>
          <a:lstStyle>
            <a:lvl1pPr>
              <a:defRPr sz="1400"/>
            </a:lvl1pPr>
          </a:lstStyle>
          <a:p>
            <a:pPr algn="ctr" fontAlgn="auto">
              <a:spcBef>
                <a:spcPts val="0"/>
              </a:spcBef>
              <a:spcAft>
                <a:spcPts val="0"/>
              </a:spcAft>
              <a:defRPr/>
            </a:pPr>
            <a:r>
              <a:rPr lang="en-US" b="1" dirty="0" smtClean="0">
                <a:solidFill>
                  <a:srgbClr val="002060"/>
                </a:solidFill>
                <a:latin typeface="Arial" pitchFamily="34" charset="0"/>
                <a:ea typeface="+mn-ea"/>
                <a:cs typeface="Arial" pitchFamily="34" charset="0"/>
              </a:rPr>
              <a:t>www.gmaonline.org</a:t>
            </a:r>
          </a:p>
        </p:txBody>
      </p:sp>
      <p:sp>
        <p:nvSpPr>
          <p:cNvPr id="5"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C8437FBA-CFF8-478A-912D-7EF4F51691BE}" type="datetime1">
              <a:rPr lang="en-US" smtClean="0"/>
              <a:pPr>
                <a:defRPr/>
              </a:pPr>
              <a:t>6/5/2014</a:t>
            </a:fld>
            <a:endParaRPr lang="en-US"/>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69E730B-C823-4AD2-AD99-A198635C4442}" type="slidenum">
              <a:rPr lang="en-US" smtClean="0"/>
              <a:pPr>
                <a:defRPr/>
              </a:pPr>
              <a:t>‹#›</a:t>
            </a:fld>
            <a:endParaRPr lang="en-US"/>
          </a:p>
        </p:txBody>
      </p:sp>
      <p:sp>
        <p:nvSpPr>
          <p:cNvPr id="9" name="Rounded Rectangle 8"/>
          <p:cNvSpPr/>
          <p:nvPr userDrawn="1"/>
        </p:nvSpPr>
        <p:spPr>
          <a:xfrm>
            <a:off x="76200" y="0"/>
            <a:ext cx="152400" cy="6858000"/>
          </a:xfrm>
          <a:prstGeom prst="roundRect">
            <a:avLst/>
          </a:prstGeom>
          <a:solidFill>
            <a:srgbClr val="4987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10" name="Content Placeholder 2"/>
          <p:cNvSpPr>
            <a:spLocks noGrp="1"/>
          </p:cNvSpPr>
          <p:nvPr>
            <p:ph idx="1"/>
          </p:nvPr>
        </p:nvSpPr>
        <p:spPr>
          <a:xfrm>
            <a:off x="438912" y="470517"/>
            <a:ext cx="8522208" cy="5500515"/>
          </a:xfrm>
        </p:spPr>
        <p:txBody>
          <a:bodyPr/>
          <a:lstStyle>
            <a:lvl1pPr>
              <a:buClr>
                <a:schemeClr val="accent3"/>
              </a:buClr>
              <a:buNone/>
              <a:defRPr sz="1800">
                <a:solidFill>
                  <a:schemeClr val="tx1">
                    <a:lumMod val="75000"/>
                    <a:lumOff val="25000"/>
                  </a:schemeClr>
                </a:solidFill>
                <a:latin typeface="Arial" pitchFamily="34" charset="0"/>
                <a:cs typeface="Arial" pitchFamily="34" charset="0"/>
              </a:defRPr>
            </a:lvl1pPr>
            <a:lvl2pPr>
              <a:buClr>
                <a:schemeClr val="accent3"/>
              </a:buClr>
              <a:buFont typeface="Arial" pitchFamily="34" charset="0"/>
              <a:buChar char="•"/>
              <a:defRPr sz="1800">
                <a:solidFill>
                  <a:schemeClr val="tx1">
                    <a:lumMod val="75000"/>
                    <a:lumOff val="25000"/>
                  </a:schemeClr>
                </a:solidFill>
                <a:latin typeface="Arial" pitchFamily="34" charset="0"/>
                <a:cs typeface="Arial" pitchFamily="34" charset="0"/>
              </a:defRPr>
            </a:lvl2pPr>
            <a:lvl3pPr>
              <a:buClr>
                <a:schemeClr val="accent3"/>
              </a:buClr>
              <a:buFont typeface="Arial" pitchFamily="34" charset="0"/>
              <a:buChar char="•"/>
              <a:defRPr sz="1600">
                <a:solidFill>
                  <a:schemeClr val="tx1">
                    <a:lumMod val="75000"/>
                    <a:lumOff val="25000"/>
                  </a:schemeClr>
                </a:solidFill>
                <a:latin typeface="Arial" pitchFamily="34" charset="0"/>
                <a:cs typeface="Arial" pitchFamily="34" charset="0"/>
              </a:defRPr>
            </a:lvl3pPr>
            <a:lvl4pPr>
              <a:buClr>
                <a:schemeClr val="accent3"/>
              </a:buClr>
              <a:defRPr sz="1600">
                <a:solidFill>
                  <a:schemeClr val="tx1">
                    <a:lumMod val="75000"/>
                    <a:lumOff val="25000"/>
                  </a:schemeClr>
                </a:solidFill>
                <a:latin typeface="Arial" pitchFamily="34" charset="0"/>
                <a:cs typeface="Arial" pitchFamily="34" charset="0"/>
              </a:defRPr>
            </a:lvl4pPr>
            <a:lvl5pPr>
              <a:buClr>
                <a:schemeClr val="accent3"/>
              </a:buClr>
              <a:defRPr sz="1200">
                <a:solidFill>
                  <a:schemeClr val="tx1">
                    <a:lumMod val="75000"/>
                    <a:lumOff val="2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mark2.png"/>
          <p:cNvPicPr>
            <a:picLocks noChangeAspect="1"/>
          </p:cNvPicPr>
          <p:nvPr userDrawn="1"/>
        </p:nvPicPr>
        <p:blipFill>
          <a:blip r:embed="rId2"/>
          <a:srcRect t="-11339" r="70000"/>
          <a:stretch>
            <a:fillRect/>
          </a:stretch>
        </p:blipFill>
        <p:spPr bwMode="auto">
          <a:xfrm>
            <a:off x="304800" y="6324600"/>
            <a:ext cx="1143000" cy="533400"/>
          </a:xfrm>
          <a:prstGeom prst="rect">
            <a:avLst/>
          </a:prstGeom>
          <a:noFill/>
          <a:ln w="9525">
            <a:noFill/>
            <a:miter lim="800000"/>
            <a:headEnd/>
            <a:tailEnd/>
          </a:ln>
        </p:spPr>
      </p:pic>
      <p:sp>
        <p:nvSpPr>
          <p:cNvPr id="8" name="Rounded Rectangle 7"/>
          <p:cNvSpPr/>
          <p:nvPr userDrawn="1"/>
        </p:nvSpPr>
        <p:spPr>
          <a:xfrm>
            <a:off x="76200" y="0"/>
            <a:ext cx="152400" cy="6858000"/>
          </a:xfrm>
          <a:prstGeom prst="roundRect">
            <a:avLst/>
          </a:prstGeom>
          <a:solidFill>
            <a:srgbClr val="4987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75000"/>
                  <a:lumOff val="25000"/>
                </a:schemeClr>
              </a:solidFill>
              <a:latin typeface="Arial" pitchFamily="34" charset="0"/>
              <a:cs typeface="Arial" pitchFamily="34" charset="0"/>
            </a:endParaRPr>
          </a:p>
        </p:txBody>
      </p:sp>
      <p:sp>
        <p:nvSpPr>
          <p:cNvPr id="9" name="Footer Placeholder 4"/>
          <p:cNvSpPr txBox="1">
            <a:spLocks/>
          </p:cNvSpPr>
          <p:nvPr userDrawn="1"/>
        </p:nvSpPr>
        <p:spPr>
          <a:xfrm>
            <a:off x="7434263" y="6492875"/>
            <a:ext cx="1709737" cy="365125"/>
          </a:xfrm>
          <a:prstGeom prst="rect">
            <a:avLst/>
          </a:prstGeom>
        </p:spPr>
        <p:txBody>
          <a:bodyPr anchor="ctr"/>
          <a:lstStyle>
            <a:lvl1pPr>
              <a:defRPr sz="1400"/>
            </a:lvl1pPr>
          </a:lstStyle>
          <a:p>
            <a:pPr algn="ctr" fontAlgn="auto">
              <a:spcBef>
                <a:spcPts val="0"/>
              </a:spcBef>
              <a:spcAft>
                <a:spcPts val="0"/>
              </a:spcAft>
              <a:defRPr/>
            </a:pPr>
            <a:r>
              <a:rPr lang="en-US" b="1" dirty="0" smtClean="0">
                <a:solidFill>
                  <a:schemeClr val="tx1">
                    <a:lumMod val="75000"/>
                    <a:lumOff val="25000"/>
                  </a:schemeClr>
                </a:solidFill>
                <a:latin typeface="Arial" pitchFamily="34" charset="0"/>
                <a:ea typeface="+mn-ea"/>
                <a:cs typeface="Arial" pitchFamily="34" charset="0"/>
              </a:rPr>
              <a:t>www.gmaonline.org</a:t>
            </a:r>
          </a:p>
        </p:txBody>
      </p:sp>
      <p:sp>
        <p:nvSpPr>
          <p:cNvPr id="2" name="Title 1"/>
          <p:cNvSpPr>
            <a:spLocks noGrp="1"/>
          </p:cNvSpPr>
          <p:nvPr>
            <p:ph type="title"/>
          </p:nvPr>
        </p:nvSpPr>
        <p:spPr/>
        <p:txBody>
          <a:bodyPr/>
          <a:lstStyle>
            <a:lvl1pPr>
              <a:defRPr>
                <a:solidFill>
                  <a:schemeClr val="tx1">
                    <a:lumMod val="75000"/>
                    <a:lumOff val="25000"/>
                  </a:schemeClr>
                </a:solidFi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lumMod val="75000"/>
                    <a:lumOff val="25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lumMod val="75000"/>
                    <a:lumOff val="25000"/>
                  </a:schemeClr>
                </a:solidFill>
                <a:latin typeface="Arial" pitchFamily="34" charset="0"/>
                <a:cs typeface="Arial" pitchFamily="34" charset="0"/>
              </a:defRPr>
            </a:lvl1pPr>
            <a:lvl2pPr>
              <a:defRPr sz="2000">
                <a:solidFill>
                  <a:schemeClr val="tx1">
                    <a:lumMod val="75000"/>
                    <a:lumOff val="25000"/>
                  </a:schemeClr>
                </a:solidFill>
                <a:latin typeface="Arial" pitchFamily="34" charset="0"/>
                <a:cs typeface="Arial" pitchFamily="34" charset="0"/>
              </a:defRPr>
            </a:lvl2pPr>
            <a:lvl3pPr>
              <a:defRPr sz="1800">
                <a:solidFill>
                  <a:schemeClr val="tx1">
                    <a:lumMod val="75000"/>
                    <a:lumOff val="25000"/>
                  </a:schemeClr>
                </a:solidFill>
                <a:latin typeface="Arial" pitchFamily="34" charset="0"/>
                <a:cs typeface="Arial" pitchFamily="34" charset="0"/>
              </a:defRPr>
            </a:lvl3pPr>
            <a:lvl4pPr>
              <a:defRPr sz="1600">
                <a:solidFill>
                  <a:schemeClr val="tx1">
                    <a:lumMod val="75000"/>
                    <a:lumOff val="25000"/>
                  </a:schemeClr>
                </a:solidFill>
                <a:latin typeface="Arial" pitchFamily="34" charset="0"/>
                <a:cs typeface="Arial" pitchFamily="34" charset="0"/>
              </a:defRPr>
            </a:lvl4pPr>
            <a:lvl5pPr>
              <a:defRPr sz="1600">
                <a:solidFill>
                  <a:schemeClr val="tx1">
                    <a:lumMod val="75000"/>
                    <a:lumOff val="25000"/>
                  </a:schemeClr>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lumMod val="75000"/>
                    <a:lumOff val="25000"/>
                  </a:schemeClr>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lumMod val="75000"/>
                    <a:lumOff val="25000"/>
                  </a:schemeClr>
                </a:solidFill>
                <a:latin typeface="Arial" pitchFamily="34" charset="0"/>
                <a:cs typeface="Arial" pitchFamily="34" charset="0"/>
              </a:defRPr>
            </a:lvl1pPr>
            <a:lvl2pPr>
              <a:defRPr sz="2000">
                <a:solidFill>
                  <a:schemeClr val="tx1">
                    <a:lumMod val="75000"/>
                    <a:lumOff val="25000"/>
                  </a:schemeClr>
                </a:solidFill>
                <a:latin typeface="Arial" pitchFamily="34" charset="0"/>
                <a:cs typeface="Arial" pitchFamily="34" charset="0"/>
              </a:defRPr>
            </a:lvl2pPr>
            <a:lvl3pPr>
              <a:defRPr sz="1800">
                <a:solidFill>
                  <a:schemeClr val="tx1">
                    <a:lumMod val="75000"/>
                    <a:lumOff val="25000"/>
                  </a:schemeClr>
                </a:solidFill>
                <a:latin typeface="Arial" pitchFamily="34" charset="0"/>
                <a:cs typeface="Arial" pitchFamily="34" charset="0"/>
              </a:defRPr>
            </a:lvl3pPr>
            <a:lvl4pPr>
              <a:defRPr sz="1600">
                <a:solidFill>
                  <a:schemeClr val="tx1">
                    <a:lumMod val="75000"/>
                    <a:lumOff val="25000"/>
                  </a:schemeClr>
                </a:solidFill>
                <a:latin typeface="Arial" pitchFamily="34" charset="0"/>
                <a:cs typeface="Arial" pitchFamily="34" charset="0"/>
              </a:defRPr>
            </a:lvl4pPr>
            <a:lvl5pPr>
              <a:defRPr sz="1600">
                <a:solidFill>
                  <a:schemeClr val="tx1">
                    <a:lumMod val="75000"/>
                    <a:lumOff val="25000"/>
                  </a:schemeClr>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1743075" y="6356350"/>
            <a:ext cx="1143000" cy="365125"/>
          </a:xfrm>
        </p:spPr>
        <p:txBody>
          <a:bodyPr/>
          <a:lstStyle>
            <a:lvl1pPr>
              <a:defRPr>
                <a:solidFill>
                  <a:schemeClr val="tx1">
                    <a:lumMod val="75000"/>
                    <a:lumOff val="25000"/>
                  </a:schemeClr>
                </a:solidFill>
                <a:latin typeface="Arial" pitchFamily="34" charset="0"/>
                <a:cs typeface="Arial" pitchFamily="34" charset="0"/>
              </a:defRPr>
            </a:lvl1pPr>
          </a:lstStyle>
          <a:p>
            <a:pPr>
              <a:defRPr/>
            </a:pPr>
            <a:fld id="{EA313E6F-48A3-4792-8A3A-E8C672670D00}" type="datetime1">
              <a:rPr lang="en-US" smtClean="0"/>
              <a:pPr>
                <a:defRPr/>
              </a:pPr>
              <a:t>6/5/2014</a:t>
            </a:fld>
            <a:endParaRPr lang="en-US"/>
          </a:p>
        </p:txBody>
      </p:sp>
      <p:sp>
        <p:nvSpPr>
          <p:cNvPr id="11" name="Footer Placeholder 4"/>
          <p:cNvSpPr>
            <a:spLocks noGrp="1"/>
          </p:cNvSpPr>
          <p:nvPr>
            <p:ph type="ftr" sz="quarter" idx="11"/>
          </p:nvPr>
        </p:nvSpPr>
        <p:spPr>
          <a:xfrm>
            <a:off x="3616325" y="6356350"/>
            <a:ext cx="2057400" cy="365125"/>
          </a:xfrm>
        </p:spPr>
        <p:txBody>
          <a:bodyPr/>
          <a:lstStyle>
            <a:lvl1pPr>
              <a:defRPr>
                <a:solidFill>
                  <a:schemeClr val="tx1">
                    <a:lumMod val="75000"/>
                    <a:lumOff val="25000"/>
                  </a:schemeClr>
                </a:solidFill>
                <a:latin typeface="Arial" pitchFamily="34" charset="0"/>
                <a:cs typeface="Arial" pitchFamily="34" charset="0"/>
              </a:defRPr>
            </a:lvl1pPr>
          </a:lstStyle>
          <a:p>
            <a:pPr>
              <a:defRPr/>
            </a:pPr>
            <a:endParaRPr lang="en-US"/>
          </a:p>
        </p:txBody>
      </p:sp>
      <p:sp>
        <p:nvSpPr>
          <p:cNvPr id="12" name="Slide Number Placeholder 5"/>
          <p:cNvSpPr>
            <a:spLocks noGrp="1"/>
          </p:cNvSpPr>
          <p:nvPr>
            <p:ph type="sldNum" sz="quarter" idx="12"/>
          </p:nvPr>
        </p:nvSpPr>
        <p:spPr>
          <a:xfrm>
            <a:off x="6553200" y="6356350"/>
            <a:ext cx="762000" cy="365125"/>
          </a:xfrm>
        </p:spPr>
        <p:txBody>
          <a:bodyPr/>
          <a:lstStyle>
            <a:lvl1pPr>
              <a:defRPr>
                <a:solidFill>
                  <a:schemeClr val="tx1">
                    <a:lumMod val="75000"/>
                    <a:lumOff val="25000"/>
                  </a:schemeClr>
                </a:solidFill>
                <a:latin typeface="Arial" pitchFamily="34" charset="0"/>
                <a:cs typeface="Arial" pitchFamily="34" charset="0"/>
              </a:defRPr>
            </a:lvl1pPr>
          </a:lstStyle>
          <a:p>
            <a:pPr>
              <a:defRPr/>
            </a:pPr>
            <a:fld id="{D2344511-E4AC-4519-9CFE-338AA984D57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ounded Rectangle 10"/>
          <p:cNvSpPr/>
          <p:nvPr userDrawn="1"/>
        </p:nvSpPr>
        <p:spPr>
          <a:xfrm flipH="1">
            <a:off x="457199" y="273050"/>
            <a:ext cx="3008313" cy="5853113"/>
          </a:xfrm>
          <a:prstGeom prst="roundRect">
            <a:avLst/>
          </a:prstGeom>
          <a:gradFill>
            <a:gsLst>
              <a:gs pos="0">
                <a:srgbClr val="4987C6"/>
              </a:gs>
              <a:gs pos="100000">
                <a:srgbClr val="D1E4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75000"/>
                  <a:lumOff val="25000"/>
                </a:schemeClr>
              </a:solidFill>
              <a:latin typeface="Arial" pitchFamily="34" charset="0"/>
              <a:cs typeface="Arial" pitchFamily="34" charset="0"/>
            </a:endParaRPr>
          </a:p>
        </p:txBody>
      </p:sp>
      <p:pic>
        <p:nvPicPr>
          <p:cNvPr id="5" name="Picture 6" descr="mark2.png"/>
          <p:cNvPicPr>
            <a:picLocks noChangeAspect="1"/>
          </p:cNvPicPr>
          <p:nvPr userDrawn="1"/>
        </p:nvPicPr>
        <p:blipFill>
          <a:blip r:embed="rId2"/>
          <a:srcRect t="-11339" r="70000"/>
          <a:stretch>
            <a:fillRect/>
          </a:stretch>
        </p:blipFill>
        <p:spPr bwMode="auto">
          <a:xfrm>
            <a:off x="304800" y="6324600"/>
            <a:ext cx="1143000" cy="533400"/>
          </a:xfrm>
          <a:prstGeom prst="rect">
            <a:avLst/>
          </a:prstGeom>
          <a:noFill/>
          <a:ln w="9525">
            <a:noFill/>
            <a:miter lim="800000"/>
            <a:headEnd/>
            <a:tailEnd/>
          </a:ln>
        </p:spPr>
      </p:pic>
      <p:sp>
        <p:nvSpPr>
          <p:cNvPr id="7" name="Footer Placeholder 4"/>
          <p:cNvSpPr txBox="1">
            <a:spLocks/>
          </p:cNvSpPr>
          <p:nvPr userDrawn="1"/>
        </p:nvSpPr>
        <p:spPr>
          <a:xfrm>
            <a:off x="7434263" y="6492875"/>
            <a:ext cx="1709737" cy="365125"/>
          </a:xfrm>
          <a:prstGeom prst="rect">
            <a:avLst/>
          </a:prstGeom>
        </p:spPr>
        <p:txBody>
          <a:bodyPr anchor="ctr"/>
          <a:lstStyle>
            <a:lvl1pPr>
              <a:defRPr sz="1400"/>
            </a:lvl1pPr>
          </a:lstStyle>
          <a:p>
            <a:pPr algn="ctr" fontAlgn="auto">
              <a:spcBef>
                <a:spcPts val="0"/>
              </a:spcBef>
              <a:spcAft>
                <a:spcPts val="0"/>
              </a:spcAft>
              <a:defRPr/>
            </a:pPr>
            <a:r>
              <a:rPr lang="en-US" b="1" dirty="0" smtClean="0">
                <a:solidFill>
                  <a:schemeClr val="tx1">
                    <a:lumMod val="75000"/>
                    <a:lumOff val="25000"/>
                  </a:schemeClr>
                </a:solidFill>
                <a:latin typeface="Arial" pitchFamily="34" charset="0"/>
                <a:ea typeface="+mn-ea"/>
                <a:cs typeface="Arial" pitchFamily="34" charset="0"/>
              </a:rPr>
              <a:t>www.gmaonline.org</a:t>
            </a:r>
          </a:p>
        </p:txBody>
      </p:sp>
      <p:sp>
        <p:nvSpPr>
          <p:cNvPr id="2" name="Title 1"/>
          <p:cNvSpPr>
            <a:spLocks noGrp="1"/>
          </p:cNvSpPr>
          <p:nvPr>
            <p:ph type="title"/>
          </p:nvPr>
        </p:nvSpPr>
        <p:spPr>
          <a:xfrm>
            <a:off x="457200" y="273050"/>
            <a:ext cx="3008313" cy="1162050"/>
          </a:xfrm>
        </p:spPr>
        <p:txBody>
          <a:bodyPr anchor="b"/>
          <a:lstStyle>
            <a:lvl1pPr algn="l">
              <a:defRPr sz="2000" b="1">
                <a:solidFill>
                  <a:schemeClr val="tx1">
                    <a:lumMod val="75000"/>
                    <a:lumOff val="25000"/>
                  </a:schemeClr>
                </a:solidFill>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tx1">
                    <a:lumMod val="75000"/>
                    <a:lumOff val="25000"/>
                  </a:schemeClr>
                </a:solidFill>
                <a:latin typeface="Arial" pitchFamily="34" charset="0"/>
                <a:cs typeface="Arial" pitchFamily="34" charset="0"/>
              </a:defRPr>
            </a:lvl1pPr>
            <a:lvl2pPr>
              <a:defRPr sz="2800">
                <a:solidFill>
                  <a:schemeClr val="tx1">
                    <a:lumMod val="75000"/>
                    <a:lumOff val="25000"/>
                  </a:schemeClr>
                </a:solidFill>
                <a:latin typeface="Arial" pitchFamily="34" charset="0"/>
                <a:cs typeface="Arial" pitchFamily="34" charset="0"/>
              </a:defRPr>
            </a:lvl2pPr>
            <a:lvl3pPr>
              <a:defRPr sz="2400">
                <a:solidFill>
                  <a:schemeClr val="tx1">
                    <a:lumMod val="75000"/>
                    <a:lumOff val="25000"/>
                  </a:schemeClr>
                </a:solidFill>
                <a:latin typeface="Arial" pitchFamily="34" charset="0"/>
                <a:cs typeface="Arial" pitchFamily="34" charset="0"/>
              </a:defRPr>
            </a:lvl3pPr>
            <a:lvl4pPr>
              <a:defRPr sz="2000">
                <a:solidFill>
                  <a:schemeClr val="tx1">
                    <a:lumMod val="75000"/>
                    <a:lumOff val="25000"/>
                  </a:schemeClr>
                </a:solidFill>
                <a:latin typeface="Arial" pitchFamily="34" charset="0"/>
                <a:cs typeface="Arial" pitchFamily="34" charset="0"/>
              </a:defRPr>
            </a:lvl4pPr>
            <a:lvl5pPr>
              <a:defRPr sz="2000">
                <a:solidFill>
                  <a:schemeClr val="tx1">
                    <a:lumMod val="75000"/>
                    <a:lumOff val="25000"/>
                  </a:schemeClr>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75000"/>
                    <a:lumOff val="25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solidFill>
                  <a:schemeClr val="tx1">
                    <a:lumMod val="75000"/>
                    <a:lumOff val="25000"/>
                  </a:schemeClr>
                </a:solidFill>
                <a:latin typeface="Arial" pitchFamily="34" charset="0"/>
                <a:cs typeface="Arial" pitchFamily="34" charset="0"/>
              </a:defRPr>
            </a:lvl1pPr>
          </a:lstStyle>
          <a:p>
            <a:pPr>
              <a:defRPr/>
            </a:pPr>
            <a:fld id="{180DE7A3-A6FA-4F0B-A2B9-3E6138296437}" type="datetime1">
              <a:rPr lang="en-US" smtClean="0"/>
              <a:pPr>
                <a:defRPr/>
              </a:pPr>
              <a:t>6/5/2014</a:t>
            </a:fld>
            <a:endParaRPr lang="en-US"/>
          </a:p>
        </p:txBody>
      </p:sp>
      <p:sp>
        <p:nvSpPr>
          <p:cNvPr id="9" name="Footer Placeholder 4"/>
          <p:cNvSpPr>
            <a:spLocks noGrp="1"/>
          </p:cNvSpPr>
          <p:nvPr>
            <p:ph type="ftr" sz="quarter" idx="11"/>
          </p:nvPr>
        </p:nvSpPr>
        <p:spPr/>
        <p:txBody>
          <a:bodyPr/>
          <a:lstStyle>
            <a:lvl1pPr>
              <a:defRPr>
                <a:solidFill>
                  <a:schemeClr val="tx1">
                    <a:lumMod val="75000"/>
                    <a:lumOff val="25000"/>
                  </a:schemeClr>
                </a:solidFill>
                <a:latin typeface="Arial" pitchFamily="34" charset="0"/>
                <a:cs typeface="Arial" pitchFamily="34" charset="0"/>
              </a:defRPr>
            </a:lvl1pPr>
          </a:lstStyle>
          <a:p>
            <a:pPr>
              <a:defRPr/>
            </a:pPr>
            <a:endParaRPr lang="en-US"/>
          </a:p>
        </p:txBody>
      </p:sp>
      <p:sp>
        <p:nvSpPr>
          <p:cNvPr id="10" name="Slide Number Placeholder 5"/>
          <p:cNvSpPr>
            <a:spLocks noGrp="1"/>
          </p:cNvSpPr>
          <p:nvPr>
            <p:ph type="sldNum" sz="quarter" idx="12"/>
          </p:nvPr>
        </p:nvSpPr>
        <p:spPr/>
        <p:txBody>
          <a:bodyPr/>
          <a:lstStyle>
            <a:lvl1pPr>
              <a:defRPr>
                <a:solidFill>
                  <a:schemeClr val="tx1">
                    <a:lumMod val="75000"/>
                    <a:lumOff val="25000"/>
                  </a:schemeClr>
                </a:solidFill>
                <a:latin typeface="Arial" pitchFamily="34" charset="0"/>
                <a:cs typeface="Arial" pitchFamily="34" charset="0"/>
              </a:defRPr>
            </a:lvl1pPr>
          </a:lstStyle>
          <a:p>
            <a:pPr>
              <a:defRPr/>
            </a:pPr>
            <a:fld id="{E9C5C233-6F17-450C-A97B-26C663AF2C3A}" type="slidenum">
              <a:rPr lang="en-US" smtClean="0"/>
              <a:pPr>
                <a:defRPr/>
              </a:pPr>
              <a:t>‹#›</a:t>
            </a:fld>
            <a:endParaRPr lang="en-US"/>
          </a:p>
        </p:txBody>
      </p:sp>
      <p:sp>
        <p:nvSpPr>
          <p:cNvPr id="12" name="Rounded Rectangle 11"/>
          <p:cNvSpPr/>
          <p:nvPr userDrawn="1"/>
        </p:nvSpPr>
        <p:spPr>
          <a:xfrm>
            <a:off x="76200" y="0"/>
            <a:ext cx="152400" cy="6858000"/>
          </a:xfrm>
          <a:prstGeom prst="roundRect">
            <a:avLst/>
          </a:prstGeom>
          <a:solidFill>
            <a:srgbClr val="4987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lumMod val="75000"/>
                  <a:lumOff val="25000"/>
                </a:schemeClr>
              </a:solidFill>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AAD44FD-580A-4A77-ABA3-3423E4D295F2}"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8DA0A9FD-9704-4F17-836E-ADFDAFD82615}" type="slidenum">
              <a:rPr lang="en-US"/>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1E944C-C04C-42C8-B27D-B47FD9CBBB6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9" charset="0"/>
                <a:ea typeface="ＭＳ Ｐゴシック" pitchFamily="-109" charset="-128"/>
                <a:cs typeface="+mn-cs"/>
              </a:defRPr>
            </a:lvl1pPr>
          </a:lstStyle>
          <a:p>
            <a:pPr>
              <a:defRPr/>
            </a:pPr>
            <a:fld id="{1552ACA7-512B-4884-9EDF-EFFDDB58B6AE}" type="datetime1">
              <a:rPr lang="en-US"/>
              <a:pPr>
                <a:defRPr/>
              </a:pPr>
              <a:t>6/5/2014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9" charset="0"/>
                <a:ea typeface="ＭＳ Ｐゴシック" pitchFamily="-109" charset="-128"/>
                <a:cs typeface="+mn-cs"/>
              </a:defRPr>
            </a:lvl1pPr>
          </a:lstStyle>
          <a:p>
            <a:pPr>
              <a:defRPr/>
            </a:pPr>
            <a:fld id="{5E004263-E647-4FCF-AA0B-8C4AAB6495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21" r:id="rId3"/>
    <p:sldLayoutId id="2147483719" r:id="rId4"/>
    <p:sldLayoutId id="2147483722" r:id="rId5"/>
    <p:sldLayoutId id="2147483723" r:id="rId6"/>
    <p:sldLayoutId id="2147483725" r:id="rId7"/>
    <p:sldLayoutId id="2147483726" r:id="rId8"/>
    <p:sldLayoutId id="2147483727" r:id="rId9"/>
  </p:sldLayoutIdLst>
  <p:txStyles>
    <p:titleStyle>
      <a:lvl1pPr algn="ctr" defTabSz="457200" rtl="0" eaLnBrk="1" fontAlgn="base" hangingPunct="1">
        <a:spcBef>
          <a:spcPct val="0"/>
        </a:spcBef>
        <a:spcAft>
          <a:spcPct val="0"/>
        </a:spcAft>
        <a:defRPr sz="4400" kern="1200">
          <a:solidFill>
            <a:schemeClr val="bg1"/>
          </a:solidFill>
          <a:latin typeface="+mj-lt"/>
          <a:ea typeface="ＭＳ Ｐゴシック" pitchFamily="-109" charset="-128"/>
          <a:cs typeface="ＭＳ Ｐゴシック" pitchFamily="-109" charset="-128"/>
        </a:defRPr>
      </a:lvl1pPr>
      <a:lvl2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1" fontAlgn="base" hangingPunct="1">
        <a:spcBef>
          <a:spcPct val="20000"/>
        </a:spcBef>
        <a:spcAft>
          <a:spcPct val="0"/>
        </a:spcAft>
        <a:buClr>
          <a:schemeClr val="accent3"/>
        </a:buClr>
        <a:buFont typeface="Arial" pitchFamily="34" charset="0"/>
        <a:buChar char="•"/>
        <a:defRPr sz="2800" kern="1200">
          <a:solidFill>
            <a:schemeClr val="tx1">
              <a:lumMod val="85000"/>
              <a:lumOff val="15000"/>
            </a:schemeClr>
          </a:solidFill>
          <a:latin typeface="Arial" pitchFamily="34" charset="0"/>
          <a:ea typeface="ＭＳ Ｐゴシック" pitchFamily="-109" charset="-128"/>
          <a:cs typeface="Arial" pitchFamily="34" charset="0"/>
        </a:defRPr>
      </a:lvl1pPr>
      <a:lvl2pPr marL="742950" indent="-285750" algn="l" defTabSz="457200" rtl="0" eaLnBrk="1" fontAlgn="base" hangingPunct="1">
        <a:spcBef>
          <a:spcPct val="20000"/>
        </a:spcBef>
        <a:spcAft>
          <a:spcPct val="0"/>
        </a:spcAft>
        <a:buClr>
          <a:schemeClr val="accent3"/>
        </a:buClr>
        <a:buFont typeface="Arial" pitchFamily="34" charset="0"/>
        <a:buChar char="•"/>
        <a:defRPr sz="2400" kern="1200">
          <a:solidFill>
            <a:schemeClr val="tx1">
              <a:lumMod val="85000"/>
              <a:lumOff val="15000"/>
            </a:schemeClr>
          </a:solidFill>
          <a:latin typeface="+mn-lt"/>
          <a:ea typeface="ＭＳ Ｐゴシック" pitchFamily="-109" charset="-128"/>
          <a:cs typeface="+mn-cs"/>
        </a:defRPr>
      </a:lvl2pPr>
      <a:lvl3pPr marL="1143000" indent="-228600" algn="l" defTabSz="457200" rtl="0" eaLnBrk="1" fontAlgn="base" hangingPunct="1">
        <a:spcBef>
          <a:spcPct val="20000"/>
        </a:spcBef>
        <a:spcAft>
          <a:spcPct val="0"/>
        </a:spcAft>
        <a:buClr>
          <a:schemeClr val="accent3"/>
        </a:buClr>
        <a:buFont typeface="Arial" pitchFamily="34" charset="0"/>
        <a:buChar char="•"/>
        <a:defRPr sz="2400" kern="1200">
          <a:solidFill>
            <a:schemeClr val="tx1">
              <a:lumMod val="85000"/>
              <a:lumOff val="15000"/>
            </a:schemeClr>
          </a:solidFill>
          <a:latin typeface="+mn-lt"/>
          <a:ea typeface="ＭＳ Ｐゴシック" pitchFamily="-109" charset="-128"/>
          <a:cs typeface="+mn-cs"/>
        </a:defRPr>
      </a:lvl3pPr>
      <a:lvl4pPr marL="1600200" indent="-228600" algn="l" defTabSz="457200" rtl="0" eaLnBrk="1" fontAlgn="base" hangingPunct="1">
        <a:spcBef>
          <a:spcPct val="20000"/>
        </a:spcBef>
        <a:spcAft>
          <a:spcPct val="0"/>
        </a:spcAft>
        <a:buClr>
          <a:schemeClr val="accent3"/>
        </a:buClr>
        <a:buFont typeface="Arial" pitchFamily="34" charset="0"/>
        <a:buChar char="•"/>
        <a:defRPr sz="2000" kern="1200">
          <a:solidFill>
            <a:schemeClr val="tx1">
              <a:lumMod val="85000"/>
              <a:lumOff val="15000"/>
            </a:schemeClr>
          </a:solidFill>
          <a:latin typeface="+mn-lt"/>
          <a:ea typeface="ＭＳ Ｐゴシック" pitchFamily="-109" charset="-128"/>
          <a:cs typeface="+mn-cs"/>
        </a:defRPr>
      </a:lvl4pPr>
      <a:lvl5pPr marL="2057400" indent="-228600" algn="l" defTabSz="457200" rtl="0" eaLnBrk="1" fontAlgn="base" hangingPunct="1">
        <a:spcBef>
          <a:spcPct val="20000"/>
        </a:spcBef>
        <a:spcAft>
          <a:spcPct val="0"/>
        </a:spcAft>
        <a:buClr>
          <a:schemeClr val="accent3"/>
        </a:buClr>
        <a:buFont typeface="Arial" pitchFamily="34" charset="0"/>
        <a:buChar char="•"/>
        <a:defRPr sz="2000" kern="1200">
          <a:solidFill>
            <a:schemeClr val="tx1">
              <a:lumMod val="85000"/>
              <a:lumOff val="15000"/>
            </a:schemeClr>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emf"/><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wmf"/><Relationship Id="rId4" Type="http://schemas.openxmlformats.org/officeDocument/2006/relationships/image" Target="../media/image16.wmf"/><Relationship Id="rId9"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1.xml"/><Relationship Id="rId4" Type="http://schemas.openxmlformats.org/officeDocument/2006/relationships/image" Target="../media/image3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182091"/>
            <a:ext cx="8229600" cy="1143000"/>
          </a:xfrm>
        </p:spPr>
        <p:txBody>
          <a:bodyPr/>
          <a:lstStyle/>
          <a:p>
            <a:r>
              <a:rPr lang="en-US" dirty="0" smtClean="0"/>
              <a:t>Sanitation Success –Wet or Dry!</a:t>
            </a:r>
            <a:endParaRPr lang="en-US" dirty="0"/>
          </a:p>
        </p:txBody>
      </p:sp>
      <p:sp>
        <p:nvSpPr>
          <p:cNvPr id="7" name="Text Placeholder 6"/>
          <p:cNvSpPr>
            <a:spLocks noGrp="1"/>
          </p:cNvSpPr>
          <p:nvPr>
            <p:ph type="body" sz="quarter" idx="15"/>
          </p:nvPr>
        </p:nvSpPr>
        <p:spPr>
          <a:xfrm>
            <a:off x="457200" y="3325091"/>
            <a:ext cx="8229600" cy="1023017"/>
          </a:xfrm>
        </p:spPr>
        <p:txBody>
          <a:bodyPr/>
          <a:lstStyle/>
          <a:p>
            <a:pPr algn="ctr"/>
            <a:r>
              <a:rPr lang="en-US" sz="2400" dirty="0" smtClean="0">
                <a:solidFill>
                  <a:srgbClr val="FF0000"/>
                </a:solidFill>
              </a:rPr>
              <a:t>Warren Stone, MBA</a:t>
            </a:r>
          </a:p>
          <a:p>
            <a:pPr algn="ctr"/>
            <a:r>
              <a:rPr lang="en-US" sz="2400" dirty="0" smtClean="0">
                <a:solidFill>
                  <a:srgbClr val="FF0000"/>
                </a:solidFill>
              </a:rPr>
              <a:t>Senior Director, Science </a:t>
            </a:r>
            <a:r>
              <a:rPr lang="en-US" sz="2400" dirty="0" smtClean="0">
                <a:solidFill>
                  <a:srgbClr val="FF0000"/>
                </a:solidFill>
              </a:rPr>
              <a:t>Policy</a:t>
            </a:r>
            <a:endParaRPr lang="en-US" sz="2400" dirty="0" smtClean="0">
              <a:solidFill>
                <a:srgbClr val="FF0000"/>
              </a:solidFill>
            </a:endParaRPr>
          </a:p>
          <a:p>
            <a:pPr algn="ctr"/>
            <a:r>
              <a:rPr lang="en-US" sz="2400" dirty="0" smtClean="0">
                <a:solidFill>
                  <a:srgbClr val="FF0000"/>
                </a:solidFill>
              </a:rPr>
              <a:t>Grocery Manufacturers Association</a:t>
            </a:r>
            <a:endParaRPr lang="en-US" sz="24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sz="3600" dirty="0" smtClean="0">
                <a:solidFill>
                  <a:schemeClr val="tx1"/>
                </a:solidFill>
              </a:rPr>
              <a:t>Wet vs. dry principals</a:t>
            </a:r>
            <a:endParaRPr lang="en-US" sz="3600" dirty="0">
              <a:solidFill>
                <a:schemeClr val="tx1"/>
              </a:solidFill>
            </a:endParaRPr>
          </a:p>
        </p:txBody>
      </p:sp>
      <p:sp>
        <p:nvSpPr>
          <p:cNvPr id="3" name="Content Placeholder 2"/>
          <p:cNvSpPr>
            <a:spLocks noGrp="1"/>
          </p:cNvSpPr>
          <p:nvPr>
            <p:ph sz="half" idx="1"/>
          </p:nvPr>
        </p:nvSpPr>
        <p:spPr>
          <a:xfrm>
            <a:off x="457200" y="1600200"/>
            <a:ext cx="4038600" cy="4525963"/>
          </a:xfrm>
        </p:spPr>
        <p:style>
          <a:lnRef idx="1">
            <a:schemeClr val="accent1"/>
          </a:lnRef>
          <a:fillRef idx="2">
            <a:schemeClr val="accent1"/>
          </a:fillRef>
          <a:effectRef idx="1">
            <a:schemeClr val="accent1"/>
          </a:effectRef>
          <a:fontRef idx="minor">
            <a:schemeClr val="dk1"/>
          </a:fontRef>
        </p:style>
        <p:txBody>
          <a:bodyPr/>
          <a:lstStyle/>
          <a:p>
            <a:pPr marL="457200" indent="-457200" algn="ctr">
              <a:buNone/>
            </a:pPr>
            <a:r>
              <a:rPr lang="en-US" sz="2400" dirty="0" smtClean="0"/>
              <a:t>7 Principals of wet cleaning</a:t>
            </a:r>
          </a:p>
          <a:p>
            <a:pPr marL="457200" indent="-457200">
              <a:buFont typeface="+mj-lt"/>
              <a:buAutoNum type="arabicPeriod"/>
            </a:pPr>
            <a:endParaRPr lang="en-US" sz="2000" dirty="0" smtClean="0"/>
          </a:p>
          <a:p>
            <a:pPr marL="457200" indent="-457200">
              <a:buClr>
                <a:srgbClr val="C00000"/>
              </a:buClr>
              <a:buFont typeface="+mj-lt"/>
              <a:buAutoNum type="arabicPeriod"/>
            </a:pPr>
            <a:r>
              <a:rPr lang="en-US" sz="2000" dirty="0" smtClean="0"/>
              <a:t>Dry Clean</a:t>
            </a:r>
          </a:p>
          <a:p>
            <a:pPr marL="457200" indent="-457200">
              <a:buClr>
                <a:srgbClr val="C00000"/>
              </a:buClr>
              <a:buFont typeface="+mj-lt"/>
              <a:buAutoNum type="arabicPeriod"/>
            </a:pPr>
            <a:r>
              <a:rPr lang="en-US" sz="2000" dirty="0" smtClean="0"/>
              <a:t>Pre-rinse</a:t>
            </a:r>
          </a:p>
          <a:p>
            <a:pPr marL="457200" indent="-457200">
              <a:buClr>
                <a:srgbClr val="C00000"/>
              </a:buClr>
              <a:buFont typeface="+mj-lt"/>
              <a:buAutoNum type="arabicPeriod"/>
            </a:pPr>
            <a:r>
              <a:rPr lang="en-US" sz="2000" dirty="0" smtClean="0"/>
              <a:t>Soap and Scrub</a:t>
            </a:r>
          </a:p>
          <a:p>
            <a:pPr marL="457200" indent="-457200">
              <a:buClr>
                <a:srgbClr val="C00000"/>
              </a:buClr>
              <a:buFont typeface="+mj-lt"/>
              <a:buAutoNum type="arabicPeriod"/>
            </a:pPr>
            <a:r>
              <a:rPr lang="en-US" sz="2000" dirty="0" smtClean="0"/>
              <a:t>Rinse and Inspect</a:t>
            </a:r>
          </a:p>
          <a:p>
            <a:pPr marL="457200" indent="-457200">
              <a:buClr>
                <a:srgbClr val="C00000"/>
              </a:buClr>
              <a:buFont typeface="+mj-lt"/>
              <a:buAutoNum type="arabicPeriod"/>
            </a:pPr>
            <a:r>
              <a:rPr lang="en-US" sz="2000" dirty="0" smtClean="0"/>
              <a:t>Assemble</a:t>
            </a:r>
          </a:p>
          <a:p>
            <a:pPr marL="457200" indent="-457200">
              <a:buClr>
                <a:srgbClr val="C00000"/>
              </a:buClr>
              <a:buFontTx/>
              <a:buAutoNum type="arabicPeriod"/>
            </a:pPr>
            <a:r>
              <a:rPr lang="en-US" sz="2000" dirty="0" smtClean="0"/>
              <a:t>Pre-operational inspection </a:t>
            </a:r>
          </a:p>
          <a:p>
            <a:pPr marL="457200" indent="-457200">
              <a:buClr>
                <a:srgbClr val="C00000"/>
              </a:buClr>
              <a:buFont typeface="+mj-lt"/>
              <a:buAutoNum type="arabicPeriod"/>
            </a:pPr>
            <a:r>
              <a:rPr lang="en-US" sz="2000" dirty="0" smtClean="0"/>
              <a:t>Sanitize</a:t>
            </a:r>
          </a:p>
          <a:p>
            <a:endParaRPr lang="en-US" dirty="0"/>
          </a:p>
        </p:txBody>
      </p:sp>
      <p:sp>
        <p:nvSpPr>
          <p:cNvPr id="4" name="Content Placeholder 3"/>
          <p:cNvSpPr>
            <a:spLocks noGrp="1"/>
          </p:cNvSpPr>
          <p:nvPr>
            <p:ph sz="half" idx="2"/>
          </p:nvPr>
        </p:nvSpPr>
        <p:spPr>
          <a:xfrm>
            <a:off x="4648200" y="1600200"/>
            <a:ext cx="4330700" cy="4525963"/>
          </a:xfrm>
        </p:spPr>
        <p:style>
          <a:lnRef idx="1">
            <a:schemeClr val="accent6"/>
          </a:lnRef>
          <a:fillRef idx="2">
            <a:schemeClr val="accent6"/>
          </a:fillRef>
          <a:effectRef idx="1">
            <a:schemeClr val="accent6"/>
          </a:effectRef>
          <a:fontRef idx="minor">
            <a:schemeClr val="dk1"/>
          </a:fontRef>
        </p:style>
        <p:txBody>
          <a:bodyPr/>
          <a:lstStyle/>
          <a:p>
            <a:pPr marL="609600" indent="-609600" algn="ctr">
              <a:buNone/>
            </a:pPr>
            <a:r>
              <a:rPr lang="en-US" sz="2400" dirty="0" smtClean="0"/>
              <a:t>7 Principals of dry cleaning</a:t>
            </a:r>
          </a:p>
          <a:p>
            <a:pPr marL="609600" indent="-609600">
              <a:buFontTx/>
              <a:buAutoNum type="arabicPeriod"/>
            </a:pPr>
            <a:endParaRPr lang="en-US" sz="2400" dirty="0" smtClean="0"/>
          </a:p>
          <a:p>
            <a:pPr marL="609600" indent="-609600">
              <a:buClr>
                <a:srgbClr val="C00000"/>
              </a:buClr>
              <a:buFontTx/>
              <a:buAutoNum type="arabicPeriod"/>
            </a:pPr>
            <a:r>
              <a:rPr lang="en-US" sz="2000" dirty="0" smtClean="0"/>
              <a:t>Pre-Sanitation preparation</a:t>
            </a:r>
          </a:p>
          <a:p>
            <a:pPr marL="609600" indent="-609600">
              <a:buClr>
                <a:srgbClr val="C00000"/>
              </a:buClr>
              <a:buFontTx/>
              <a:buAutoNum type="arabicPeriod"/>
            </a:pPr>
            <a:r>
              <a:rPr lang="en-US" sz="2000" dirty="0" smtClean="0"/>
              <a:t>Secure and dismantle</a:t>
            </a:r>
          </a:p>
          <a:p>
            <a:pPr marL="609600" indent="-609600">
              <a:buClr>
                <a:srgbClr val="C00000"/>
              </a:buClr>
              <a:buFontTx/>
              <a:buAutoNum type="arabicPeriod"/>
            </a:pPr>
            <a:r>
              <a:rPr lang="en-US" sz="2000" dirty="0" smtClean="0"/>
              <a:t>Dry Clean</a:t>
            </a:r>
          </a:p>
          <a:p>
            <a:pPr marL="609600" indent="-609600">
              <a:buClr>
                <a:srgbClr val="C00000"/>
              </a:buClr>
              <a:buFontTx/>
              <a:buAutoNum type="arabicPeriod"/>
            </a:pPr>
            <a:r>
              <a:rPr lang="en-US" sz="2000" dirty="0" smtClean="0"/>
              <a:t>Detail cleaning</a:t>
            </a:r>
          </a:p>
          <a:p>
            <a:pPr marL="609600" indent="-609600">
              <a:buClr>
                <a:srgbClr val="C00000"/>
              </a:buClr>
              <a:buFontTx/>
              <a:buAutoNum type="arabicPeriod"/>
            </a:pPr>
            <a:r>
              <a:rPr lang="en-US" sz="2000" dirty="0" smtClean="0"/>
              <a:t>Post sanitation inspection and reassembly</a:t>
            </a:r>
          </a:p>
          <a:p>
            <a:pPr marL="609600" indent="-609600">
              <a:buClr>
                <a:srgbClr val="C00000"/>
              </a:buClr>
              <a:buFontTx/>
              <a:buAutoNum type="arabicPeriod"/>
            </a:pPr>
            <a:r>
              <a:rPr lang="en-US" sz="2000" dirty="0" smtClean="0"/>
              <a:t>Pre-operational inspection </a:t>
            </a:r>
          </a:p>
          <a:p>
            <a:pPr marL="609600" indent="-609600">
              <a:buClr>
                <a:srgbClr val="C00000"/>
              </a:buClr>
              <a:buFontTx/>
              <a:buAutoNum type="arabicPeriod"/>
            </a:pPr>
            <a:r>
              <a:rPr lang="en-US" sz="2000" dirty="0" smtClean="0"/>
              <a:t>Final inspection and documentation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p:txBody>
          <a:bodyPr/>
          <a:lstStyle/>
          <a:p>
            <a:pPr marL="609600" indent="-609600">
              <a:buClr>
                <a:schemeClr val="tx1"/>
              </a:buClr>
              <a:buSzPct val="75000"/>
              <a:buFont typeface="Wingdings" pitchFamily="2" charset="2"/>
              <a:buAutoNum type="arabicPeriod"/>
            </a:pPr>
            <a:r>
              <a:rPr lang="en-US" sz="2400" dirty="0"/>
              <a:t>Disassemble equipment</a:t>
            </a:r>
          </a:p>
          <a:p>
            <a:pPr marL="990600" lvl="1" indent="-533400">
              <a:buClr>
                <a:schemeClr val="tx1"/>
              </a:buClr>
              <a:buFont typeface="Wingdings" pitchFamily="2" charset="2"/>
              <a:buChar char="Ø"/>
            </a:pPr>
            <a:r>
              <a:rPr lang="en-US" sz="2000" dirty="0"/>
              <a:t>Complete visual inspection of all product </a:t>
            </a:r>
            <a:r>
              <a:rPr lang="en-US" sz="2000" dirty="0" smtClean="0"/>
              <a:t>contact. </a:t>
            </a:r>
            <a:r>
              <a:rPr lang="en-US" sz="2000" dirty="0"/>
              <a:t>surfaces (zone 1 &amp; 2  areas).  This </a:t>
            </a:r>
            <a:r>
              <a:rPr lang="en-US" sz="2000" dirty="0" smtClean="0"/>
              <a:t>may </a:t>
            </a:r>
            <a:r>
              <a:rPr lang="en-US" sz="2000" dirty="0"/>
              <a:t>require teardown of equipment. </a:t>
            </a:r>
          </a:p>
          <a:p>
            <a:pPr marL="990600" lvl="1" indent="-533400">
              <a:buClr>
                <a:schemeClr val="tx1"/>
              </a:buClr>
              <a:buFont typeface="Wingdings" pitchFamily="2" charset="2"/>
              <a:buChar char="Ø"/>
            </a:pPr>
            <a:r>
              <a:rPr lang="en-US" sz="2000" dirty="0"/>
              <a:t>Identify hard to clean </a:t>
            </a:r>
            <a:r>
              <a:rPr lang="en-US" sz="2000" dirty="0" smtClean="0"/>
              <a:t>areas, </a:t>
            </a:r>
            <a:r>
              <a:rPr lang="en-US" sz="2000" dirty="0"/>
              <a:t>document </a:t>
            </a:r>
            <a:r>
              <a:rPr lang="en-US" sz="2000" dirty="0" smtClean="0"/>
              <a:t>(with pictures) </a:t>
            </a:r>
            <a:r>
              <a:rPr lang="en-US" sz="2000" dirty="0"/>
              <a:t>and incorporate into cleaning plan.</a:t>
            </a:r>
          </a:p>
          <a:p>
            <a:pPr marL="990600" lvl="1" indent="-533400">
              <a:buClr>
                <a:schemeClr val="tx1"/>
              </a:buClr>
              <a:buFont typeface="Wingdings" pitchFamily="2" charset="2"/>
              <a:buChar char="Ø"/>
            </a:pPr>
            <a:r>
              <a:rPr lang="en-US" sz="2000" dirty="0"/>
              <a:t>Develop a pre-operational check list based on finding.   </a:t>
            </a:r>
          </a:p>
          <a:p>
            <a:pPr marL="990600" lvl="1" indent="-533400">
              <a:buClr>
                <a:schemeClr val="tx1"/>
              </a:buClr>
              <a:buFont typeface="Wingdings" pitchFamily="2" charset="2"/>
              <a:buNone/>
            </a:pPr>
            <a:endParaRPr lang="en-US" sz="2400" dirty="0"/>
          </a:p>
          <a:p>
            <a:pPr marL="609600" indent="-609600">
              <a:buFont typeface="Wingdings" pitchFamily="2" charset="2"/>
              <a:buNone/>
            </a:pPr>
            <a:r>
              <a:rPr lang="en-US" sz="2800" dirty="0"/>
              <a:t>	</a:t>
            </a:r>
          </a:p>
        </p:txBody>
      </p:sp>
      <p:sp>
        <p:nvSpPr>
          <p:cNvPr id="185347" name="Rectangle 3"/>
          <p:cNvSpPr>
            <a:spLocks noGrp="1" noChangeArrowheads="1"/>
          </p:cNvSpPr>
          <p:nvPr>
            <p:ph type="title"/>
          </p:nvPr>
        </p:nvSpPr>
        <p:spPr>
          <a:noFill/>
          <a:ln/>
        </p:spPr>
        <p:txBody>
          <a:bodyPr anchorCtr="0"/>
          <a:lstStyle/>
          <a:p>
            <a:r>
              <a:rPr lang="en-US" b="1" dirty="0"/>
              <a:t>Develop a Cleaning Plan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p:txBody>
          <a:bodyPr/>
          <a:lstStyle/>
          <a:p>
            <a:pPr marL="609600" indent="-609600">
              <a:lnSpc>
                <a:spcPct val="80000"/>
              </a:lnSpc>
              <a:buClr>
                <a:srgbClr val="C00000"/>
              </a:buClr>
              <a:buSzPct val="75000"/>
              <a:buFont typeface="Wingdings" pitchFamily="2" charset="2"/>
              <a:buChar char="v"/>
            </a:pPr>
            <a:r>
              <a:rPr lang="en-US" sz="2800" dirty="0"/>
              <a:t>Determine method for successful removal of allergen / allergens if a </a:t>
            </a:r>
            <a:r>
              <a:rPr lang="en-US" sz="2800" b="1" dirty="0"/>
              <a:t>dry</a:t>
            </a:r>
            <a:r>
              <a:rPr lang="en-US" sz="2800" dirty="0"/>
              <a:t> process.  </a:t>
            </a:r>
          </a:p>
          <a:p>
            <a:pPr marL="990600" lvl="1" indent="-533400">
              <a:lnSpc>
                <a:spcPct val="80000"/>
              </a:lnSpc>
              <a:buClr>
                <a:srgbClr val="002060"/>
              </a:buClr>
              <a:buSzPct val="75000"/>
              <a:buFont typeface="Courier New" pitchFamily="49" charset="0"/>
              <a:buChar char="o"/>
            </a:pPr>
            <a:r>
              <a:rPr lang="en-US" sz="2400" dirty="0"/>
              <a:t>Dry paper towel</a:t>
            </a:r>
          </a:p>
          <a:p>
            <a:pPr marL="990600" lvl="1" indent="-533400">
              <a:lnSpc>
                <a:spcPct val="80000"/>
              </a:lnSpc>
              <a:buClr>
                <a:srgbClr val="002060"/>
              </a:buClr>
              <a:buSzPct val="75000"/>
              <a:buFont typeface="Courier New" pitchFamily="49" charset="0"/>
              <a:buChar char="o"/>
            </a:pPr>
            <a:r>
              <a:rPr lang="en-US" sz="2400" dirty="0"/>
              <a:t>Alcohol </a:t>
            </a:r>
            <a:r>
              <a:rPr lang="en-US" sz="2400" dirty="0" smtClean="0"/>
              <a:t>wipes </a:t>
            </a:r>
            <a:endParaRPr lang="en-US" sz="2400" dirty="0"/>
          </a:p>
          <a:p>
            <a:pPr marL="990600" lvl="1" indent="-533400">
              <a:lnSpc>
                <a:spcPct val="80000"/>
              </a:lnSpc>
              <a:buClr>
                <a:srgbClr val="002060"/>
              </a:buClr>
              <a:buSzPct val="75000"/>
              <a:buFont typeface="Courier New" pitchFamily="49" charset="0"/>
              <a:buChar char="o"/>
            </a:pPr>
            <a:r>
              <a:rPr lang="en-US" sz="2400" dirty="0"/>
              <a:t>Limited application of detergent solution on paper wiper and similar rinse and then dry </a:t>
            </a:r>
          </a:p>
          <a:p>
            <a:pPr marL="990600" lvl="1" indent="-533400">
              <a:lnSpc>
                <a:spcPct val="80000"/>
              </a:lnSpc>
              <a:buClr>
                <a:srgbClr val="002060"/>
              </a:buClr>
              <a:buSzPct val="75000"/>
              <a:buFont typeface="Courier New" pitchFamily="49" charset="0"/>
              <a:buChar char="o"/>
            </a:pPr>
            <a:r>
              <a:rPr lang="en-US" sz="2400" dirty="0"/>
              <a:t>Removal of equipment to a wet clean area for cleaning  </a:t>
            </a:r>
          </a:p>
          <a:p>
            <a:pPr marL="990600" lvl="1" indent="-533400">
              <a:lnSpc>
                <a:spcPct val="80000"/>
              </a:lnSpc>
              <a:buClr>
                <a:srgbClr val="002060"/>
              </a:buClr>
              <a:buSzPct val="75000"/>
              <a:buFont typeface="Courier New" pitchFamily="49" charset="0"/>
              <a:buChar char="o"/>
            </a:pPr>
            <a:r>
              <a:rPr lang="en-US" sz="2400" dirty="0"/>
              <a:t>Vacuum cleaning </a:t>
            </a:r>
          </a:p>
          <a:p>
            <a:pPr marL="990600" lvl="1" indent="-533400">
              <a:lnSpc>
                <a:spcPct val="80000"/>
              </a:lnSpc>
              <a:buClr>
                <a:srgbClr val="002060"/>
              </a:buClr>
              <a:buSzPct val="75000"/>
              <a:buFont typeface="Courier New" pitchFamily="49" charset="0"/>
              <a:buChar char="o"/>
            </a:pPr>
            <a:r>
              <a:rPr lang="en-US" sz="2400" dirty="0"/>
              <a:t>Dry </a:t>
            </a:r>
            <a:r>
              <a:rPr lang="en-US" sz="2400" dirty="0" smtClean="0"/>
              <a:t>ice </a:t>
            </a:r>
            <a:r>
              <a:rPr lang="en-US" sz="2400" dirty="0"/>
              <a:t>blasting</a:t>
            </a:r>
          </a:p>
          <a:p>
            <a:pPr marL="990600" lvl="1" indent="-533400">
              <a:lnSpc>
                <a:spcPct val="80000"/>
              </a:lnSpc>
              <a:buClr>
                <a:srgbClr val="002060"/>
              </a:buClr>
              <a:buSzPct val="75000"/>
              <a:buFont typeface="Courier New" pitchFamily="49" charset="0"/>
              <a:buChar char="o"/>
            </a:pPr>
            <a:r>
              <a:rPr lang="en-US" sz="2400" dirty="0"/>
              <a:t>Push through (</a:t>
            </a:r>
            <a:r>
              <a:rPr lang="en-US" sz="2400" dirty="0" smtClean="0"/>
              <a:t>sugar, salt, product)  </a:t>
            </a:r>
            <a:endParaRPr lang="en-US" sz="2400" dirty="0"/>
          </a:p>
          <a:p>
            <a:pPr marL="609600" indent="-609600">
              <a:lnSpc>
                <a:spcPct val="80000"/>
              </a:lnSpc>
              <a:buFont typeface="Wingdings" pitchFamily="2" charset="2"/>
              <a:buNone/>
            </a:pPr>
            <a:r>
              <a:rPr lang="en-US" sz="2800" dirty="0"/>
              <a:t>	</a:t>
            </a:r>
          </a:p>
        </p:txBody>
      </p:sp>
      <p:sp>
        <p:nvSpPr>
          <p:cNvPr id="187395" name="Rectangle 3"/>
          <p:cNvSpPr>
            <a:spLocks noGrp="1" noChangeArrowheads="1"/>
          </p:cNvSpPr>
          <p:nvPr>
            <p:ph type="title"/>
          </p:nvPr>
        </p:nvSpPr>
        <p:spPr>
          <a:noFill/>
          <a:ln/>
        </p:spPr>
        <p:txBody>
          <a:bodyPr anchorCtr="0"/>
          <a:lstStyle/>
          <a:p>
            <a:r>
              <a:rPr lang="en-US" b="1" dirty="0"/>
              <a:t>Develop a </a:t>
            </a:r>
            <a:r>
              <a:rPr lang="en-US" b="1" dirty="0" smtClean="0"/>
              <a:t>cleaning </a:t>
            </a:r>
            <a:r>
              <a:rPr lang="en-US" dirty="0" smtClean="0"/>
              <a:t>p</a:t>
            </a:r>
            <a:r>
              <a:rPr lang="en-US" b="1" dirty="0" smtClean="0"/>
              <a:t>lan </a:t>
            </a:r>
            <a:endParaRPr lang="en-US" b="1" dirty="0"/>
          </a:p>
        </p:txBody>
      </p:sp>
      <p:sp>
        <p:nvSpPr>
          <p:cNvPr id="187396" name="AutoShape 4"/>
          <p:cNvSpPr>
            <a:spLocks noChangeArrowheads="1"/>
          </p:cNvSpPr>
          <p:nvPr/>
        </p:nvSpPr>
        <p:spPr bwMode="auto">
          <a:xfrm rot="1859070">
            <a:off x="6919913" y="4286606"/>
            <a:ext cx="2135187" cy="1971675"/>
          </a:xfrm>
          <a:prstGeom prst="irregularSeal2">
            <a:avLst/>
          </a:prstGeom>
          <a:solidFill>
            <a:schemeClr val="accent1"/>
          </a:solidFill>
          <a:ln w="9525">
            <a:solidFill>
              <a:schemeClr val="tx1"/>
            </a:solidFill>
            <a:miter lim="800000"/>
            <a:headEnd/>
            <a:tailEnd/>
          </a:ln>
          <a:effectLst/>
        </p:spPr>
        <p:txBody>
          <a:bodyPr wrap="none" anchor="ctr"/>
          <a:lstStyle/>
          <a:p>
            <a:endParaRPr lang="en-US"/>
          </a:p>
        </p:txBody>
      </p:sp>
      <p:sp>
        <p:nvSpPr>
          <p:cNvPr id="187397" name="Text Box 5"/>
          <p:cNvSpPr txBox="1">
            <a:spLocks noChangeArrowheads="1"/>
          </p:cNvSpPr>
          <p:nvPr/>
        </p:nvSpPr>
        <p:spPr bwMode="auto">
          <a:xfrm>
            <a:off x="6979920" y="4981575"/>
            <a:ext cx="1981200" cy="581025"/>
          </a:xfrm>
          <a:prstGeom prst="rect">
            <a:avLst/>
          </a:prstGeom>
          <a:noFill/>
          <a:ln w="9525">
            <a:noFill/>
            <a:miter lim="800000"/>
            <a:headEnd/>
            <a:tailEnd/>
          </a:ln>
          <a:effectLst/>
        </p:spPr>
        <p:txBody>
          <a:bodyPr>
            <a:spAutoFit/>
          </a:bodyPr>
          <a:lstStyle/>
          <a:p>
            <a:pPr algn="ctr">
              <a:spcBef>
                <a:spcPct val="50000"/>
              </a:spcBef>
            </a:pPr>
            <a:r>
              <a:rPr lang="en-US" sz="1600" dirty="0"/>
              <a:t>Document your plan in detail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p:txBody>
          <a:bodyPr/>
          <a:lstStyle/>
          <a:p>
            <a:pPr marL="609600" indent="-609600">
              <a:buClr>
                <a:srgbClr val="C00000"/>
              </a:buClr>
              <a:buSzPct val="75000"/>
              <a:buFont typeface="Wingdings" pitchFamily="2" charset="2"/>
              <a:buChar char="v"/>
            </a:pPr>
            <a:r>
              <a:rPr lang="en-US" sz="2800" dirty="0"/>
              <a:t>Determine method for successful removal of allergen / allergens if a wet process.  </a:t>
            </a:r>
          </a:p>
          <a:p>
            <a:pPr marL="990600" lvl="1" indent="-533400">
              <a:buClr>
                <a:srgbClr val="0070C0"/>
              </a:buClr>
              <a:buSzPct val="75000"/>
              <a:buFont typeface="Courier New" pitchFamily="49" charset="0"/>
              <a:buChar char="o"/>
            </a:pPr>
            <a:r>
              <a:rPr lang="en-US" sz="2400" dirty="0"/>
              <a:t>Clean in place (CIP) system</a:t>
            </a:r>
          </a:p>
          <a:p>
            <a:pPr marL="990600" lvl="1" indent="-533400">
              <a:buClr>
                <a:srgbClr val="0070C0"/>
              </a:buClr>
              <a:buSzPct val="75000"/>
              <a:buFont typeface="Courier New" pitchFamily="49" charset="0"/>
              <a:buChar char="o"/>
            </a:pPr>
            <a:r>
              <a:rPr lang="en-US" sz="2400" dirty="0"/>
              <a:t>Disassemble and remove equipment to a wash room for cleaning  </a:t>
            </a:r>
          </a:p>
          <a:p>
            <a:pPr marL="990600" lvl="1" indent="-533400">
              <a:buClr>
                <a:srgbClr val="0070C0"/>
              </a:buClr>
              <a:buSzPct val="75000"/>
              <a:buFont typeface="Courier New" pitchFamily="49" charset="0"/>
              <a:buChar char="o"/>
            </a:pPr>
            <a:r>
              <a:rPr lang="en-US" sz="2400" dirty="0"/>
              <a:t>Use “clean out of place” wash systems (COP) </a:t>
            </a:r>
          </a:p>
          <a:p>
            <a:pPr marL="990600" lvl="1" indent="-533400">
              <a:buClr>
                <a:srgbClr val="0070C0"/>
              </a:buClr>
              <a:buSzPct val="75000"/>
              <a:buFont typeface="Courier New" pitchFamily="49" charset="0"/>
              <a:buChar char="o"/>
            </a:pPr>
            <a:r>
              <a:rPr lang="en-US" sz="2400" dirty="0"/>
              <a:t>Foam with chlorinated detergents  and apply mechanical action</a:t>
            </a:r>
          </a:p>
          <a:p>
            <a:pPr marL="990600" lvl="1" indent="-533400">
              <a:buClr>
                <a:schemeClr val="tx1"/>
              </a:buClr>
              <a:buSzPct val="75000"/>
              <a:buFont typeface="Wingdings" pitchFamily="2" charset="2"/>
              <a:buNone/>
            </a:pPr>
            <a:endParaRPr lang="en-US" sz="2400" dirty="0"/>
          </a:p>
          <a:p>
            <a:pPr marL="609600" indent="-609600">
              <a:buFont typeface="Wingdings" pitchFamily="2" charset="2"/>
              <a:buNone/>
            </a:pPr>
            <a:r>
              <a:rPr lang="en-US" sz="2800" dirty="0"/>
              <a:t>	</a:t>
            </a:r>
          </a:p>
        </p:txBody>
      </p:sp>
      <p:sp>
        <p:nvSpPr>
          <p:cNvPr id="189443" name="Rectangle 3"/>
          <p:cNvSpPr>
            <a:spLocks noGrp="1" noChangeArrowheads="1"/>
          </p:cNvSpPr>
          <p:nvPr>
            <p:ph type="title"/>
          </p:nvPr>
        </p:nvSpPr>
        <p:spPr>
          <a:noFill/>
          <a:ln/>
        </p:spPr>
        <p:txBody>
          <a:bodyPr anchorCtr="0"/>
          <a:lstStyle/>
          <a:p>
            <a:r>
              <a:rPr lang="en-US" b="1" dirty="0"/>
              <a:t>Develop a </a:t>
            </a:r>
            <a:r>
              <a:rPr lang="en-US" b="1" dirty="0" smtClean="0"/>
              <a:t>cleaning </a:t>
            </a:r>
            <a:r>
              <a:rPr lang="en-US" dirty="0" smtClean="0"/>
              <a:t>p</a:t>
            </a:r>
            <a:r>
              <a:rPr lang="en-US" b="1" dirty="0" smtClean="0"/>
              <a:t>lan </a:t>
            </a:r>
            <a:endParaRPr lang="en-US" b="1" dirty="0"/>
          </a:p>
        </p:txBody>
      </p:sp>
      <p:sp>
        <p:nvSpPr>
          <p:cNvPr id="189444" name="AutoShape 4"/>
          <p:cNvSpPr>
            <a:spLocks noChangeArrowheads="1"/>
          </p:cNvSpPr>
          <p:nvPr/>
        </p:nvSpPr>
        <p:spPr bwMode="auto">
          <a:xfrm rot="1859070">
            <a:off x="4570413" y="4733925"/>
            <a:ext cx="2135187" cy="1971675"/>
          </a:xfrm>
          <a:prstGeom prst="irregularSeal2">
            <a:avLst/>
          </a:prstGeom>
          <a:solidFill>
            <a:schemeClr val="accent1"/>
          </a:solidFill>
          <a:ln w="9525">
            <a:solidFill>
              <a:schemeClr val="tx1"/>
            </a:solidFill>
            <a:miter lim="800000"/>
            <a:headEnd/>
            <a:tailEnd/>
          </a:ln>
          <a:effectLst/>
        </p:spPr>
        <p:txBody>
          <a:bodyPr wrap="none" anchor="ctr"/>
          <a:lstStyle/>
          <a:p>
            <a:endParaRPr lang="en-US"/>
          </a:p>
        </p:txBody>
      </p:sp>
      <p:sp>
        <p:nvSpPr>
          <p:cNvPr id="189445" name="Text Box 5"/>
          <p:cNvSpPr txBox="1">
            <a:spLocks noChangeArrowheads="1"/>
          </p:cNvSpPr>
          <p:nvPr/>
        </p:nvSpPr>
        <p:spPr bwMode="auto">
          <a:xfrm>
            <a:off x="4572000" y="5480050"/>
            <a:ext cx="1981200" cy="581025"/>
          </a:xfrm>
          <a:prstGeom prst="rect">
            <a:avLst/>
          </a:prstGeom>
          <a:noFill/>
          <a:ln w="9525">
            <a:noFill/>
            <a:miter lim="800000"/>
            <a:headEnd/>
            <a:tailEnd/>
          </a:ln>
          <a:effectLst/>
        </p:spPr>
        <p:txBody>
          <a:bodyPr>
            <a:spAutoFit/>
          </a:bodyPr>
          <a:lstStyle/>
          <a:p>
            <a:pPr algn="ctr">
              <a:spcBef>
                <a:spcPct val="50000"/>
              </a:spcBef>
            </a:pPr>
            <a:r>
              <a:rPr lang="en-US" sz="1600"/>
              <a:t>Document your plan in detail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p:txBody>
          <a:bodyPr/>
          <a:lstStyle/>
          <a:p>
            <a:pPr>
              <a:lnSpc>
                <a:spcPct val="90000"/>
              </a:lnSpc>
              <a:buFont typeface="Wingdings" pitchFamily="2" charset="2"/>
              <a:buNone/>
            </a:pPr>
            <a:r>
              <a:rPr lang="en-US" sz="2000" dirty="0" smtClean="0"/>
              <a:t>When??</a:t>
            </a:r>
            <a:endParaRPr lang="en-US" sz="2000" dirty="0"/>
          </a:p>
          <a:p>
            <a:pPr lvl="1">
              <a:lnSpc>
                <a:spcPct val="90000"/>
              </a:lnSpc>
            </a:pPr>
            <a:r>
              <a:rPr lang="en-US" sz="2000" dirty="0"/>
              <a:t>At start up of a line where a allergen change over is planned </a:t>
            </a:r>
          </a:p>
          <a:p>
            <a:pPr lvl="1">
              <a:lnSpc>
                <a:spcPct val="90000"/>
              </a:lnSpc>
            </a:pPr>
            <a:r>
              <a:rPr lang="en-US" sz="2000" dirty="0"/>
              <a:t>Whenever there is a new product added to the production line</a:t>
            </a:r>
          </a:p>
          <a:p>
            <a:pPr lvl="1">
              <a:lnSpc>
                <a:spcPct val="90000"/>
              </a:lnSpc>
            </a:pPr>
            <a:r>
              <a:rPr lang="en-US" sz="2000" dirty="0"/>
              <a:t>Whenever there is a new process or a change in the process or equipment</a:t>
            </a:r>
          </a:p>
          <a:p>
            <a:pPr lvl="1">
              <a:lnSpc>
                <a:spcPct val="90000"/>
              </a:lnSpc>
            </a:pPr>
            <a:r>
              <a:rPr lang="en-US" sz="2000" dirty="0"/>
              <a:t>Whenever there is a change in the product</a:t>
            </a:r>
          </a:p>
          <a:p>
            <a:pPr lvl="1">
              <a:lnSpc>
                <a:spcPct val="90000"/>
              </a:lnSpc>
            </a:pPr>
            <a:r>
              <a:rPr lang="en-US" sz="2000" dirty="0"/>
              <a:t>On a predetermined schedule (e.g. every  year</a:t>
            </a:r>
            <a:r>
              <a:rPr lang="en-US" sz="2000" dirty="0" smtClean="0"/>
              <a:t>)</a:t>
            </a:r>
          </a:p>
          <a:p>
            <a:pPr lvl="1">
              <a:lnSpc>
                <a:spcPct val="90000"/>
              </a:lnSpc>
              <a:buNone/>
            </a:pPr>
            <a:endParaRPr lang="en-US" sz="2000" dirty="0" smtClean="0"/>
          </a:p>
          <a:p>
            <a:pPr>
              <a:lnSpc>
                <a:spcPct val="90000"/>
              </a:lnSpc>
            </a:pPr>
            <a:r>
              <a:rPr lang="en-US" sz="2000" dirty="0" smtClean="0"/>
              <a:t>SSOP validation may become a FSMA preventive controls requirement</a:t>
            </a:r>
            <a:endParaRPr lang="en-US" sz="2000" dirty="0"/>
          </a:p>
          <a:p>
            <a:pPr lvl="1">
              <a:lnSpc>
                <a:spcPct val="90000"/>
              </a:lnSpc>
            </a:pPr>
            <a:endParaRPr lang="en-US" dirty="0"/>
          </a:p>
        </p:txBody>
      </p:sp>
      <p:sp>
        <p:nvSpPr>
          <p:cNvPr id="191491" name="Rectangle 3"/>
          <p:cNvSpPr>
            <a:spLocks noGrp="1" noChangeArrowheads="1"/>
          </p:cNvSpPr>
          <p:nvPr>
            <p:ph type="title"/>
          </p:nvPr>
        </p:nvSpPr>
        <p:spPr>
          <a:xfrm>
            <a:off x="0" y="0"/>
            <a:ext cx="9144000" cy="1139825"/>
          </a:xfrm>
        </p:spPr>
        <p:txBody>
          <a:bodyPr/>
          <a:lstStyle/>
          <a:p>
            <a:r>
              <a:rPr lang="en-US" sz="3600" dirty="0"/>
              <a:t>You have a </a:t>
            </a:r>
            <a:r>
              <a:rPr lang="en-US" sz="3600" dirty="0" smtClean="0"/>
              <a:t>plan – Validate it! </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p:txBody>
          <a:bodyPr/>
          <a:lstStyle/>
          <a:p>
            <a:pPr marL="533400" indent="-533400">
              <a:lnSpc>
                <a:spcPct val="90000"/>
              </a:lnSpc>
              <a:buClr>
                <a:schemeClr val="tx1"/>
              </a:buClr>
              <a:buFont typeface="Wingdings" pitchFamily="2" charset="2"/>
              <a:buAutoNum type="arabicPeriod"/>
            </a:pPr>
            <a:r>
              <a:rPr lang="en-US" sz="2400" dirty="0"/>
              <a:t>Execute the plan </a:t>
            </a:r>
          </a:p>
          <a:p>
            <a:pPr marL="533400" indent="-533400">
              <a:lnSpc>
                <a:spcPct val="90000"/>
              </a:lnSpc>
              <a:buClr>
                <a:schemeClr val="tx1"/>
              </a:buClr>
              <a:buFont typeface="Wingdings" pitchFamily="2" charset="2"/>
              <a:buAutoNum type="arabicPeriod"/>
            </a:pPr>
            <a:r>
              <a:rPr lang="en-US" sz="2400" dirty="0"/>
              <a:t>Complete </a:t>
            </a:r>
            <a:r>
              <a:rPr lang="en-US" sz="2400" dirty="0" smtClean="0"/>
              <a:t>visual inspection</a:t>
            </a:r>
            <a:endParaRPr lang="en-US" sz="2400" dirty="0"/>
          </a:p>
          <a:p>
            <a:pPr marL="914400" lvl="1" indent="-457200">
              <a:lnSpc>
                <a:spcPct val="90000"/>
              </a:lnSpc>
              <a:buFont typeface="Courier New" pitchFamily="49" charset="0"/>
              <a:buChar char="o"/>
            </a:pPr>
            <a:r>
              <a:rPr lang="en-US" sz="2000" dirty="0"/>
              <a:t>A complete visual inspection of all product contact surfaces (Zone 1 areas).  May require the teardown of </a:t>
            </a:r>
            <a:r>
              <a:rPr lang="en-US" sz="2000" dirty="0" smtClean="0"/>
              <a:t>equipment.</a:t>
            </a:r>
            <a:endParaRPr lang="en-US" sz="2000" dirty="0"/>
          </a:p>
          <a:p>
            <a:pPr marL="914400" lvl="1" indent="-457200">
              <a:lnSpc>
                <a:spcPct val="90000"/>
              </a:lnSpc>
              <a:buFont typeface="Courier New" pitchFamily="49" charset="0"/>
              <a:buChar char="o"/>
            </a:pPr>
            <a:r>
              <a:rPr lang="en-US" sz="2000" dirty="0"/>
              <a:t>Document that HTC areas are visually clean.   </a:t>
            </a:r>
          </a:p>
          <a:p>
            <a:pPr marL="914400" lvl="1" indent="-457200">
              <a:lnSpc>
                <a:spcPct val="90000"/>
              </a:lnSpc>
              <a:buFont typeface="Courier New" pitchFamily="49" charset="0"/>
              <a:buChar char="o"/>
            </a:pPr>
            <a:r>
              <a:rPr lang="en-US" sz="2000" dirty="0"/>
              <a:t>Document that the line is clean using the pre-op check list.</a:t>
            </a:r>
          </a:p>
          <a:p>
            <a:pPr marL="533400" indent="-533400">
              <a:lnSpc>
                <a:spcPct val="90000"/>
              </a:lnSpc>
              <a:buClr>
                <a:schemeClr val="tx1"/>
              </a:buClr>
              <a:buFont typeface="Wingdings" pitchFamily="2" charset="2"/>
              <a:buAutoNum type="arabicPeriod"/>
            </a:pPr>
            <a:r>
              <a:rPr lang="en-US" sz="2400" dirty="0"/>
              <a:t>Test for </a:t>
            </a:r>
            <a:r>
              <a:rPr lang="en-US" sz="2400" dirty="0" smtClean="0"/>
              <a:t>indicator analyte using </a:t>
            </a:r>
            <a:r>
              <a:rPr lang="en-US" sz="2400" dirty="0"/>
              <a:t>multiple test </a:t>
            </a:r>
            <a:r>
              <a:rPr lang="en-US" sz="2400" dirty="0" smtClean="0"/>
              <a:t>sites</a:t>
            </a:r>
          </a:p>
          <a:p>
            <a:pPr marL="933450" lvl="1" indent="-533400">
              <a:lnSpc>
                <a:spcPct val="90000"/>
              </a:lnSpc>
              <a:buClr>
                <a:schemeClr val="accent6"/>
              </a:buClr>
              <a:buFont typeface="Courier New" pitchFamily="49" charset="0"/>
              <a:buChar char="o"/>
            </a:pPr>
            <a:r>
              <a:rPr lang="en-US" sz="2000" dirty="0" smtClean="0"/>
              <a:t>Allergenic protein</a:t>
            </a:r>
          </a:p>
          <a:p>
            <a:pPr marL="933450" lvl="1" indent="-533400">
              <a:lnSpc>
                <a:spcPct val="90000"/>
              </a:lnSpc>
              <a:buClr>
                <a:schemeClr val="accent6"/>
              </a:buClr>
              <a:buFont typeface="Courier New" pitchFamily="49" charset="0"/>
              <a:buChar char="o"/>
            </a:pPr>
            <a:r>
              <a:rPr lang="en-US" sz="2000" dirty="0" smtClean="0"/>
              <a:t>Indicator microbial organism</a:t>
            </a:r>
          </a:p>
          <a:p>
            <a:pPr marL="933450" lvl="1" indent="-533400">
              <a:lnSpc>
                <a:spcPct val="90000"/>
              </a:lnSpc>
              <a:buClr>
                <a:schemeClr val="accent6"/>
              </a:buClr>
              <a:buFont typeface="Courier New" pitchFamily="49" charset="0"/>
              <a:buChar char="o"/>
            </a:pPr>
            <a:r>
              <a:rPr lang="en-US" sz="2000" dirty="0" smtClean="0"/>
              <a:t>ATP</a:t>
            </a:r>
            <a:endParaRPr lang="en-US" sz="2000" dirty="0"/>
          </a:p>
          <a:p>
            <a:pPr marL="533400" indent="-533400">
              <a:lnSpc>
                <a:spcPct val="90000"/>
              </a:lnSpc>
              <a:buClr>
                <a:schemeClr val="tx1"/>
              </a:buClr>
              <a:buFont typeface="Wingdings" pitchFamily="2" charset="2"/>
              <a:buAutoNum type="arabicPeriod"/>
            </a:pPr>
            <a:r>
              <a:rPr lang="en-US" sz="2400" dirty="0"/>
              <a:t>Repeat up to three times with </a:t>
            </a:r>
            <a:r>
              <a:rPr lang="en-US" sz="2400" dirty="0" smtClean="0"/>
              <a:t>acceptable results</a:t>
            </a:r>
            <a:endParaRPr lang="en-US" sz="2400" dirty="0"/>
          </a:p>
          <a:p>
            <a:pPr marL="533400" indent="-533400">
              <a:lnSpc>
                <a:spcPct val="90000"/>
              </a:lnSpc>
              <a:buFont typeface="Wingdings" pitchFamily="2" charset="2"/>
              <a:buNone/>
            </a:pPr>
            <a:r>
              <a:rPr lang="en-US" sz="2400" dirty="0"/>
              <a:t>	</a:t>
            </a:r>
          </a:p>
        </p:txBody>
      </p:sp>
      <p:sp>
        <p:nvSpPr>
          <p:cNvPr id="192515" name="Rectangle 3"/>
          <p:cNvSpPr>
            <a:spLocks noGrp="1" noChangeArrowheads="1"/>
          </p:cNvSpPr>
          <p:nvPr>
            <p:ph type="title"/>
          </p:nvPr>
        </p:nvSpPr>
        <p:spPr>
          <a:noFill/>
          <a:ln/>
        </p:spPr>
        <p:txBody>
          <a:bodyPr anchorCtr="0"/>
          <a:lstStyle/>
          <a:p>
            <a:r>
              <a:rPr lang="en-US" dirty="0"/>
              <a:t>Validate </a:t>
            </a:r>
            <a:r>
              <a:rPr lang="en-US" dirty="0" smtClean="0"/>
              <a:t>effectiveness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p:txBody>
          <a:bodyPr/>
          <a:lstStyle/>
          <a:p>
            <a:pPr>
              <a:lnSpc>
                <a:spcPct val="90000"/>
              </a:lnSpc>
              <a:buFont typeface="Wingdings" pitchFamily="2" charset="2"/>
              <a:buNone/>
            </a:pPr>
            <a:r>
              <a:rPr lang="en-US" sz="2400" dirty="0" smtClean="0"/>
              <a:t>Testing details, where appropriate and necessary:</a:t>
            </a:r>
            <a:endParaRPr lang="en-US" sz="2400" dirty="0"/>
          </a:p>
          <a:p>
            <a:pPr lvl="1">
              <a:lnSpc>
                <a:spcPct val="90000"/>
              </a:lnSpc>
            </a:pPr>
            <a:r>
              <a:rPr lang="en-US" sz="2000" dirty="0"/>
              <a:t>Use “aseptic like” </a:t>
            </a:r>
            <a:r>
              <a:rPr lang="en-US" sz="2000" dirty="0" smtClean="0"/>
              <a:t>techniques.</a:t>
            </a:r>
            <a:endParaRPr lang="en-US" sz="2000" dirty="0"/>
          </a:p>
          <a:p>
            <a:pPr lvl="1">
              <a:lnSpc>
                <a:spcPct val="90000"/>
              </a:lnSpc>
            </a:pPr>
            <a:r>
              <a:rPr lang="en-US" sz="2000" dirty="0"/>
              <a:t>Use rinsate in a wet process.</a:t>
            </a:r>
          </a:p>
          <a:p>
            <a:pPr lvl="1">
              <a:lnSpc>
                <a:spcPct val="90000"/>
              </a:lnSpc>
            </a:pPr>
            <a:r>
              <a:rPr lang="en-US" sz="2000" dirty="0"/>
              <a:t>Document all details of the sanitation procedure </a:t>
            </a:r>
            <a:r>
              <a:rPr lang="en-US" sz="2000" dirty="0" smtClean="0"/>
              <a:t>used.</a:t>
            </a:r>
            <a:endParaRPr lang="en-US" sz="2000" dirty="0"/>
          </a:p>
          <a:p>
            <a:pPr lvl="1">
              <a:lnSpc>
                <a:spcPct val="90000"/>
              </a:lnSpc>
            </a:pPr>
            <a:r>
              <a:rPr lang="en-US" sz="2000" dirty="0" smtClean="0"/>
              <a:t>Detail, detail, detail.</a:t>
            </a:r>
          </a:p>
          <a:p>
            <a:pPr lvl="1">
              <a:lnSpc>
                <a:spcPct val="90000"/>
              </a:lnSpc>
            </a:pPr>
            <a:r>
              <a:rPr lang="en-US" sz="2000" dirty="0" smtClean="0"/>
              <a:t>For allergens, evaluate different matrixes for successful removal of the same allergenic protein (remove tree nut residue from dark, white and milk chocolate).</a:t>
            </a:r>
            <a:endParaRPr lang="en-US" sz="2000" dirty="0"/>
          </a:p>
          <a:p>
            <a:pPr lvl="1">
              <a:lnSpc>
                <a:spcPct val="90000"/>
              </a:lnSpc>
            </a:pPr>
            <a:r>
              <a:rPr lang="en-US" sz="2000" dirty="0"/>
              <a:t>Have a </a:t>
            </a:r>
            <a:r>
              <a:rPr lang="en-US" sz="2000" b="1" dirty="0" smtClean="0"/>
              <a:t>predetermined</a:t>
            </a:r>
            <a:r>
              <a:rPr lang="en-US" sz="2000" dirty="0" smtClean="0"/>
              <a:t> plan </a:t>
            </a:r>
            <a:r>
              <a:rPr lang="en-US" sz="2000" dirty="0"/>
              <a:t>in the event you get a positive result.</a:t>
            </a:r>
          </a:p>
          <a:p>
            <a:pPr>
              <a:lnSpc>
                <a:spcPct val="90000"/>
              </a:lnSpc>
              <a:buFont typeface="Wingdings" pitchFamily="2" charset="2"/>
              <a:buNone/>
            </a:pPr>
            <a:endParaRPr lang="en-US" dirty="0"/>
          </a:p>
        </p:txBody>
      </p:sp>
      <p:sp>
        <p:nvSpPr>
          <p:cNvPr id="194563" name="Rectangle 3"/>
          <p:cNvSpPr>
            <a:spLocks noGrp="1" noChangeArrowheads="1"/>
          </p:cNvSpPr>
          <p:nvPr>
            <p:ph type="title"/>
          </p:nvPr>
        </p:nvSpPr>
        <p:spPr>
          <a:noFill/>
          <a:ln/>
        </p:spPr>
        <p:txBody>
          <a:bodyPr/>
          <a:lstStyle/>
          <a:p>
            <a:r>
              <a:rPr lang="en-US" dirty="0" smtClean="0"/>
              <a:t>Validation safeguards – do it right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dirty="0"/>
              <a:t> Verification</a:t>
            </a:r>
          </a:p>
        </p:txBody>
      </p:sp>
      <p:sp>
        <p:nvSpPr>
          <p:cNvPr id="199683" name="Rectangle 3"/>
          <p:cNvSpPr>
            <a:spLocks noGrp="1" noChangeArrowheads="1"/>
          </p:cNvSpPr>
          <p:nvPr>
            <p:ph type="body" idx="1"/>
          </p:nvPr>
        </p:nvSpPr>
        <p:spPr/>
        <p:txBody>
          <a:bodyPr/>
          <a:lstStyle/>
          <a:p>
            <a:pPr marL="609600" indent="-609600">
              <a:lnSpc>
                <a:spcPct val="90000"/>
              </a:lnSpc>
              <a:buFont typeface="Wingdings" pitchFamily="2" charset="2"/>
              <a:buChar char="v"/>
            </a:pPr>
            <a:r>
              <a:rPr lang="en-US" sz="2400" dirty="0" smtClean="0"/>
              <a:t>If your SSOP is a CCP, product </a:t>
            </a:r>
            <a:r>
              <a:rPr lang="en-US" sz="2400" dirty="0"/>
              <a:t>can not be released until all CCP’s have been verified and </a:t>
            </a:r>
            <a:r>
              <a:rPr lang="en-US" sz="2400" dirty="0" smtClean="0"/>
              <a:t>documented. </a:t>
            </a:r>
            <a:endParaRPr lang="en-US" sz="2400" dirty="0"/>
          </a:p>
          <a:p>
            <a:pPr marL="609600" indent="-609600">
              <a:lnSpc>
                <a:spcPct val="90000"/>
              </a:lnSpc>
              <a:buFont typeface="Wingdings" pitchFamily="2" charset="2"/>
              <a:buChar char="v"/>
            </a:pPr>
            <a:r>
              <a:rPr lang="en-US" sz="2400" dirty="0" smtClean="0"/>
              <a:t>Are you doing what you say you’re doing?  </a:t>
            </a:r>
            <a:endParaRPr lang="en-US" sz="2400" dirty="0"/>
          </a:p>
          <a:p>
            <a:pPr marL="990600" lvl="1" indent="-533400">
              <a:lnSpc>
                <a:spcPct val="90000"/>
              </a:lnSpc>
              <a:buClr>
                <a:srgbClr val="0070C0"/>
              </a:buClr>
              <a:buSzPct val="75000"/>
              <a:buFont typeface="Courier New" pitchFamily="49" charset="0"/>
              <a:buChar char="o"/>
            </a:pPr>
            <a:r>
              <a:rPr lang="en-US" sz="2000" dirty="0" smtClean="0"/>
              <a:t>Visual </a:t>
            </a:r>
            <a:r>
              <a:rPr lang="en-US" sz="2000" dirty="0"/>
              <a:t>inspection of equipment on pre-identified pieces of equipment including </a:t>
            </a:r>
            <a:r>
              <a:rPr lang="en-US" sz="2000" dirty="0" smtClean="0"/>
              <a:t>hard to clean </a:t>
            </a:r>
            <a:r>
              <a:rPr lang="en-US" sz="2000" dirty="0"/>
              <a:t>areas.  </a:t>
            </a:r>
          </a:p>
          <a:p>
            <a:pPr marL="990600" lvl="1" indent="-533400">
              <a:lnSpc>
                <a:spcPct val="90000"/>
              </a:lnSpc>
              <a:buClr>
                <a:srgbClr val="0070C0"/>
              </a:buClr>
              <a:buSzPct val="75000"/>
              <a:buFont typeface="Courier New" pitchFamily="49" charset="0"/>
              <a:buChar char="o"/>
            </a:pPr>
            <a:r>
              <a:rPr lang="en-US" sz="2000" dirty="0" smtClean="0"/>
              <a:t>Verify </a:t>
            </a:r>
            <a:r>
              <a:rPr lang="en-US" sz="2000" dirty="0"/>
              <a:t>the sanitation plan has been followed (time, temperatures, methods of cleaning, </a:t>
            </a:r>
            <a:r>
              <a:rPr lang="en-US" sz="2000" dirty="0" smtClean="0"/>
              <a:t>chemical concentrations amount </a:t>
            </a:r>
            <a:r>
              <a:rPr lang="en-US" sz="2000" dirty="0"/>
              <a:t>of flush material, etc.)</a:t>
            </a:r>
          </a:p>
          <a:p>
            <a:pPr marL="990600" lvl="1" indent="-533400">
              <a:lnSpc>
                <a:spcPct val="90000"/>
              </a:lnSpc>
              <a:buClr>
                <a:srgbClr val="0070C0"/>
              </a:buClr>
              <a:buSzPct val="75000"/>
              <a:buFont typeface="Courier New" pitchFamily="49" charset="0"/>
              <a:buChar char="o"/>
            </a:pPr>
            <a:r>
              <a:rPr lang="en-US" sz="2000" dirty="0"/>
              <a:t>Complete and sign </a:t>
            </a:r>
            <a:r>
              <a:rPr lang="en-US" sz="2000" dirty="0" smtClean="0"/>
              <a:t>any pre-op documentation.</a:t>
            </a:r>
          </a:p>
          <a:p>
            <a:pPr marL="990600" lvl="1" indent="-533400">
              <a:lnSpc>
                <a:spcPct val="90000"/>
              </a:lnSpc>
              <a:buClr>
                <a:srgbClr val="0070C0"/>
              </a:buClr>
              <a:buSzPct val="75000"/>
              <a:buFont typeface="Courier New" pitchFamily="49" charset="0"/>
              <a:buChar char="o"/>
            </a:pPr>
            <a:r>
              <a:rPr lang="en-US" sz="2000" dirty="0" smtClean="0"/>
              <a:t>Records review</a:t>
            </a:r>
          </a:p>
          <a:p>
            <a:pPr marL="990600" lvl="1" indent="-533400">
              <a:lnSpc>
                <a:spcPct val="90000"/>
              </a:lnSpc>
              <a:buClr>
                <a:srgbClr val="0070C0"/>
              </a:buClr>
              <a:buSzPct val="75000"/>
              <a:buFont typeface="Courier New" pitchFamily="49" charset="0"/>
              <a:buChar char="o"/>
            </a:pPr>
            <a:r>
              <a:rPr lang="en-US" sz="2000" dirty="0" smtClean="0"/>
              <a:t>Calibration of instruments (lab equipment, thermometers).   </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Autofit/>
          </a:bodyPr>
          <a:lstStyle/>
          <a:p>
            <a:r>
              <a:rPr lang="en-US" sz="4000" dirty="0" smtClean="0"/>
              <a:t>Dry Cleaning - </a:t>
            </a:r>
            <a:r>
              <a:rPr lang="en-US" sz="4000" b="1" dirty="0" smtClean="0"/>
              <a:t>War on Water</a:t>
            </a:r>
            <a:endParaRPr lang="en-US" sz="4000" b="1" dirty="0"/>
          </a:p>
        </p:txBody>
      </p:sp>
      <p:sp>
        <p:nvSpPr>
          <p:cNvPr id="112643" name="Rectangle 3"/>
          <p:cNvSpPr>
            <a:spLocks noGrp="1" noChangeArrowheads="1"/>
          </p:cNvSpPr>
          <p:nvPr>
            <p:ph idx="1"/>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r>
              <a:rPr lang="en-US" sz="2400" dirty="0" smtClean="0">
                <a:solidFill>
                  <a:schemeClr val="tx1"/>
                </a:solidFill>
              </a:rPr>
              <a:t>Best practices – Minimize the use of water</a:t>
            </a:r>
          </a:p>
          <a:p>
            <a:r>
              <a:rPr lang="en-US" sz="2400" dirty="0" smtClean="0">
                <a:solidFill>
                  <a:schemeClr val="tx1"/>
                </a:solidFill>
              </a:rPr>
              <a:t>History, studies and literature tell us:</a:t>
            </a:r>
          </a:p>
          <a:p>
            <a:pPr marL="514350" lvl="1" indent="-400050"/>
            <a:r>
              <a:rPr lang="en-US" dirty="0" smtClean="0"/>
              <a:t>From a microbial standpoint, unnecessary water is like gasoline for a fire!</a:t>
            </a:r>
          </a:p>
          <a:p>
            <a:pPr marL="514350" lvl="1" indent="-400050"/>
            <a:r>
              <a:rPr lang="en-US" dirty="0" smtClean="0"/>
              <a:t>Bacteria need time, food and water to quickly multiply.</a:t>
            </a:r>
          </a:p>
          <a:p>
            <a:pPr marL="514350" lvl="1" indent="-400050"/>
            <a:r>
              <a:rPr lang="en-US" dirty="0" smtClean="0"/>
              <a:t>“Moisture control is critically important in preventing </a:t>
            </a:r>
            <a:r>
              <a:rPr lang="en-US" i="1" dirty="0" smtClean="0"/>
              <a:t>Salmonella</a:t>
            </a:r>
            <a:r>
              <a:rPr lang="en-US" dirty="0" smtClean="0"/>
              <a:t> contamination in low-moisture products (ICMSF, 2005b).” </a:t>
            </a:r>
          </a:p>
          <a:p>
            <a:pPr marL="514350" lvl="1" indent="-400050"/>
            <a:r>
              <a:rPr lang="en-US" dirty="0" smtClean="0"/>
              <a:t>“Water in the dry processing environment is one of the most significant risk factors for </a:t>
            </a:r>
            <a:r>
              <a:rPr lang="en-US" i="1" dirty="0" smtClean="0"/>
              <a:t>Salmonella</a:t>
            </a:r>
            <a:r>
              <a:rPr lang="en-US" dirty="0" smtClean="0"/>
              <a:t> contamination because the presence of water allows the pathogen to grow in the environment, where normally the lack of moisture would prevent this (Podolak, JFP, 2010).” </a:t>
            </a:r>
          </a:p>
          <a:p>
            <a:pPr lvl="1"/>
            <a:endParaRPr lang="en-US" i="1" dirty="0" smtClean="0">
              <a:solidFill>
                <a:schemeClr val="tx1"/>
              </a:solidFill>
            </a:endParaRPr>
          </a:p>
          <a:p>
            <a:pPr lvl="1">
              <a:buNone/>
            </a:pPr>
            <a:endParaRPr lang="en-US" sz="2000" u="sng" dirty="0" smtClean="0">
              <a:solidFill>
                <a:schemeClr val="bg2">
                  <a:lumMod val="75000"/>
                </a:schemeClr>
              </a:solidFill>
              <a:latin typeface="Berlin Sans FB Demi" pitchFamily="34" charset="0"/>
            </a:endParaRPr>
          </a:p>
          <a:p>
            <a:pPr lvl="1">
              <a:buNone/>
            </a:pPr>
            <a:r>
              <a:rPr lang="en-US" sz="2000" u="sng" dirty="0" smtClean="0">
                <a:solidFill>
                  <a:schemeClr val="tx1"/>
                </a:solidFill>
                <a:latin typeface="Berlin Sans FB Demi" pitchFamily="34" charset="0"/>
              </a:rPr>
              <a:t>A Low Moisture Food Manufacture</a:t>
            </a:r>
            <a:r>
              <a:rPr lang="en-US" sz="2000" dirty="0" smtClean="0">
                <a:solidFill>
                  <a:schemeClr val="tx1"/>
                </a:solidFill>
                <a:latin typeface="Berlin Sans FB Demi" pitchFamily="34" charset="0"/>
              </a:rPr>
              <a:t>: </a:t>
            </a:r>
          </a:p>
          <a:p>
            <a:pPr lvl="1">
              <a:buNone/>
            </a:pPr>
            <a:r>
              <a:rPr lang="en-US" sz="2000" dirty="0" smtClean="0">
                <a:solidFill>
                  <a:schemeClr val="tx1"/>
                </a:solidFill>
                <a:latin typeface="Berlin Sans FB Demi" pitchFamily="34" charset="0"/>
              </a:rPr>
              <a:t>  CAN and MUST CONTROL WATER</a:t>
            </a:r>
          </a:p>
          <a:p>
            <a:pPr marL="809625" indent="-457200">
              <a:buNone/>
            </a:pPr>
            <a:endParaRPr lang="en-US" sz="3600" dirty="0" smtClean="0">
              <a:solidFill>
                <a:schemeClr val="bg1"/>
              </a:solidFill>
              <a:effectLst>
                <a:outerShdw blurRad="38100" dist="38100" dir="2700000" algn="tl">
                  <a:srgbClr val="000000">
                    <a:alpha val="43137"/>
                  </a:srgbClr>
                </a:outerShdw>
              </a:effectLst>
            </a:endParaRPr>
          </a:p>
        </p:txBody>
      </p:sp>
      <p:sp>
        <p:nvSpPr>
          <p:cNvPr id="4" name="AutoShape 15"/>
          <p:cNvSpPr>
            <a:spLocks noChangeArrowheads="1"/>
          </p:cNvSpPr>
          <p:nvPr/>
        </p:nvSpPr>
        <p:spPr bwMode="auto">
          <a:xfrm>
            <a:off x="6553200" y="4764088"/>
            <a:ext cx="1371600" cy="1027112"/>
          </a:xfrm>
          <a:prstGeom prst="triangle">
            <a:avLst>
              <a:gd name="adj" fmla="val 50000"/>
            </a:avLst>
          </a:prstGeom>
          <a:noFill/>
          <a:ln w="9525">
            <a:solidFill>
              <a:schemeClr val="tx1"/>
            </a:solidFill>
            <a:miter lim="800000"/>
            <a:headEnd/>
            <a:tailEnd/>
          </a:ln>
        </p:spPr>
        <p:txBody>
          <a:bodyPr wrap="none" anchor="ctr"/>
          <a:lstStyle/>
          <a:p>
            <a:endParaRPr lang="en-US" dirty="0">
              <a:latin typeface="Calibri" pitchFamily="34" charset="0"/>
            </a:endParaRPr>
          </a:p>
        </p:txBody>
      </p:sp>
      <p:sp>
        <p:nvSpPr>
          <p:cNvPr id="5" name="Text Box 17"/>
          <p:cNvSpPr txBox="1">
            <a:spLocks noChangeArrowheads="1"/>
          </p:cNvSpPr>
          <p:nvPr/>
        </p:nvSpPr>
        <p:spPr bwMode="auto">
          <a:xfrm>
            <a:off x="6553200" y="4394200"/>
            <a:ext cx="1190625" cy="369888"/>
          </a:xfrm>
          <a:prstGeom prst="rect">
            <a:avLst/>
          </a:prstGeom>
          <a:noFill/>
          <a:ln w="9525">
            <a:noFill/>
            <a:miter lim="800000"/>
            <a:headEnd/>
            <a:tailEnd/>
          </a:ln>
        </p:spPr>
        <p:txBody>
          <a:bodyPr wrap="square">
            <a:spAutoFit/>
          </a:bodyPr>
          <a:lstStyle/>
          <a:p>
            <a:pPr algn="ctr"/>
            <a:r>
              <a:rPr lang="en-US" b="1" dirty="0" smtClean="0">
                <a:solidFill>
                  <a:srgbClr val="C00000"/>
                </a:solidFill>
                <a:latin typeface="Calibri" pitchFamily="34" charset="0"/>
              </a:rPr>
              <a:t>Time</a:t>
            </a:r>
            <a:endParaRPr lang="en-US" b="1" dirty="0">
              <a:solidFill>
                <a:srgbClr val="C00000"/>
              </a:solidFill>
              <a:latin typeface="Calibri" pitchFamily="34" charset="0"/>
            </a:endParaRPr>
          </a:p>
        </p:txBody>
      </p:sp>
      <p:sp>
        <p:nvSpPr>
          <p:cNvPr id="6" name="Text Box 17"/>
          <p:cNvSpPr txBox="1">
            <a:spLocks noChangeArrowheads="1"/>
          </p:cNvSpPr>
          <p:nvPr/>
        </p:nvSpPr>
        <p:spPr bwMode="auto">
          <a:xfrm>
            <a:off x="5867400" y="5486400"/>
            <a:ext cx="685800" cy="369888"/>
          </a:xfrm>
          <a:prstGeom prst="rect">
            <a:avLst/>
          </a:prstGeom>
          <a:noFill/>
          <a:ln w="9525">
            <a:noFill/>
            <a:miter lim="800000"/>
            <a:headEnd/>
            <a:tailEnd/>
          </a:ln>
        </p:spPr>
        <p:txBody>
          <a:bodyPr wrap="square">
            <a:spAutoFit/>
          </a:bodyPr>
          <a:lstStyle/>
          <a:p>
            <a:r>
              <a:rPr lang="en-US" b="1" dirty="0">
                <a:solidFill>
                  <a:srgbClr val="C00000"/>
                </a:solidFill>
                <a:latin typeface="Calibri" pitchFamily="34" charset="0"/>
              </a:rPr>
              <a:t>Food</a:t>
            </a:r>
          </a:p>
        </p:txBody>
      </p:sp>
      <p:sp>
        <p:nvSpPr>
          <p:cNvPr id="7" name="Text Box 17"/>
          <p:cNvSpPr txBox="1">
            <a:spLocks noChangeArrowheads="1"/>
          </p:cNvSpPr>
          <p:nvPr/>
        </p:nvSpPr>
        <p:spPr bwMode="auto">
          <a:xfrm>
            <a:off x="7924800" y="5486400"/>
            <a:ext cx="1419225" cy="369888"/>
          </a:xfrm>
          <a:prstGeom prst="rect">
            <a:avLst/>
          </a:prstGeom>
          <a:noFill/>
          <a:ln w="9525">
            <a:noFill/>
            <a:miter lim="800000"/>
            <a:headEnd/>
            <a:tailEnd/>
          </a:ln>
        </p:spPr>
        <p:txBody>
          <a:bodyPr wrap="square">
            <a:spAutoFit/>
          </a:bodyPr>
          <a:lstStyle/>
          <a:p>
            <a:r>
              <a:rPr lang="en-US" b="1" dirty="0" smtClean="0">
                <a:solidFill>
                  <a:srgbClr val="CC0000"/>
                </a:solidFill>
                <a:latin typeface="Calibri" pitchFamily="34" charset="0"/>
              </a:rPr>
              <a:t>Water</a:t>
            </a:r>
            <a:endParaRPr lang="en-US" b="1" dirty="0">
              <a:solidFill>
                <a:srgbClr val="CC0000"/>
              </a:solidFill>
              <a:latin typeface="Calibri" pitchFamily="34" charset="0"/>
            </a:endParaRPr>
          </a:p>
        </p:txBody>
      </p:sp>
    </p:spTree>
    <p:extLst>
      <p:ext uri="{BB962C8B-B14F-4D97-AF65-F5344CB8AC3E}">
        <p14:creationId xmlns="" xmlns:p14="http://schemas.microsoft.com/office/powerpoint/2010/main" val="84207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Facts Not Fiction</a:t>
            </a:r>
          </a:p>
        </p:txBody>
      </p:sp>
      <p:sp>
        <p:nvSpPr>
          <p:cNvPr id="29699" name="Rectangle 3"/>
          <p:cNvSpPr>
            <a:spLocks noGrp="1" noChangeArrowheads="1"/>
          </p:cNvSpPr>
          <p:nvPr>
            <p:ph type="body" idx="1"/>
          </p:nvPr>
        </p:nvSpPr>
        <p:spPr/>
        <p:txBody>
          <a:bodyPr/>
          <a:lstStyle/>
          <a:p>
            <a:pPr>
              <a:lnSpc>
                <a:spcPct val="90000"/>
              </a:lnSpc>
              <a:buClr>
                <a:srgbClr val="C00000"/>
              </a:buClr>
              <a:buFont typeface="Wingdings" pitchFamily="2" charset="2"/>
              <a:buChar char="v"/>
            </a:pPr>
            <a:r>
              <a:rPr lang="en-US" sz="2400" dirty="0" smtClean="0"/>
              <a:t>Wet cleaning of equipment that was not designed for wet cleaning causes critical issues</a:t>
            </a:r>
          </a:p>
          <a:p>
            <a:pPr>
              <a:lnSpc>
                <a:spcPct val="90000"/>
              </a:lnSpc>
              <a:buClr>
                <a:srgbClr val="C00000"/>
              </a:buClr>
              <a:buFont typeface="Wingdings" pitchFamily="2" charset="2"/>
              <a:buChar char="v"/>
            </a:pPr>
            <a:r>
              <a:rPr lang="en-US" sz="2400" dirty="0" smtClean="0"/>
              <a:t>Introducing water into environments that were not designed for the introduction of water creates issues .</a:t>
            </a:r>
          </a:p>
          <a:p>
            <a:pPr>
              <a:lnSpc>
                <a:spcPct val="90000"/>
              </a:lnSpc>
              <a:buClr>
                <a:srgbClr val="C00000"/>
              </a:buClr>
              <a:buFont typeface="Wingdings" pitchFamily="2" charset="2"/>
              <a:buChar char="v"/>
            </a:pPr>
            <a:r>
              <a:rPr lang="en-US" sz="2400" dirty="0" smtClean="0"/>
              <a:t>Microorganisms need water to grow.</a:t>
            </a:r>
          </a:p>
          <a:p>
            <a:pPr>
              <a:lnSpc>
                <a:spcPct val="90000"/>
              </a:lnSpc>
              <a:buClr>
                <a:srgbClr val="C00000"/>
              </a:buClr>
              <a:buFont typeface="Wingdings" pitchFamily="2" charset="2"/>
              <a:buChar char="v"/>
            </a:pPr>
            <a:r>
              <a:rPr lang="en-US" sz="2400" dirty="0" smtClean="0"/>
              <a:t>Environmental sustainability is not maintained when water is wasted.</a:t>
            </a:r>
          </a:p>
          <a:p>
            <a:pPr>
              <a:lnSpc>
                <a:spcPct val="90000"/>
              </a:lnSpc>
              <a:buClr>
                <a:srgbClr val="C00000"/>
              </a:buClr>
              <a:buFont typeface="Wingdings" pitchFamily="2" charset="2"/>
              <a:buChar char="v"/>
            </a:pPr>
            <a:r>
              <a:rPr lang="en-US" sz="2400" dirty="0" smtClean="0"/>
              <a:t>One GMA member: wet clean up - 2,410,836 gallons, dry clean up - 1,024,032.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8912" y="1626217"/>
            <a:ext cx="8522208" cy="1497983"/>
          </a:xfrm>
        </p:spPr>
        <p:txBody>
          <a:bodyPr/>
          <a:lstStyle/>
          <a:p>
            <a:pPr algn="ctr"/>
            <a:r>
              <a:rPr lang="en-US" sz="2800" dirty="0" smtClean="0"/>
              <a:t>	What makes an effective, comprehensive sanitation program, wet or dry?</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0" y="1143000"/>
            <a:ext cx="9144000" cy="5029200"/>
          </a:xfrm>
        </p:spPr>
        <p:style>
          <a:lnRef idx="0">
            <a:scrgbClr r="0" g="0" b="0"/>
          </a:lnRef>
          <a:fillRef idx="1002">
            <a:schemeClr val="lt2"/>
          </a:fillRef>
          <a:effectRef idx="0">
            <a:scrgbClr r="0" g="0" b="0"/>
          </a:effectRef>
          <a:fontRef idx="major"/>
        </p:style>
        <p:txBody>
          <a:bodyPr>
            <a:normAutofit/>
          </a:bodyPr>
          <a:lstStyle/>
          <a:p>
            <a:pPr>
              <a:buFont typeface="Arial" charset="0"/>
              <a:buChar char="•"/>
            </a:pPr>
            <a:r>
              <a:rPr lang="en-US" sz="2800" dirty="0" smtClean="0">
                <a:solidFill>
                  <a:schemeClr val="tx1"/>
                </a:solidFill>
              </a:rPr>
              <a:t>Tools-WOW &amp; Sanitation</a:t>
            </a:r>
          </a:p>
          <a:p>
            <a:pPr lvl="1">
              <a:buFont typeface="Arial" charset="0"/>
              <a:buChar char="–"/>
            </a:pPr>
            <a:r>
              <a:rPr lang="en-US" sz="2000" dirty="0" smtClean="0">
                <a:solidFill>
                  <a:schemeClr val="tx1"/>
                </a:solidFill>
              </a:rPr>
              <a:t>CO</a:t>
            </a:r>
            <a:r>
              <a:rPr lang="en-US" sz="2000" baseline="-25000" dirty="0" smtClean="0">
                <a:solidFill>
                  <a:schemeClr val="tx1"/>
                </a:solidFill>
              </a:rPr>
              <a:t>2</a:t>
            </a:r>
            <a:r>
              <a:rPr lang="en-US" sz="2000" dirty="0" smtClean="0">
                <a:solidFill>
                  <a:schemeClr val="tx1"/>
                </a:solidFill>
              </a:rPr>
              <a:t> Sanitizer Delivery</a:t>
            </a:r>
          </a:p>
          <a:p>
            <a:pPr lvl="1">
              <a:buFont typeface="Arial" charset="0"/>
              <a:buChar char="–"/>
            </a:pPr>
            <a:r>
              <a:rPr lang="en-US" sz="2000" dirty="0" smtClean="0">
                <a:solidFill>
                  <a:schemeClr val="tx1"/>
                </a:solidFill>
              </a:rPr>
              <a:t>HEPA blowers</a:t>
            </a:r>
          </a:p>
          <a:p>
            <a:pPr lvl="1">
              <a:buFont typeface="Arial" charset="0"/>
              <a:buChar char="–"/>
            </a:pPr>
            <a:r>
              <a:rPr lang="en-US" sz="2000" dirty="0" smtClean="0">
                <a:solidFill>
                  <a:schemeClr val="tx1"/>
                </a:solidFill>
              </a:rPr>
              <a:t>Ergonomic tools fabricated</a:t>
            </a:r>
          </a:p>
          <a:p>
            <a:pPr lvl="1">
              <a:buFont typeface="Arial" charset="0"/>
              <a:buChar char="–"/>
            </a:pPr>
            <a:r>
              <a:rPr lang="en-US" sz="2000" dirty="0" err="1" smtClean="0">
                <a:solidFill>
                  <a:schemeClr val="tx1"/>
                </a:solidFill>
              </a:rPr>
              <a:t>Swiffters</a:t>
            </a:r>
            <a:endParaRPr lang="en-US" sz="2000" dirty="0" smtClean="0">
              <a:solidFill>
                <a:schemeClr val="tx1"/>
              </a:solidFill>
            </a:endParaRPr>
          </a:p>
          <a:p>
            <a:pPr lvl="1">
              <a:buFont typeface="Arial" charset="0"/>
              <a:buChar char="–"/>
            </a:pPr>
            <a:r>
              <a:rPr lang="en-US" sz="2000" dirty="0" smtClean="0">
                <a:solidFill>
                  <a:schemeClr val="tx1"/>
                </a:solidFill>
              </a:rPr>
              <a:t>Ladders &amp; lifts</a:t>
            </a:r>
          </a:p>
          <a:p>
            <a:pPr marL="809625" indent="-457200"/>
            <a:endParaRPr lang="en-US" sz="3600" dirty="0" smtClean="0">
              <a:solidFill>
                <a:schemeClr val="bg1"/>
              </a:solidFill>
              <a:effectLst>
                <a:outerShdw blurRad="38100" dist="38100" dir="2700000" algn="tl">
                  <a:srgbClr val="000000">
                    <a:alpha val="43137"/>
                  </a:srgbClr>
                </a:outerShdw>
              </a:effectLst>
            </a:endParaRPr>
          </a:p>
        </p:txBody>
      </p:sp>
      <p:sp>
        <p:nvSpPr>
          <p:cNvPr id="112642" name="Rectangle 2"/>
          <p:cNvSpPr>
            <a:spLocks noGrp="1" noChangeArrowheads="1"/>
          </p:cNvSpPr>
          <p:nvPr>
            <p:ph type="title"/>
          </p:nvPr>
        </p:nvSpPr>
        <p:spPr>
          <a:xfrm>
            <a:off x="457200" y="277813"/>
            <a:ext cx="8229600" cy="636587"/>
          </a:xfrm>
        </p:spPr>
        <p:txBody>
          <a:bodyPr>
            <a:noAutofit/>
          </a:bodyPr>
          <a:lstStyle/>
          <a:p>
            <a:r>
              <a:rPr lang="en-US" b="1" dirty="0" smtClean="0"/>
              <a:t>Develop a plan to eliminate obstacles </a:t>
            </a:r>
            <a:endParaRPr lang="en-US" b="1" dirty="0"/>
          </a:p>
        </p:txBody>
      </p:sp>
      <p:pic>
        <p:nvPicPr>
          <p:cNvPr id="4" name="Picture 3"/>
          <p:cNvPicPr>
            <a:picLocks noChangeAspect="1" noChangeArrowheads="1"/>
          </p:cNvPicPr>
          <p:nvPr/>
        </p:nvPicPr>
        <p:blipFill>
          <a:blip r:embed="rId3" cstate="print"/>
          <a:srcRect/>
          <a:stretch>
            <a:fillRect/>
          </a:stretch>
        </p:blipFill>
        <p:spPr bwMode="auto">
          <a:xfrm>
            <a:off x="3200400" y="3886200"/>
            <a:ext cx="2743200" cy="22860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6172200" y="1219200"/>
            <a:ext cx="2971800" cy="2514600"/>
          </a:xfrm>
          <a:prstGeom prst="rect">
            <a:avLst/>
          </a:prstGeom>
          <a:noFill/>
          <a:ln w="9525">
            <a:noFill/>
            <a:miter lim="800000"/>
            <a:headEnd/>
            <a:tailEnd/>
          </a:ln>
        </p:spPr>
      </p:pic>
      <p:pic>
        <p:nvPicPr>
          <p:cNvPr id="2050" name="Picture 2" descr="C:\Users\JEERIC~1\AppData\Local\Temp\notes76B0B8\IMG_4662.JPG"/>
          <p:cNvPicPr>
            <a:picLocks noChangeAspect="1" noChangeArrowheads="1"/>
          </p:cNvPicPr>
          <p:nvPr/>
        </p:nvPicPr>
        <p:blipFill>
          <a:blip r:embed="rId5" cstate="print"/>
          <a:srcRect/>
          <a:stretch>
            <a:fillRect/>
          </a:stretch>
        </p:blipFill>
        <p:spPr bwMode="auto">
          <a:xfrm>
            <a:off x="6096000" y="3886200"/>
            <a:ext cx="3048000" cy="2286000"/>
          </a:xfrm>
          <a:prstGeom prst="rect">
            <a:avLst/>
          </a:prstGeom>
          <a:noFill/>
        </p:spPr>
      </p:pic>
    </p:spTree>
    <p:extLst>
      <p:ext uri="{BB962C8B-B14F-4D97-AF65-F5344CB8AC3E}">
        <p14:creationId xmlns="" xmlns:p14="http://schemas.microsoft.com/office/powerpoint/2010/main" val="2562920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7813"/>
            <a:ext cx="8229600" cy="636587"/>
          </a:xfrm>
        </p:spPr>
        <p:txBody>
          <a:bodyPr>
            <a:noAutofit/>
          </a:bodyPr>
          <a:lstStyle/>
          <a:p>
            <a:r>
              <a:rPr lang="en-US" b="1" dirty="0" smtClean="0"/>
              <a:t>Isopropyl alcohol / and QAC Sanitizer</a:t>
            </a:r>
            <a:endParaRPr lang="en-US" b="1" dirty="0"/>
          </a:p>
        </p:txBody>
      </p:sp>
      <p:sp>
        <p:nvSpPr>
          <p:cNvPr id="4" name="Rectangle 3"/>
          <p:cNvSpPr>
            <a:spLocks noGrp="1" noChangeArrowheads="1"/>
          </p:cNvSpPr>
          <p:nvPr>
            <p:ph type="body" idx="1"/>
          </p:nvPr>
        </p:nvSpPr>
        <p:spPr>
          <a:xfrm>
            <a:off x="259307" y="2071048"/>
            <a:ext cx="4922293" cy="2664725"/>
          </a:xfrm>
        </p:spPr>
        <p:txBody>
          <a:bodyPr>
            <a:noAutofit/>
          </a:bodyPr>
          <a:lstStyle/>
          <a:p>
            <a:r>
              <a:rPr lang="en-US" sz="2000" dirty="0" smtClean="0"/>
              <a:t>Ready-to-use sanitizer</a:t>
            </a:r>
          </a:p>
          <a:p>
            <a:r>
              <a:rPr lang="en-US" sz="2000" dirty="0" smtClean="0"/>
              <a:t>58.6% IPA, 150 ppm QAC</a:t>
            </a:r>
          </a:p>
          <a:p>
            <a:r>
              <a:rPr lang="en-US" sz="2000" dirty="0" smtClean="0"/>
              <a:t>Fast drying, reduced moisture presence</a:t>
            </a:r>
          </a:p>
          <a:p>
            <a:r>
              <a:rPr lang="en-US" sz="2000" dirty="0" smtClean="0"/>
              <a:t>EPA-registered</a:t>
            </a:r>
          </a:p>
          <a:p>
            <a:pPr lvl="1"/>
            <a:r>
              <a:rPr lang="en-US" sz="2000" dirty="0" smtClean="0"/>
              <a:t>5 log-reduction, 1 min</a:t>
            </a:r>
          </a:p>
          <a:p>
            <a:r>
              <a:rPr lang="en-US" sz="2000" dirty="0" smtClean="0"/>
              <a:t>Flammability…dispensing &amp; storage</a:t>
            </a:r>
          </a:p>
        </p:txBody>
      </p:sp>
      <p:pic>
        <p:nvPicPr>
          <p:cNvPr id="5" name="Picture 1"/>
          <p:cNvPicPr>
            <a:picLocks noChangeAspect="1" noChangeArrowheads="1"/>
          </p:cNvPicPr>
          <p:nvPr/>
        </p:nvPicPr>
        <p:blipFill>
          <a:blip r:embed="rId3" cstate="print"/>
          <a:srcRect/>
          <a:stretch>
            <a:fillRect/>
          </a:stretch>
        </p:blipFill>
        <p:spPr bwMode="auto">
          <a:xfrm>
            <a:off x="4876800" y="1524000"/>
            <a:ext cx="2209800" cy="4405165"/>
          </a:xfrm>
          <a:prstGeom prst="rect">
            <a:avLst/>
          </a:prstGeom>
          <a:noFill/>
          <a:ln w="9525">
            <a:noFill/>
            <a:miter lim="800000"/>
            <a:headEnd/>
            <a:tailEnd/>
          </a:ln>
        </p:spPr>
      </p:pic>
      <p:pic>
        <p:nvPicPr>
          <p:cNvPr id="6" name="Picture 5" descr="RTU"/>
          <p:cNvPicPr>
            <a:picLocks noChangeAspect="1" noChangeArrowheads="1"/>
          </p:cNvPicPr>
          <p:nvPr/>
        </p:nvPicPr>
        <p:blipFill>
          <a:blip r:embed="rId4" cstate="print"/>
          <a:srcRect/>
          <a:stretch>
            <a:fillRect/>
          </a:stretch>
        </p:blipFill>
        <p:spPr bwMode="auto">
          <a:xfrm>
            <a:off x="7162800" y="1523999"/>
            <a:ext cx="1981200" cy="4419601"/>
          </a:xfrm>
          <a:prstGeom prst="rect">
            <a:avLst/>
          </a:prstGeom>
          <a:noFill/>
        </p:spPr>
      </p:pic>
    </p:spTree>
    <p:extLst>
      <p:ext uri="{BB962C8B-B14F-4D97-AF65-F5344CB8AC3E}">
        <p14:creationId xmlns="" xmlns:p14="http://schemas.microsoft.com/office/powerpoint/2010/main" val="2999437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7813"/>
            <a:ext cx="8229600" cy="636587"/>
          </a:xfrm>
        </p:spPr>
        <p:txBody>
          <a:bodyPr>
            <a:noAutofit/>
          </a:bodyPr>
          <a:lstStyle/>
          <a:p>
            <a:r>
              <a:rPr lang="en-US" sz="4000" dirty="0" smtClean="0"/>
              <a:t>Develop Tracking Metrics</a:t>
            </a:r>
            <a:endParaRPr lang="en-US" sz="4000" dirty="0"/>
          </a:p>
        </p:txBody>
      </p:sp>
      <p:sp>
        <p:nvSpPr>
          <p:cNvPr id="5" name="Content Placeholder 2"/>
          <p:cNvSpPr txBox="1">
            <a:spLocks/>
          </p:cNvSpPr>
          <p:nvPr/>
        </p:nvSpPr>
        <p:spPr>
          <a:xfrm>
            <a:off x="152400" y="914400"/>
            <a:ext cx="8229600" cy="518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accent1">
                  <a:lumMod val="50000"/>
                </a:schemeClr>
              </a:solidFill>
              <a:effectLst/>
              <a:uLnTx/>
              <a:uFillTx/>
              <a:latin typeface="+mn-lt"/>
              <a:ea typeface="+mn-ea"/>
              <a:cs typeface="+mn-cs"/>
            </a:endParaRPr>
          </a:p>
        </p:txBody>
      </p:sp>
      <p:sp>
        <p:nvSpPr>
          <p:cNvPr id="6" name="Content Placeholder 2"/>
          <p:cNvSpPr>
            <a:spLocks noGrp="1"/>
          </p:cNvSpPr>
          <p:nvPr>
            <p:ph type="body" idx="1"/>
          </p:nvPr>
        </p:nvSpPr>
        <p:spPr>
          <a:xfrm>
            <a:off x="0" y="1505803"/>
            <a:ext cx="9144000" cy="3625755"/>
          </a:xfrm>
        </p:spPr>
        <p:txBody>
          <a:bodyPr>
            <a:normAutofit/>
          </a:bodyPr>
          <a:lstStyle/>
          <a:p>
            <a:pPr eaLnBrk="1" hangingPunct="1">
              <a:buFont typeface="Arial" pitchFamily="34" charset="0"/>
              <a:buChar char="•"/>
            </a:pPr>
            <a:r>
              <a:rPr lang="en-US" sz="2500" dirty="0" smtClean="0"/>
              <a:t>Total cleaning water consumption per line or area</a:t>
            </a:r>
          </a:p>
          <a:p>
            <a:pPr eaLnBrk="1" hangingPunct="1">
              <a:buFont typeface="Arial" pitchFamily="34" charset="0"/>
              <a:buChar char="•"/>
            </a:pPr>
            <a:r>
              <a:rPr lang="en-US" sz="2500" dirty="0" smtClean="0"/>
              <a:t>Microbiological, allergen, etc. monitoring</a:t>
            </a:r>
          </a:p>
          <a:p>
            <a:pPr eaLnBrk="1" hangingPunct="1">
              <a:buFont typeface="Arial" pitchFamily="34" charset="0"/>
              <a:buChar char="•"/>
            </a:pPr>
            <a:r>
              <a:rPr lang="en-US" sz="2500" dirty="0" smtClean="0"/>
              <a:t>Track internal adverse water events with direct correlation to wet washing</a:t>
            </a:r>
          </a:p>
          <a:p>
            <a:pPr eaLnBrk="1" hangingPunct="1">
              <a:buFont typeface="Arial" pitchFamily="34" charset="0"/>
              <a:buChar char="•"/>
            </a:pPr>
            <a:r>
              <a:rPr lang="en-US" sz="2500" dirty="0" smtClean="0"/>
              <a:t>Auditing new SSOP</a:t>
            </a:r>
          </a:p>
          <a:p>
            <a:pPr lvl="1" eaLnBrk="1" hangingPunct="1"/>
            <a:r>
              <a:rPr lang="en-US" sz="2500" dirty="0" smtClean="0"/>
              <a:t>Pinpoint behavior changes needed for success</a:t>
            </a:r>
          </a:p>
          <a:p>
            <a:pPr lvl="1" eaLnBrk="1" hangingPunct="1"/>
            <a:r>
              <a:rPr lang="en-US" sz="2500" dirty="0" smtClean="0"/>
              <a:t>Audit each change over</a:t>
            </a:r>
          </a:p>
        </p:txBody>
      </p:sp>
      <p:graphicFrame>
        <p:nvGraphicFramePr>
          <p:cNvPr id="7" name="Chart 6"/>
          <p:cNvGraphicFramePr/>
          <p:nvPr/>
        </p:nvGraphicFramePr>
        <p:xfrm>
          <a:off x="3886200" y="4384343"/>
          <a:ext cx="4495800" cy="205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031898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Accumulation Controlled</a:t>
            </a:r>
            <a:endParaRPr lang="en-US" dirty="0"/>
          </a:p>
        </p:txBody>
      </p:sp>
      <p:sp>
        <p:nvSpPr>
          <p:cNvPr id="3" name="Content Placeholder 2"/>
          <p:cNvSpPr>
            <a:spLocks noGrp="1"/>
          </p:cNvSpPr>
          <p:nvPr>
            <p:ph idx="1"/>
          </p:nvPr>
        </p:nvSpPr>
        <p:spPr>
          <a:xfrm>
            <a:off x="438912" y="1399032"/>
            <a:ext cx="8522208" cy="2545171"/>
          </a:xfrm>
        </p:spPr>
        <p:txBody>
          <a:bodyPr/>
          <a:lstStyle/>
          <a:p>
            <a:pPr marL="115888" indent="-115888">
              <a:buClr>
                <a:srgbClr val="FF0000"/>
              </a:buClr>
              <a:buFont typeface="Wingdings" pitchFamily="2" charset="2"/>
              <a:buChar char="v"/>
            </a:pPr>
            <a:r>
              <a:rPr lang="en-US" sz="2800" dirty="0" smtClean="0">
                <a:latin typeface="Arial" charset="0"/>
              </a:rPr>
              <a:t>The drier your facility, the easier it will be to control microbial growth</a:t>
            </a:r>
          </a:p>
          <a:p>
            <a:pPr marL="115888" indent="-115888">
              <a:buClr>
                <a:srgbClr val="FF0000"/>
              </a:buClr>
              <a:buFont typeface="Wingdings" pitchFamily="2" charset="2"/>
              <a:buChar char="v"/>
            </a:pPr>
            <a:r>
              <a:rPr lang="en-US" sz="2800" dirty="0" smtClean="0">
                <a:latin typeface="Arial" charset="0"/>
              </a:rPr>
              <a:t>Even in a wet facility, water flow needs to be managed to control risk</a:t>
            </a:r>
            <a:endParaRPr lang="en-US" sz="2800" dirty="0">
              <a:latin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8370" name="Picture 2" descr="DSCN0500"/>
          <p:cNvPicPr>
            <a:picLocks noChangeAspect="1" noChangeArrowheads="1"/>
          </p:cNvPicPr>
          <p:nvPr/>
        </p:nvPicPr>
        <p:blipFill>
          <a:blip r:embed="rId3" cstate="print"/>
          <a:srcRect/>
          <a:stretch>
            <a:fillRect/>
          </a:stretch>
        </p:blipFill>
        <p:spPr bwMode="auto">
          <a:xfrm>
            <a:off x="177800" y="1447800"/>
            <a:ext cx="4309696" cy="3886200"/>
          </a:xfrm>
          <a:prstGeom prst="rect">
            <a:avLst/>
          </a:prstGeom>
          <a:noFill/>
        </p:spPr>
      </p:pic>
      <p:pic>
        <p:nvPicPr>
          <p:cNvPr id="1978371" name="Picture 3" descr="108_0805"/>
          <p:cNvPicPr>
            <a:picLocks noChangeAspect="1" noChangeArrowheads="1"/>
          </p:cNvPicPr>
          <p:nvPr/>
        </p:nvPicPr>
        <p:blipFill>
          <a:blip r:embed="rId4" cstate="print"/>
          <a:srcRect/>
          <a:stretch>
            <a:fillRect/>
          </a:stretch>
        </p:blipFill>
        <p:spPr bwMode="auto">
          <a:xfrm>
            <a:off x="4495800" y="1447800"/>
            <a:ext cx="4419600" cy="3886200"/>
          </a:xfrm>
          <a:prstGeom prst="rect">
            <a:avLst/>
          </a:prstGeom>
          <a:noFill/>
        </p:spPr>
      </p:pic>
      <p:grpSp>
        <p:nvGrpSpPr>
          <p:cNvPr id="2" name="Group 4"/>
          <p:cNvGrpSpPr>
            <a:grpSpLocks/>
          </p:cNvGrpSpPr>
          <p:nvPr/>
        </p:nvGrpSpPr>
        <p:grpSpPr bwMode="auto">
          <a:xfrm>
            <a:off x="2590800" y="5257798"/>
            <a:ext cx="3986213" cy="1055381"/>
            <a:chOff x="1632" y="3695"/>
            <a:chExt cx="2511" cy="734"/>
          </a:xfrm>
        </p:grpSpPr>
        <p:sp>
          <p:nvSpPr>
            <p:cNvPr id="1978373" name="Text Box 5"/>
            <p:cNvSpPr txBox="1">
              <a:spLocks noChangeArrowheads="1"/>
            </p:cNvSpPr>
            <p:nvPr/>
          </p:nvSpPr>
          <p:spPr bwMode="auto">
            <a:xfrm>
              <a:off x="1680" y="3695"/>
              <a:ext cx="819" cy="303"/>
            </a:xfrm>
            <a:prstGeom prst="rect">
              <a:avLst/>
            </a:prstGeom>
            <a:noFill/>
            <a:ln w="12700">
              <a:noFill/>
              <a:miter lim="800000"/>
              <a:headEnd/>
              <a:tailEnd/>
            </a:ln>
            <a:effectLst/>
          </p:spPr>
          <p:txBody>
            <a:bodyPr wrap="none">
              <a:spAutoFit/>
            </a:bodyPr>
            <a:lstStyle/>
            <a:p>
              <a:pPr eaLnBrk="0" hangingPunct="0"/>
              <a:r>
                <a:rPr lang="en-US" sz="1800" b="1" dirty="0">
                  <a:solidFill>
                    <a:srgbClr val="37439B"/>
                  </a:solidFill>
                  <a:effectLst>
                    <a:outerShdw blurRad="38100" dist="38100" dir="2700000" algn="tl">
                      <a:srgbClr val="000000">
                        <a:alpha val="43137"/>
                      </a:srgbClr>
                    </a:outerShdw>
                  </a:effectLst>
                  <a:latin typeface="Arial" charset="0"/>
                </a:rPr>
                <a:t>From This</a:t>
              </a:r>
            </a:p>
          </p:txBody>
        </p:sp>
        <p:sp>
          <p:nvSpPr>
            <p:cNvPr id="1978374" name="Text Box 6"/>
            <p:cNvSpPr txBox="1">
              <a:spLocks noChangeArrowheads="1"/>
            </p:cNvSpPr>
            <p:nvPr/>
          </p:nvSpPr>
          <p:spPr bwMode="auto">
            <a:xfrm>
              <a:off x="2880" y="3696"/>
              <a:ext cx="1104" cy="303"/>
            </a:xfrm>
            <a:prstGeom prst="rect">
              <a:avLst/>
            </a:prstGeom>
            <a:noFill/>
            <a:ln w="12700">
              <a:noFill/>
              <a:miter lim="800000"/>
              <a:headEnd/>
              <a:tailEnd/>
            </a:ln>
            <a:effectLst/>
          </p:spPr>
          <p:txBody>
            <a:bodyPr>
              <a:spAutoFit/>
            </a:bodyPr>
            <a:lstStyle/>
            <a:p>
              <a:pPr eaLnBrk="0" hangingPunct="0"/>
              <a:r>
                <a:rPr lang="en-US" sz="1800" b="1" dirty="0">
                  <a:effectLst>
                    <a:outerShdw blurRad="38100" dist="38100" dir="2700000" algn="tl">
                      <a:srgbClr val="000000">
                        <a:alpha val="43137"/>
                      </a:srgbClr>
                    </a:outerShdw>
                  </a:effectLst>
                  <a:latin typeface="Arial" charset="0"/>
                </a:rPr>
                <a:t>To This More</a:t>
              </a:r>
            </a:p>
          </p:txBody>
        </p:sp>
        <p:sp>
          <p:nvSpPr>
            <p:cNvPr id="1978375" name="Text Box 7"/>
            <p:cNvSpPr txBox="1">
              <a:spLocks noChangeArrowheads="1"/>
            </p:cNvSpPr>
            <p:nvPr/>
          </p:nvSpPr>
          <p:spPr bwMode="auto">
            <a:xfrm>
              <a:off x="1824" y="4172"/>
              <a:ext cx="601" cy="257"/>
            </a:xfrm>
            <a:prstGeom prst="rect">
              <a:avLst/>
            </a:prstGeom>
            <a:noFill/>
            <a:ln w="12700">
              <a:noFill/>
              <a:miter lim="800000"/>
              <a:headEnd/>
              <a:tailEnd/>
            </a:ln>
            <a:effectLst/>
          </p:spPr>
          <p:txBody>
            <a:bodyPr wrap="square">
              <a:spAutoFit/>
            </a:bodyPr>
            <a:lstStyle/>
            <a:p>
              <a:pPr eaLnBrk="0" hangingPunct="0"/>
              <a:r>
                <a:rPr lang="en-US" sz="1800" b="1" dirty="0">
                  <a:solidFill>
                    <a:srgbClr val="37439B"/>
                  </a:solidFill>
                  <a:effectLst>
                    <a:outerShdw blurRad="38100" dist="38100" dir="2700000" algn="tl">
                      <a:srgbClr val="000000">
                        <a:alpha val="43137"/>
                      </a:srgbClr>
                    </a:outerShdw>
                  </a:effectLst>
                  <a:latin typeface="Arial" charset="0"/>
                </a:rPr>
                <a:t>Design</a:t>
              </a:r>
            </a:p>
          </p:txBody>
        </p:sp>
        <p:sp>
          <p:nvSpPr>
            <p:cNvPr id="1978376" name="Text Box 8"/>
            <p:cNvSpPr txBox="1">
              <a:spLocks noChangeArrowheads="1"/>
            </p:cNvSpPr>
            <p:nvPr/>
          </p:nvSpPr>
          <p:spPr bwMode="auto">
            <a:xfrm>
              <a:off x="2928" y="4172"/>
              <a:ext cx="1215" cy="257"/>
            </a:xfrm>
            <a:prstGeom prst="rect">
              <a:avLst/>
            </a:prstGeom>
            <a:noFill/>
            <a:ln w="12700">
              <a:noFill/>
              <a:miter lim="800000"/>
              <a:headEnd/>
              <a:tailEnd/>
            </a:ln>
            <a:effectLst/>
          </p:spPr>
          <p:txBody>
            <a:bodyPr wrap="square">
              <a:spAutoFit/>
            </a:bodyPr>
            <a:lstStyle/>
            <a:p>
              <a:pPr eaLnBrk="0" hangingPunct="0"/>
              <a:r>
                <a:rPr lang="en-US" sz="1800" b="1" dirty="0">
                  <a:effectLst>
                    <a:outerShdw blurRad="38100" dist="38100" dir="2700000" algn="tl">
                      <a:srgbClr val="000000">
                        <a:alpha val="43137"/>
                      </a:srgbClr>
                    </a:outerShdw>
                  </a:effectLst>
                  <a:latin typeface="Arial" charset="0"/>
                </a:rPr>
                <a:t>Sanitary Design</a:t>
              </a:r>
            </a:p>
          </p:txBody>
        </p:sp>
        <p:sp>
          <p:nvSpPr>
            <p:cNvPr id="1978377" name="AutoShape 9"/>
            <p:cNvSpPr>
              <a:spLocks noChangeArrowheads="1"/>
            </p:cNvSpPr>
            <p:nvPr/>
          </p:nvSpPr>
          <p:spPr bwMode="auto">
            <a:xfrm>
              <a:off x="1632" y="3907"/>
              <a:ext cx="2496" cy="31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7439B"/>
            </a:solidFill>
            <a:ln w="9525">
              <a:solidFill>
                <a:srgbClr val="37439B"/>
              </a:solidFill>
              <a:miter lim="800000"/>
              <a:headEnd/>
              <a:tailEnd/>
            </a:ln>
            <a:effectLst/>
          </p:spPr>
          <p:txBody>
            <a:bodyPr wrap="none" anchor="ctr"/>
            <a:lstStyle/>
            <a:p>
              <a:endParaRPr lang="en-US" dirty="0"/>
            </a:p>
          </p:txBody>
        </p:sp>
      </p:grpSp>
      <p:sp>
        <p:nvSpPr>
          <p:cNvPr id="1978378" name="Text Box 10"/>
          <p:cNvSpPr txBox="1">
            <a:spLocks noChangeArrowheads="1"/>
          </p:cNvSpPr>
          <p:nvPr/>
        </p:nvSpPr>
        <p:spPr bwMode="auto">
          <a:xfrm>
            <a:off x="457200" y="304800"/>
            <a:ext cx="1774845" cy="369332"/>
          </a:xfrm>
          <a:prstGeom prst="rect">
            <a:avLst/>
          </a:prstGeom>
          <a:solidFill>
            <a:schemeClr val="bg1"/>
          </a:solidFill>
          <a:ln w="9525">
            <a:solidFill>
              <a:schemeClr val="tx1"/>
            </a:solidFill>
            <a:miter lim="800000"/>
            <a:headEnd/>
            <a:tailEnd/>
          </a:ln>
          <a:effectLst/>
        </p:spPr>
        <p:txBody>
          <a:bodyPr wrap="none">
            <a:spAutoFit/>
          </a:bodyPr>
          <a:lstStyle/>
          <a:p>
            <a:r>
              <a:rPr lang="en-US" b="1" dirty="0">
                <a:effectLst>
                  <a:outerShdw blurRad="38100" dist="38100" dir="2700000" algn="tl">
                    <a:srgbClr val="000000">
                      <a:alpha val="43137"/>
                    </a:srgbClr>
                  </a:outerShdw>
                </a:effectLst>
                <a:latin typeface="Arial" charset="0"/>
              </a:rPr>
              <a:t>Ponding water</a:t>
            </a:r>
          </a:p>
        </p:txBody>
      </p:sp>
      <p:sp>
        <p:nvSpPr>
          <p:cNvPr id="1978379" name="Line 11"/>
          <p:cNvSpPr>
            <a:spLocks noChangeShapeType="1"/>
          </p:cNvSpPr>
          <p:nvPr/>
        </p:nvSpPr>
        <p:spPr bwMode="auto">
          <a:xfrm>
            <a:off x="1447800" y="838200"/>
            <a:ext cx="457200" cy="1219200"/>
          </a:xfrm>
          <a:prstGeom prst="line">
            <a:avLst/>
          </a:prstGeom>
          <a:noFill/>
          <a:ln w="57150">
            <a:solidFill>
              <a:srgbClr val="FFFF00"/>
            </a:solidFill>
            <a:round/>
            <a:headEnd/>
            <a:tailEnd type="triangle" w="med" len="med"/>
          </a:ln>
          <a:effectLst/>
        </p:spPr>
        <p:txBody>
          <a:bodyPr/>
          <a:lstStyle/>
          <a:p>
            <a:endParaRPr lang="en-US" dirty="0"/>
          </a:p>
        </p:txBody>
      </p:sp>
      <p:sp>
        <p:nvSpPr>
          <p:cNvPr id="1978380" name="Text Box 12"/>
          <p:cNvSpPr txBox="1">
            <a:spLocks noChangeArrowheads="1"/>
          </p:cNvSpPr>
          <p:nvPr/>
        </p:nvSpPr>
        <p:spPr bwMode="auto">
          <a:xfrm>
            <a:off x="152400" y="5715000"/>
            <a:ext cx="1544012" cy="369332"/>
          </a:xfrm>
          <a:prstGeom prst="rect">
            <a:avLst/>
          </a:prstGeom>
          <a:solidFill>
            <a:schemeClr val="bg1"/>
          </a:solidFill>
          <a:ln w="9525">
            <a:solidFill>
              <a:schemeClr val="tx1"/>
            </a:solidFill>
            <a:miter lim="800000"/>
            <a:headEnd/>
            <a:tailEnd/>
          </a:ln>
          <a:effectLst/>
        </p:spPr>
        <p:txBody>
          <a:bodyPr wrap="none">
            <a:spAutoFit/>
          </a:bodyPr>
          <a:lstStyle/>
          <a:p>
            <a:r>
              <a:rPr lang="en-US" b="1" dirty="0">
                <a:effectLst>
                  <a:outerShdw blurRad="38100" dist="38100" dir="2700000" algn="tl">
                    <a:srgbClr val="000000">
                      <a:alpha val="43137"/>
                    </a:srgbClr>
                  </a:outerShdw>
                </a:effectLst>
                <a:latin typeface="Arial" charset="0"/>
              </a:rPr>
              <a:t>Poor repairs</a:t>
            </a:r>
          </a:p>
        </p:txBody>
      </p:sp>
      <p:sp>
        <p:nvSpPr>
          <p:cNvPr id="1978381" name="Line 13"/>
          <p:cNvSpPr>
            <a:spLocks noChangeShapeType="1"/>
          </p:cNvSpPr>
          <p:nvPr/>
        </p:nvSpPr>
        <p:spPr bwMode="auto">
          <a:xfrm flipV="1">
            <a:off x="1066800" y="4953000"/>
            <a:ext cx="685800" cy="685800"/>
          </a:xfrm>
          <a:prstGeom prst="line">
            <a:avLst/>
          </a:prstGeom>
          <a:noFill/>
          <a:ln w="57150">
            <a:solidFill>
              <a:srgbClr val="FFFF00"/>
            </a:solidFill>
            <a:round/>
            <a:headEnd/>
            <a:tailEnd type="triangle" w="med" len="med"/>
          </a:ln>
          <a:effectLst/>
        </p:spPr>
        <p:txBody>
          <a:bodyPr/>
          <a:lstStyle/>
          <a:p>
            <a:endParaRPr lang="en-US" dirty="0"/>
          </a:p>
        </p:txBody>
      </p:sp>
      <p:sp>
        <p:nvSpPr>
          <p:cNvPr id="1978382" name="Line 14"/>
          <p:cNvSpPr>
            <a:spLocks noChangeShapeType="1"/>
          </p:cNvSpPr>
          <p:nvPr/>
        </p:nvSpPr>
        <p:spPr bwMode="auto">
          <a:xfrm flipV="1">
            <a:off x="1066800" y="2743200"/>
            <a:ext cx="1143000" cy="2895600"/>
          </a:xfrm>
          <a:prstGeom prst="line">
            <a:avLst/>
          </a:prstGeom>
          <a:noFill/>
          <a:ln w="57150">
            <a:solidFill>
              <a:srgbClr val="FFFF00"/>
            </a:solidFill>
            <a:round/>
            <a:headEnd/>
            <a:tailEnd type="triangle" w="med" len="med"/>
          </a:ln>
          <a:effectLst/>
        </p:spPr>
        <p:txBody>
          <a:bodyPr/>
          <a:lstStyle/>
          <a:p>
            <a:endParaRPr lang="en-US" dirty="0"/>
          </a:p>
        </p:txBody>
      </p:sp>
      <p:sp>
        <p:nvSpPr>
          <p:cNvPr id="1978383" name="Text Box 15"/>
          <p:cNvSpPr txBox="1">
            <a:spLocks noChangeArrowheads="1"/>
          </p:cNvSpPr>
          <p:nvPr/>
        </p:nvSpPr>
        <p:spPr bwMode="auto">
          <a:xfrm>
            <a:off x="2362200" y="0"/>
            <a:ext cx="6781800" cy="830997"/>
          </a:xfrm>
          <a:prstGeom prst="rect">
            <a:avLst/>
          </a:prstGeom>
          <a:noFill/>
          <a:ln w="9525">
            <a:noFill/>
            <a:miter lim="800000"/>
            <a:headEnd/>
            <a:tailEnd/>
          </a:ln>
          <a:effectLst/>
        </p:spPr>
        <p:txBody>
          <a:bodyPr wrap="square">
            <a:spAutoFit/>
          </a:bodyPr>
          <a:lstStyle/>
          <a:p>
            <a:r>
              <a:rPr lang="en-US" sz="1600" b="1" dirty="0">
                <a:solidFill>
                  <a:schemeClr val="accent1">
                    <a:lumMod val="75000"/>
                  </a:schemeClr>
                </a:solidFill>
                <a:latin typeface="Arial" charset="0"/>
              </a:rPr>
              <a:t>… requires designs that facilitate free draining of any moisture that is introduced into the facility environment. </a:t>
            </a:r>
          </a:p>
          <a:p>
            <a:r>
              <a:rPr lang="en-US" sz="1600" b="1" dirty="0">
                <a:solidFill>
                  <a:schemeClr val="accent1">
                    <a:lumMod val="75000"/>
                  </a:schemeClr>
                </a:solidFill>
                <a:latin typeface="Arial" charset="0"/>
              </a:rPr>
              <a:t>Pooling water is a sign of trouble.</a:t>
            </a:r>
            <a:r>
              <a:rPr lang="en-US" sz="1400" dirty="0">
                <a:solidFill>
                  <a:schemeClr val="accent1">
                    <a:lumMod val="75000"/>
                  </a:schemeClr>
                </a:solidFill>
                <a:latin typeface="Arial" charset="0"/>
              </a:rPr>
              <a:t>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1310640" y="3032760"/>
            <a:ext cx="1508760" cy="3246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866" name="Rectangle 34"/>
          <p:cNvSpPr>
            <a:spLocks noGrp="1" noChangeArrowheads="1"/>
          </p:cNvSpPr>
          <p:nvPr>
            <p:ph type="title"/>
          </p:nvPr>
        </p:nvSpPr>
        <p:spPr/>
        <p:txBody>
          <a:bodyPr rtlCol="0">
            <a:normAutofit fontScale="90000"/>
          </a:bodyPr>
          <a:lstStyle/>
          <a:p>
            <a:pPr fontAlgn="auto">
              <a:lnSpc>
                <a:spcPts val="3200"/>
              </a:lnSpc>
              <a:spcAft>
                <a:spcPts val="0"/>
              </a:spcAft>
              <a:defRPr/>
            </a:pPr>
            <a:r>
              <a:rPr lang="en-US" dirty="0" smtClean="0">
                <a:solidFill>
                  <a:schemeClr val="accent1">
                    <a:lumMod val="75000"/>
                  </a:schemeClr>
                </a:solidFill>
              </a:rPr>
              <a:t>A Sanitation Centric </a:t>
            </a:r>
            <a:br>
              <a:rPr lang="en-US" dirty="0" smtClean="0">
                <a:solidFill>
                  <a:schemeClr val="accent1">
                    <a:lumMod val="75000"/>
                  </a:schemeClr>
                </a:solidFill>
              </a:rPr>
            </a:br>
            <a:r>
              <a:rPr lang="en-US" dirty="0" smtClean="0">
                <a:solidFill>
                  <a:schemeClr val="accent1">
                    <a:lumMod val="75000"/>
                  </a:schemeClr>
                </a:solidFill>
              </a:rPr>
              <a:t>integrated “Safe Food” Supply Chain</a:t>
            </a:r>
            <a:endParaRPr lang="en-US" dirty="0">
              <a:solidFill>
                <a:schemeClr val="accent1">
                  <a:lumMod val="75000"/>
                </a:schemeClr>
              </a:solidFill>
            </a:endParaRPr>
          </a:p>
        </p:txBody>
      </p:sp>
      <p:sp>
        <p:nvSpPr>
          <p:cNvPr id="1556482" name="Slide Number Placeholder 2"/>
          <p:cNvSpPr>
            <a:spLocks noGrp="1"/>
          </p:cNvSpPr>
          <p:nvPr>
            <p:ph type="sldNum" sz="quarter" idx="4294967295"/>
          </p:nvPr>
        </p:nvSpPr>
        <p:spPr bwMode="auto">
          <a:xfrm>
            <a:off x="0" y="6575425"/>
            <a:ext cx="457200" cy="282575"/>
          </a:xfrm>
          <a:prstGeom prst="rect">
            <a:avLst/>
          </a:prstGeom>
          <a:noFill/>
          <a:ln>
            <a:miter lim="800000"/>
            <a:headEnd/>
            <a:tailEnd/>
          </a:ln>
        </p:spPr>
        <p:txBody>
          <a:bodyPr/>
          <a:lstStyle/>
          <a:p>
            <a:pPr algn="ctr" eaLnBrk="0" hangingPunct="0"/>
            <a:fld id="{AD82707C-C773-4C4C-9CBC-AEE286FF400D}" type="slidenum">
              <a:rPr lang="en-US"/>
              <a:pPr algn="ctr" eaLnBrk="0" hangingPunct="0"/>
              <a:t>25</a:t>
            </a:fld>
            <a:endParaRPr lang="en-US"/>
          </a:p>
        </p:txBody>
      </p:sp>
      <p:sp>
        <p:nvSpPr>
          <p:cNvPr id="1556483" name="Rectangle 2"/>
          <p:cNvSpPr>
            <a:spLocks noChangeArrowheads="1"/>
          </p:cNvSpPr>
          <p:nvPr/>
        </p:nvSpPr>
        <p:spPr bwMode="auto">
          <a:xfrm>
            <a:off x="3143250" y="2898775"/>
            <a:ext cx="5106988" cy="1312863"/>
          </a:xfrm>
          <a:prstGeom prst="rect">
            <a:avLst/>
          </a:prstGeom>
          <a:noFill/>
          <a:ln w="9525">
            <a:noFill/>
            <a:miter lim="800000"/>
            <a:headEnd/>
            <a:tailEnd/>
          </a:ln>
        </p:spPr>
        <p:txBody>
          <a:bodyPr/>
          <a:lstStyle/>
          <a:p>
            <a:pPr algn="ctr" eaLnBrk="0" hangingPunct="0"/>
            <a:endParaRPr lang="en-US" b="1">
              <a:latin typeface="Arial" charset="0"/>
              <a:cs typeface="Arial" charset="0"/>
            </a:endParaRPr>
          </a:p>
        </p:txBody>
      </p:sp>
      <p:sp>
        <p:nvSpPr>
          <p:cNvPr id="1556484" name="Rectangle 3"/>
          <p:cNvSpPr>
            <a:spLocks noChangeArrowheads="1"/>
          </p:cNvSpPr>
          <p:nvPr/>
        </p:nvSpPr>
        <p:spPr bwMode="auto">
          <a:xfrm>
            <a:off x="479425" y="177800"/>
            <a:ext cx="1595438" cy="760413"/>
          </a:xfrm>
          <a:prstGeom prst="rect">
            <a:avLst/>
          </a:prstGeom>
          <a:noFill/>
          <a:ln w="9525">
            <a:noFill/>
            <a:miter lim="800000"/>
            <a:headEnd/>
            <a:tailEnd/>
          </a:ln>
        </p:spPr>
        <p:txBody>
          <a:bodyPr/>
          <a:lstStyle/>
          <a:p>
            <a:pPr algn="ctr" eaLnBrk="0" hangingPunct="0"/>
            <a:endParaRPr lang="en-US"/>
          </a:p>
        </p:txBody>
      </p:sp>
      <p:sp>
        <p:nvSpPr>
          <p:cNvPr id="1556485" name="Rectangle 4"/>
          <p:cNvSpPr>
            <a:spLocks noChangeArrowheads="1"/>
          </p:cNvSpPr>
          <p:nvPr/>
        </p:nvSpPr>
        <p:spPr bwMode="auto">
          <a:xfrm>
            <a:off x="2649538" y="404813"/>
            <a:ext cx="5048250" cy="395287"/>
          </a:xfrm>
          <a:prstGeom prst="rect">
            <a:avLst/>
          </a:prstGeom>
          <a:noFill/>
          <a:ln w="9525">
            <a:noFill/>
            <a:miter lim="800000"/>
            <a:headEnd/>
            <a:tailEnd/>
          </a:ln>
        </p:spPr>
        <p:txBody>
          <a:bodyPr/>
          <a:lstStyle/>
          <a:p>
            <a:pPr algn="ctr" eaLnBrk="0" hangingPunct="0"/>
            <a:endParaRPr lang="en-US"/>
          </a:p>
        </p:txBody>
      </p:sp>
      <p:sp>
        <p:nvSpPr>
          <p:cNvPr id="1556486" name="Rectangle 5"/>
          <p:cNvSpPr>
            <a:spLocks noChangeArrowheads="1"/>
          </p:cNvSpPr>
          <p:nvPr/>
        </p:nvSpPr>
        <p:spPr bwMode="auto">
          <a:xfrm>
            <a:off x="4997450" y="2519363"/>
            <a:ext cx="11113" cy="125412"/>
          </a:xfrm>
          <a:prstGeom prst="rect">
            <a:avLst/>
          </a:prstGeom>
          <a:solidFill>
            <a:srgbClr val="EF9100"/>
          </a:solidFill>
          <a:ln w="9525">
            <a:solidFill>
              <a:srgbClr val="000000"/>
            </a:solidFill>
            <a:miter lim="800000"/>
            <a:headEnd/>
            <a:tailEnd/>
          </a:ln>
        </p:spPr>
        <p:txBody>
          <a:bodyPr/>
          <a:lstStyle/>
          <a:p>
            <a:pPr algn="ctr" eaLnBrk="0" hangingPunct="0"/>
            <a:endParaRPr lang="en-US"/>
          </a:p>
        </p:txBody>
      </p:sp>
      <p:sp>
        <p:nvSpPr>
          <p:cNvPr id="1556487" name="Rectangle 6"/>
          <p:cNvSpPr>
            <a:spLocks noChangeArrowheads="1"/>
          </p:cNvSpPr>
          <p:nvPr/>
        </p:nvSpPr>
        <p:spPr bwMode="auto">
          <a:xfrm>
            <a:off x="4997450" y="2519363"/>
            <a:ext cx="11113" cy="125412"/>
          </a:xfrm>
          <a:prstGeom prst="rect">
            <a:avLst/>
          </a:prstGeom>
          <a:solidFill>
            <a:srgbClr val="EF9100"/>
          </a:solidFill>
          <a:ln w="9525">
            <a:solidFill>
              <a:srgbClr val="000000"/>
            </a:solidFill>
            <a:miter lim="800000"/>
            <a:headEnd/>
            <a:tailEnd/>
          </a:ln>
        </p:spPr>
        <p:txBody>
          <a:bodyPr/>
          <a:lstStyle/>
          <a:p>
            <a:pPr algn="ctr" eaLnBrk="0" hangingPunct="0"/>
            <a:endParaRPr lang="en-US"/>
          </a:p>
        </p:txBody>
      </p:sp>
      <p:sp>
        <p:nvSpPr>
          <p:cNvPr id="1556488" name="Rectangle 7"/>
          <p:cNvSpPr>
            <a:spLocks noChangeArrowheads="1"/>
          </p:cNvSpPr>
          <p:nvPr/>
        </p:nvSpPr>
        <p:spPr bwMode="auto">
          <a:xfrm>
            <a:off x="3360738" y="2238375"/>
            <a:ext cx="1150937" cy="484188"/>
          </a:xfrm>
          <a:prstGeom prst="rect">
            <a:avLst/>
          </a:prstGeom>
          <a:noFill/>
          <a:ln w="9525">
            <a:noFill/>
            <a:miter lim="800000"/>
            <a:headEnd/>
            <a:tailEnd/>
          </a:ln>
        </p:spPr>
        <p:txBody>
          <a:bodyPr/>
          <a:lstStyle/>
          <a:p>
            <a:pPr algn="ctr" eaLnBrk="0" hangingPunct="0"/>
            <a:endParaRPr lang="en-US"/>
          </a:p>
        </p:txBody>
      </p:sp>
      <p:sp>
        <p:nvSpPr>
          <p:cNvPr id="1556489" name="Rectangle 8"/>
          <p:cNvSpPr>
            <a:spLocks noChangeArrowheads="1"/>
          </p:cNvSpPr>
          <p:nvPr/>
        </p:nvSpPr>
        <p:spPr bwMode="auto">
          <a:xfrm>
            <a:off x="3711575" y="2293938"/>
            <a:ext cx="1216025" cy="474662"/>
          </a:xfrm>
          <a:prstGeom prst="rect">
            <a:avLst/>
          </a:prstGeom>
          <a:noFill/>
          <a:ln w="9525">
            <a:noFill/>
            <a:miter lim="800000"/>
            <a:headEnd/>
            <a:tailEnd/>
          </a:ln>
        </p:spPr>
        <p:txBody>
          <a:bodyPr/>
          <a:lstStyle/>
          <a:p>
            <a:pPr algn="ctr" eaLnBrk="0" hangingPunct="0"/>
            <a:endParaRPr lang="en-US"/>
          </a:p>
        </p:txBody>
      </p:sp>
      <p:sp>
        <p:nvSpPr>
          <p:cNvPr id="504841" name="AutoShape 9"/>
          <p:cNvSpPr>
            <a:spLocks noChangeArrowheads="1"/>
          </p:cNvSpPr>
          <p:nvPr/>
        </p:nvSpPr>
        <p:spPr bwMode="auto">
          <a:xfrm>
            <a:off x="174592" y="2200275"/>
            <a:ext cx="1439862" cy="966788"/>
          </a:xfrm>
          <a:prstGeom prst="homePlate">
            <a:avLst>
              <a:gd name="adj" fmla="val 37233"/>
            </a:avLst>
          </a:prstGeom>
          <a:solidFill>
            <a:srgbClr val="6699FF"/>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0" hangingPunct="0">
              <a:defRPr/>
            </a:pPr>
            <a:endParaRPr lang="en-US" dirty="0"/>
          </a:p>
        </p:txBody>
      </p:sp>
      <p:sp>
        <p:nvSpPr>
          <p:cNvPr id="504842" name="AutoShape 10"/>
          <p:cNvSpPr>
            <a:spLocks noChangeArrowheads="1"/>
          </p:cNvSpPr>
          <p:nvPr/>
        </p:nvSpPr>
        <p:spPr bwMode="auto">
          <a:xfrm>
            <a:off x="6742763" y="2174875"/>
            <a:ext cx="1438275" cy="993775"/>
          </a:xfrm>
          <a:prstGeom prst="chevron">
            <a:avLst>
              <a:gd name="adj" fmla="val 36182"/>
            </a:avLst>
          </a:prstGeom>
          <a:solidFill>
            <a:srgbClr val="6699FF"/>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0" hangingPunct="0">
              <a:defRPr/>
            </a:pPr>
            <a:endParaRPr lang="en-US" dirty="0"/>
          </a:p>
        </p:txBody>
      </p:sp>
      <p:sp>
        <p:nvSpPr>
          <p:cNvPr id="504843" name="AutoShape 11"/>
          <p:cNvSpPr>
            <a:spLocks noChangeArrowheads="1"/>
          </p:cNvSpPr>
          <p:nvPr/>
        </p:nvSpPr>
        <p:spPr bwMode="auto">
          <a:xfrm>
            <a:off x="1471750" y="2198688"/>
            <a:ext cx="1438275" cy="969962"/>
          </a:xfrm>
          <a:prstGeom prst="chevron">
            <a:avLst>
              <a:gd name="adj" fmla="val 37070"/>
            </a:avLst>
          </a:prstGeom>
          <a:solidFill>
            <a:srgbClr val="6699FF"/>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0" hangingPunct="0">
              <a:defRPr/>
            </a:pPr>
            <a:endParaRPr lang="en-US" dirty="0"/>
          </a:p>
        </p:txBody>
      </p:sp>
      <p:sp>
        <p:nvSpPr>
          <p:cNvPr id="504844" name="AutoShape 12"/>
          <p:cNvSpPr>
            <a:spLocks noChangeArrowheads="1"/>
          </p:cNvSpPr>
          <p:nvPr/>
        </p:nvSpPr>
        <p:spPr bwMode="auto">
          <a:xfrm>
            <a:off x="2805046" y="2187575"/>
            <a:ext cx="1438275" cy="981075"/>
          </a:xfrm>
          <a:prstGeom prst="chevron">
            <a:avLst>
              <a:gd name="adj" fmla="val 36650"/>
            </a:avLst>
          </a:prstGeom>
          <a:solidFill>
            <a:srgbClr val="6699FF"/>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0" hangingPunct="0">
              <a:defRPr/>
            </a:pPr>
            <a:endParaRPr lang="en-US" dirty="0"/>
          </a:p>
        </p:txBody>
      </p:sp>
      <p:sp>
        <p:nvSpPr>
          <p:cNvPr id="504845" name="AutoShape 13"/>
          <p:cNvSpPr>
            <a:spLocks noChangeArrowheads="1"/>
          </p:cNvSpPr>
          <p:nvPr/>
        </p:nvSpPr>
        <p:spPr bwMode="auto">
          <a:xfrm>
            <a:off x="5476518" y="2187575"/>
            <a:ext cx="1438275" cy="981075"/>
          </a:xfrm>
          <a:prstGeom prst="chevron">
            <a:avLst>
              <a:gd name="adj" fmla="val 36650"/>
            </a:avLst>
          </a:prstGeom>
          <a:solidFill>
            <a:srgbClr val="6699FF"/>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0" hangingPunct="0">
              <a:defRPr/>
            </a:pPr>
            <a:endParaRPr lang="en-US" dirty="0"/>
          </a:p>
        </p:txBody>
      </p:sp>
      <p:sp>
        <p:nvSpPr>
          <p:cNvPr id="504846" name="AutoShape 14"/>
          <p:cNvSpPr>
            <a:spLocks noChangeArrowheads="1"/>
          </p:cNvSpPr>
          <p:nvPr/>
        </p:nvSpPr>
        <p:spPr bwMode="auto">
          <a:xfrm>
            <a:off x="4155343" y="2187575"/>
            <a:ext cx="1438275" cy="981075"/>
          </a:xfrm>
          <a:prstGeom prst="chevron">
            <a:avLst>
              <a:gd name="adj" fmla="val 36650"/>
            </a:avLst>
          </a:prstGeom>
          <a:solidFill>
            <a:srgbClr val="6699FF"/>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0" hangingPunct="0">
              <a:defRPr/>
            </a:pPr>
            <a:endParaRPr lang="en-US" dirty="0"/>
          </a:p>
        </p:txBody>
      </p:sp>
      <p:pic>
        <p:nvPicPr>
          <p:cNvPr id="1556508" name="Picture 16" descr="MCj03516070000[1]"/>
          <p:cNvPicPr>
            <a:picLocks noChangeAspect="1" noChangeArrowheads="1"/>
          </p:cNvPicPr>
          <p:nvPr/>
        </p:nvPicPr>
        <p:blipFill>
          <a:blip r:embed="rId3" cstate="print"/>
          <a:srcRect/>
          <a:stretch>
            <a:fillRect/>
          </a:stretch>
        </p:blipFill>
        <p:spPr bwMode="auto">
          <a:xfrm>
            <a:off x="5805488" y="2270125"/>
            <a:ext cx="863600" cy="752475"/>
          </a:xfrm>
          <a:prstGeom prst="rect">
            <a:avLst/>
          </a:prstGeom>
          <a:noFill/>
          <a:ln w="9525">
            <a:noFill/>
            <a:miter lim="800000"/>
            <a:headEnd/>
            <a:tailEnd/>
          </a:ln>
        </p:spPr>
      </p:pic>
      <p:sp>
        <p:nvSpPr>
          <p:cNvPr id="1556509" name="Text Box 20"/>
          <p:cNvSpPr txBox="1">
            <a:spLocks noChangeArrowheads="1"/>
          </p:cNvSpPr>
          <p:nvPr/>
        </p:nvSpPr>
        <p:spPr bwMode="auto">
          <a:xfrm>
            <a:off x="117475" y="1781175"/>
            <a:ext cx="1173163" cy="396875"/>
          </a:xfrm>
          <a:prstGeom prst="rect">
            <a:avLst/>
          </a:prstGeom>
          <a:noFill/>
          <a:ln w="9525">
            <a:noFill/>
            <a:miter lim="800000"/>
            <a:headEnd/>
            <a:tailEnd/>
          </a:ln>
        </p:spPr>
        <p:txBody>
          <a:bodyPr lIns="0" rIns="0">
            <a:spAutoFit/>
          </a:bodyPr>
          <a:lstStyle/>
          <a:p>
            <a:pPr algn="ctr"/>
            <a:r>
              <a:rPr lang="en-AU" sz="2000">
                <a:cs typeface="Arial" charset="0"/>
              </a:rPr>
              <a:t>Concept </a:t>
            </a:r>
          </a:p>
        </p:txBody>
      </p:sp>
      <p:sp>
        <p:nvSpPr>
          <p:cNvPr id="1556510" name="Text Box 21"/>
          <p:cNvSpPr txBox="1">
            <a:spLocks noChangeArrowheads="1"/>
          </p:cNvSpPr>
          <p:nvPr/>
        </p:nvSpPr>
        <p:spPr bwMode="auto">
          <a:xfrm>
            <a:off x="1489075" y="1800225"/>
            <a:ext cx="1158875" cy="396875"/>
          </a:xfrm>
          <a:prstGeom prst="rect">
            <a:avLst/>
          </a:prstGeom>
          <a:noFill/>
          <a:ln w="9525">
            <a:noFill/>
            <a:miter lim="800000"/>
            <a:headEnd/>
            <a:tailEnd/>
          </a:ln>
        </p:spPr>
        <p:txBody>
          <a:bodyPr lIns="0" rIns="0">
            <a:spAutoFit/>
          </a:bodyPr>
          <a:lstStyle/>
          <a:p>
            <a:pPr algn="ctr"/>
            <a:r>
              <a:rPr lang="en-AU" sz="2000">
                <a:cs typeface="Arial" charset="0"/>
              </a:rPr>
              <a:t>Design</a:t>
            </a:r>
          </a:p>
        </p:txBody>
      </p:sp>
      <p:sp>
        <p:nvSpPr>
          <p:cNvPr id="1556511" name="Text Box 22"/>
          <p:cNvSpPr txBox="1">
            <a:spLocks noChangeArrowheads="1"/>
          </p:cNvSpPr>
          <p:nvPr/>
        </p:nvSpPr>
        <p:spPr bwMode="auto">
          <a:xfrm>
            <a:off x="2874963" y="1778000"/>
            <a:ext cx="998537" cy="400050"/>
          </a:xfrm>
          <a:prstGeom prst="rect">
            <a:avLst/>
          </a:prstGeom>
          <a:noFill/>
          <a:ln w="9525">
            <a:noFill/>
            <a:miter lim="800000"/>
            <a:headEnd/>
            <a:tailEnd/>
          </a:ln>
        </p:spPr>
        <p:txBody>
          <a:bodyPr wrap="none" lIns="0" rIns="0">
            <a:spAutoFit/>
          </a:bodyPr>
          <a:lstStyle/>
          <a:p>
            <a:pPr algn="ctr"/>
            <a:r>
              <a:rPr lang="en-AU" sz="2000">
                <a:cs typeface="Arial" charset="0"/>
              </a:rPr>
              <a:t>Review </a:t>
            </a:r>
          </a:p>
        </p:txBody>
      </p:sp>
      <p:sp>
        <p:nvSpPr>
          <p:cNvPr id="1556512" name="Text Box 23"/>
          <p:cNvSpPr txBox="1">
            <a:spLocks noChangeArrowheads="1"/>
          </p:cNvSpPr>
          <p:nvPr/>
        </p:nvSpPr>
        <p:spPr bwMode="auto">
          <a:xfrm>
            <a:off x="4348163" y="1778000"/>
            <a:ext cx="889000" cy="400050"/>
          </a:xfrm>
          <a:prstGeom prst="rect">
            <a:avLst/>
          </a:prstGeom>
          <a:noFill/>
          <a:ln w="9525">
            <a:noFill/>
            <a:miter lim="800000"/>
            <a:headEnd/>
            <a:tailEnd/>
          </a:ln>
        </p:spPr>
        <p:txBody>
          <a:bodyPr wrap="none" lIns="0" rIns="0">
            <a:spAutoFit/>
          </a:bodyPr>
          <a:lstStyle/>
          <a:p>
            <a:pPr algn="ctr"/>
            <a:r>
              <a:rPr lang="en-AU" sz="2000">
                <a:cs typeface="Arial" charset="0"/>
              </a:rPr>
              <a:t>Install </a:t>
            </a:r>
          </a:p>
        </p:txBody>
      </p:sp>
      <p:sp>
        <p:nvSpPr>
          <p:cNvPr id="1556513" name="Text Box 24"/>
          <p:cNvSpPr txBox="1">
            <a:spLocks noChangeArrowheads="1"/>
          </p:cNvSpPr>
          <p:nvPr/>
        </p:nvSpPr>
        <p:spPr bwMode="auto">
          <a:xfrm>
            <a:off x="5570538" y="1771650"/>
            <a:ext cx="1025525" cy="400050"/>
          </a:xfrm>
          <a:prstGeom prst="rect">
            <a:avLst/>
          </a:prstGeom>
          <a:noFill/>
          <a:ln w="9525">
            <a:noFill/>
            <a:miter lim="800000"/>
            <a:headEnd/>
            <a:tailEnd/>
          </a:ln>
        </p:spPr>
        <p:txBody>
          <a:bodyPr wrap="none" lIns="0" rIns="0">
            <a:spAutoFit/>
          </a:bodyPr>
          <a:lstStyle/>
          <a:p>
            <a:pPr algn="ctr"/>
            <a:r>
              <a:rPr lang="en-AU" sz="2000">
                <a:cs typeface="Arial" charset="0"/>
              </a:rPr>
              <a:t>Operate</a:t>
            </a:r>
          </a:p>
        </p:txBody>
      </p:sp>
      <p:sp>
        <p:nvSpPr>
          <p:cNvPr id="1556514" name="Text Box 25"/>
          <p:cNvSpPr txBox="1">
            <a:spLocks noChangeArrowheads="1"/>
          </p:cNvSpPr>
          <p:nvPr/>
        </p:nvSpPr>
        <p:spPr bwMode="auto">
          <a:xfrm>
            <a:off x="6919913" y="1784350"/>
            <a:ext cx="808037" cy="400050"/>
          </a:xfrm>
          <a:prstGeom prst="rect">
            <a:avLst/>
          </a:prstGeom>
          <a:noFill/>
          <a:ln w="9525">
            <a:noFill/>
            <a:miter lim="800000"/>
            <a:headEnd/>
            <a:tailEnd/>
          </a:ln>
        </p:spPr>
        <p:txBody>
          <a:bodyPr wrap="none" lIns="0" rIns="0">
            <a:spAutoFit/>
          </a:bodyPr>
          <a:lstStyle/>
          <a:p>
            <a:pPr algn="ctr"/>
            <a:r>
              <a:rPr lang="en-AU" sz="2000">
                <a:cs typeface="Arial" charset="0"/>
              </a:rPr>
              <a:t>Clean </a:t>
            </a:r>
          </a:p>
        </p:txBody>
      </p:sp>
      <p:sp>
        <p:nvSpPr>
          <p:cNvPr id="1556515" name="Text Box 27"/>
          <p:cNvSpPr txBox="1">
            <a:spLocks noChangeArrowheads="1"/>
          </p:cNvSpPr>
          <p:nvPr/>
        </p:nvSpPr>
        <p:spPr bwMode="auto">
          <a:xfrm>
            <a:off x="47625" y="3287713"/>
            <a:ext cx="1382713" cy="3163943"/>
          </a:xfrm>
          <a:prstGeom prst="rect">
            <a:avLst/>
          </a:prstGeom>
          <a:noFill/>
          <a:ln w="9525">
            <a:noFill/>
            <a:miter lim="800000"/>
            <a:headEnd/>
            <a:tailEnd/>
          </a:ln>
        </p:spPr>
        <p:txBody>
          <a:bodyPr lIns="0" rIns="0">
            <a:spAutoFit/>
          </a:bodyPr>
          <a:lstStyle/>
          <a:p>
            <a:pPr marL="117475" indent="-117475">
              <a:lnSpc>
                <a:spcPct val="95000"/>
              </a:lnSpc>
              <a:spcAft>
                <a:spcPts val="600"/>
              </a:spcAft>
              <a:buClr>
                <a:schemeClr val="tx2"/>
              </a:buClr>
              <a:buFontTx/>
              <a:buChar char="•"/>
            </a:pPr>
            <a:r>
              <a:rPr lang="en-AU" sz="1200" b="1">
                <a:latin typeface="Arial" charset="0"/>
                <a:cs typeface="Arial" charset="0"/>
              </a:rPr>
              <a:t>Product sensitivity</a:t>
            </a:r>
          </a:p>
          <a:p>
            <a:pPr marL="117475" indent="-117475">
              <a:lnSpc>
                <a:spcPct val="95000"/>
              </a:lnSpc>
              <a:spcAft>
                <a:spcPts val="600"/>
              </a:spcAft>
              <a:buClr>
                <a:schemeClr val="tx2"/>
              </a:buClr>
              <a:buFontTx/>
              <a:buChar char="•"/>
            </a:pPr>
            <a:r>
              <a:rPr lang="en-AU" sz="1200" b="1">
                <a:latin typeface="Arial" charset="0"/>
                <a:cs typeface="Arial" charset="0"/>
              </a:rPr>
              <a:t>Wet or dry clean</a:t>
            </a:r>
          </a:p>
          <a:p>
            <a:pPr marL="117475" indent="-117475">
              <a:lnSpc>
                <a:spcPct val="95000"/>
              </a:lnSpc>
              <a:spcAft>
                <a:spcPts val="600"/>
              </a:spcAft>
              <a:buClr>
                <a:schemeClr val="tx2"/>
              </a:buClr>
              <a:buFontTx/>
              <a:buChar char="•"/>
            </a:pPr>
            <a:r>
              <a:rPr lang="en-AU" sz="1200" b="1">
                <a:latin typeface="Arial" charset="0"/>
                <a:cs typeface="Arial" charset="0"/>
              </a:rPr>
              <a:t>Allergens</a:t>
            </a:r>
          </a:p>
          <a:p>
            <a:pPr marL="117475" indent="-117475">
              <a:lnSpc>
                <a:spcPct val="95000"/>
              </a:lnSpc>
              <a:spcAft>
                <a:spcPts val="600"/>
              </a:spcAft>
              <a:buClr>
                <a:schemeClr val="tx2"/>
              </a:buClr>
              <a:buFontTx/>
              <a:buChar char="•"/>
            </a:pPr>
            <a:r>
              <a:rPr lang="en-AU" sz="1200" b="1">
                <a:latin typeface="Arial" charset="0"/>
                <a:cs typeface="Arial" charset="0"/>
              </a:rPr>
              <a:t>New or old design</a:t>
            </a:r>
          </a:p>
          <a:p>
            <a:pPr marL="117475" indent="-117475">
              <a:lnSpc>
                <a:spcPct val="95000"/>
              </a:lnSpc>
              <a:spcAft>
                <a:spcPts val="600"/>
              </a:spcAft>
              <a:buClr>
                <a:schemeClr val="tx2"/>
              </a:buClr>
              <a:buFontTx/>
              <a:buChar char="•"/>
            </a:pPr>
            <a:r>
              <a:rPr lang="en-AU" sz="1200" b="1">
                <a:latin typeface="Arial" charset="0"/>
                <a:cs typeface="Arial" charset="0"/>
              </a:rPr>
              <a:t>Meet with Vendors</a:t>
            </a:r>
          </a:p>
          <a:p>
            <a:pPr marL="117475" indent="-117475">
              <a:lnSpc>
                <a:spcPct val="95000"/>
              </a:lnSpc>
              <a:spcAft>
                <a:spcPts val="600"/>
              </a:spcAft>
              <a:buClr>
                <a:schemeClr val="tx2"/>
              </a:buClr>
              <a:buFontTx/>
              <a:buChar char="•"/>
            </a:pPr>
            <a:r>
              <a:rPr lang="en-AU" sz="1200" b="1">
                <a:latin typeface="Arial" charset="0"/>
                <a:cs typeface="Arial" charset="0"/>
              </a:rPr>
              <a:t>Capture learning’s</a:t>
            </a:r>
          </a:p>
          <a:p>
            <a:pPr marL="117475" indent="-117475">
              <a:lnSpc>
                <a:spcPct val="95000"/>
              </a:lnSpc>
              <a:spcAft>
                <a:spcPts val="600"/>
              </a:spcAft>
              <a:buClr>
                <a:schemeClr val="tx2"/>
              </a:buClr>
              <a:buFontTx/>
              <a:buChar char="•"/>
            </a:pPr>
            <a:r>
              <a:rPr lang="en-AU" sz="1200" b="1">
                <a:latin typeface="Arial" charset="0"/>
                <a:cs typeface="Arial" charset="0"/>
              </a:rPr>
              <a:t>Allergens / label requirements</a:t>
            </a:r>
          </a:p>
          <a:p>
            <a:pPr marL="117475" indent="-117475">
              <a:lnSpc>
                <a:spcPct val="95000"/>
              </a:lnSpc>
              <a:spcAft>
                <a:spcPts val="600"/>
              </a:spcAft>
              <a:buClr>
                <a:schemeClr val="tx2"/>
              </a:buClr>
              <a:buFontTx/>
              <a:buChar char="•"/>
            </a:pPr>
            <a:r>
              <a:rPr lang="en-AU" sz="1200" b="1">
                <a:latin typeface="Arial" charset="0"/>
                <a:cs typeface="Arial" charset="0"/>
              </a:rPr>
              <a:t>Compliant</a:t>
            </a:r>
          </a:p>
          <a:p>
            <a:pPr marL="117475" indent="-117475" algn="ctr">
              <a:lnSpc>
                <a:spcPct val="95000"/>
              </a:lnSpc>
              <a:spcAft>
                <a:spcPts val="600"/>
              </a:spcAft>
              <a:buClr>
                <a:schemeClr val="tx2"/>
              </a:buClr>
              <a:buFontTx/>
              <a:buChar char="•"/>
            </a:pPr>
            <a:endParaRPr lang="en-AU" sz="1200" b="1">
              <a:latin typeface="Arial" charset="0"/>
              <a:cs typeface="Arial" charset="0"/>
            </a:endParaRPr>
          </a:p>
        </p:txBody>
      </p:sp>
      <p:sp>
        <p:nvSpPr>
          <p:cNvPr id="1556516" name="Text Box 28"/>
          <p:cNvSpPr txBox="1">
            <a:spLocks noChangeArrowheads="1"/>
          </p:cNvSpPr>
          <p:nvPr/>
        </p:nvSpPr>
        <p:spPr bwMode="auto">
          <a:xfrm>
            <a:off x="1581150" y="3217863"/>
            <a:ext cx="1182688" cy="2911566"/>
          </a:xfrm>
          <a:prstGeom prst="rect">
            <a:avLst/>
          </a:prstGeom>
          <a:noFill/>
          <a:ln w="9525">
            <a:noFill/>
            <a:miter lim="800000"/>
            <a:headEnd/>
            <a:tailEnd/>
          </a:ln>
        </p:spPr>
        <p:txBody>
          <a:bodyPr lIns="0" rIns="0">
            <a:spAutoFit/>
          </a:bodyPr>
          <a:lstStyle/>
          <a:p>
            <a:pPr marL="117475" indent="-117475">
              <a:lnSpc>
                <a:spcPct val="95000"/>
              </a:lnSpc>
              <a:spcAft>
                <a:spcPts val="600"/>
              </a:spcAft>
              <a:buClr>
                <a:schemeClr val="tx2"/>
              </a:buClr>
              <a:buFontTx/>
              <a:buChar char="•"/>
            </a:pPr>
            <a:r>
              <a:rPr lang="en-AU" sz="1200" b="1" dirty="0">
                <a:solidFill>
                  <a:schemeClr val="bg1"/>
                </a:solidFill>
                <a:latin typeface="Arial" charset="0"/>
                <a:cs typeface="Arial" charset="0"/>
              </a:rPr>
              <a:t>Equipment </a:t>
            </a:r>
            <a:r>
              <a:rPr lang="en-AU" sz="1200" b="1" dirty="0" smtClean="0">
                <a:solidFill>
                  <a:schemeClr val="bg1"/>
                </a:solidFill>
                <a:latin typeface="Arial" charset="0"/>
                <a:cs typeface="Arial" charset="0"/>
              </a:rPr>
              <a:t> design</a:t>
            </a:r>
            <a:endParaRPr lang="en-AU" sz="1200" b="1" dirty="0">
              <a:solidFill>
                <a:schemeClr val="bg1"/>
              </a:solidFill>
              <a:latin typeface="Arial" charset="0"/>
              <a:cs typeface="Arial" charset="0"/>
            </a:endParaRPr>
          </a:p>
          <a:p>
            <a:pPr marL="117475" indent="-117475">
              <a:lnSpc>
                <a:spcPct val="95000"/>
              </a:lnSpc>
              <a:spcAft>
                <a:spcPts val="600"/>
              </a:spcAft>
              <a:buClr>
                <a:schemeClr val="tx2"/>
              </a:buClr>
              <a:buFontTx/>
              <a:buChar char="•"/>
            </a:pPr>
            <a:r>
              <a:rPr lang="en-AU" sz="1200" b="1" dirty="0">
                <a:solidFill>
                  <a:schemeClr val="bg1"/>
                </a:solidFill>
                <a:latin typeface="Arial" charset="0"/>
                <a:cs typeface="Arial" charset="0"/>
              </a:rPr>
              <a:t>Cleaning methods</a:t>
            </a:r>
          </a:p>
          <a:p>
            <a:pPr marL="117475" indent="-117475">
              <a:lnSpc>
                <a:spcPct val="95000"/>
              </a:lnSpc>
              <a:spcAft>
                <a:spcPts val="600"/>
              </a:spcAft>
              <a:buClr>
                <a:schemeClr val="tx2"/>
              </a:buClr>
              <a:buFontTx/>
              <a:buChar char="•"/>
            </a:pPr>
            <a:r>
              <a:rPr lang="en-AU" sz="1200" b="1" dirty="0">
                <a:solidFill>
                  <a:schemeClr val="bg1"/>
                </a:solidFill>
                <a:latin typeface="Arial" charset="0"/>
                <a:cs typeface="Arial" charset="0"/>
              </a:rPr>
              <a:t>Utilities</a:t>
            </a:r>
          </a:p>
          <a:p>
            <a:pPr marL="117475" indent="-117475">
              <a:lnSpc>
                <a:spcPct val="95000"/>
              </a:lnSpc>
              <a:spcAft>
                <a:spcPts val="600"/>
              </a:spcAft>
              <a:buClr>
                <a:schemeClr val="tx2"/>
              </a:buClr>
              <a:buFontTx/>
              <a:buChar char="•"/>
            </a:pPr>
            <a:r>
              <a:rPr lang="en-AU" sz="1200" b="1" dirty="0">
                <a:solidFill>
                  <a:schemeClr val="bg1"/>
                </a:solidFill>
                <a:latin typeface="Arial" charset="0"/>
                <a:cs typeface="Arial" charset="0"/>
              </a:rPr>
              <a:t>Facility design</a:t>
            </a:r>
          </a:p>
          <a:p>
            <a:pPr marL="117475" indent="-117475">
              <a:lnSpc>
                <a:spcPct val="95000"/>
              </a:lnSpc>
              <a:spcAft>
                <a:spcPts val="600"/>
              </a:spcAft>
              <a:buClr>
                <a:schemeClr val="tx2"/>
              </a:buClr>
              <a:buFontTx/>
              <a:buChar char="•"/>
            </a:pPr>
            <a:r>
              <a:rPr lang="en-AU" sz="1200" b="1" dirty="0">
                <a:solidFill>
                  <a:schemeClr val="bg1"/>
                </a:solidFill>
                <a:latin typeface="Arial" charset="0"/>
                <a:cs typeface="Arial" charset="0"/>
              </a:rPr>
              <a:t>Regulatory requirements</a:t>
            </a:r>
          </a:p>
          <a:p>
            <a:pPr marL="117475" indent="-117475">
              <a:lnSpc>
                <a:spcPct val="95000"/>
              </a:lnSpc>
              <a:spcAft>
                <a:spcPts val="600"/>
              </a:spcAft>
              <a:buClr>
                <a:schemeClr val="tx2"/>
              </a:buClr>
              <a:buFontTx/>
              <a:buChar char="•"/>
            </a:pPr>
            <a:r>
              <a:rPr lang="en-AU" sz="1200" b="1" dirty="0">
                <a:solidFill>
                  <a:schemeClr val="bg1"/>
                </a:solidFill>
                <a:latin typeface="Arial" charset="0"/>
                <a:cs typeface="Arial" charset="0"/>
              </a:rPr>
              <a:t>Pest </a:t>
            </a:r>
            <a:r>
              <a:rPr lang="en-AU" sz="1200" b="1" dirty="0" err="1" smtClean="0">
                <a:solidFill>
                  <a:schemeClr val="bg1"/>
                </a:solidFill>
              </a:rPr>
              <a:t>m</a:t>
            </a:r>
            <a:r>
              <a:rPr lang="en-AU" sz="1200" b="1" dirty="0" err="1" smtClean="0">
                <a:solidFill>
                  <a:schemeClr val="bg1"/>
                </a:solidFill>
                <a:latin typeface="Arial" charset="0"/>
                <a:cs typeface="Arial" charset="0"/>
              </a:rPr>
              <a:t>angmnt</a:t>
            </a:r>
            <a:r>
              <a:rPr lang="en-AU" sz="1200" b="1" dirty="0" smtClean="0">
                <a:solidFill>
                  <a:schemeClr val="bg1"/>
                </a:solidFill>
                <a:latin typeface="Arial" charset="0"/>
                <a:cs typeface="Arial" charset="0"/>
              </a:rPr>
              <a:t> </a:t>
            </a:r>
            <a:endParaRPr lang="en-AU" sz="1200" b="1" dirty="0">
              <a:solidFill>
                <a:schemeClr val="bg1"/>
              </a:solidFill>
              <a:latin typeface="Arial" charset="0"/>
              <a:cs typeface="Arial" charset="0"/>
            </a:endParaRPr>
          </a:p>
          <a:p>
            <a:pPr marL="117475" indent="-117475">
              <a:lnSpc>
                <a:spcPct val="95000"/>
              </a:lnSpc>
              <a:spcAft>
                <a:spcPts val="600"/>
              </a:spcAft>
              <a:buClr>
                <a:schemeClr val="tx2"/>
              </a:buClr>
              <a:buFontTx/>
              <a:buChar char="•"/>
            </a:pPr>
            <a:r>
              <a:rPr lang="en-AU" sz="1200" b="1" dirty="0">
                <a:solidFill>
                  <a:schemeClr val="bg1"/>
                </a:solidFill>
                <a:latin typeface="Arial" charset="0"/>
                <a:cs typeface="Arial" charset="0"/>
              </a:rPr>
              <a:t>Pathogen </a:t>
            </a:r>
            <a:r>
              <a:rPr lang="en-AU" sz="1200" b="1" dirty="0" smtClean="0">
                <a:solidFill>
                  <a:schemeClr val="bg1"/>
                </a:solidFill>
                <a:latin typeface="Arial" charset="0"/>
                <a:cs typeface="Arial" charset="0"/>
              </a:rPr>
              <a:t>monitoring</a:t>
            </a:r>
            <a:endParaRPr lang="en-AU" sz="1200" b="1" dirty="0">
              <a:solidFill>
                <a:schemeClr val="bg1"/>
              </a:solidFill>
              <a:latin typeface="Arial" charset="0"/>
              <a:cs typeface="Arial" charset="0"/>
            </a:endParaRPr>
          </a:p>
          <a:p>
            <a:pPr marL="117475" indent="-117475">
              <a:lnSpc>
                <a:spcPct val="95000"/>
              </a:lnSpc>
              <a:spcAft>
                <a:spcPts val="600"/>
              </a:spcAft>
              <a:buClr>
                <a:schemeClr val="tx2"/>
              </a:buClr>
              <a:buFontTx/>
              <a:buChar char="•"/>
            </a:pPr>
            <a:r>
              <a:rPr lang="en-AU" sz="1200" b="1" dirty="0">
                <a:solidFill>
                  <a:schemeClr val="bg1"/>
                </a:solidFill>
                <a:latin typeface="Arial" charset="0"/>
                <a:cs typeface="Arial" charset="0"/>
              </a:rPr>
              <a:t>Process </a:t>
            </a:r>
            <a:r>
              <a:rPr lang="en-AU" sz="1200" b="1" dirty="0" smtClean="0">
                <a:solidFill>
                  <a:schemeClr val="bg1"/>
                </a:solidFill>
                <a:latin typeface="Arial" charset="0"/>
                <a:cs typeface="Arial" charset="0"/>
              </a:rPr>
              <a:t>control</a:t>
            </a:r>
            <a:endParaRPr lang="en-AU" sz="1200" b="1" dirty="0">
              <a:solidFill>
                <a:schemeClr val="bg1"/>
              </a:solidFill>
              <a:latin typeface="Arial" charset="0"/>
              <a:cs typeface="Arial" charset="0"/>
            </a:endParaRPr>
          </a:p>
        </p:txBody>
      </p:sp>
      <p:sp>
        <p:nvSpPr>
          <p:cNvPr id="1556517" name="Text Box 29"/>
          <p:cNvSpPr txBox="1">
            <a:spLocks noChangeArrowheads="1"/>
          </p:cNvSpPr>
          <p:nvPr/>
        </p:nvSpPr>
        <p:spPr bwMode="auto">
          <a:xfrm>
            <a:off x="2803525" y="3197225"/>
            <a:ext cx="1338263" cy="2678113"/>
          </a:xfrm>
          <a:prstGeom prst="rect">
            <a:avLst/>
          </a:prstGeom>
          <a:noFill/>
          <a:ln w="9525">
            <a:noFill/>
            <a:miter lim="800000"/>
            <a:headEnd/>
            <a:tailEnd/>
          </a:ln>
        </p:spPr>
        <p:txBody>
          <a:bodyPr lIns="0" rIns="0">
            <a:spAutoFit/>
          </a:bodyPr>
          <a:lstStyle/>
          <a:p>
            <a:pPr indent="-117475">
              <a:buClr>
                <a:schemeClr val="tx2"/>
              </a:buClr>
              <a:buFontTx/>
              <a:buChar char="•"/>
            </a:pPr>
            <a:r>
              <a:rPr lang="en-AU" sz="1200" b="1" dirty="0">
                <a:latin typeface="Arial" charset="0"/>
                <a:cs typeface="Arial" charset="0"/>
              </a:rPr>
              <a:t>Facility design check list</a:t>
            </a:r>
          </a:p>
          <a:p>
            <a:pPr indent="-117475">
              <a:buClr>
                <a:schemeClr val="tx2"/>
              </a:buClr>
              <a:buFontTx/>
              <a:buChar char="•"/>
            </a:pPr>
            <a:r>
              <a:rPr lang="en-AU" sz="1200" b="1" dirty="0">
                <a:latin typeface="Arial" charset="0"/>
                <a:cs typeface="Arial" charset="0"/>
              </a:rPr>
              <a:t>Equipment design list </a:t>
            </a:r>
          </a:p>
          <a:p>
            <a:pPr indent="-117475">
              <a:buClr>
                <a:schemeClr val="tx2"/>
              </a:buClr>
              <a:buFontTx/>
              <a:buChar char="•"/>
            </a:pPr>
            <a:r>
              <a:rPr lang="en-AU" sz="1200" b="1" dirty="0">
                <a:latin typeface="Arial" charset="0"/>
                <a:cs typeface="Arial" charset="0"/>
              </a:rPr>
              <a:t>HACCP points</a:t>
            </a:r>
          </a:p>
          <a:p>
            <a:pPr indent="-117475">
              <a:buClr>
                <a:schemeClr val="tx2"/>
              </a:buClr>
              <a:buFontTx/>
              <a:buChar char="•"/>
            </a:pPr>
            <a:r>
              <a:rPr lang="en-AU" sz="1200" b="1" dirty="0">
                <a:latin typeface="Arial" charset="0"/>
                <a:cs typeface="Arial" charset="0"/>
              </a:rPr>
              <a:t>Allergen management</a:t>
            </a:r>
          </a:p>
          <a:p>
            <a:pPr indent="-117475">
              <a:buClr>
                <a:schemeClr val="tx2"/>
              </a:buClr>
              <a:buFontTx/>
              <a:buChar char="•"/>
            </a:pPr>
            <a:r>
              <a:rPr lang="en-AU" sz="1200" b="1" dirty="0">
                <a:latin typeface="Arial" charset="0"/>
                <a:cs typeface="Arial" charset="0"/>
              </a:rPr>
              <a:t>Sanitation procedures </a:t>
            </a:r>
          </a:p>
          <a:p>
            <a:pPr indent="-117475">
              <a:buClr>
                <a:schemeClr val="tx2"/>
              </a:buClr>
              <a:buFontTx/>
              <a:buChar char="•"/>
            </a:pPr>
            <a:r>
              <a:rPr lang="en-AU" sz="1200" b="1" dirty="0">
                <a:latin typeface="Arial" charset="0"/>
                <a:cs typeface="Arial" charset="0"/>
              </a:rPr>
              <a:t>Other items </a:t>
            </a:r>
          </a:p>
          <a:p>
            <a:pPr lvl="1" indent="-117475">
              <a:buClr>
                <a:schemeClr val="tx2"/>
              </a:buClr>
              <a:buFont typeface="Wingdings" pitchFamily="2" charset="2"/>
              <a:buChar char="ü"/>
            </a:pPr>
            <a:r>
              <a:rPr lang="en-AU" sz="1200" b="1" dirty="0">
                <a:latin typeface="Arial" charset="0"/>
                <a:cs typeface="Arial" charset="0"/>
              </a:rPr>
              <a:t>Trash flow</a:t>
            </a:r>
          </a:p>
          <a:p>
            <a:pPr lvl="1" indent="-117475">
              <a:buClr>
                <a:schemeClr val="tx2"/>
              </a:buClr>
              <a:buFont typeface="Wingdings" pitchFamily="2" charset="2"/>
              <a:buChar char="ü"/>
            </a:pPr>
            <a:r>
              <a:rPr lang="en-AU" sz="1200" b="1" dirty="0">
                <a:latin typeface="Arial" charset="0"/>
                <a:cs typeface="Arial" charset="0"/>
              </a:rPr>
              <a:t>RTE Raw separation</a:t>
            </a:r>
          </a:p>
          <a:p>
            <a:pPr lvl="1" indent="-117475">
              <a:buClr>
                <a:schemeClr val="tx2"/>
              </a:buClr>
              <a:buFontTx/>
              <a:buChar char="•"/>
            </a:pPr>
            <a:endParaRPr lang="en-AU" sz="1200" b="1" dirty="0">
              <a:latin typeface="Arial" charset="0"/>
              <a:cs typeface="Arial" charset="0"/>
            </a:endParaRPr>
          </a:p>
        </p:txBody>
      </p:sp>
      <p:sp>
        <p:nvSpPr>
          <p:cNvPr id="1556518" name="Text Box 30"/>
          <p:cNvSpPr txBox="1">
            <a:spLocks noChangeArrowheads="1"/>
          </p:cNvSpPr>
          <p:nvPr/>
        </p:nvSpPr>
        <p:spPr bwMode="auto">
          <a:xfrm>
            <a:off x="4219575" y="3217863"/>
            <a:ext cx="1377950" cy="2055812"/>
          </a:xfrm>
          <a:prstGeom prst="rect">
            <a:avLst/>
          </a:prstGeom>
          <a:noFill/>
          <a:ln w="9525">
            <a:noFill/>
            <a:miter lim="800000"/>
            <a:headEnd/>
            <a:tailEnd/>
          </a:ln>
        </p:spPr>
        <p:txBody>
          <a:bodyPr lIns="0" rIns="0">
            <a:spAutoFit/>
          </a:bodyPr>
          <a:lstStyle/>
          <a:p>
            <a:pPr marL="117475" indent="-117475">
              <a:lnSpc>
                <a:spcPct val="95000"/>
              </a:lnSpc>
              <a:spcAft>
                <a:spcPts val="600"/>
              </a:spcAft>
              <a:buClr>
                <a:schemeClr val="tx2"/>
              </a:buClr>
              <a:buFontTx/>
              <a:buChar char="•"/>
            </a:pPr>
            <a:r>
              <a:rPr lang="en-AU" sz="1200" b="1">
                <a:latin typeface="Arial" charset="0"/>
                <a:cs typeface="Arial" charset="0"/>
              </a:rPr>
              <a:t>GMPs followed</a:t>
            </a:r>
          </a:p>
          <a:p>
            <a:pPr marL="117475" indent="-117475">
              <a:lnSpc>
                <a:spcPct val="95000"/>
              </a:lnSpc>
              <a:spcAft>
                <a:spcPts val="600"/>
              </a:spcAft>
              <a:buClr>
                <a:schemeClr val="tx2"/>
              </a:buClr>
              <a:buFontTx/>
              <a:buChar char="•"/>
            </a:pPr>
            <a:r>
              <a:rPr lang="en-AU" sz="1200" b="1">
                <a:latin typeface="Arial" charset="0"/>
                <a:cs typeface="Arial" charset="0"/>
              </a:rPr>
              <a:t>Separation from other processes</a:t>
            </a:r>
          </a:p>
          <a:p>
            <a:pPr marL="117475" indent="-117475">
              <a:lnSpc>
                <a:spcPct val="95000"/>
              </a:lnSpc>
              <a:spcAft>
                <a:spcPts val="600"/>
              </a:spcAft>
              <a:buClr>
                <a:schemeClr val="tx2"/>
              </a:buClr>
              <a:buFontTx/>
              <a:buChar char="•"/>
            </a:pPr>
            <a:r>
              <a:rPr lang="en-AU" sz="1200" b="1">
                <a:latin typeface="Arial" charset="0"/>
                <a:cs typeface="Arial" charset="0"/>
              </a:rPr>
              <a:t>Raw from RTE</a:t>
            </a:r>
          </a:p>
          <a:p>
            <a:pPr marL="117475" indent="-117475">
              <a:lnSpc>
                <a:spcPct val="95000"/>
              </a:lnSpc>
              <a:spcAft>
                <a:spcPts val="600"/>
              </a:spcAft>
              <a:buClr>
                <a:schemeClr val="tx2"/>
              </a:buClr>
              <a:buFontTx/>
              <a:buChar char="•"/>
            </a:pPr>
            <a:r>
              <a:rPr lang="en-AU" sz="1200" b="1">
                <a:latin typeface="Arial" charset="0"/>
                <a:cs typeface="Arial" charset="0"/>
              </a:rPr>
              <a:t>Observe risk areas </a:t>
            </a:r>
          </a:p>
          <a:p>
            <a:pPr marL="117475" indent="-117475">
              <a:lnSpc>
                <a:spcPct val="95000"/>
              </a:lnSpc>
              <a:spcAft>
                <a:spcPts val="600"/>
              </a:spcAft>
              <a:buClr>
                <a:schemeClr val="tx2"/>
              </a:buClr>
              <a:buFontTx/>
              <a:buChar char="•"/>
            </a:pPr>
            <a:r>
              <a:rPr lang="en-AU" sz="1200" b="1">
                <a:latin typeface="Arial" charset="0"/>
                <a:cs typeface="Arial" charset="0"/>
              </a:rPr>
              <a:t>Monitor environment</a:t>
            </a:r>
          </a:p>
          <a:p>
            <a:pPr marL="117475" indent="-117475">
              <a:lnSpc>
                <a:spcPct val="95000"/>
              </a:lnSpc>
              <a:spcAft>
                <a:spcPts val="600"/>
              </a:spcAft>
              <a:buClr>
                <a:schemeClr val="tx2"/>
              </a:buClr>
              <a:buFontTx/>
              <a:buChar char="•"/>
            </a:pPr>
            <a:r>
              <a:rPr lang="en-AU" sz="1200" b="1">
                <a:latin typeface="Arial" charset="0"/>
                <a:cs typeface="Arial" charset="0"/>
              </a:rPr>
              <a:t>Inspect </a:t>
            </a:r>
          </a:p>
        </p:txBody>
      </p:sp>
      <p:sp>
        <p:nvSpPr>
          <p:cNvPr id="1556519" name="Text Box 31"/>
          <p:cNvSpPr txBox="1">
            <a:spLocks noChangeArrowheads="1"/>
          </p:cNvSpPr>
          <p:nvPr/>
        </p:nvSpPr>
        <p:spPr bwMode="auto">
          <a:xfrm>
            <a:off x="5662613" y="3217863"/>
            <a:ext cx="1341437" cy="2330450"/>
          </a:xfrm>
          <a:prstGeom prst="rect">
            <a:avLst/>
          </a:prstGeom>
          <a:noFill/>
          <a:ln w="9525">
            <a:noFill/>
            <a:miter lim="800000"/>
            <a:headEnd/>
            <a:tailEnd/>
          </a:ln>
        </p:spPr>
        <p:txBody>
          <a:bodyPr lIns="0" rIns="0">
            <a:spAutoFit/>
          </a:bodyPr>
          <a:lstStyle/>
          <a:p>
            <a:pPr marL="117475" indent="-117475">
              <a:lnSpc>
                <a:spcPct val="95000"/>
              </a:lnSpc>
              <a:spcAft>
                <a:spcPts val="600"/>
              </a:spcAft>
              <a:buClr>
                <a:schemeClr val="tx2"/>
              </a:buClr>
              <a:buFontTx/>
              <a:buChar char="•"/>
            </a:pPr>
            <a:r>
              <a:rPr lang="en-AU" sz="1200" b="1">
                <a:latin typeface="Arial" charset="0"/>
                <a:cs typeface="Arial" charset="0"/>
              </a:rPr>
              <a:t>Sanitary Operational performance </a:t>
            </a:r>
          </a:p>
          <a:p>
            <a:pPr marL="117475" indent="-117475">
              <a:lnSpc>
                <a:spcPct val="95000"/>
              </a:lnSpc>
              <a:spcAft>
                <a:spcPts val="600"/>
              </a:spcAft>
              <a:buClr>
                <a:schemeClr val="tx2"/>
              </a:buClr>
              <a:buFontTx/>
              <a:buChar char="•"/>
            </a:pPr>
            <a:r>
              <a:rPr lang="en-AU" sz="1200" b="1">
                <a:latin typeface="Arial" charset="0"/>
                <a:cs typeface="Arial" charset="0"/>
              </a:rPr>
              <a:t>In process monitoring </a:t>
            </a:r>
          </a:p>
          <a:p>
            <a:pPr marL="117475" indent="-117475">
              <a:lnSpc>
                <a:spcPct val="95000"/>
              </a:lnSpc>
              <a:spcAft>
                <a:spcPts val="600"/>
              </a:spcAft>
              <a:buClr>
                <a:schemeClr val="tx2"/>
              </a:buClr>
              <a:buFontTx/>
              <a:buChar char="•"/>
            </a:pPr>
            <a:r>
              <a:rPr lang="en-AU" sz="1200" b="1">
                <a:latin typeface="Arial" charset="0"/>
                <a:cs typeface="Arial" charset="0"/>
              </a:rPr>
              <a:t>Employee concerns </a:t>
            </a:r>
          </a:p>
          <a:p>
            <a:pPr marL="117475" indent="-117475">
              <a:lnSpc>
                <a:spcPct val="95000"/>
              </a:lnSpc>
              <a:spcAft>
                <a:spcPts val="600"/>
              </a:spcAft>
              <a:buClr>
                <a:schemeClr val="tx2"/>
              </a:buClr>
              <a:buFontTx/>
              <a:buChar char="•"/>
            </a:pPr>
            <a:r>
              <a:rPr lang="en-AU" sz="1200" b="1">
                <a:latin typeface="Arial" charset="0"/>
                <a:cs typeface="Arial" charset="0"/>
              </a:rPr>
              <a:t>Easy for employees to do it right things  </a:t>
            </a:r>
          </a:p>
          <a:p>
            <a:pPr marL="117475" indent="-117475">
              <a:lnSpc>
                <a:spcPct val="95000"/>
              </a:lnSpc>
              <a:spcAft>
                <a:spcPts val="600"/>
              </a:spcAft>
              <a:buClr>
                <a:schemeClr val="tx2"/>
              </a:buClr>
              <a:buFontTx/>
              <a:buChar char="•"/>
            </a:pPr>
            <a:endParaRPr lang="en-AU" sz="1200" b="1">
              <a:latin typeface="Arial" charset="0"/>
              <a:cs typeface="Arial" charset="0"/>
            </a:endParaRPr>
          </a:p>
        </p:txBody>
      </p:sp>
      <p:sp>
        <p:nvSpPr>
          <p:cNvPr id="1556520" name="Text Box 32"/>
          <p:cNvSpPr txBox="1">
            <a:spLocks noChangeArrowheads="1"/>
          </p:cNvSpPr>
          <p:nvPr/>
        </p:nvSpPr>
        <p:spPr bwMode="auto">
          <a:xfrm>
            <a:off x="7043738" y="3217863"/>
            <a:ext cx="1444625" cy="1727200"/>
          </a:xfrm>
          <a:prstGeom prst="rect">
            <a:avLst/>
          </a:prstGeom>
          <a:noFill/>
          <a:ln w="9525">
            <a:noFill/>
            <a:miter lim="800000"/>
            <a:headEnd/>
            <a:tailEnd/>
          </a:ln>
        </p:spPr>
        <p:txBody>
          <a:bodyPr lIns="0" rIns="0">
            <a:spAutoFit/>
          </a:bodyPr>
          <a:lstStyle/>
          <a:p>
            <a:pPr marL="117475" indent="-117475">
              <a:lnSpc>
                <a:spcPct val="95000"/>
              </a:lnSpc>
              <a:spcAft>
                <a:spcPts val="600"/>
              </a:spcAft>
              <a:buClr>
                <a:schemeClr val="tx2"/>
              </a:buClr>
              <a:buFontTx/>
              <a:buChar char="•"/>
            </a:pPr>
            <a:r>
              <a:rPr lang="en-AU" sz="1200" b="1">
                <a:latin typeface="Arial" charset="0"/>
                <a:cs typeface="Arial" charset="0"/>
              </a:rPr>
              <a:t>Validate procedures</a:t>
            </a:r>
          </a:p>
          <a:p>
            <a:pPr marL="117475" indent="-117475">
              <a:lnSpc>
                <a:spcPct val="95000"/>
              </a:lnSpc>
              <a:spcAft>
                <a:spcPts val="600"/>
              </a:spcAft>
              <a:buClr>
                <a:schemeClr val="tx2"/>
              </a:buClr>
              <a:buFontTx/>
              <a:buChar char="•"/>
            </a:pPr>
            <a:r>
              <a:rPr lang="en-AU" sz="1200" b="1">
                <a:latin typeface="Arial" charset="0"/>
                <a:cs typeface="Arial" charset="0"/>
              </a:rPr>
              <a:t>Monitor time to clean</a:t>
            </a:r>
          </a:p>
          <a:p>
            <a:pPr marL="117475" indent="-117475">
              <a:lnSpc>
                <a:spcPct val="95000"/>
              </a:lnSpc>
              <a:spcAft>
                <a:spcPts val="600"/>
              </a:spcAft>
              <a:buClr>
                <a:schemeClr val="tx2"/>
              </a:buClr>
              <a:buFontTx/>
              <a:buChar char="•"/>
            </a:pPr>
            <a:r>
              <a:rPr lang="en-AU" sz="1200" b="1">
                <a:latin typeface="Arial" charset="0"/>
                <a:cs typeface="Arial" charset="0"/>
              </a:rPr>
              <a:t>Microbial monitoring </a:t>
            </a:r>
          </a:p>
          <a:p>
            <a:pPr marL="117475" indent="-117475">
              <a:lnSpc>
                <a:spcPct val="95000"/>
              </a:lnSpc>
              <a:spcAft>
                <a:spcPts val="600"/>
              </a:spcAft>
              <a:buClr>
                <a:schemeClr val="tx2"/>
              </a:buClr>
              <a:buFontTx/>
              <a:buChar char="•"/>
            </a:pPr>
            <a:r>
              <a:rPr lang="en-AU" sz="1200" b="1">
                <a:latin typeface="Arial" charset="0"/>
                <a:cs typeface="Arial" charset="0"/>
              </a:rPr>
              <a:t>Continuous improvement</a:t>
            </a:r>
          </a:p>
        </p:txBody>
      </p:sp>
      <p:pic>
        <p:nvPicPr>
          <p:cNvPr id="1556521" name="Picture 1" descr="C:\Program Files\Microsoft Office\MEDIA\CAGCAT10\j0299125.wmf"/>
          <p:cNvPicPr>
            <a:picLocks noChangeAspect="1" noChangeArrowheads="1"/>
          </p:cNvPicPr>
          <p:nvPr/>
        </p:nvPicPr>
        <p:blipFill>
          <a:blip r:embed="rId4" cstate="print"/>
          <a:srcRect/>
          <a:stretch>
            <a:fillRect/>
          </a:stretch>
        </p:blipFill>
        <p:spPr bwMode="auto">
          <a:xfrm>
            <a:off x="287338" y="2357438"/>
            <a:ext cx="981075" cy="677862"/>
          </a:xfrm>
          <a:prstGeom prst="rect">
            <a:avLst/>
          </a:prstGeom>
          <a:noFill/>
          <a:ln w="9525">
            <a:noFill/>
            <a:miter lim="800000"/>
            <a:headEnd/>
            <a:tailEnd/>
          </a:ln>
        </p:spPr>
      </p:pic>
      <p:pic>
        <p:nvPicPr>
          <p:cNvPr id="1556522" name="Picture 3" descr="C:\Users\Joe\AppData\Local\Microsoft\Windows\Temporary Internet Files\Content.IE5\ACFHIFQ4\MCj03108560000[1].wmf"/>
          <p:cNvPicPr>
            <a:picLocks noChangeAspect="1" noChangeArrowheads="1"/>
          </p:cNvPicPr>
          <p:nvPr/>
        </p:nvPicPr>
        <p:blipFill>
          <a:blip r:embed="rId5" cstate="print"/>
          <a:srcRect/>
          <a:stretch>
            <a:fillRect/>
          </a:stretch>
        </p:blipFill>
        <p:spPr bwMode="auto">
          <a:xfrm>
            <a:off x="1730375" y="2298700"/>
            <a:ext cx="855663" cy="771525"/>
          </a:xfrm>
          <a:prstGeom prst="rect">
            <a:avLst/>
          </a:prstGeom>
          <a:noFill/>
          <a:ln w="9525">
            <a:noFill/>
            <a:miter lim="800000"/>
            <a:headEnd/>
            <a:tailEnd/>
          </a:ln>
        </p:spPr>
      </p:pic>
      <p:pic>
        <p:nvPicPr>
          <p:cNvPr id="1556523" name="Picture 4" descr="C:\Users\Joe\AppData\Local\Microsoft\Windows\Temporary Internet Files\Content.IE5\4IJRK9RX\MPj04003210000[1].jpg"/>
          <p:cNvPicPr>
            <a:picLocks noChangeAspect="1" noChangeArrowheads="1"/>
          </p:cNvPicPr>
          <p:nvPr/>
        </p:nvPicPr>
        <p:blipFill>
          <a:blip r:embed="rId6" cstate="print"/>
          <a:srcRect/>
          <a:stretch>
            <a:fillRect/>
          </a:stretch>
        </p:blipFill>
        <p:spPr bwMode="auto">
          <a:xfrm>
            <a:off x="3197225" y="2349500"/>
            <a:ext cx="723900" cy="671513"/>
          </a:xfrm>
          <a:prstGeom prst="rect">
            <a:avLst/>
          </a:prstGeom>
          <a:noFill/>
          <a:ln w="9525">
            <a:noFill/>
            <a:miter lim="800000"/>
            <a:headEnd/>
            <a:tailEnd/>
          </a:ln>
        </p:spPr>
      </p:pic>
      <p:pic>
        <p:nvPicPr>
          <p:cNvPr id="1556524" name="Picture 5" descr="C:\Users\Joe\AppData\Local\Microsoft\Windows\Temporary Internet Files\Content.IE5\ACFHIFQ4\MPj04427450000[1].jpg"/>
          <p:cNvPicPr>
            <a:picLocks noChangeAspect="1" noChangeArrowheads="1"/>
          </p:cNvPicPr>
          <p:nvPr/>
        </p:nvPicPr>
        <p:blipFill>
          <a:blip r:embed="rId7" cstate="print"/>
          <a:srcRect/>
          <a:stretch>
            <a:fillRect/>
          </a:stretch>
        </p:blipFill>
        <p:spPr bwMode="auto">
          <a:xfrm>
            <a:off x="4545013" y="2320925"/>
            <a:ext cx="723900" cy="701675"/>
          </a:xfrm>
          <a:prstGeom prst="rect">
            <a:avLst/>
          </a:prstGeom>
          <a:noFill/>
          <a:ln w="9525">
            <a:noFill/>
            <a:miter lim="800000"/>
            <a:headEnd/>
            <a:tailEnd/>
          </a:ln>
        </p:spPr>
      </p:pic>
      <p:pic>
        <p:nvPicPr>
          <p:cNvPr id="1556525" name="Picture 6" descr="C:\Users\Joe\AppData\Local\Microsoft\Windows\Temporary Internet Files\Content.IE5\4IJRK9RX\MCj02980090000[1].wmf"/>
          <p:cNvPicPr>
            <a:picLocks noChangeAspect="1" noChangeArrowheads="1"/>
          </p:cNvPicPr>
          <p:nvPr/>
        </p:nvPicPr>
        <p:blipFill>
          <a:blip r:embed="rId8" cstate="print"/>
          <a:srcRect/>
          <a:stretch>
            <a:fillRect/>
          </a:stretch>
        </p:blipFill>
        <p:spPr bwMode="auto">
          <a:xfrm>
            <a:off x="7056438" y="2159000"/>
            <a:ext cx="828675" cy="889000"/>
          </a:xfrm>
          <a:prstGeom prst="rect">
            <a:avLst/>
          </a:prstGeom>
          <a:noFill/>
          <a:ln w="9525">
            <a:noFill/>
            <a:miter lim="800000"/>
            <a:headEnd/>
            <a:tailEnd/>
          </a:ln>
        </p:spPr>
      </p:pic>
      <p:sp>
        <p:nvSpPr>
          <p:cNvPr id="36" name="AutoShape 10"/>
          <p:cNvSpPr>
            <a:spLocks noChangeArrowheads="1"/>
          </p:cNvSpPr>
          <p:nvPr/>
        </p:nvSpPr>
        <p:spPr bwMode="auto">
          <a:xfrm>
            <a:off x="7975810" y="2161021"/>
            <a:ext cx="1168189" cy="993775"/>
          </a:xfrm>
          <a:prstGeom prst="chevron">
            <a:avLst>
              <a:gd name="adj" fmla="val 36182"/>
            </a:avLst>
          </a:prstGeom>
          <a:solidFill>
            <a:srgbClr val="6699FF"/>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0" hangingPunct="0">
              <a:defRPr/>
            </a:pPr>
            <a:endParaRPr lang="en-US" dirty="0"/>
          </a:p>
        </p:txBody>
      </p:sp>
      <p:sp>
        <p:nvSpPr>
          <p:cNvPr id="1556529" name="Text Box 25"/>
          <p:cNvSpPr txBox="1">
            <a:spLocks noChangeArrowheads="1"/>
          </p:cNvSpPr>
          <p:nvPr/>
        </p:nvSpPr>
        <p:spPr bwMode="auto">
          <a:xfrm>
            <a:off x="7878763" y="1779588"/>
            <a:ext cx="1273175" cy="400050"/>
          </a:xfrm>
          <a:prstGeom prst="rect">
            <a:avLst/>
          </a:prstGeom>
          <a:noFill/>
          <a:ln w="9525">
            <a:noFill/>
            <a:miter lim="800000"/>
            <a:headEnd/>
            <a:tailEnd/>
          </a:ln>
        </p:spPr>
        <p:txBody>
          <a:bodyPr wrap="none" lIns="0" rIns="0">
            <a:spAutoFit/>
          </a:bodyPr>
          <a:lstStyle/>
          <a:p>
            <a:pPr algn="ctr"/>
            <a:r>
              <a:rPr lang="en-AU" sz="2000">
                <a:cs typeface="Arial" charset="0"/>
              </a:rPr>
              <a:t>Safe Food</a:t>
            </a:r>
          </a:p>
        </p:txBody>
      </p:sp>
      <p:pic>
        <p:nvPicPr>
          <p:cNvPr id="39" name="Picture 2" descr="Americas-Favorite-Grilled-Cheese-Sandwich-Lunch-2526"/>
          <p:cNvPicPr>
            <a:picLocks noChangeAspect="1" noChangeArrowheads="1"/>
          </p:cNvPicPr>
          <p:nvPr/>
        </p:nvPicPr>
        <p:blipFill>
          <a:blip r:embed="rId9" cstate="print"/>
          <a:srcRect/>
          <a:stretch>
            <a:fillRect/>
          </a:stretch>
        </p:blipFill>
        <p:spPr bwMode="auto">
          <a:xfrm>
            <a:off x="8260680" y="2336800"/>
            <a:ext cx="692820" cy="60223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Sanitary Design</a:t>
            </a:r>
            <a:endParaRPr lang="en-US" dirty="0"/>
          </a:p>
        </p:txBody>
      </p:sp>
      <p:pic>
        <p:nvPicPr>
          <p:cNvPr id="5" name="Picture 1"/>
          <p:cNvPicPr>
            <a:picLocks noGrp="1" noChangeAspect="1" noChangeArrowheads="1"/>
          </p:cNvPicPr>
          <p:nvPr>
            <p:ph sz="half" idx="1"/>
          </p:nvPr>
        </p:nvPicPr>
        <p:blipFill>
          <a:blip r:embed="rId3" cstate="print"/>
          <a:srcRect/>
          <a:stretch>
            <a:fillRect/>
          </a:stretch>
        </p:blipFill>
        <p:spPr bwMode="auto">
          <a:xfrm>
            <a:off x="9361" y="1447800"/>
            <a:ext cx="4439057" cy="4087019"/>
          </a:xfrm>
          <a:prstGeom prst="rect">
            <a:avLst/>
          </a:prstGeom>
          <a:noFill/>
          <a:ln w="9525">
            <a:noFill/>
            <a:miter lim="800000"/>
            <a:headEnd/>
            <a:tailEnd/>
          </a:ln>
        </p:spPr>
      </p:pic>
      <p:pic>
        <p:nvPicPr>
          <p:cNvPr id="6" name="Picture 2"/>
          <p:cNvPicPr>
            <a:picLocks noGrp="1" noChangeAspect="1" noChangeArrowheads="1"/>
          </p:cNvPicPr>
          <p:nvPr>
            <p:ph sz="half" idx="2"/>
          </p:nvPr>
        </p:nvPicPr>
        <p:blipFill>
          <a:blip r:embed="rId4" cstate="print"/>
          <a:srcRect/>
          <a:stretch>
            <a:fillRect/>
          </a:stretch>
        </p:blipFill>
        <p:spPr bwMode="auto">
          <a:xfrm>
            <a:off x="4620221" y="1447800"/>
            <a:ext cx="4416169" cy="4114800"/>
          </a:xfrm>
          <a:prstGeom prst="rect">
            <a:avLst/>
          </a:prstGeom>
          <a:noFill/>
          <a:ln w="9525">
            <a:noFill/>
            <a:miter lim="800000"/>
            <a:headEnd/>
            <a:tailEnd/>
          </a:ln>
        </p:spPr>
      </p:pic>
    </p:spTree>
    <p:extLst>
      <p:ext uri="{BB962C8B-B14F-4D97-AF65-F5344CB8AC3E}">
        <p14:creationId xmlns="" xmlns:p14="http://schemas.microsoft.com/office/powerpoint/2010/main" val="852632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hidden="1"/>
          <p:cNvSpPr>
            <a:spLocks noGrp="1" noChangeArrowheads="1"/>
          </p:cNvSpPr>
          <p:nvPr>
            <p:ph type="title"/>
          </p:nvPr>
        </p:nvSpPr>
        <p:spPr/>
        <p:txBody>
          <a:bodyPr/>
          <a:lstStyle/>
          <a:p>
            <a:pPr eaLnBrk="1" hangingPunct="1"/>
            <a:endParaRPr lang="en-US" smtClean="0"/>
          </a:p>
        </p:txBody>
      </p:sp>
      <p:sp>
        <p:nvSpPr>
          <p:cNvPr id="3075" name="Rectangle 3" descr="Dry Clean-up March 25th 001"/>
          <p:cNvSpPr>
            <a:spLocks noGrp="1" noChangeAspect="1" noChangeArrowheads="1"/>
          </p:cNvSpPr>
          <p:nvPr isPhoto="1"/>
        </p:nvSpPr>
        <p:spPr bwMode="auto">
          <a:xfrm>
            <a:off x="533400" y="381000"/>
            <a:ext cx="8382000" cy="607695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hidden="1"/>
          <p:cNvSpPr>
            <a:spLocks noGrp="1" noChangeArrowheads="1"/>
          </p:cNvSpPr>
          <p:nvPr>
            <p:ph type="title"/>
          </p:nvPr>
        </p:nvSpPr>
        <p:spPr/>
        <p:txBody>
          <a:bodyPr/>
          <a:lstStyle/>
          <a:p>
            <a:pPr eaLnBrk="1" hangingPunct="1"/>
            <a:endParaRPr lang="en-US" smtClean="0"/>
          </a:p>
        </p:txBody>
      </p:sp>
      <p:sp>
        <p:nvSpPr>
          <p:cNvPr id="5123" name="Rectangle 3" descr="Dry Clean-up March 25th 007"/>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
        <p:nvSpPr>
          <p:cNvPr id="5124" name="Text Box 4"/>
          <p:cNvSpPr txBox="1">
            <a:spLocks noChangeArrowheads="1"/>
          </p:cNvSpPr>
          <p:nvPr/>
        </p:nvSpPr>
        <p:spPr bwMode="auto">
          <a:xfrm>
            <a:off x="990600" y="4495800"/>
            <a:ext cx="3429000" cy="641350"/>
          </a:xfrm>
          <a:prstGeom prst="rect">
            <a:avLst/>
          </a:prstGeom>
          <a:solidFill>
            <a:schemeClr val="bg1"/>
          </a:solidFill>
          <a:ln w="9525">
            <a:noFill/>
            <a:miter lim="800000"/>
            <a:headEnd/>
            <a:tailEnd/>
          </a:ln>
        </p:spPr>
        <p:txBody>
          <a:bodyPr>
            <a:spAutoFit/>
          </a:bodyPr>
          <a:lstStyle/>
          <a:p>
            <a:pPr>
              <a:spcBef>
                <a:spcPct val="50000"/>
              </a:spcBef>
            </a:pPr>
            <a:r>
              <a:rPr lang="en-US"/>
              <a:t>Couple of examples of dry cleaned belts</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hidden="1"/>
          <p:cNvSpPr>
            <a:spLocks noGrp="1" noChangeArrowheads="1"/>
          </p:cNvSpPr>
          <p:nvPr>
            <p:ph type="title"/>
          </p:nvPr>
        </p:nvSpPr>
        <p:spPr/>
        <p:txBody>
          <a:bodyPr/>
          <a:lstStyle/>
          <a:p>
            <a:pPr eaLnBrk="1" hangingPunct="1"/>
            <a:endParaRPr lang="en-US" smtClean="0"/>
          </a:p>
        </p:txBody>
      </p:sp>
      <p:sp>
        <p:nvSpPr>
          <p:cNvPr id="6147" name="Rectangle 3" descr="Dry Clean-up March 25th 008"/>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
        <p:nvSpPr>
          <p:cNvPr id="6148" name="Text Box 4"/>
          <p:cNvSpPr txBox="1">
            <a:spLocks noChangeArrowheads="1"/>
          </p:cNvSpPr>
          <p:nvPr/>
        </p:nvSpPr>
        <p:spPr bwMode="auto">
          <a:xfrm>
            <a:off x="1295400" y="5257800"/>
            <a:ext cx="3352800" cy="366713"/>
          </a:xfrm>
          <a:prstGeom prst="rect">
            <a:avLst/>
          </a:prstGeom>
          <a:solidFill>
            <a:schemeClr val="bg1"/>
          </a:solidFill>
          <a:ln w="9525">
            <a:noFill/>
            <a:miter lim="800000"/>
            <a:headEnd/>
            <a:tailEnd/>
          </a:ln>
        </p:spPr>
        <p:txBody>
          <a:bodyPr>
            <a:spAutoFit/>
          </a:bodyPr>
          <a:lstStyle/>
          <a:p>
            <a:pPr>
              <a:spcBef>
                <a:spcPct val="50000"/>
              </a:spcBef>
            </a:pPr>
            <a:r>
              <a:rPr lang="en-US"/>
              <a:t>Ski Slope overheads</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912" y="1337481"/>
            <a:ext cx="8522208" cy="2327274"/>
          </a:xfrm>
        </p:spPr>
        <p:txBody>
          <a:bodyPr/>
          <a:lstStyle/>
          <a:p>
            <a:r>
              <a:rPr lang="en-US" dirty="0" smtClean="0"/>
              <a:t>	</a:t>
            </a:r>
            <a:r>
              <a:rPr lang="en-US" sz="2400" dirty="0" smtClean="0"/>
              <a:t>“</a:t>
            </a:r>
            <a:r>
              <a:rPr lang="en-US" sz="2400" i="1" dirty="0" smtClean="0"/>
              <a:t>Sanitize </a:t>
            </a:r>
            <a:r>
              <a:rPr lang="en-US" sz="2400" dirty="0" smtClean="0"/>
              <a:t>means to adequately treat cleaned food-contact surfaces by a process that is effective in destroying vegetative cells of microorganisms of public health significance, and in substantially reducing numbers of other undesirable microorganisms, but without adversely affecting the product or its safety for the consumer.”</a:t>
            </a:r>
            <a:endParaRPr lang="en-US" dirty="0" smtClean="0"/>
          </a:p>
          <a:p>
            <a:endParaRPr lang="en-US" dirty="0"/>
          </a:p>
        </p:txBody>
      </p:sp>
      <p:sp>
        <p:nvSpPr>
          <p:cNvPr id="3" name="TextBox 2"/>
          <p:cNvSpPr txBox="1"/>
          <p:nvPr/>
        </p:nvSpPr>
        <p:spPr>
          <a:xfrm>
            <a:off x="1351128" y="4572000"/>
            <a:ext cx="4967785" cy="369332"/>
          </a:xfrm>
          <a:prstGeom prst="rect">
            <a:avLst/>
          </a:prstGeom>
          <a:noFill/>
        </p:spPr>
        <p:txBody>
          <a:bodyPr wrap="square" rtlCol="0">
            <a:spAutoFit/>
          </a:bodyPr>
          <a:lstStyle/>
          <a:p>
            <a:pPr algn="ctr"/>
            <a:r>
              <a:rPr lang="en-US" dirty="0" smtClean="0">
                <a:solidFill>
                  <a:schemeClr val="accent1">
                    <a:lumMod val="75000"/>
                  </a:schemeClr>
                </a:solidFill>
              </a:rPr>
              <a:t>Proposed 21 CFR 117.3</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hidden="1"/>
          <p:cNvSpPr>
            <a:spLocks noGrp="1" noChangeArrowheads="1"/>
          </p:cNvSpPr>
          <p:nvPr>
            <p:ph type="title"/>
          </p:nvPr>
        </p:nvSpPr>
        <p:spPr/>
        <p:txBody>
          <a:bodyPr/>
          <a:lstStyle/>
          <a:p>
            <a:pPr eaLnBrk="1" hangingPunct="1"/>
            <a:endParaRPr lang="en-US" smtClean="0"/>
          </a:p>
        </p:txBody>
      </p:sp>
      <p:sp>
        <p:nvSpPr>
          <p:cNvPr id="7171" name="Rectangle 3" descr="Dry Clean-up March 25th 009"/>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hidden="1"/>
          <p:cNvSpPr>
            <a:spLocks noGrp="1" noChangeArrowheads="1"/>
          </p:cNvSpPr>
          <p:nvPr>
            <p:ph type="title"/>
          </p:nvPr>
        </p:nvSpPr>
        <p:spPr/>
        <p:txBody>
          <a:bodyPr/>
          <a:lstStyle/>
          <a:p>
            <a:pPr eaLnBrk="1" hangingPunct="1"/>
            <a:endParaRPr lang="en-US" smtClean="0"/>
          </a:p>
        </p:txBody>
      </p:sp>
      <p:sp>
        <p:nvSpPr>
          <p:cNvPr id="8195" name="Rectangle 3" descr="Dry Clean-up March 25th 012"/>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
        <p:nvSpPr>
          <p:cNvPr id="8196" name="Text Box 4"/>
          <p:cNvSpPr txBox="1">
            <a:spLocks noChangeArrowheads="1"/>
          </p:cNvSpPr>
          <p:nvPr/>
        </p:nvSpPr>
        <p:spPr bwMode="auto">
          <a:xfrm>
            <a:off x="1219200" y="5334000"/>
            <a:ext cx="3200400" cy="366713"/>
          </a:xfrm>
          <a:prstGeom prst="rect">
            <a:avLst/>
          </a:prstGeom>
          <a:solidFill>
            <a:schemeClr val="bg1"/>
          </a:solidFill>
          <a:ln w="9525">
            <a:noFill/>
            <a:miter lim="800000"/>
            <a:headEnd/>
            <a:tailEnd/>
          </a:ln>
        </p:spPr>
        <p:txBody>
          <a:bodyPr>
            <a:spAutoFit/>
          </a:bodyPr>
          <a:lstStyle/>
          <a:p>
            <a:pPr>
              <a:spcBef>
                <a:spcPct val="50000"/>
              </a:spcBef>
            </a:pPr>
            <a:r>
              <a:rPr lang="en-US"/>
              <a:t>Drag Level slip-sticks </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hidden="1"/>
          <p:cNvSpPr>
            <a:spLocks noGrp="1" noChangeArrowheads="1"/>
          </p:cNvSpPr>
          <p:nvPr>
            <p:ph type="title"/>
          </p:nvPr>
        </p:nvSpPr>
        <p:spPr/>
        <p:txBody>
          <a:bodyPr/>
          <a:lstStyle/>
          <a:p>
            <a:pPr eaLnBrk="1" hangingPunct="1"/>
            <a:endParaRPr lang="en-US" smtClean="0"/>
          </a:p>
        </p:txBody>
      </p:sp>
      <p:sp>
        <p:nvSpPr>
          <p:cNvPr id="9219" name="Rectangle 3" descr="Dry Clean-up March 25th 018"/>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
        <p:nvSpPr>
          <p:cNvPr id="9220" name="Text Box 4"/>
          <p:cNvSpPr txBox="1">
            <a:spLocks noChangeArrowheads="1"/>
          </p:cNvSpPr>
          <p:nvPr/>
        </p:nvSpPr>
        <p:spPr bwMode="auto">
          <a:xfrm>
            <a:off x="990600" y="5562600"/>
            <a:ext cx="4038600" cy="641350"/>
          </a:xfrm>
          <a:prstGeom prst="rect">
            <a:avLst/>
          </a:prstGeom>
          <a:solidFill>
            <a:schemeClr val="bg1"/>
          </a:solidFill>
          <a:ln w="9525">
            <a:noFill/>
            <a:miter lim="800000"/>
            <a:headEnd/>
            <a:tailEnd/>
          </a:ln>
        </p:spPr>
        <p:txBody>
          <a:bodyPr>
            <a:spAutoFit/>
          </a:bodyPr>
          <a:lstStyle/>
          <a:p>
            <a:pPr>
              <a:spcBef>
                <a:spcPct val="50000"/>
              </a:spcBef>
            </a:pPr>
            <a:r>
              <a:rPr lang="en-US"/>
              <a:t>Drag Level overheads and outside of slip-sticks</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hidden="1"/>
          <p:cNvSpPr>
            <a:spLocks noGrp="1" noChangeArrowheads="1"/>
          </p:cNvSpPr>
          <p:nvPr>
            <p:ph type="title"/>
          </p:nvPr>
        </p:nvSpPr>
        <p:spPr/>
        <p:txBody>
          <a:bodyPr/>
          <a:lstStyle/>
          <a:p>
            <a:pPr eaLnBrk="1" hangingPunct="1"/>
            <a:endParaRPr lang="en-US" smtClean="0"/>
          </a:p>
        </p:txBody>
      </p:sp>
      <p:sp>
        <p:nvSpPr>
          <p:cNvPr id="10243" name="Rectangle 3" descr="Dry Clean-up March 25th 019"/>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
        <p:nvSpPr>
          <p:cNvPr id="10244" name="Text Box 4"/>
          <p:cNvSpPr txBox="1">
            <a:spLocks noChangeArrowheads="1"/>
          </p:cNvSpPr>
          <p:nvPr/>
        </p:nvSpPr>
        <p:spPr bwMode="auto">
          <a:xfrm>
            <a:off x="990600" y="5181600"/>
            <a:ext cx="2590800" cy="641350"/>
          </a:xfrm>
          <a:prstGeom prst="rect">
            <a:avLst/>
          </a:prstGeom>
          <a:solidFill>
            <a:schemeClr val="bg1"/>
          </a:solidFill>
          <a:ln w="9525">
            <a:noFill/>
            <a:miter lim="800000"/>
            <a:headEnd/>
            <a:tailEnd/>
          </a:ln>
        </p:spPr>
        <p:txBody>
          <a:bodyPr>
            <a:spAutoFit/>
          </a:bodyPr>
          <a:lstStyle/>
          <a:p>
            <a:pPr>
              <a:spcBef>
                <a:spcPct val="50000"/>
              </a:spcBef>
            </a:pPr>
            <a:r>
              <a:rPr lang="en-US"/>
              <a:t>Slip-sticks after hand sanitizing with Alcohol</a:t>
            </a: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hidden="1"/>
          <p:cNvSpPr>
            <a:spLocks noGrp="1" noChangeArrowheads="1"/>
          </p:cNvSpPr>
          <p:nvPr>
            <p:ph type="title"/>
          </p:nvPr>
        </p:nvSpPr>
        <p:spPr/>
        <p:txBody>
          <a:bodyPr/>
          <a:lstStyle/>
          <a:p>
            <a:pPr eaLnBrk="1" hangingPunct="1"/>
            <a:endParaRPr lang="en-US" smtClean="0"/>
          </a:p>
        </p:txBody>
      </p:sp>
      <p:sp>
        <p:nvSpPr>
          <p:cNvPr id="11267" name="Rectangle 3" descr="Dry Clean-up March 25th 023"/>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
        <p:nvSpPr>
          <p:cNvPr id="11268" name="Text Box 4"/>
          <p:cNvSpPr txBox="1">
            <a:spLocks noChangeArrowheads="1"/>
          </p:cNvSpPr>
          <p:nvPr/>
        </p:nvSpPr>
        <p:spPr bwMode="auto">
          <a:xfrm>
            <a:off x="685800" y="4876800"/>
            <a:ext cx="3124200" cy="366713"/>
          </a:xfrm>
          <a:prstGeom prst="rect">
            <a:avLst/>
          </a:prstGeom>
          <a:solidFill>
            <a:schemeClr val="bg1"/>
          </a:solidFill>
          <a:ln w="9525">
            <a:noFill/>
            <a:miter lim="800000"/>
            <a:headEnd/>
            <a:tailEnd/>
          </a:ln>
        </p:spPr>
        <p:txBody>
          <a:bodyPr>
            <a:spAutoFit/>
          </a:bodyPr>
          <a:lstStyle/>
          <a:p>
            <a:pPr>
              <a:spcBef>
                <a:spcPct val="50000"/>
              </a:spcBef>
            </a:pPr>
            <a:r>
              <a:rPr lang="en-US"/>
              <a:t>Tools used for overheads</a:t>
            </a: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hidden="1"/>
          <p:cNvSpPr>
            <a:spLocks noGrp="1" noChangeArrowheads="1"/>
          </p:cNvSpPr>
          <p:nvPr>
            <p:ph type="title"/>
          </p:nvPr>
        </p:nvSpPr>
        <p:spPr/>
        <p:txBody>
          <a:bodyPr/>
          <a:lstStyle/>
          <a:p>
            <a:pPr eaLnBrk="1" hangingPunct="1"/>
            <a:endParaRPr lang="en-US" smtClean="0"/>
          </a:p>
        </p:txBody>
      </p:sp>
      <p:sp>
        <p:nvSpPr>
          <p:cNvPr id="12291" name="Rectangle 3" descr="Dry Clean-up March 25th 026"/>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
        <p:nvSpPr>
          <p:cNvPr id="12292" name="Text Box 4"/>
          <p:cNvSpPr txBox="1">
            <a:spLocks noChangeArrowheads="1"/>
          </p:cNvSpPr>
          <p:nvPr/>
        </p:nvSpPr>
        <p:spPr bwMode="auto">
          <a:xfrm>
            <a:off x="533400" y="4648200"/>
            <a:ext cx="3657600" cy="641350"/>
          </a:xfrm>
          <a:prstGeom prst="rect">
            <a:avLst/>
          </a:prstGeom>
          <a:solidFill>
            <a:schemeClr val="bg1"/>
          </a:solidFill>
          <a:ln w="9525">
            <a:noFill/>
            <a:miter lim="800000"/>
            <a:headEnd/>
            <a:tailEnd/>
          </a:ln>
        </p:spPr>
        <p:txBody>
          <a:bodyPr>
            <a:spAutoFit/>
          </a:bodyPr>
          <a:lstStyle/>
          <a:p>
            <a:pPr>
              <a:spcBef>
                <a:spcPct val="50000"/>
              </a:spcBef>
            </a:pPr>
            <a:r>
              <a:rPr lang="en-US"/>
              <a:t>Rolling Stools purchased to clean under slip-sticks and belts.</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hidden="1"/>
          <p:cNvSpPr>
            <a:spLocks noGrp="1" noChangeArrowheads="1"/>
          </p:cNvSpPr>
          <p:nvPr>
            <p:ph type="title"/>
          </p:nvPr>
        </p:nvSpPr>
        <p:spPr/>
        <p:txBody>
          <a:bodyPr/>
          <a:lstStyle/>
          <a:p>
            <a:pPr eaLnBrk="1" hangingPunct="1"/>
            <a:endParaRPr lang="en-US" smtClean="0"/>
          </a:p>
        </p:txBody>
      </p:sp>
      <p:sp>
        <p:nvSpPr>
          <p:cNvPr id="14339" name="Rectangle 3" descr="Dry Clean-up March 25th 028"/>
          <p:cNvSpPr>
            <a:spLocks noGrp="1" noChangeAspect="1" noChangeArrowheads="1"/>
          </p:cNvSpPr>
          <p:nvPr isPhoto="1"/>
        </p:nvSpPr>
        <p:spPr bwMode="auto">
          <a:xfrm>
            <a:off x="0" y="0"/>
            <a:ext cx="9144000" cy="6858000"/>
          </a:xfrm>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
        <p:nvSpPr>
          <p:cNvPr id="14340" name="Text Box 4"/>
          <p:cNvSpPr txBox="1">
            <a:spLocks noChangeArrowheads="1"/>
          </p:cNvSpPr>
          <p:nvPr/>
        </p:nvSpPr>
        <p:spPr bwMode="auto">
          <a:xfrm>
            <a:off x="990600" y="4343400"/>
            <a:ext cx="3962400" cy="366713"/>
          </a:xfrm>
          <a:prstGeom prst="rect">
            <a:avLst/>
          </a:prstGeom>
          <a:solidFill>
            <a:schemeClr val="bg1"/>
          </a:solidFill>
          <a:ln w="9525">
            <a:noFill/>
            <a:miter lim="800000"/>
            <a:headEnd/>
            <a:tailEnd/>
          </a:ln>
        </p:spPr>
        <p:txBody>
          <a:bodyPr>
            <a:spAutoFit/>
          </a:bodyPr>
          <a:lstStyle/>
          <a:p>
            <a:pPr>
              <a:spcBef>
                <a:spcPct val="50000"/>
              </a:spcBef>
            </a:pPr>
            <a:r>
              <a:rPr lang="en-US"/>
              <a:t>Mezzanine Level Floors</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8912" y="1626217"/>
            <a:ext cx="8522208" cy="1497983"/>
          </a:xfrm>
        </p:spPr>
        <p:txBody>
          <a:bodyPr/>
          <a:lstStyle/>
          <a:p>
            <a:pPr algn="ctr"/>
            <a:r>
              <a:rPr lang="en-US" sz="2800" dirty="0" smtClean="0"/>
              <a:t>	What makes an effective, comprehensive sanitation program, wet or dry?</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90800"/>
            <a:ext cx="8229600" cy="1143000"/>
          </a:xfrm>
        </p:spPr>
        <p:txBody>
          <a:bodyPr/>
          <a:lstStyle/>
          <a:p>
            <a:r>
              <a:rPr lang="en-US" dirty="0" smtClean="0"/>
              <a:t>Any Questions??</a:t>
            </a:r>
            <a:endParaRPr lang="en-US" dirty="0"/>
          </a:p>
        </p:txBody>
      </p:sp>
      <p:pic>
        <p:nvPicPr>
          <p:cNvPr id="10242" name="Picture 2" descr="C:\Users\stone\AppData\Local\Microsoft\Windows\Temporary Internet Files\Content.IE5\QZW61W2X\MC900055503[1].wmf"/>
          <p:cNvPicPr>
            <a:picLocks noChangeAspect="1" noChangeArrowheads="1"/>
          </p:cNvPicPr>
          <p:nvPr/>
        </p:nvPicPr>
        <p:blipFill>
          <a:blip r:embed="rId2"/>
          <a:srcRect/>
          <a:stretch>
            <a:fillRect/>
          </a:stretch>
        </p:blipFill>
        <p:spPr bwMode="auto">
          <a:xfrm>
            <a:off x="6289964" y="4195724"/>
            <a:ext cx="1440872" cy="1498638"/>
          </a:xfrm>
          <a:prstGeom prst="rect">
            <a:avLst/>
          </a:prstGeom>
          <a:noFill/>
        </p:spPr>
      </p:pic>
      <p:pic>
        <p:nvPicPr>
          <p:cNvPr id="10243" name="Picture 3" descr="C:\Users\stone\AppData\Local\Microsoft\Windows\Temporary Internet Files\Content.IE5\900VVYZS\MC900055515[1].wmf"/>
          <p:cNvPicPr>
            <a:picLocks noChangeAspect="1" noChangeArrowheads="1"/>
          </p:cNvPicPr>
          <p:nvPr/>
        </p:nvPicPr>
        <p:blipFill>
          <a:blip r:embed="rId3"/>
          <a:srcRect/>
          <a:stretch>
            <a:fillRect/>
          </a:stretch>
        </p:blipFill>
        <p:spPr bwMode="auto">
          <a:xfrm>
            <a:off x="1216025" y="4475017"/>
            <a:ext cx="2025405" cy="1389207"/>
          </a:xfrm>
          <a:prstGeom prst="rect">
            <a:avLst/>
          </a:prstGeom>
          <a:noFill/>
        </p:spPr>
      </p:pic>
      <p:pic>
        <p:nvPicPr>
          <p:cNvPr id="10244" name="Picture 4" descr="C:\Users\stone\AppData\Local\Microsoft\Windows\Temporary Internet Files\Content.IE5\L8UM0JM8\MC900156053[1].wmf"/>
          <p:cNvPicPr>
            <a:picLocks noChangeAspect="1" noChangeArrowheads="1"/>
          </p:cNvPicPr>
          <p:nvPr/>
        </p:nvPicPr>
        <p:blipFill>
          <a:blip r:embed="rId4"/>
          <a:srcRect/>
          <a:stretch>
            <a:fillRect/>
          </a:stretch>
        </p:blipFill>
        <p:spPr bwMode="auto">
          <a:xfrm>
            <a:off x="7730836" y="1747838"/>
            <a:ext cx="873414" cy="9981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Sanitary Design</a:t>
            </a:r>
            <a:endParaRPr lang="en-US" dirty="0"/>
          </a:p>
        </p:txBody>
      </p:sp>
      <p:sp>
        <p:nvSpPr>
          <p:cNvPr id="3" name="Content Placeholder 2"/>
          <p:cNvSpPr>
            <a:spLocks noGrp="1"/>
          </p:cNvSpPr>
          <p:nvPr>
            <p:ph idx="1"/>
          </p:nvPr>
        </p:nvSpPr>
        <p:spPr/>
        <p:txBody>
          <a:bodyPr/>
          <a:lstStyle/>
          <a:p>
            <a:pPr>
              <a:buClr>
                <a:srgbClr val="C00000"/>
              </a:buClr>
              <a:buFont typeface="Wingdings" pitchFamily="2" charset="2"/>
              <a:buChar char="v"/>
            </a:pPr>
            <a:r>
              <a:rPr lang="en-US" sz="2400" dirty="0" smtClean="0"/>
              <a:t>A well-designed piece of equipment (or facility) can be cleaned more effectively and in less time</a:t>
            </a:r>
          </a:p>
          <a:p>
            <a:pPr>
              <a:buClr>
                <a:srgbClr val="C00000"/>
              </a:buClr>
              <a:buFont typeface="Wingdings" pitchFamily="2" charset="2"/>
              <a:buChar char="v"/>
            </a:pPr>
            <a:r>
              <a:rPr lang="en-US" sz="2400" dirty="0" smtClean="0"/>
              <a:t>Well designed facilities serve to keep hazards out</a:t>
            </a:r>
          </a:p>
          <a:p>
            <a:pPr>
              <a:buClr>
                <a:srgbClr val="C00000"/>
              </a:buClr>
              <a:buFont typeface="Wingdings" pitchFamily="2" charset="2"/>
              <a:buChar char="v"/>
            </a:pPr>
            <a:r>
              <a:rPr lang="en-US" sz="2400" dirty="0" smtClean="0"/>
              <a:t>Sanitary design can add bottom line value while supporting food safety and quality</a:t>
            </a:r>
          </a:p>
          <a:p>
            <a:pPr lvl="1">
              <a:buClr>
                <a:srgbClr val="C00000"/>
              </a:buClr>
            </a:pPr>
            <a:r>
              <a:rPr lang="en-US" sz="2000" dirty="0" smtClean="0"/>
              <a:t>Supporting the organization’s objectives in reducing the amount of labor required to clean the equipment and/or facility. </a:t>
            </a:r>
          </a:p>
          <a:p>
            <a:pPr>
              <a:buClr>
                <a:srgbClr val="C00000"/>
              </a:buClr>
              <a:buFont typeface="Wingdings" pitchFamily="2" charset="2"/>
              <a:buChar char="v"/>
            </a:pPr>
            <a:r>
              <a:rPr lang="en-US" sz="2400" dirty="0" smtClean="0"/>
              <a:t>Sanitary design principles can also be a driver of multi-year operational efficiency gains!</a:t>
            </a:r>
          </a:p>
          <a:p>
            <a:pPr>
              <a:buClr>
                <a:srgbClr val="C00000"/>
              </a:buClr>
            </a:pP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3812" y="2337417"/>
            <a:ext cx="8522208" cy="901083"/>
          </a:xfrm>
        </p:spPr>
        <p:txBody>
          <a:bodyPr/>
          <a:lstStyle/>
          <a:p>
            <a:pPr algn="ctr"/>
            <a:r>
              <a:rPr lang="en-US" sz="4000" dirty="0" smtClean="0">
                <a:solidFill>
                  <a:srgbClr val="C00000"/>
                </a:solidFill>
              </a:rPr>
              <a:t>Do your homework!</a:t>
            </a:r>
            <a:endParaRPr lang="en-US" sz="4000" dirty="0">
              <a:solidFill>
                <a:srgbClr val="C00000"/>
              </a:solidFill>
            </a:endParaRPr>
          </a:p>
        </p:txBody>
      </p:sp>
      <p:pic>
        <p:nvPicPr>
          <p:cNvPr id="117762" name="Picture 2" descr="C:\Users\stone\AppData\Local\Microsoft\Windows\Temporary Internet Files\Content.IE5\J2Q7JTOT\MP900308953[1].jpg"/>
          <p:cNvPicPr>
            <a:picLocks noChangeAspect="1" noChangeArrowheads="1"/>
          </p:cNvPicPr>
          <p:nvPr/>
        </p:nvPicPr>
        <p:blipFill>
          <a:blip r:embed="rId2"/>
          <a:srcRect/>
          <a:stretch>
            <a:fillRect/>
          </a:stretch>
        </p:blipFill>
        <p:spPr bwMode="auto">
          <a:xfrm>
            <a:off x="2959100" y="4505633"/>
            <a:ext cx="2616200" cy="1739591"/>
          </a:xfrm>
          <a:prstGeom prst="rect">
            <a:avLst/>
          </a:prstGeom>
          <a:noFill/>
        </p:spPr>
      </p:pic>
      <p:pic>
        <p:nvPicPr>
          <p:cNvPr id="117763" name="Picture 3" descr="C:\Users\stone\AppData\Local\Microsoft\Windows\Temporary Internet Files\Content.IE5\9FPF5TQD\MC900060290[1].wmf"/>
          <p:cNvPicPr>
            <a:picLocks noChangeAspect="1" noChangeArrowheads="1"/>
          </p:cNvPicPr>
          <p:nvPr/>
        </p:nvPicPr>
        <p:blipFill>
          <a:blip r:embed="rId3"/>
          <a:srcRect/>
          <a:stretch>
            <a:fillRect/>
          </a:stretch>
        </p:blipFill>
        <p:spPr bwMode="auto">
          <a:xfrm rot="1412352">
            <a:off x="6883400" y="553423"/>
            <a:ext cx="1730959" cy="1783994"/>
          </a:xfrm>
          <a:prstGeom prst="rect">
            <a:avLst/>
          </a:prstGeom>
          <a:noFill/>
        </p:spPr>
      </p:pic>
      <p:pic>
        <p:nvPicPr>
          <p:cNvPr id="117764" name="Picture 4" descr="C:\Users\stone\AppData\Local\Microsoft\Windows\Temporary Internet Files\Content.IE5\WX1CIAXJ\MP900439345[1].jpg"/>
          <p:cNvPicPr>
            <a:picLocks noChangeAspect="1" noChangeArrowheads="1"/>
          </p:cNvPicPr>
          <p:nvPr/>
        </p:nvPicPr>
        <p:blipFill>
          <a:blip r:embed="rId4"/>
          <a:srcRect/>
          <a:stretch>
            <a:fillRect/>
          </a:stretch>
        </p:blipFill>
        <p:spPr bwMode="auto">
          <a:xfrm>
            <a:off x="956056" y="234161"/>
            <a:ext cx="2003044" cy="191362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1"/>
          </p:nvPr>
        </p:nvSpPr>
        <p:spPr>
          <a:xfrm>
            <a:off x="609600" y="1676400"/>
            <a:ext cx="7315200" cy="3886200"/>
          </a:xfrm>
        </p:spPr>
        <p:txBody>
          <a:bodyPr/>
          <a:lstStyle/>
          <a:p>
            <a:pPr eaLnBrk="1" hangingPunct="1">
              <a:lnSpc>
                <a:spcPct val="90000"/>
              </a:lnSpc>
            </a:pPr>
            <a:r>
              <a:rPr lang="en-US" sz="2800" dirty="0" smtClean="0">
                <a:solidFill>
                  <a:schemeClr val="tx1"/>
                </a:solidFill>
              </a:rPr>
              <a:t>Conduct a Cleaning Needs Analysis</a:t>
            </a:r>
          </a:p>
          <a:p>
            <a:pPr lvl="1" eaLnBrk="1" hangingPunct="1">
              <a:lnSpc>
                <a:spcPct val="90000"/>
              </a:lnSpc>
            </a:pPr>
            <a:r>
              <a:rPr lang="en-US" sz="2000" dirty="0" smtClean="0">
                <a:solidFill>
                  <a:schemeClr val="tx1"/>
                </a:solidFill>
              </a:rPr>
              <a:t>HACCP based risk assessment</a:t>
            </a:r>
          </a:p>
          <a:p>
            <a:pPr lvl="1" eaLnBrk="1" hangingPunct="1">
              <a:lnSpc>
                <a:spcPct val="90000"/>
              </a:lnSpc>
            </a:pPr>
            <a:r>
              <a:rPr lang="en-US" sz="2000" dirty="0" smtClean="0">
                <a:solidFill>
                  <a:schemeClr val="tx1"/>
                </a:solidFill>
              </a:rPr>
              <a:t>Hazards (allergens, pathogens, FM, pests)</a:t>
            </a:r>
          </a:p>
          <a:p>
            <a:pPr lvl="1" eaLnBrk="1" hangingPunct="1">
              <a:lnSpc>
                <a:spcPct val="90000"/>
              </a:lnSpc>
            </a:pPr>
            <a:r>
              <a:rPr lang="en-US" sz="2000" dirty="0" smtClean="0">
                <a:solidFill>
                  <a:schemeClr val="tx1"/>
                </a:solidFill>
              </a:rPr>
              <a:t>Quality change-over (flavor, color)</a:t>
            </a:r>
          </a:p>
          <a:p>
            <a:pPr lvl="1" eaLnBrk="1" hangingPunct="1">
              <a:lnSpc>
                <a:spcPct val="90000"/>
              </a:lnSpc>
            </a:pPr>
            <a:r>
              <a:rPr lang="en-US" sz="2000" dirty="0" smtClean="0">
                <a:solidFill>
                  <a:schemeClr val="tx1"/>
                </a:solidFill>
              </a:rPr>
              <a:t>Knowledge of products / process </a:t>
            </a:r>
            <a:endParaRPr lang="en-US" sz="1400" dirty="0" smtClean="0">
              <a:solidFill>
                <a:schemeClr val="tx1"/>
              </a:solidFill>
            </a:endParaRPr>
          </a:p>
          <a:p>
            <a:pPr lvl="3" eaLnBrk="1" hangingPunct="1">
              <a:lnSpc>
                <a:spcPct val="90000"/>
              </a:lnSpc>
            </a:pPr>
            <a:r>
              <a:rPr lang="en-US" sz="1600" dirty="0" smtClean="0">
                <a:solidFill>
                  <a:schemeClr val="tx1"/>
                </a:solidFill>
              </a:rPr>
              <a:t>Is it dry or wet process?</a:t>
            </a:r>
          </a:p>
          <a:p>
            <a:pPr lvl="1" eaLnBrk="1" hangingPunct="1">
              <a:lnSpc>
                <a:spcPct val="90000"/>
              </a:lnSpc>
              <a:buFont typeface="Arial" charset="0"/>
              <a:buNone/>
            </a:pPr>
            <a:endParaRPr lang="en-US" sz="2400" dirty="0" smtClean="0">
              <a:solidFill>
                <a:schemeClr val="tx1"/>
              </a:solidFill>
            </a:endParaRPr>
          </a:p>
          <a:p>
            <a:pPr eaLnBrk="1" hangingPunct="1">
              <a:lnSpc>
                <a:spcPct val="90000"/>
              </a:lnSpc>
            </a:pPr>
            <a:r>
              <a:rPr lang="en-US" sz="2800" dirty="0" smtClean="0">
                <a:solidFill>
                  <a:schemeClr val="tx1"/>
                </a:solidFill>
              </a:rPr>
              <a:t>Apply Cleaning Method / Frequency</a:t>
            </a:r>
          </a:p>
          <a:p>
            <a:pPr lvl="1" eaLnBrk="1" hangingPunct="1">
              <a:lnSpc>
                <a:spcPct val="90000"/>
              </a:lnSpc>
            </a:pPr>
            <a:r>
              <a:rPr lang="en-US" sz="2000" dirty="0" smtClean="0">
                <a:solidFill>
                  <a:schemeClr val="tx1"/>
                </a:solidFill>
              </a:rPr>
              <a:t>Choose appropriate cleaning method (dry, wet)</a:t>
            </a:r>
          </a:p>
          <a:p>
            <a:pPr lvl="1" eaLnBrk="1" hangingPunct="1">
              <a:lnSpc>
                <a:spcPct val="90000"/>
              </a:lnSpc>
            </a:pPr>
            <a:r>
              <a:rPr lang="en-US" sz="2000" dirty="0" smtClean="0">
                <a:solidFill>
                  <a:schemeClr val="tx1"/>
                </a:solidFill>
              </a:rPr>
              <a:t>Frequency of cleaning </a:t>
            </a:r>
          </a:p>
          <a:p>
            <a:pPr eaLnBrk="1" hangingPunct="1">
              <a:lnSpc>
                <a:spcPct val="90000"/>
              </a:lnSpc>
              <a:buFont typeface="Arial" charset="0"/>
              <a:buNone/>
            </a:pPr>
            <a:endParaRPr lang="en-US" sz="2400" dirty="0" smtClean="0">
              <a:solidFill>
                <a:schemeClr val="accent1"/>
              </a:solidFill>
              <a:latin typeface="Comic Sans MS" pitchFamily="66" charset="0"/>
            </a:endParaRPr>
          </a:p>
        </p:txBody>
      </p:sp>
      <p:sp>
        <p:nvSpPr>
          <p:cNvPr id="4" name="Title 3"/>
          <p:cNvSpPr>
            <a:spLocks noGrp="1"/>
          </p:cNvSpPr>
          <p:nvPr>
            <p:ph type="title"/>
          </p:nvPr>
        </p:nvSpPr>
        <p:spPr/>
        <p:txBody>
          <a:bodyPr/>
          <a:lstStyle/>
          <a:p>
            <a:r>
              <a:rPr lang="en-US" dirty="0" smtClean="0"/>
              <a:t>Sanitation success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7813"/>
            <a:ext cx="8229600" cy="636587"/>
          </a:xfrm>
        </p:spPr>
        <p:txBody>
          <a:bodyPr>
            <a:noAutofit/>
          </a:bodyPr>
          <a:lstStyle/>
          <a:p>
            <a:r>
              <a:rPr lang="en-US" sz="3600" dirty="0" smtClean="0"/>
              <a:t>Determine Sanitation Objectives</a:t>
            </a:r>
            <a:endParaRPr lang="en-US" sz="36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0" y="1066800"/>
            <a:ext cx="9143999" cy="5059363"/>
          </a:xfrm>
          <a:prstGeom prst="rect">
            <a:avLst/>
          </a:prstGeom>
          <a:noFill/>
          <a:ln w="9525">
            <a:noFill/>
            <a:miter lim="800000"/>
            <a:headEnd/>
            <a:tailEnd/>
          </a:ln>
        </p:spPr>
      </p:pic>
    </p:spTree>
    <p:extLst>
      <p:ext uri="{BB962C8B-B14F-4D97-AF65-F5344CB8AC3E}">
        <p14:creationId xmlns="" xmlns:p14="http://schemas.microsoft.com/office/powerpoint/2010/main" val="2953121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38138"/>
            <a:ext cx="8229600" cy="571500"/>
          </a:xfrm>
        </p:spPr>
        <p:txBody>
          <a:bodyPr/>
          <a:lstStyle/>
          <a:p>
            <a:r>
              <a:rPr lang="en-US" sz="3200" b="1" smtClean="0">
                <a:solidFill>
                  <a:schemeClr val="bg2"/>
                </a:solidFill>
              </a:rPr>
              <a:t>Pre-Sanitation Readiness -</a:t>
            </a:r>
            <a:br>
              <a:rPr lang="en-US" sz="3200" b="1" smtClean="0">
                <a:solidFill>
                  <a:schemeClr val="bg2"/>
                </a:solidFill>
              </a:rPr>
            </a:br>
            <a:r>
              <a:rPr lang="en-US" sz="3200" b="1" smtClean="0">
                <a:solidFill>
                  <a:schemeClr val="bg2"/>
                </a:solidFill>
              </a:rPr>
              <a:t>Maintain Good Housekeeping	</a:t>
            </a:r>
          </a:p>
        </p:txBody>
      </p:sp>
      <p:sp>
        <p:nvSpPr>
          <p:cNvPr id="70659" name="Text Box 3"/>
          <p:cNvSpPr txBox="1">
            <a:spLocks noChangeArrowheads="1"/>
          </p:cNvSpPr>
          <p:nvPr/>
        </p:nvSpPr>
        <p:spPr bwMode="auto">
          <a:xfrm>
            <a:off x="212725" y="4075113"/>
            <a:ext cx="184150" cy="366712"/>
          </a:xfrm>
          <a:prstGeom prst="rect">
            <a:avLst/>
          </a:prstGeom>
          <a:noFill/>
          <a:ln w="9525">
            <a:noFill/>
            <a:miter lim="800000"/>
            <a:headEnd/>
            <a:tailEnd/>
          </a:ln>
          <a:effectLst/>
        </p:spPr>
        <p:txBody>
          <a:bodyPr wrap="none">
            <a:spAutoFit/>
          </a:bodyPr>
          <a:lstStyle/>
          <a:p>
            <a:pPr eaLnBrk="0" hangingPunct="0"/>
            <a:endParaRPr lang="en-US"/>
          </a:p>
        </p:txBody>
      </p:sp>
      <p:sp>
        <p:nvSpPr>
          <p:cNvPr id="70660" name="Text Box 4"/>
          <p:cNvSpPr txBox="1">
            <a:spLocks noChangeArrowheads="1"/>
          </p:cNvSpPr>
          <p:nvPr/>
        </p:nvSpPr>
        <p:spPr bwMode="auto">
          <a:xfrm>
            <a:off x="381000" y="1371600"/>
            <a:ext cx="7924800" cy="2246769"/>
          </a:xfrm>
          <a:prstGeom prst="rect">
            <a:avLst/>
          </a:prstGeom>
          <a:noFill/>
          <a:ln w="9525">
            <a:noFill/>
            <a:miter lim="800000"/>
            <a:headEnd/>
            <a:tailEnd/>
          </a:ln>
          <a:effectLst/>
        </p:spPr>
        <p:txBody>
          <a:bodyPr>
            <a:spAutoFit/>
          </a:bodyPr>
          <a:lstStyle/>
          <a:p>
            <a:pPr>
              <a:spcBef>
                <a:spcPct val="20000"/>
              </a:spcBef>
              <a:buClr>
                <a:schemeClr val="bg2"/>
              </a:buClr>
              <a:buSzPct val="75000"/>
              <a:buFont typeface="Wingdings" pitchFamily="2" charset="2"/>
              <a:buNone/>
            </a:pPr>
            <a:r>
              <a:rPr lang="en-US" sz="2000" dirty="0"/>
              <a:t>It is critically important to make sure that good housekeeping practices are maintained throughout the production run and that spills and messes are cleaned up when they happen.  When good housekeeping is not followed the first hour or more of the sanitation process is wasted making up for poor housekeeping practices instead of focusing on the value added tasks of the sanitation process.</a:t>
            </a:r>
          </a:p>
        </p:txBody>
      </p:sp>
      <p:pic>
        <p:nvPicPr>
          <p:cNvPr id="70661" name="Picture 5" descr="spill"/>
          <p:cNvPicPr>
            <a:picLocks noChangeAspect="1" noChangeArrowheads="1"/>
          </p:cNvPicPr>
          <p:nvPr/>
        </p:nvPicPr>
        <p:blipFill>
          <a:blip r:embed="rId2" cstate="print"/>
          <a:srcRect/>
          <a:stretch>
            <a:fillRect/>
          </a:stretch>
        </p:blipFill>
        <p:spPr bwMode="auto">
          <a:xfrm>
            <a:off x="4724400" y="3486150"/>
            <a:ext cx="4191000" cy="3143250"/>
          </a:xfrm>
          <a:prstGeom prst="rect">
            <a:avLst/>
          </a:prstGeom>
          <a:noFill/>
          <a:ln w="76200" cmpd="tri">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sz="3600" b="1" i="1" dirty="0"/>
              <a:t>The 7-Step Cleaning Process </a:t>
            </a:r>
          </a:p>
        </p:txBody>
      </p:sp>
      <p:sp>
        <p:nvSpPr>
          <p:cNvPr id="181251" name="Rectangle 3"/>
          <p:cNvSpPr>
            <a:spLocks noGrp="1" noChangeArrowheads="1"/>
          </p:cNvSpPr>
          <p:nvPr>
            <p:ph idx="1"/>
          </p:nvPr>
        </p:nvSpPr>
        <p:spPr/>
        <p:txBody>
          <a:bodyPr/>
          <a:lstStyle/>
          <a:p>
            <a:pPr>
              <a:lnSpc>
                <a:spcPct val="90000"/>
              </a:lnSpc>
              <a:buClr>
                <a:srgbClr val="C00000"/>
              </a:buClr>
              <a:buFont typeface="Wingdings" pitchFamily="2" charset="2"/>
              <a:buChar char="v"/>
            </a:pPr>
            <a:r>
              <a:rPr lang="en-US" sz="2000" dirty="0"/>
              <a:t>Provides direction for sanitation employees to assure an effective cleaning process. </a:t>
            </a:r>
          </a:p>
          <a:p>
            <a:pPr>
              <a:lnSpc>
                <a:spcPct val="90000"/>
              </a:lnSpc>
              <a:buClr>
                <a:srgbClr val="C00000"/>
              </a:buClr>
              <a:buFont typeface="Wingdings" pitchFamily="2" charset="2"/>
              <a:buChar char="v"/>
            </a:pPr>
            <a:r>
              <a:rPr lang="en-US" sz="2000" dirty="0"/>
              <a:t>Identifies the correct steps in the right order</a:t>
            </a:r>
          </a:p>
          <a:p>
            <a:pPr>
              <a:lnSpc>
                <a:spcPct val="90000"/>
              </a:lnSpc>
              <a:buClr>
                <a:srgbClr val="C00000"/>
              </a:buClr>
              <a:buFont typeface="Wingdings" pitchFamily="2" charset="2"/>
              <a:buChar char="v"/>
            </a:pPr>
            <a:r>
              <a:rPr lang="en-US" sz="2000" dirty="0"/>
              <a:t>Provides in sync process design to eliminate re-contamination or cross contamination issues  </a:t>
            </a:r>
          </a:p>
          <a:p>
            <a:pPr>
              <a:lnSpc>
                <a:spcPct val="90000"/>
              </a:lnSpc>
              <a:buClr>
                <a:srgbClr val="C00000"/>
              </a:buClr>
              <a:buFont typeface="Wingdings" pitchFamily="2" charset="2"/>
              <a:buChar char="v"/>
            </a:pPr>
            <a:r>
              <a:rPr lang="en-US" sz="2000" dirty="0"/>
              <a:t>Provides direction for entire room clean</a:t>
            </a:r>
          </a:p>
          <a:p>
            <a:pPr>
              <a:lnSpc>
                <a:spcPct val="90000"/>
              </a:lnSpc>
              <a:buClr>
                <a:srgbClr val="C00000"/>
              </a:buClr>
              <a:buFont typeface="Wingdings" pitchFamily="2" charset="2"/>
              <a:buChar char="v"/>
            </a:pPr>
            <a:r>
              <a:rPr lang="en-US" sz="2000" dirty="0"/>
              <a:t>Identifies ‘KEY’ critical steps</a:t>
            </a:r>
          </a:p>
          <a:p>
            <a:pPr>
              <a:lnSpc>
                <a:spcPct val="90000"/>
              </a:lnSpc>
              <a:buClr>
                <a:srgbClr val="C00000"/>
              </a:buClr>
              <a:buFont typeface="Wingdings" pitchFamily="2" charset="2"/>
              <a:buChar char="v"/>
            </a:pPr>
            <a:r>
              <a:rPr lang="en-US" sz="2000" dirty="0"/>
              <a:t>Excellent training and auditing tool</a:t>
            </a:r>
          </a:p>
          <a:p>
            <a:pPr>
              <a:lnSpc>
                <a:spcPct val="90000"/>
              </a:lnSpc>
              <a:buFont typeface="Wingdings" pitchFamily="2" charset="2"/>
              <a:buNone/>
            </a:pPr>
            <a:endParaRPr lang="en-US" dirty="0"/>
          </a:p>
          <a:p>
            <a:pPr>
              <a:lnSpc>
                <a:spcPct val="90000"/>
              </a:lnSpc>
            </a:pPr>
            <a:endParaRPr lang="en-US" dirty="0"/>
          </a:p>
        </p:txBody>
      </p:sp>
    </p:spTree>
  </p:cSld>
  <p:clrMapOvr>
    <a:masterClrMapping/>
  </p:clrMapOvr>
  <p:transition>
    <p:checker/>
  </p:transition>
  <p:timing>
    <p:tnLst>
      <p:par>
        <p:cTn id="1" dur="indefinite" restart="never" nodeType="tmRoot"/>
      </p:par>
    </p:tnLst>
  </p:timing>
</p:sld>
</file>

<file path=ppt/theme/theme1.xml><?xml version="1.0" encoding="utf-8"?>
<a:theme xmlns:a="http://schemas.openxmlformats.org/drawingml/2006/main" name="New Sample PowerPoint Look (2)">
  <a:themeElements>
    <a:clrScheme name="GMA Custom">
      <a:dk1>
        <a:sysClr val="windowText" lastClr="000000"/>
      </a:dk1>
      <a:lt1>
        <a:srgbClr val="FFFFFF"/>
      </a:lt1>
      <a:dk2>
        <a:srgbClr val="EEECE1"/>
      </a:dk2>
      <a:lt2>
        <a:srgbClr val="EEECE1"/>
      </a:lt2>
      <a:accent1>
        <a:srgbClr val="4F81BD"/>
      </a:accent1>
      <a:accent2>
        <a:srgbClr val="9BBB59"/>
      </a:accent2>
      <a:accent3>
        <a:srgbClr val="F79646"/>
      </a:accent3>
      <a:accent4>
        <a:srgbClr val="8064A2"/>
      </a:accent4>
      <a:accent5>
        <a:srgbClr val="9BBB59"/>
      </a:accent5>
      <a:accent6>
        <a:srgbClr val="F79646"/>
      </a:accent6>
      <a:hlink>
        <a:srgbClr val="243C7D"/>
      </a:hlink>
      <a:folHlink>
        <a:srgbClr val="9A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Sample PowerPoint Look (2)</Template>
  <TotalTime>716</TotalTime>
  <Words>1378</Words>
  <Application>Microsoft Office PowerPoint</Application>
  <PresentationFormat>On-screen Show (4:3)</PresentationFormat>
  <Paragraphs>244</Paragraphs>
  <Slides>38</Slides>
  <Notes>14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New Sample PowerPoint Look (2)</vt:lpstr>
      <vt:lpstr>Sanitation Success –Wet or Dry!</vt:lpstr>
      <vt:lpstr>Slide 2</vt:lpstr>
      <vt:lpstr>Slide 3</vt:lpstr>
      <vt:lpstr>Benefits of Sanitary Design</vt:lpstr>
      <vt:lpstr>Slide 5</vt:lpstr>
      <vt:lpstr>Sanitation success</vt:lpstr>
      <vt:lpstr>Determine Sanitation Objectives</vt:lpstr>
      <vt:lpstr>Pre-Sanitation Readiness - Maintain Good Housekeeping </vt:lpstr>
      <vt:lpstr>The 7-Step Cleaning Process </vt:lpstr>
      <vt:lpstr>Wet vs. dry principals</vt:lpstr>
      <vt:lpstr>Develop a Cleaning Plan </vt:lpstr>
      <vt:lpstr>Develop a cleaning plan </vt:lpstr>
      <vt:lpstr>Develop a cleaning plan </vt:lpstr>
      <vt:lpstr>You have a plan – Validate it! </vt:lpstr>
      <vt:lpstr>Validate effectiveness</vt:lpstr>
      <vt:lpstr>Validation safeguards – do it right</vt:lpstr>
      <vt:lpstr> Verification</vt:lpstr>
      <vt:lpstr>Dry Cleaning - War on Water</vt:lpstr>
      <vt:lpstr>Facts Not Fiction</vt:lpstr>
      <vt:lpstr>Develop a plan to eliminate obstacles </vt:lpstr>
      <vt:lpstr>Isopropyl alcohol / and QAC Sanitizer</vt:lpstr>
      <vt:lpstr>Develop Tracking Metrics</vt:lpstr>
      <vt:lpstr>Water Accumulation Controlled</vt:lpstr>
      <vt:lpstr>Slide 24</vt:lpstr>
      <vt:lpstr>A Sanitation Centric  integrated “Safe Food” Supply Chain</vt:lpstr>
      <vt:lpstr>Sanitary Design</vt:lpstr>
      <vt:lpstr>Slide 27</vt:lpstr>
      <vt:lpstr>Slide 28</vt:lpstr>
      <vt:lpstr>Slide 29</vt:lpstr>
      <vt:lpstr>Slide 30</vt:lpstr>
      <vt:lpstr>Slide 31</vt:lpstr>
      <vt:lpstr>Slide 32</vt:lpstr>
      <vt:lpstr>Slide 33</vt:lpstr>
      <vt:lpstr>Slide 34</vt:lpstr>
      <vt:lpstr>Slide 35</vt:lpstr>
      <vt:lpstr>Slide 36</vt:lpstr>
      <vt:lpstr>Slide 37</vt:lpstr>
      <vt:lpstr>Any Questions??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Stone, Warren</dc:creator>
  <cp:lastModifiedBy>Stone, Warren</cp:lastModifiedBy>
  <cp:revision>118</cp:revision>
  <dcterms:created xsi:type="dcterms:W3CDTF">2010-12-07T20:09:37Z</dcterms:created>
  <dcterms:modified xsi:type="dcterms:W3CDTF">2014-06-05T18:38:44Z</dcterms:modified>
</cp:coreProperties>
</file>