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 id="2147483857" r:id="rId2"/>
    <p:sldMasterId id="2147483870" r:id="rId3"/>
  </p:sldMasterIdLst>
  <p:notesMasterIdLst>
    <p:notesMasterId r:id="rId43"/>
  </p:notesMasterIdLst>
  <p:sldIdLst>
    <p:sldId id="256" r:id="rId4"/>
    <p:sldId id="315" r:id="rId5"/>
    <p:sldId id="381" r:id="rId6"/>
    <p:sldId id="293" r:id="rId7"/>
    <p:sldId id="329" r:id="rId8"/>
    <p:sldId id="257" r:id="rId9"/>
    <p:sldId id="292" r:id="rId10"/>
    <p:sldId id="354" r:id="rId11"/>
    <p:sldId id="333" r:id="rId12"/>
    <p:sldId id="373" r:id="rId13"/>
    <p:sldId id="258" r:id="rId14"/>
    <p:sldId id="334" r:id="rId15"/>
    <p:sldId id="367" r:id="rId16"/>
    <p:sldId id="335" r:id="rId17"/>
    <p:sldId id="342" r:id="rId18"/>
    <p:sldId id="260" r:id="rId19"/>
    <p:sldId id="343" r:id="rId20"/>
    <p:sldId id="380" r:id="rId21"/>
    <p:sldId id="344" r:id="rId22"/>
    <p:sldId id="370" r:id="rId23"/>
    <p:sldId id="313" r:id="rId24"/>
    <p:sldId id="337" r:id="rId25"/>
    <p:sldId id="352" r:id="rId26"/>
    <p:sldId id="374" r:id="rId27"/>
    <p:sldId id="353" r:id="rId28"/>
    <p:sldId id="347" r:id="rId29"/>
    <p:sldId id="377" r:id="rId30"/>
    <p:sldId id="349" r:id="rId31"/>
    <p:sldId id="338" r:id="rId32"/>
    <p:sldId id="376" r:id="rId33"/>
    <p:sldId id="379" r:id="rId34"/>
    <p:sldId id="330" r:id="rId35"/>
    <p:sldId id="355" r:id="rId36"/>
    <p:sldId id="346" r:id="rId37"/>
    <p:sldId id="356" r:id="rId38"/>
    <p:sldId id="357" r:id="rId39"/>
    <p:sldId id="325" r:id="rId40"/>
    <p:sldId id="327" r:id="rId41"/>
    <p:sldId id="319" r:id="rId42"/>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z, Sharon A" initials="SAB" lastIdx="13" clrIdx="0"/>
  <p:cmAuthor id="1" name="Henry, Michael H" initials="MH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CC0000"/>
    <a:srgbClr val="FFCC00"/>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62" autoAdjust="0"/>
    <p:restoredTop sz="99745" autoAdjust="0"/>
  </p:normalViewPr>
  <p:slideViewPr>
    <p:cSldViewPr>
      <p:cViewPr>
        <p:scale>
          <a:sx n="70" d="100"/>
          <a:sy n="70" d="100"/>
        </p:scale>
        <p:origin x="-960" y="-942"/>
      </p:cViewPr>
      <p:guideLst>
        <p:guide orient="horz" pos="2160"/>
        <p:guide pos="2880"/>
      </p:guideLst>
    </p:cSldViewPr>
  </p:slideViewPr>
  <p:notesTextViewPr>
    <p:cViewPr>
      <p:scale>
        <a:sx n="100" d="100"/>
        <a:sy n="100" d="100"/>
      </p:scale>
      <p:origin x="0" y="0"/>
    </p:cViewPr>
  </p:notesTextViewPr>
  <p:sorterViewPr>
    <p:cViewPr>
      <p:scale>
        <a:sx n="86" d="100"/>
        <a:sy n="86" d="100"/>
      </p:scale>
      <p:origin x="0" y="7352"/>
    </p:cViewPr>
  </p:sorterViewPr>
  <p:notesViewPr>
    <p:cSldViewPr>
      <p:cViewPr varScale="1">
        <p:scale>
          <a:sx n="49" d="100"/>
          <a:sy n="49" d="100"/>
        </p:scale>
        <p:origin x="-2680" y="-7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65529308836396"/>
          <c:y val="0.13549575070821529"/>
          <c:w val="0.81412536668210589"/>
          <c:h val="0.66222078472485557"/>
        </c:manualLayout>
      </c:layout>
      <c:lineChart>
        <c:grouping val="standard"/>
        <c:varyColors val="0"/>
        <c:ser>
          <c:idx val="0"/>
          <c:order val="0"/>
          <c:tx>
            <c:strRef>
              <c:f>Sheet1!$B$1</c:f>
              <c:strCache>
                <c:ptCount val="1"/>
                <c:pt idx="0">
                  <c:v>% Positive</c:v>
                </c:pt>
              </c:strCache>
            </c:strRef>
          </c:tx>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Sheet1!$B$2:$B$20</c:f>
              <c:numCache>
                <c:formatCode>0.00</c:formatCode>
                <c:ptCount val="19"/>
                <c:pt idx="0">
                  <c:v>35</c:v>
                </c:pt>
                <c:pt idx="1">
                  <c:v>26.865671641791046</c:v>
                </c:pt>
                <c:pt idx="2">
                  <c:v>17.727272727272727</c:v>
                </c:pt>
                <c:pt idx="3">
                  <c:v>12.804878048780488</c:v>
                </c:pt>
                <c:pt idx="4">
                  <c:v>15.492957746478872</c:v>
                </c:pt>
                <c:pt idx="5">
                  <c:v>29.914529914529915</c:v>
                </c:pt>
                <c:pt idx="6">
                  <c:v>15</c:v>
                </c:pt>
                <c:pt idx="7">
                  <c:v>11.864406779661017</c:v>
                </c:pt>
                <c:pt idx="8">
                  <c:v>12.5</c:v>
                </c:pt>
                <c:pt idx="9">
                  <c:v>33.55263157894737</c:v>
                </c:pt>
                <c:pt idx="10">
                  <c:v>12.76595744680851</c:v>
                </c:pt>
                <c:pt idx="11">
                  <c:v>8</c:v>
                </c:pt>
                <c:pt idx="12">
                  <c:v>20.72072072072072</c:v>
                </c:pt>
                <c:pt idx="13">
                  <c:v>24.590163934426229</c:v>
                </c:pt>
                <c:pt idx="14">
                  <c:v>13.043478260869565</c:v>
                </c:pt>
                <c:pt idx="15">
                  <c:v>12.676056338028168</c:v>
                </c:pt>
                <c:pt idx="16">
                  <c:v>14.457831325301203</c:v>
                </c:pt>
                <c:pt idx="17">
                  <c:v>23.287671232876711</c:v>
                </c:pt>
                <c:pt idx="18">
                  <c:v>16.455696202531644</c:v>
                </c:pt>
              </c:numCache>
            </c:numRef>
          </c:val>
          <c:smooth val="0"/>
        </c:ser>
        <c:ser>
          <c:idx val="1"/>
          <c:order val="1"/>
          <c:tx>
            <c:strRef>
              <c:f>Sheet1!$C$1</c:f>
              <c:strCache>
                <c:ptCount val="1"/>
                <c:pt idx="0">
                  <c:v>% &lt;20 ppb</c:v>
                </c:pt>
              </c:strCache>
            </c:strRef>
          </c:tx>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Sheet1!$C$2:$C$20</c:f>
              <c:numCache>
                <c:formatCode>0.00</c:formatCode>
                <c:ptCount val="19"/>
                <c:pt idx="0">
                  <c:v>17.5</c:v>
                </c:pt>
                <c:pt idx="1">
                  <c:v>11.940298507462686</c:v>
                </c:pt>
                <c:pt idx="2">
                  <c:v>9.0909090909090917</c:v>
                </c:pt>
                <c:pt idx="3">
                  <c:v>7.9268292682926829</c:v>
                </c:pt>
                <c:pt idx="4">
                  <c:v>0.70422535211267612</c:v>
                </c:pt>
                <c:pt idx="5">
                  <c:v>8.5470085470085468</c:v>
                </c:pt>
                <c:pt idx="6">
                  <c:v>0</c:v>
                </c:pt>
                <c:pt idx="7">
                  <c:v>0</c:v>
                </c:pt>
                <c:pt idx="8">
                  <c:v>0</c:v>
                </c:pt>
                <c:pt idx="9">
                  <c:v>17.763157894736842</c:v>
                </c:pt>
                <c:pt idx="10">
                  <c:v>4.2553191489361701</c:v>
                </c:pt>
                <c:pt idx="11">
                  <c:v>1</c:v>
                </c:pt>
                <c:pt idx="12">
                  <c:v>5.4054054054054053</c:v>
                </c:pt>
                <c:pt idx="13">
                  <c:v>6.557377049180328</c:v>
                </c:pt>
                <c:pt idx="14">
                  <c:v>2.1739130434782608</c:v>
                </c:pt>
                <c:pt idx="15">
                  <c:v>5.6338028169014089</c:v>
                </c:pt>
                <c:pt idx="16">
                  <c:v>9.6385542168674707</c:v>
                </c:pt>
                <c:pt idx="17">
                  <c:v>15.068493150684931</c:v>
                </c:pt>
                <c:pt idx="18">
                  <c:v>8.8607594936708853</c:v>
                </c:pt>
              </c:numCache>
            </c:numRef>
          </c:val>
          <c:smooth val="0"/>
        </c:ser>
        <c:dLbls>
          <c:showLegendKey val="0"/>
          <c:showVal val="0"/>
          <c:showCatName val="0"/>
          <c:showSerName val="0"/>
          <c:showPercent val="0"/>
          <c:showBubbleSize val="0"/>
        </c:dLbls>
        <c:marker val="1"/>
        <c:smooth val="0"/>
        <c:axId val="35653120"/>
        <c:axId val="35654656"/>
      </c:lineChart>
      <c:catAx>
        <c:axId val="35653120"/>
        <c:scaling>
          <c:orientation val="minMax"/>
        </c:scaling>
        <c:delete val="0"/>
        <c:axPos val="b"/>
        <c:numFmt formatCode="General" sourceLinked="1"/>
        <c:majorTickMark val="out"/>
        <c:minorTickMark val="none"/>
        <c:tickLblPos val="nextTo"/>
        <c:crossAx val="35654656"/>
        <c:crosses val="autoZero"/>
        <c:auto val="1"/>
        <c:lblAlgn val="ctr"/>
        <c:lblOffset val="100"/>
        <c:noMultiLvlLbl val="0"/>
      </c:catAx>
      <c:valAx>
        <c:axId val="35654656"/>
        <c:scaling>
          <c:orientation val="minMax"/>
        </c:scaling>
        <c:delete val="0"/>
        <c:axPos val="l"/>
        <c:majorGridlines/>
        <c:numFmt formatCode="0.00" sourceLinked="1"/>
        <c:majorTickMark val="out"/>
        <c:minorTickMark val="none"/>
        <c:tickLblPos val="nextTo"/>
        <c:crossAx val="35653120"/>
        <c:crosses val="autoZero"/>
        <c:crossBetween val="midCat"/>
      </c:valAx>
    </c:plotArea>
    <c:legend>
      <c:legendPos val="r"/>
      <c:layout>
        <c:manualLayout>
          <c:xMode val="edge"/>
          <c:yMode val="edge"/>
          <c:x val="0.21490183212392572"/>
          <c:y val="1.7327741964265817E-2"/>
          <c:w val="0.55797398486953842"/>
          <c:h val="0.10415471437175169"/>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555975B3-C8D0-44B8-95B8-F8F3EFA3FC4E}" type="datetimeFigureOut">
              <a:rPr lang="en-US" smtClean="0"/>
              <a:t>6/19/2014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315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980BC119-2647-4654-BD57-318497196C84}" type="slidenum">
              <a:rPr lang="en-US" altLang="en-US" smtClean="0"/>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76F72ED9-9461-45CD-B8B4-625B6F682927}"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35EEA015-917A-41BC-B8FE-1B2BE00E4C51}" type="slidenum">
              <a:rPr lang="en-US" altLang="en-US" smtClean="0"/>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D4C9C1-3EA8-4596-9EF4-E22EA4A4D08A}"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318FF-9FDE-47E0-A7D0-BE94115C3DD2}" type="slidenum">
              <a:rPr lang="en-US" smtClean="0"/>
              <a:t>‹#›</a:t>
            </a:fld>
            <a:endParaRPr lang="en-US"/>
          </a:p>
        </p:txBody>
      </p:sp>
    </p:spTree>
    <p:extLst>
      <p:ext uri="{BB962C8B-B14F-4D97-AF65-F5344CB8AC3E}">
        <p14:creationId xmlns:p14="http://schemas.microsoft.com/office/powerpoint/2010/main" val="3167578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4C9C1-3EA8-4596-9EF4-E22EA4A4D08A}"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318FF-9FDE-47E0-A7D0-BE94115C3DD2}" type="slidenum">
              <a:rPr lang="en-US" smtClean="0"/>
              <a:t>‹#›</a:t>
            </a:fld>
            <a:endParaRPr lang="en-US"/>
          </a:p>
        </p:txBody>
      </p:sp>
    </p:spTree>
    <p:extLst>
      <p:ext uri="{BB962C8B-B14F-4D97-AF65-F5344CB8AC3E}">
        <p14:creationId xmlns:p14="http://schemas.microsoft.com/office/powerpoint/2010/main" val="3145191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4C9C1-3EA8-4596-9EF4-E22EA4A4D08A}"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318FF-9FDE-47E0-A7D0-BE94115C3DD2}" type="slidenum">
              <a:rPr lang="en-US" smtClean="0"/>
              <a:t>‹#›</a:t>
            </a:fld>
            <a:endParaRPr lang="en-US"/>
          </a:p>
        </p:txBody>
      </p:sp>
    </p:spTree>
    <p:extLst>
      <p:ext uri="{BB962C8B-B14F-4D97-AF65-F5344CB8AC3E}">
        <p14:creationId xmlns:p14="http://schemas.microsoft.com/office/powerpoint/2010/main" val="758103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D4C9C1-3EA8-4596-9EF4-E22EA4A4D08A}" type="datetimeFigureOut">
              <a:rPr lang="en-US" smtClean="0"/>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318FF-9FDE-47E0-A7D0-BE94115C3DD2}" type="slidenum">
              <a:rPr lang="en-US" smtClean="0"/>
              <a:t>‹#›</a:t>
            </a:fld>
            <a:endParaRPr lang="en-US"/>
          </a:p>
        </p:txBody>
      </p:sp>
    </p:spTree>
    <p:extLst>
      <p:ext uri="{BB962C8B-B14F-4D97-AF65-F5344CB8AC3E}">
        <p14:creationId xmlns:p14="http://schemas.microsoft.com/office/powerpoint/2010/main" val="3483655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D4C9C1-3EA8-4596-9EF4-E22EA4A4D08A}" type="datetimeFigureOut">
              <a:rPr lang="en-US" smtClean="0"/>
              <a:t>6/19/2014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5318FF-9FDE-47E0-A7D0-BE94115C3DD2}" type="slidenum">
              <a:rPr lang="en-US" smtClean="0"/>
              <a:t>‹#›</a:t>
            </a:fld>
            <a:endParaRPr lang="en-US"/>
          </a:p>
        </p:txBody>
      </p:sp>
    </p:spTree>
    <p:extLst>
      <p:ext uri="{BB962C8B-B14F-4D97-AF65-F5344CB8AC3E}">
        <p14:creationId xmlns:p14="http://schemas.microsoft.com/office/powerpoint/2010/main" val="1097914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D4C9C1-3EA8-4596-9EF4-E22EA4A4D08A}" type="datetimeFigureOut">
              <a:rPr lang="en-US" smtClean="0"/>
              <a:t>6/19/2014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5318FF-9FDE-47E0-A7D0-BE94115C3DD2}" type="slidenum">
              <a:rPr lang="en-US" smtClean="0"/>
              <a:t>‹#›</a:t>
            </a:fld>
            <a:endParaRPr lang="en-US"/>
          </a:p>
        </p:txBody>
      </p:sp>
    </p:spTree>
    <p:extLst>
      <p:ext uri="{BB962C8B-B14F-4D97-AF65-F5344CB8AC3E}">
        <p14:creationId xmlns:p14="http://schemas.microsoft.com/office/powerpoint/2010/main" val="299338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4C9C1-3EA8-4596-9EF4-E22EA4A4D08A}" type="datetimeFigureOut">
              <a:rPr lang="en-US" smtClean="0"/>
              <a:t>6/19/2014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5318FF-9FDE-47E0-A7D0-BE94115C3DD2}" type="slidenum">
              <a:rPr lang="en-US" smtClean="0"/>
              <a:t>‹#›</a:t>
            </a:fld>
            <a:endParaRPr lang="en-US"/>
          </a:p>
        </p:txBody>
      </p:sp>
    </p:spTree>
    <p:extLst>
      <p:ext uri="{BB962C8B-B14F-4D97-AF65-F5344CB8AC3E}">
        <p14:creationId xmlns:p14="http://schemas.microsoft.com/office/powerpoint/2010/main" val="521514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4C9C1-3EA8-4596-9EF4-E22EA4A4D08A}" type="datetimeFigureOut">
              <a:rPr lang="en-US" smtClean="0"/>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318FF-9FDE-47E0-A7D0-BE94115C3DD2}" type="slidenum">
              <a:rPr lang="en-US" smtClean="0"/>
              <a:t>‹#›</a:t>
            </a:fld>
            <a:endParaRPr lang="en-US"/>
          </a:p>
        </p:txBody>
      </p:sp>
    </p:spTree>
    <p:extLst>
      <p:ext uri="{BB962C8B-B14F-4D97-AF65-F5344CB8AC3E}">
        <p14:creationId xmlns:p14="http://schemas.microsoft.com/office/powerpoint/2010/main" val="54465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65760" indent="-256032">
              <a:spcBef>
                <a:spcPts val="1800"/>
              </a:spcBef>
              <a:buFont typeface="Wingdings" panose="05000000000000000000" pitchFamily="2" charset="2"/>
              <a:buChar char="Ø"/>
              <a:defRPr/>
            </a:lvl1pPr>
            <a:lvl2pPr marL="621792" indent="-228600">
              <a:spcBef>
                <a:spcPts val="1800"/>
              </a:spcBef>
              <a:buFont typeface="Wingdings" panose="05000000000000000000" pitchFamily="2" charset="2"/>
              <a:buChar char="§"/>
              <a:defRPr sz="2300"/>
            </a:lvl2pPr>
            <a:lvl3pPr marL="859536" indent="-228600">
              <a:spcBef>
                <a:spcPts val="1800"/>
              </a:spcBef>
              <a:buFont typeface="Arial" panose="020B0604020202020204" pitchFamily="34" charset="0"/>
              <a:buChar char="•"/>
              <a:defRPr b="0"/>
            </a:lvl3pPr>
            <a:lvl4pPr>
              <a:spcBef>
                <a:spcPts val="1800"/>
              </a:spcBef>
              <a:defRPr/>
            </a:lvl4pPr>
            <a:lvl5pPr>
              <a:spcBef>
                <a:spcPts val="1800"/>
              </a:spcBef>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38A1B662-BD33-4E6F-BB93-8978CD116171}" type="slidenum">
              <a:rPr lang="en-US" altLang="en-US" smtClean="0"/>
              <a:pPr>
                <a:defRPr/>
              </a:pPr>
              <a:t>‹#›</a:t>
            </a:fld>
            <a:endParaRPr lang="en-US" altLang="en-US"/>
          </a:p>
        </p:txBody>
      </p:sp>
      <p:sp>
        <p:nvSpPr>
          <p:cNvPr id="7" name="Title 6"/>
          <p:cNvSpPr>
            <a:spLocks noGrp="1"/>
          </p:cNvSpPr>
          <p:nvPr>
            <p:ph type="title"/>
          </p:nvPr>
        </p:nvSpPr>
        <p:spPr/>
        <p:txBody>
          <a:bodyPr rtlCol="0">
            <a:normAutofit/>
          </a:bodyPr>
          <a:lstStyle>
            <a:lvl1pPr>
              <a:defRPr sz="3600">
                <a:effectLst/>
              </a:defRPr>
            </a:lvl1pPr>
            <a:extLst/>
          </a:lstStyle>
          <a:p>
            <a:r>
              <a:rPr kumimoji="0" lang="en-US" dirty="0" smtClean="0"/>
              <a:t>Click to edit Master title style</a:t>
            </a:r>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4C9C1-3EA8-4596-9EF4-E22EA4A4D08A}" type="datetimeFigureOut">
              <a:rPr lang="en-US" smtClean="0"/>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318FF-9FDE-47E0-A7D0-BE94115C3DD2}" type="slidenum">
              <a:rPr lang="en-US" smtClean="0"/>
              <a:t>‹#›</a:t>
            </a:fld>
            <a:endParaRPr lang="en-US"/>
          </a:p>
        </p:txBody>
      </p:sp>
    </p:spTree>
    <p:extLst>
      <p:ext uri="{BB962C8B-B14F-4D97-AF65-F5344CB8AC3E}">
        <p14:creationId xmlns:p14="http://schemas.microsoft.com/office/powerpoint/2010/main" val="381212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4C9C1-3EA8-4596-9EF4-E22EA4A4D08A}"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318FF-9FDE-47E0-A7D0-BE94115C3DD2}" type="slidenum">
              <a:rPr lang="en-US" smtClean="0"/>
              <a:t>‹#›</a:t>
            </a:fld>
            <a:endParaRPr lang="en-US"/>
          </a:p>
        </p:txBody>
      </p:sp>
    </p:spTree>
    <p:extLst>
      <p:ext uri="{BB962C8B-B14F-4D97-AF65-F5344CB8AC3E}">
        <p14:creationId xmlns:p14="http://schemas.microsoft.com/office/powerpoint/2010/main" val="3698354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4C9C1-3EA8-4596-9EF4-E22EA4A4D08A}"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318FF-9FDE-47E0-A7D0-BE94115C3DD2}" type="slidenum">
              <a:rPr lang="en-US" smtClean="0"/>
              <a:t>‹#›</a:t>
            </a:fld>
            <a:endParaRPr lang="en-US"/>
          </a:p>
        </p:txBody>
      </p:sp>
    </p:spTree>
    <p:extLst>
      <p:ext uri="{BB962C8B-B14F-4D97-AF65-F5344CB8AC3E}">
        <p14:creationId xmlns:p14="http://schemas.microsoft.com/office/powerpoint/2010/main" val="1121606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D4C9C1-3EA8-4596-9EF4-E22EA4A4D08A}" type="datetimeFigureOut">
              <a:rPr lang="en-US" smtClean="0"/>
              <a:t>6/19/2014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5318FF-9FDE-47E0-A7D0-BE94115C3DD2}" type="slidenum">
              <a:rPr lang="en-US" smtClean="0"/>
              <a:t>‹#›</a:t>
            </a:fld>
            <a:endParaRPr lang="en-US"/>
          </a:p>
        </p:txBody>
      </p:sp>
    </p:spTree>
    <p:extLst>
      <p:ext uri="{BB962C8B-B14F-4D97-AF65-F5344CB8AC3E}">
        <p14:creationId xmlns:p14="http://schemas.microsoft.com/office/powerpoint/2010/main" val="4161087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D124E4-B0F7-442B-9AF7-0CCFE49BA223}"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E2C25-63DB-459F-BDE0-9E8604502B79}" type="slidenum">
              <a:rPr lang="en-US" smtClean="0"/>
              <a:t>‹#›</a:t>
            </a:fld>
            <a:endParaRPr lang="en-US"/>
          </a:p>
        </p:txBody>
      </p:sp>
    </p:spTree>
    <p:extLst>
      <p:ext uri="{BB962C8B-B14F-4D97-AF65-F5344CB8AC3E}">
        <p14:creationId xmlns:p14="http://schemas.microsoft.com/office/powerpoint/2010/main" val="3371594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124E4-B0F7-442B-9AF7-0CCFE49BA223}"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E2C25-63DB-459F-BDE0-9E8604502B79}" type="slidenum">
              <a:rPr lang="en-US" smtClean="0"/>
              <a:t>‹#›</a:t>
            </a:fld>
            <a:endParaRPr lang="en-US"/>
          </a:p>
        </p:txBody>
      </p:sp>
    </p:spTree>
    <p:extLst>
      <p:ext uri="{BB962C8B-B14F-4D97-AF65-F5344CB8AC3E}">
        <p14:creationId xmlns:p14="http://schemas.microsoft.com/office/powerpoint/2010/main" val="2765823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D124E4-B0F7-442B-9AF7-0CCFE49BA223}"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E2C25-63DB-459F-BDE0-9E8604502B79}" type="slidenum">
              <a:rPr lang="en-US" smtClean="0"/>
              <a:t>‹#›</a:t>
            </a:fld>
            <a:endParaRPr lang="en-US"/>
          </a:p>
        </p:txBody>
      </p:sp>
    </p:spTree>
    <p:extLst>
      <p:ext uri="{BB962C8B-B14F-4D97-AF65-F5344CB8AC3E}">
        <p14:creationId xmlns:p14="http://schemas.microsoft.com/office/powerpoint/2010/main" val="687876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D124E4-B0F7-442B-9AF7-0CCFE49BA223}" type="datetimeFigureOut">
              <a:rPr lang="en-US" smtClean="0"/>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E2C25-63DB-459F-BDE0-9E8604502B79}" type="slidenum">
              <a:rPr lang="en-US" smtClean="0"/>
              <a:t>‹#›</a:t>
            </a:fld>
            <a:endParaRPr lang="en-US"/>
          </a:p>
        </p:txBody>
      </p:sp>
    </p:spTree>
    <p:extLst>
      <p:ext uri="{BB962C8B-B14F-4D97-AF65-F5344CB8AC3E}">
        <p14:creationId xmlns:p14="http://schemas.microsoft.com/office/powerpoint/2010/main" val="2229537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D124E4-B0F7-442B-9AF7-0CCFE49BA223}" type="datetimeFigureOut">
              <a:rPr lang="en-US" smtClean="0"/>
              <a:t>6/19/2014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4E2C25-63DB-459F-BDE0-9E8604502B79}" type="slidenum">
              <a:rPr lang="en-US" smtClean="0"/>
              <a:t>‹#›</a:t>
            </a:fld>
            <a:endParaRPr lang="en-US"/>
          </a:p>
        </p:txBody>
      </p:sp>
    </p:spTree>
    <p:extLst>
      <p:ext uri="{BB962C8B-B14F-4D97-AF65-F5344CB8AC3E}">
        <p14:creationId xmlns:p14="http://schemas.microsoft.com/office/powerpoint/2010/main" val="104558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D124E4-B0F7-442B-9AF7-0CCFE49BA223}" type="datetimeFigureOut">
              <a:rPr lang="en-US" smtClean="0"/>
              <a:t>6/19/2014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4E2C25-63DB-459F-BDE0-9E8604502B79}" type="slidenum">
              <a:rPr lang="en-US" smtClean="0"/>
              <a:t>‹#›</a:t>
            </a:fld>
            <a:endParaRPr lang="en-US"/>
          </a:p>
        </p:txBody>
      </p:sp>
    </p:spTree>
    <p:extLst>
      <p:ext uri="{BB962C8B-B14F-4D97-AF65-F5344CB8AC3E}">
        <p14:creationId xmlns:p14="http://schemas.microsoft.com/office/powerpoint/2010/main" val="304726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ltLang="en-US"/>
          </a:p>
        </p:txBody>
      </p:sp>
      <p:sp>
        <p:nvSpPr>
          <p:cNvPr id="5" name="Footer Placeholder 4"/>
          <p:cNvSpPr>
            <a:spLocks noGrp="1"/>
          </p:cNvSpPr>
          <p:nvPr>
            <p:ph type="ftr" sz="quarter" idx="11"/>
          </p:nvPr>
        </p:nvSpPr>
        <p:spPr/>
        <p:txBody>
          <a:bodyPr/>
          <a:lstStyle>
            <a:extLst/>
          </a:lstStyle>
          <a:p>
            <a:pPr>
              <a:defRPr/>
            </a:pPr>
            <a:endParaRPr lang="en-US" altLang="en-US"/>
          </a:p>
        </p:txBody>
      </p:sp>
      <p:sp>
        <p:nvSpPr>
          <p:cNvPr id="6" name="Slide Number Placeholder 5"/>
          <p:cNvSpPr>
            <a:spLocks noGrp="1"/>
          </p:cNvSpPr>
          <p:nvPr>
            <p:ph type="sldNum" sz="quarter" idx="12"/>
          </p:nvPr>
        </p:nvSpPr>
        <p:spPr/>
        <p:txBody>
          <a:bodyPr/>
          <a:lstStyle>
            <a:extLst/>
          </a:lstStyle>
          <a:p>
            <a:pPr>
              <a:defRPr/>
            </a:pPr>
            <a:fld id="{8B5ACDA2-318A-4534-A66D-43CCDADF6B8E}" type="slidenum">
              <a:rPr lang="en-US" altLang="en-US" smtClean="0"/>
              <a:pPr>
                <a:defRPr/>
              </a:pPr>
              <a:t>‹#›</a:t>
            </a:fld>
            <a:endParaRPr lang="en-US"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124E4-B0F7-442B-9AF7-0CCFE49BA223}" type="datetimeFigureOut">
              <a:rPr lang="en-US" smtClean="0"/>
              <a:t>6/19/2014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4E2C25-63DB-459F-BDE0-9E8604502B79}" type="slidenum">
              <a:rPr lang="en-US" smtClean="0"/>
              <a:t>‹#›</a:t>
            </a:fld>
            <a:endParaRPr lang="en-US"/>
          </a:p>
        </p:txBody>
      </p:sp>
    </p:spTree>
    <p:extLst>
      <p:ext uri="{BB962C8B-B14F-4D97-AF65-F5344CB8AC3E}">
        <p14:creationId xmlns:p14="http://schemas.microsoft.com/office/powerpoint/2010/main" val="133864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124E4-B0F7-442B-9AF7-0CCFE49BA223}" type="datetimeFigureOut">
              <a:rPr lang="en-US" smtClean="0"/>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E2C25-63DB-459F-BDE0-9E8604502B79}" type="slidenum">
              <a:rPr lang="en-US" smtClean="0"/>
              <a:t>‹#›</a:t>
            </a:fld>
            <a:endParaRPr lang="en-US"/>
          </a:p>
        </p:txBody>
      </p:sp>
    </p:spTree>
    <p:extLst>
      <p:ext uri="{BB962C8B-B14F-4D97-AF65-F5344CB8AC3E}">
        <p14:creationId xmlns:p14="http://schemas.microsoft.com/office/powerpoint/2010/main" val="221237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124E4-B0F7-442B-9AF7-0CCFE49BA223}" type="datetimeFigureOut">
              <a:rPr lang="en-US" smtClean="0"/>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E2C25-63DB-459F-BDE0-9E8604502B79}" type="slidenum">
              <a:rPr lang="en-US" smtClean="0"/>
              <a:t>‹#›</a:t>
            </a:fld>
            <a:endParaRPr lang="en-US"/>
          </a:p>
        </p:txBody>
      </p:sp>
    </p:spTree>
    <p:extLst>
      <p:ext uri="{BB962C8B-B14F-4D97-AF65-F5344CB8AC3E}">
        <p14:creationId xmlns:p14="http://schemas.microsoft.com/office/powerpoint/2010/main" val="537619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124E4-B0F7-442B-9AF7-0CCFE49BA223}"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E2C25-63DB-459F-BDE0-9E8604502B79}" type="slidenum">
              <a:rPr lang="en-US" smtClean="0"/>
              <a:t>‹#›</a:t>
            </a:fld>
            <a:endParaRPr lang="en-US"/>
          </a:p>
        </p:txBody>
      </p:sp>
    </p:spTree>
    <p:extLst>
      <p:ext uri="{BB962C8B-B14F-4D97-AF65-F5344CB8AC3E}">
        <p14:creationId xmlns:p14="http://schemas.microsoft.com/office/powerpoint/2010/main" val="553201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124E4-B0F7-442B-9AF7-0CCFE49BA223}" type="datetimeFigureOut">
              <a:rPr lang="en-US" smtClean="0"/>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E2C25-63DB-459F-BDE0-9E8604502B79}" type="slidenum">
              <a:rPr lang="en-US" smtClean="0"/>
              <a:t>‹#›</a:t>
            </a:fld>
            <a:endParaRPr lang="en-US"/>
          </a:p>
        </p:txBody>
      </p:sp>
    </p:spTree>
    <p:extLst>
      <p:ext uri="{BB962C8B-B14F-4D97-AF65-F5344CB8AC3E}">
        <p14:creationId xmlns:p14="http://schemas.microsoft.com/office/powerpoint/2010/main" val="10489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6471C880-7069-4B8D-BCEB-DEE9EAA0F1CD}" type="slidenum">
              <a:rPr lang="en-US" altLang="en-US" smtClean="0"/>
              <a:pPr>
                <a:defRPr/>
              </a:pPr>
              <a:t>‹#›</a:t>
            </a:fld>
            <a:endParaRPr lang="en-US" alt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ltLang="en-US"/>
          </a:p>
        </p:txBody>
      </p:sp>
      <p:sp>
        <p:nvSpPr>
          <p:cNvPr id="8" name="Footer Placeholder 7"/>
          <p:cNvSpPr>
            <a:spLocks noGrp="1"/>
          </p:cNvSpPr>
          <p:nvPr>
            <p:ph type="ftr" sz="quarter" idx="11"/>
          </p:nvPr>
        </p:nvSpPr>
        <p:spPr/>
        <p:txBody>
          <a:bodyPr/>
          <a:lstStyle>
            <a:extLst/>
          </a:lstStyle>
          <a:p>
            <a:pPr>
              <a:defRPr/>
            </a:pPr>
            <a:endParaRPr lang="en-US" altLang="en-US"/>
          </a:p>
        </p:txBody>
      </p:sp>
      <p:sp>
        <p:nvSpPr>
          <p:cNvPr id="9" name="Slide Number Placeholder 8"/>
          <p:cNvSpPr>
            <a:spLocks noGrp="1"/>
          </p:cNvSpPr>
          <p:nvPr>
            <p:ph type="sldNum" sz="quarter" idx="12"/>
          </p:nvPr>
        </p:nvSpPr>
        <p:spPr/>
        <p:txBody>
          <a:bodyPr/>
          <a:lstStyle>
            <a:extLst/>
          </a:lstStyle>
          <a:p>
            <a:pPr>
              <a:defRPr/>
            </a:pPr>
            <a:fld id="{C018E07D-1B52-4446-AF6F-2EDF10C2B41C}"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ltLang="en-US"/>
          </a:p>
        </p:txBody>
      </p:sp>
      <p:sp>
        <p:nvSpPr>
          <p:cNvPr id="4" name="Footer Placeholder 3"/>
          <p:cNvSpPr>
            <a:spLocks noGrp="1"/>
          </p:cNvSpPr>
          <p:nvPr>
            <p:ph type="ftr" sz="quarter" idx="11"/>
          </p:nvPr>
        </p:nvSpPr>
        <p:spPr/>
        <p:txBody>
          <a:bodyPr/>
          <a:lstStyle>
            <a:extLst/>
          </a:lstStyle>
          <a:p>
            <a:pPr>
              <a:defRPr/>
            </a:pPr>
            <a:endParaRPr lang="en-US" altLang="en-US"/>
          </a:p>
        </p:txBody>
      </p:sp>
      <p:sp>
        <p:nvSpPr>
          <p:cNvPr id="5" name="Slide Number Placeholder 4"/>
          <p:cNvSpPr>
            <a:spLocks noGrp="1"/>
          </p:cNvSpPr>
          <p:nvPr>
            <p:ph type="sldNum" sz="quarter" idx="12"/>
          </p:nvPr>
        </p:nvSpPr>
        <p:spPr/>
        <p:txBody>
          <a:bodyPr/>
          <a:lstStyle>
            <a:extLst/>
          </a:lstStyle>
          <a:p>
            <a:pPr>
              <a:defRPr/>
            </a:pPr>
            <a:fld id="{F0811AB1-5278-47A8-B0EC-042BC11C0023}" type="slidenum">
              <a:rPr lang="en-US" altLang="en-US" smtClean="0"/>
              <a:pPr>
                <a:defRPr/>
              </a:pPr>
              <a:t>‹#›</a:t>
            </a:fld>
            <a:endParaRPr lang="en-US" alt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ltLang="en-US"/>
          </a:p>
        </p:txBody>
      </p:sp>
      <p:sp>
        <p:nvSpPr>
          <p:cNvPr id="3" name="Footer Placeholder 2"/>
          <p:cNvSpPr>
            <a:spLocks noGrp="1"/>
          </p:cNvSpPr>
          <p:nvPr>
            <p:ph type="ftr" sz="quarter" idx="11"/>
          </p:nvPr>
        </p:nvSpPr>
        <p:spPr/>
        <p:txBody>
          <a:bodyPr/>
          <a:lstStyle>
            <a:extLst/>
          </a:lstStyle>
          <a:p>
            <a:pPr>
              <a:defRPr/>
            </a:pPr>
            <a:endParaRPr lang="en-US" altLang="en-US"/>
          </a:p>
        </p:txBody>
      </p:sp>
      <p:sp>
        <p:nvSpPr>
          <p:cNvPr id="4" name="Slide Number Placeholder 3"/>
          <p:cNvSpPr>
            <a:spLocks noGrp="1"/>
          </p:cNvSpPr>
          <p:nvPr>
            <p:ph type="sldNum" sz="quarter" idx="12"/>
          </p:nvPr>
        </p:nvSpPr>
        <p:spPr/>
        <p:txBody>
          <a:bodyPr/>
          <a:lstStyle>
            <a:extLst/>
          </a:lstStyle>
          <a:p>
            <a:pPr>
              <a:defRPr/>
            </a:pPr>
            <a:fld id="{DFF4D49E-D9CC-41A4-A94C-2A3A78E06D89}"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ltLang="en-US"/>
          </a:p>
        </p:txBody>
      </p:sp>
      <p:sp>
        <p:nvSpPr>
          <p:cNvPr id="6" name="Footer Placeholder 5"/>
          <p:cNvSpPr>
            <a:spLocks noGrp="1"/>
          </p:cNvSpPr>
          <p:nvPr>
            <p:ph type="ftr" sz="quarter" idx="11"/>
          </p:nvPr>
        </p:nvSpPr>
        <p:spPr/>
        <p:txBody>
          <a:bodyPr/>
          <a:lstStyle>
            <a:extLst/>
          </a:lstStyle>
          <a:p>
            <a:pPr>
              <a:defRPr/>
            </a:pPr>
            <a:endParaRPr lang="en-US" altLang="en-US"/>
          </a:p>
        </p:txBody>
      </p:sp>
      <p:sp>
        <p:nvSpPr>
          <p:cNvPr id="7" name="Slide Number Placeholder 6"/>
          <p:cNvSpPr>
            <a:spLocks noGrp="1"/>
          </p:cNvSpPr>
          <p:nvPr>
            <p:ph type="sldNum" sz="quarter" idx="12"/>
          </p:nvPr>
        </p:nvSpPr>
        <p:spPr/>
        <p:txBody>
          <a:bodyPr/>
          <a:lstStyle>
            <a:extLst/>
          </a:lstStyle>
          <a:p>
            <a:pPr>
              <a:defRPr/>
            </a:pPr>
            <a:fld id="{117900AB-C16C-4E94-B032-CBCDB7E02BD1}"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F516530A-3C8C-4100-A798-A779996E9C30}" type="slidenum">
              <a:rPr lang="en-US" altLang="en-US" smtClean="0"/>
              <a:pPr>
                <a:defRPr/>
              </a:pPr>
              <a:t>‹#›</a:t>
            </a:fld>
            <a:endParaRPr lang="en-US"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914400" y="304800"/>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914400" y="1524000"/>
            <a:ext cx="7772400" cy="4483291"/>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30D9E84E-117A-4312-89F3-BF11F99FF326}"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4C9C1-3EA8-4596-9EF4-E22EA4A4D08A}" type="datetimeFigureOut">
              <a:rPr lang="en-US" smtClean="0"/>
              <a:t>6/19/2014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318FF-9FDE-47E0-A7D0-BE94115C3DD2}" type="slidenum">
              <a:rPr lang="en-US" smtClean="0"/>
              <a:t>‹#›</a:t>
            </a:fld>
            <a:endParaRPr lang="en-US"/>
          </a:p>
        </p:txBody>
      </p:sp>
    </p:spTree>
    <p:extLst>
      <p:ext uri="{BB962C8B-B14F-4D97-AF65-F5344CB8AC3E}">
        <p14:creationId xmlns:p14="http://schemas.microsoft.com/office/powerpoint/2010/main" val="150067413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124E4-B0F7-442B-9AF7-0CCFE49BA223}" type="datetimeFigureOut">
              <a:rPr lang="en-US" smtClean="0"/>
              <a:t>6/19/2014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E2C25-63DB-459F-BDE0-9E8604502B79}" type="slidenum">
              <a:rPr lang="en-US" smtClean="0"/>
              <a:t>‹#›</a:t>
            </a:fld>
            <a:endParaRPr lang="en-US"/>
          </a:p>
        </p:txBody>
      </p:sp>
    </p:spTree>
    <p:extLst>
      <p:ext uri="{BB962C8B-B14F-4D97-AF65-F5344CB8AC3E}">
        <p14:creationId xmlns:p14="http://schemas.microsoft.com/office/powerpoint/2010/main" val="402290437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wmf"/><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81400" y="762000"/>
            <a:ext cx="4572000" cy="2133600"/>
          </a:xfrm>
        </p:spPr>
        <p:txBody>
          <a:bodyPr>
            <a:normAutofit fontScale="90000"/>
          </a:bodyPr>
          <a:lstStyle/>
          <a:p>
            <a:pPr eaLnBrk="1" hangingPunct="1">
              <a:defRPr/>
            </a:pPr>
            <a:r>
              <a:rPr lang="en-US" altLang="en-US" sz="3600" b="1" dirty="0">
                <a:solidFill>
                  <a:schemeClr val="tx1"/>
                </a:solidFill>
              </a:rPr>
              <a:t>Understanding Mycotoxins Impact on Food and </a:t>
            </a:r>
            <a:r>
              <a:rPr lang="en-US" altLang="en-US" sz="3600" b="1" dirty="0" smtClean="0">
                <a:solidFill>
                  <a:schemeClr val="tx1"/>
                </a:solidFill>
              </a:rPr>
              <a:t>Feed: CVM’s Data </a:t>
            </a:r>
            <a:r>
              <a:rPr lang="en-US" altLang="en-US" sz="3600" b="1" dirty="0">
                <a:solidFill>
                  <a:schemeClr val="tx1"/>
                </a:solidFill>
              </a:rPr>
              <a:t>and </a:t>
            </a:r>
            <a:r>
              <a:rPr lang="en-US" altLang="en-US" sz="3600" b="1" dirty="0" smtClean="0">
                <a:solidFill>
                  <a:schemeClr val="tx1"/>
                </a:solidFill>
              </a:rPr>
              <a:t>Approaches</a:t>
            </a:r>
          </a:p>
        </p:txBody>
      </p:sp>
      <p:graphicFrame>
        <p:nvGraphicFramePr>
          <p:cNvPr id="4099" name="Object 5"/>
          <p:cNvGraphicFramePr>
            <a:graphicFrameLocks noChangeAspect="1"/>
          </p:cNvGraphicFramePr>
          <p:nvPr>
            <p:extLst>
              <p:ext uri="{D42A27DB-BD31-4B8C-83A1-F6EECF244321}">
                <p14:modId xmlns:p14="http://schemas.microsoft.com/office/powerpoint/2010/main" val="1373206056"/>
              </p:ext>
            </p:extLst>
          </p:nvPr>
        </p:nvGraphicFramePr>
        <p:xfrm>
          <a:off x="457200" y="863600"/>
          <a:ext cx="3048000" cy="2032000"/>
        </p:xfrm>
        <a:graphic>
          <a:graphicData uri="http://schemas.openxmlformats.org/presentationml/2006/ole">
            <mc:AlternateContent xmlns:mc="http://schemas.openxmlformats.org/markup-compatibility/2006">
              <mc:Choice xmlns:v="urn:schemas-microsoft-com:vml" Requires="v">
                <p:oleObj spid="_x0000_s4134" name="Acrobat Document" r:id="rId3" imgW="18514286" imgH="12342857" progId="AcroExch.Document.7">
                  <p:embed/>
                </p:oleObj>
              </mc:Choice>
              <mc:Fallback>
                <p:oleObj name="Acrobat Document" r:id="rId3" imgW="18514286" imgH="12342857" progId="AcroExch.Document.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63600"/>
                        <a:ext cx="3048000" cy="2032000"/>
                      </a:xfrm>
                      <a:prstGeom prst="rect">
                        <a:avLst/>
                      </a:prstGeom>
                      <a:noFill/>
                      <a:ln>
                        <a:noFill/>
                      </a:ln>
                      <a:effectLst/>
                      <a:extLst/>
                    </p:spPr>
                  </p:pic>
                </p:oleObj>
              </mc:Fallback>
            </mc:AlternateContent>
          </a:graphicData>
        </a:graphic>
      </p:graphicFrame>
      <p:pic>
        <p:nvPicPr>
          <p:cNvPr id="410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733800"/>
            <a:ext cx="2743200" cy="200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5" name="Rectangle 7"/>
          <p:cNvSpPr>
            <a:spLocks noChangeArrowheads="1"/>
          </p:cNvSpPr>
          <p:nvPr/>
        </p:nvSpPr>
        <p:spPr bwMode="auto">
          <a:xfrm>
            <a:off x="381000" y="3124200"/>
            <a:ext cx="4419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50000"/>
              </a:spcBef>
              <a:buClr>
                <a:schemeClr val="tx1"/>
              </a:buClr>
              <a:buFont typeface="Wingdings" pitchFamily="2" charset="2"/>
              <a:defRPr b="1">
                <a:solidFill>
                  <a:schemeClr val="tx1"/>
                </a:solidFill>
                <a:effectLst>
                  <a:outerShdw blurRad="38100" dist="38100" dir="2700000" algn="tl">
                    <a:srgbClr val="000000"/>
                  </a:outerShdw>
                </a:effectLst>
                <a:latin typeface="Arial" pitchFamily="34" charset="0"/>
              </a:defRPr>
            </a:lvl1pPr>
            <a:lvl2pPr indent="174625" algn="ctr">
              <a:spcBef>
                <a:spcPct val="45000"/>
              </a:spcBef>
              <a:buClr>
                <a:schemeClr val="tx1"/>
              </a:buClr>
              <a:buFont typeface="Wingdings" pitchFamily="2" charset="2"/>
              <a:defRPr sz="2000" b="1">
                <a:solidFill>
                  <a:schemeClr val="tx1"/>
                </a:solidFill>
                <a:effectLst>
                  <a:outerShdw blurRad="38100" dist="38100" dir="2700000" algn="tl">
                    <a:srgbClr val="000000"/>
                  </a:outerShdw>
                </a:effectLst>
                <a:latin typeface="Arial" pitchFamily="34" charset="0"/>
              </a:defRPr>
            </a:lvl2pPr>
            <a:lvl3pPr indent="174625" algn="ctr">
              <a:spcBef>
                <a:spcPct val="50000"/>
              </a:spcBef>
              <a:buClr>
                <a:srgbClr val="CC0000"/>
              </a:buClr>
              <a:defRPr b="1">
                <a:solidFill>
                  <a:schemeClr val="tx1"/>
                </a:solidFill>
                <a:effectLst>
                  <a:outerShdw blurRad="38100" dist="38100" dir="2700000" algn="tl">
                    <a:srgbClr val="000000"/>
                  </a:outerShdw>
                </a:effectLst>
                <a:latin typeface="Arial" pitchFamily="34" charset="0"/>
              </a:defRPr>
            </a:lvl3pPr>
            <a:lvl4pPr indent="60325" algn="ctr">
              <a:spcBef>
                <a:spcPct val="20000"/>
              </a:spcBef>
              <a:buClr>
                <a:schemeClr val="folHlink"/>
              </a:buClr>
              <a:buSzPct val="50000"/>
              <a:buFont typeface="Wingdings" pitchFamily="2" charset="2"/>
              <a:defRPr sz="2000">
                <a:solidFill>
                  <a:schemeClr val="tx1"/>
                </a:solidFill>
                <a:effectLst>
                  <a:outerShdw blurRad="38100" dist="38100" dir="2700000" algn="tl">
                    <a:srgbClr val="000000"/>
                  </a:outerShdw>
                </a:effectLst>
                <a:latin typeface="Arial" pitchFamily="34" charset="0"/>
              </a:defRPr>
            </a:lvl4pPr>
            <a:lvl5pPr algn="ctr">
              <a:spcBef>
                <a:spcPct val="20000"/>
              </a:spcBef>
              <a:buClr>
                <a:schemeClr val="hlink"/>
              </a:buClr>
              <a:buFont typeface="Wingdings" pitchFamily="2" charset="2"/>
              <a:defRPr sz="2000">
                <a:solidFill>
                  <a:schemeClr val="tx1"/>
                </a:solidFill>
                <a:effectLst>
                  <a:outerShdw blurRad="38100" dist="38100" dir="2700000" algn="tl">
                    <a:srgbClr val="000000"/>
                  </a:outerShdw>
                </a:effectLst>
                <a:latin typeface="Arial" pitchFamily="34" charset="0"/>
              </a:defRPr>
            </a:lvl5pPr>
            <a:lvl6pPr algn="ctr" fontAlgn="base">
              <a:spcBef>
                <a:spcPct val="20000"/>
              </a:spcBef>
              <a:spcAft>
                <a:spcPct val="0"/>
              </a:spcAft>
              <a:buClr>
                <a:schemeClr val="hlink"/>
              </a:buClr>
              <a:buFont typeface="Wingdings" pitchFamily="2" charset="2"/>
              <a:defRPr sz="2000">
                <a:solidFill>
                  <a:schemeClr val="tx1"/>
                </a:solidFill>
                <a:effectLst>
                  <a:outerShdw blurRad="38100" dist="38100" dir="2700000" algn="tl">
                    <a:srgbClr val="000000"/>
                  </a:outerShdw>
                </a:effectLst>
                <a:latin typeface="Arial" pitchFamily="34" charset="0"/>
              </a:defRPr>
            </a:lvl6pPr>
            <a:lvl7pPr algn="ctr" fontAlgn="base">
              <a:spcBef>
                <a:spcPct val="20000"/>
              </a:spcBef>
              <a:spcAft>
                <a:spcPct val="0"/>
              </a:spcAft>
              <a:buClr>
                <a:schemeClr val="hlink"/>
              </a:buClr>
              <a:buFont typeface="Wingdings" pitchFamily="2" charset="2"/>
              <a:defRPr sz="2000">
                <a:solidFill>
                  <a:schemeClr val="tx1"/>
                </a:solidFill>
                <a:effectLst>
                  <a:outerShdw blurRad="38100" dist="38100" dir="2700000" algn="tl">
                    <a:srgbClr val="000000"/>
                  </a:outerShdw>
                </a:effectLst>
                <a:latin typeface="Arial" pitchFamily="34" charset="0"/>
              </a:defRPr>
            </a:lvl7pPr>
            <a:lvl8pPr algn="ctr" fontAlgn="base">
              <a:spcBef>
                <a:spcPct val="20000"/>
              </a:spcBef>
              <a:spcAft>
                <a:spcPct val="0"/>
              </a:spcAft>
              <a:buClr>
                <a:schemeClr val="hlink"/>
              </a:buClr>
              <a:buFont typeface="Wingdings" pitchFamily="2" charset="2"/>
              <a:defRPr sz="2000">
                <a:solidFill>
                  <a:schemeClr val="tx1"/>
                </a:solidFill>
                <a:effectLst>
                  <a:outerShdw blurRad="38100" dist="38100" dir="2700000" algn="tl">
                    <a:srgbClr val="000000"/>
                  </a:outerShdw>
                </a:effectLst>
                <a:latin typeface="Arial" pitchFamily="34" charset="0"/>
              </a:defRPr>
            </a:lvl8pPr>
            <a:lvl9pPr algn="ctr" fontAlgn="base">
              <a:spcBef>
                <a:spcPct val="20000"/>
              </a:spcBef>
              <a:spcAft>
                <a:spcPct val="0"/>
              </a:spcAft>
              <a:buClr>
                <a:schemeClr val="hlink"/>
              </a:buClr>
              <a:buFont typeface="Wingdings" pitchFamily="2" charset="2"/>
              <a:defRPr sz="2000">
                <a:solidFill>
                  <a:schemeClr val="tx1"/>
                </a:solidFill>
                <a:effectLst>
                  <a:outerShdw blurRad="38100" dist="38100" dir="2700000" algn="tl">
                    <a:srgbClr val="000000"/>
                  </a:outerShdw>
                </a:effectLst>
                <a:latin typeface="Arial" pitchFamily="34" charset="0"/>
              </a:defRPr>
            </a:lvl9pPr>
          </a:lstStyle>
          <a:p>
            <a:pPr eaLnBrk="1" hangingPunct="1">
              <a:lnSpc>
                <a:spcPct val="80000"/>
              </a:lnSpc>
              <a:defRPr/>
            </a:pPr>
            <a:endParaRPr lang="en-US" altLang="en-US" dirty="0" smtClean="0">
              <a:solidFill>
                <a:schemeClr val="folHlink"/>
              </a:solidFill>
              <a:effectLst/>
            </a:endParaRPr>
          </a:p>
          <a:p>
            <a:pPr eaLnBrk="1" hangingPunct="1">
              <a:lnSpc>
                <a:spcPct val="80000"/>
              </a:lnSpc>
              <a:defRPr/>
            </a:pPr>
            <a:r>
              <a:rPr lang="en-US" altLang="en-US" dirty="0" smtClean="0">
                <a:effectLst/>
              </a:rPr>
              <a:t>Michael H. Henry, Ph.D.</a:t>
            </a:r>
          </a:p>
          <a:p>
            <a:pPr eaLnBrk="1" hangingPunct="1">
              <a:lnSpc>
                <a:spcPct val="70000"/>
              </a:lnSpc>
              <a:defRPr/>
            </a:pPr>
            <a:r>
              <a:rPr lang="en-US" altLang="en-US" dirty="0" smtClean="0">
                <a:effectLst/>
              </a:rPr>
              <a:t>Division of Animal Feeds</a:t>
            </a:r>
          </a:p>
          <a:p>
            <a:pPr eaLnBrk="1" hangingPunct="1">
              <a:lnSpc>
                <a:spcPct val="70000"/>
              </a:lnSpc>
              <a:defRPr/>
            </a:pPr>
            <a:r>
              <a:rPr lang="en-US" altLang="en-US" dirty="0" smtClean="0">
                <a:effectLst/>
              </a:rPr>
              <a:t>Office of Surveillance &amp; Compliance</a:t>
            </a:r>
          </a:p>
          <a:p>
            <a:pPr eaLnBrk="1" hangingPunct="1">
              <a:lnSpc>
                <a:spcPct val="70000"/>
              </a:lnSpc>
              <a:defRPr/>
            </a:pPr>
            <a:r>
              <a:rPr lang="en-US" altLang="en-US" dirty="0" smtClean="0">
                <a:effectLst/>
              </a:rPr>
              <a:t>Center for Veterinary Medicine</a:t>
            </a:r>
          </a:p>
          <a:p>
            <a:pPr eaLnBrk="1" hangingPunct="1">
              <a:lnSpc>
                <a:spcPct val="70000"/>
              </a:lnSpc>
              <a:defRPr/>
            </a:pPr>
            <a:r>
              <a:rPr lang="en-US" altLang="en-US" dirty="0" smtClean="0">
                <a:effectLst/>
              </a:rPr>
              <a:t>Food and Drug Administration</a:t>
            </a:r>
          </a:p>
          <a:p>
            <a:pPr eaLnBrk="1" hangingPunct="1">
              <a:lnSpc>
                <a:spcPct val="70000"/>
              </a:lnSpc>
              <a:defRPr/>
            </a:pPr>
            <a:r>
              <a:rPr lang="en-US" altLang="en-US" dirty="0" smtClean="0">
                <a:effectLst/>
              </a:rPr>
              <a:t>Phone: (240) 453-6861</a:t>
            </a:r>
          </a:p>
          <a:p>
            <a:pPr eaLnBrk="1" hangingPunct="1">
              <a:lnSpc>
                <a:spcPct val="70000"/>
              </a:lnSpc>
              <a:defRPr/>
            </a:pPr>
            <a:r>
              <a:rPr lang="en-US" altLang="en-US" dirty="0" smtClean="0">
                <a:effectLst/>
              </a:rPr>
              <a:t>E-mail:  </a:t>
            </a:r>
            <a:r>
              <a:rPr lang="en-US" altLang="en-US" dirty="0" err="1" smtClean="0">
                <a:effectLst/>
              </a:rPr>
              <a:t>mike.henry</a:t>
            </a:r>
            <a:r>
              <a:rPr lang="en-US" altLang="en-US" dirty="0" smtClean="0">
                <a:effectLst/>
              </a:rPr>
              <a:t>@@fda.hhs.gov</a:t>
            </a:r>
          </a:p>
          <a:p>
            <a:pPr eaLnBrk="1" hangingPunct="1">
              <a:lnSpc>
                <a:spcPct val="80000"/>
              </a:lnSpc>
              <a:defRPr/>
            </a:pPr>
            <a:endParaRPr lang="en-US" altLang="en-US" dirty="0" smtClean="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524000"/>
            <a:ext cx="7543800" cy="4483291"/>
          </a:xfrm>
        </p:spPr>
        <p:txBody>
          <a:bodyPr/>
          <a:lstStyle/>
          <a:p>
            <a:pPr>
              <a:spcBef>
                <a:spcPts val="1800"/>
              </a:spcBef>
            </a:pPr>
            <a:r>
              <a:rPr lang="en-US" dirty="0" smtClean="0"/>
              <a:t>Action levels </a:t>
            </a:r>
          </a:p>
          <a:p>
            <a:pPr lvl="1">
              <a:spcBef>
                <a:spcPts val="1800"/>
              </a:spcBef>
            </a:pPr>
            <a:r>
              <a:rPr lang="en-US" dirty="0" smtClean="0"/>
              <a:t>Establish for Dairy cattle based on M1 in milk</a:t>
            </a:r>
          </a:p>
          <a:p>
            <a:pPr lvl="2"/>
            <a:r>
              <a:rPr lang="en-US" dirty="0" smtClean="0"/>
              <a:t>20 ppb in feed and feed ingredients</a:t>
            </a:r>
          </a:p>
          <a:p>
            <a:pPr lvl="1">
              <a:spcBef>
                <a:spcPts val="1800"/>
              </a:spcBef>
            </a:pPr>
            <a:r>
              <a:rPr lang="en-US" dirty="0" smtClean="0"/>
              <a:t>In other classes of animals</a:t>
            </a:r>
          </a:p>
          <a:p>
            <a:pPr lvl="2">
              <a:spcBef>
                <a:spcPts val="1800"/>
              </a:spcBef>
            </a:pPr>
            <a:r>
              <a:rPr lang="en-US" dirty="0" smtClean="0"/>
              <a:t>Safety of animals and residues in tissues</a:t>
            </a:r>
          </a:p>
          <a:p>
            <a:pPr lvl="1">
              <a:spcBef>
                <a:spcPts val="1800"/>
              </a:spcBef>
            </a:pPr>
            <a:r>
              <a:rPr lang="en-US" dirty="0" smtClean="0"/>
              <a:t>Available Literature </a:t>
            </a:r>
          </a:p>
          <a:p>
            <a:pPr lvl="2">
              <a:spcBef>
                <a:spcPts val="1800"/>
              </a:spcBef>
            </a:pPr>
            <a:r>
              <a:rPr lang="en-US" dirty="0" smtClean="0"/>
              <a:t>1960 to 1987</a:t>
            </a:r>
          </a:p>
          <a:p>
            <a:pPr lvl="1"/>
            <a:endParaRPr lang="en-US" dirty="0"/>
          </a:p>
        </p:txBody>
      </p:sp>
      <p:sp>
        <p:nvSpPr>
          <p:cNvPr id="3" name="Title 2"/>
          <p:cNvSpPr>
            <a:spLocks noGrp="1"/>
          </p:cNvSpPr>
          <p:nvPr>
            <p:ph type="title"/>
          </p:nvPr>
        </p:nvSpPr>
        <p:spPr>
          <a:xfrm>
            <a:off x="1143000" y="304800"/>
            <a:ext cx="8001000" cy="1143000"/>
          </a:xfrm>
        </p:spPr>
        <p:txBody>
          <a:bodyPr>
            <a:normAutofit/>
          </a:bodyPr>
          <a:lstStyle/>
          <a:p>
            <a:r>
              <a:rPr lang="en-US" dirty="0" smtClean="0"/>
              <a:t>Aflatoxins</a:t>
            </a:r>
            <a:endParaRPr lang="en-US" dirty="0"/>
          </a:p>
        </p:txBody>
      </p:sp>
    </p:spTree>
    <p:extLst>
      <p:ext uri="{BB962C8B-B14F-4D97-AF65-F5344CB8AC3E}">
        <p14:creationId xmlns:p14="http://schemas.microsoft.com/office/powerpoint/2010/main" val="135608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143000" y="1752600"/>
            <a:ext cx="7239000" cy="4724400"/>
          </a:xfrm>
        </p:spPr>
        <p:txBody>
          <a:bodyPr>
            <a:normAutofit fontScale="92500" lnSpcReduction="10000"/>
          </a:bodyPr>
          <a:lstStyle/>
          <a:p>
            <a:pPr eaLnBrk="1" hangingPunct="1">
              <a:spcBef>
                <a:spcPts val="1800"/>
              </a:spcBef>
              <a:defRPr/>
            </a:pPr>
            <a:r>
              <a:rPr lang="en-US" altLang="en-US" dirty="0" smtClean="0"/>
              <a:t>Produced by </a:t>
            </a:r>
            <a:r>
              <a:rPr lang="en-US" altLang="en-US" i="1" dirty="0" smtClean="0"/>
              <a:t>Fusarium sp</a:t>
            </a:r>
            <a:r>
              <a:rPr lang="en-US" altLang="en-US" dirty="0" smtClean="0"/>
              <a:t>. (</a:t>
            </a:r>
            <a:r>
              <a:rPr lang="en-US" altLang="en-US" i="1" dirty="0" smtClean="0"/>
              <a:t>F. </a:t>
            </a:r>
            <a:r>
              <a:rPr lang="en-US" altLang="en-US" i="1" dirty="0" err="1" smtClean="0"/>
              <a:t>verticillioides</a:t>
            </a:r>
            <a:r>
              <a:rPr lang="en-US" altLang="en-US" dirty="0" smtClean="0"/>
              <a:t>)</a:t>
            </a:r>
          </a:p>
          <a:p>
            <a:pPr eaLnBrk="1" hangingPunct="1">
              <a:spcBef>
                <a:spcPts val="1800"/>
              </a:spcBef>
              <a:defRPr/>
            </a:pPr>
            <a:r>
              <a:rPr lang="en-US" altLang="en-US" dirty="0" smtClean="0"/>
              <a:t>Found worldwide</a:t>
            </a:r>
          </a:p>
          <a:p>
            <a:pPr lvl="1" eaLnBrk="1" hangingPunct="1">
              <a:spcBef>
                <a:spcPts val="1800"/>
              </a:spcBef>
              <a:defRPr/>
            </a:pPr>
            <a:r>
              <a:rPr lang="en-US" altLang="en-US" dirty="0" smtClean="0"/>
              <a:t>mainly in corn and particularly corn screenings</a:t>
            </a:r>
          </a:p>
          <a:p>
            <a:pPr eaLnBrk="1" hangingPunct="1">
              <a:spcBef>
                <a:spcPts val="1800"/>
              </a:spcBef>
              <a:defRPr/>
            </a:pPr>
            <a:r>
              <a:rPr lang="en-US" altLang="en-US" dirty="0" smtClean="0"/>
              <a:t>High levels associated with:</a:t>
            </a:r>
          </a:p>
          <a:p>
            <a:pPr lvl="1" eaLnBrk="1" hangingPunct="1">
              <a:spcBef>
                <a:spcPts val="1800"/>
              </a:spcBef>
              <a:defRPr/>
            </a:pPr>
            <a:r>
              <a:rPr lang="en-US" altLang="en-US" dirty="0" smtClean="0"/>
              <a:t>hot and dry weather</a:t>
            </a:r>
          </a:p>
          <a:p>
            <a:pPr lvl="1" eaLnBrk="1" hangingPunct="1">
              <a:spcBef>
                <a:spcPts val="1800"/>
              </a:spcBef>
              <a:defRPr/>
            </a:pPr>
            <a:r>
              <a:rPr lang="en-US" altLang="en-US" dirty="0" smtClean="0"/>
              <a:t>followed </a:t>
            </a:r>
            <a:r>
              <a:rPr lang="en-US" altLang="en-US" dirty="0"/>
              <a:t>by periods of high </a:t>
            </a:r>
            <a:r>
              <a:rPr lang="en-US" altLang="en-US" dirty="0" smtClean="0"/>
              <a:t>humidity</a:t>
            </a:r>
          </a:p>
          <a:p>
            <a:pPr eaLnBrk="1" hangingPunct="1">
              <a:buClr>
                <a:srgbClr val="FFFFFF"/>
              </a:buClr>
              <a:defRPr/>
            </a:pPr>
            <a:r>
              <a:rPr lang="en-US" altLang="en-US" dirty="0">
                <a:solidFill>
                  <a:srgbClr val="FFFFFF"/>
                </a:solidFill>
              </a:rPr>
              <a:t>Three major fumonisins in feed</a:t>
            </a:r>
          </a:p>
          <a:p>
            <a:pPr lvl="1" eaLnBrk="1" hangingPunct="1">
              <a:buClr>
                <a:srgbClr val="FFFFFF"/>
              </a:buClr>
              <a:defRPr/>
            </a:pPr>
            <a:r>
              <a:rPr lang="en-US" altLang="en-US" dirty="0">
                <a:solidFill>
                  <a:srgbClr val="FFFFFF"/>
                </a:solidFill>
              </a:rPr>
              <a:t>B</a:t>
            </a:r>
            <a:r>
              <a:rPr lang="en-US" altLang="en-US" baseline="-25000" dirty="0">
                <a:solidFill>
                  <a:srgbClr val="FFFFFF"/>
                </a:solidFill>
              </a:rPr>
              <a:t>1</a:t>
            </a:r>
            <a:r>
              <a:rPr lang="en-US" altLang="en-US" dirty="0">
                <a:solidFill>
                  <a:srgbClr val="FFFFFF"/>
                </a:solidFill>
              </a:rPr>
              <a:t>, </a:t>
            </a:r>
            <a:r>
              <a:rPr lang="en-US" altLang="en-US" dirty="0" smtClean="0">
                <a:solidFill>
                  <a:srgbClr val="FFFFFF"/>
                </a:solidFill>
              </a:rPr>
              <a:t>B</a:t>
            </a:r>
            <a:r>
              <a:rPr lang="en-US" altLang="en-US" baseline="-25000" dirty="0" smtClean="0">
                <a:solidFill>
                  <a:srgbClr val="FFFFFF"/>
                </a:solidFill>
              </a:rPr>
              <a:t>2</a:t>
            </a:r>
            <a:r>
              <a:rPr lang="en-US" altLang="en-US" dirty="0" smtClean="0">
                <a:solidFill>
                  <a:srgbClr val="FFFFFF"/>
                </a:solidFill>
              </a:rPr>
              <a:t> </a:t>
            </a:r>
            <a:r>
              <a:rPr lang="en-US" altLang="en-US" dirty="0">
                <a:solidFill>
                  <a:srgbClr val="FFFFFF"/>
                </a:solidFill>
              </a:rPr>
              <a:t>&amp; B</a:t>
            </a:r>
            <a:r>
              <a:rPr lang="en-US" altLang="en-US" baseline="-25000" dirty="0">
                <a:solidFill>
                  <a:srgbClr val="FFFFFF"/>
                </a:solidFill>
              </a:rPr>
              <a:t>3</a:t>
            </a:r>
            <a:r>
              <a:rPr lang="en-US" altLang="en-US" dirty="0">
                <a:solidFill>
                  <a:srgbClr val="FFFFFF"/>
                </a:solidFill>
              </a:rPr>
              <a:t> = total </a:t>
            </a:r>
            <a:r>
              <a:rPr lang="en-US" altLang="en-US" dirty="0" smtClean="0">
                <a:solidFill>
                  <a:srgbClr val="FFFFFF"/>
                </a:solidFill>
              </a:rPr>
              <a:t>fumonisins</a:t>
            </a:r>
            <a:endParaRPr lang="en-US" altLang="en-US" dirty="0">
              <a:solidFill>
                <a:srgbClr val="FFFFFF"/>
              </a:solidFill>
            </a:endParaRPr>
          </a:p>
        </p:txBody>
      </p:sp>
      <p:sp>
        <p:nvSpPr>
          <p:cNvPr id="8194" name="Rectangle 2"/>
          <p:cNvSpPr>
            <a:spLocks noGrp="1" noChangeArrowheads="1"/>
          </p:cNvSpPr>
          <p:nvPr>
            <p:ph type="title"/>
          </p:nvPr>
        </p:nvSpPr>
        <p:spPr/>
        <p:txBody>
          <a:bodyPr/>
          <a:lstStyle/>
          <a:p>
            <a:pPr eaLnBrk="1" hangingPunct="1">
              <a:defRPr/>
            </a:pPr>
            <a:r>
              <a:rPr lang="en-US" altLang="en-US" sz="3200" dirty="0" smtClean="0"/>
              <a:t>Fumonisins</a:t>
            </a:r>
          </a:p>
        </p:txBody>
      </p:sp>
      <p:pic>
        <p:nvPicPr>
          <p:cNvPr id="1536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7628" y="479834"/>
            <a:ext cx="27432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idx="1"/>
          </p:nvPr>
        </p:nvSpPr>
        <p:spPr>
          <a:xfrm>
            <a:off x="1066800" y="1447800"/>
            <a:ext cx="7162800" cy="4876800"/>
          </a:xfrm>
        </p:spPr>
        <p:txBody>
          <a:bodyPr>
            <a:normAutofit/>
          </a:bodyPr>
          <a:lstStyle/>
          <a:p>
            <a:pPr>
              <a:spcBef>
                <a:spcPts val="1800"/>
              </a:spcBef>
              <a:defRPr/>
            </a:pPr>
            <a:r>
              <a:rPr lang="en-US" altLang="en-US" dirty="0"/>
              <a:t>Target organs</a:t>
            </a:r>
          </a:p>
          <a:p>
            <a:pPr lvl="1">
              <a:spcBef>
                <a:spcPts val="1800"/>
              </a:spcBef>
              <a:defRPr/>
            </a:pPr>
            <a:r>
              <a:rPr lang="en-US" altLang="en-US" dirty="0"/>
              <a:t>Liver, brains, lungs</a:t>
            </a:r>
          </a:p>
          <a:p>
            <a:pPr>
              <a:spcBef>
                <a:spcPts val="1800"/>
              </a:spcBef>
              <a:defRPr/>
            </a:pPr>
            <a:r>
              <a:rPr lang="en-US" altLang="en-US" dirty="0"/>
              <a:t>Suspected carcinogens</a:t>
            </a:r>
          </a:p>
          <a:p>
            <a:pPr lvl="0">
              <a:buClr>
                <a:srgbClr val="2DA2BF"/>
              </a:buClr>
            </a:pPr>
            <a:r>
              <a:rPr lang="en-US" altLang="en-US" dirty="0"/>
              <a:t>Associated </a:t>
            </a:r>
            <a:r>
              <a:rPr lang="en-US" altLang="en-US" dirty="0" smtClean="0"/>
              <a:t>with Esophageal </a:t>
            </a:r>
            <a:r>
              <a:rPr lang="en-US" altLang="en-US" dirty="0"/>
              <a:t>cancer in </a:t>
            </a:r>
            <a:r>
              <a:rPr lang="en-US" altLang="en-US" dirty="0" smtClean="0"/>
              <a:t>humans</a:t>
            </a:r>
          </a:p>
          <a:p>
            <a:pPr lvl="0">
              <a:buClr>
                <a:srgbClr val="2DA2BF"/>
              </a:buClr>
            </a:pPr>
            <a:r>
              <a:rPr lang="en-US" sz="2500" dirty="0" smtClean="0">
                <a:solidFill>
                  <a:prstClr val="black"/>
                </a:solidFill>
              </a:rPr>
              <a:t>Most </a:t>
            </a:r>
            <a:r>
              <a:rPr lang="en-US" sz="2500" dirty="0">
                <a:solidFill>
                  <a:prstClr val="black"/>
                </a:solidFill>
              </a:rPr>
              <a:t>susceptible species </a:t>
            </a:r>
          </a:p>
          <a:p>
            <a:pPr lvl="1">
              <a:buClr>
                <a:srgbClr val="2DA2BF"/>
              </a:buClr>
            </a:pPr>
            <a:r>
              <a:rPr lang="en-US" sz="2100" dirty="0">
                <a:solidFill>
                  <a:prstClr val="black"/>
                </a:solidFill>
              </a:rPr>
              <a:t>Equine, Swine, </a:t>
            </a:r>
          </a:p>
          <a:p>
            <a:pPr lvl="1">
              <a:buClr>
                <a:srgbClr val="2DA2BF"/>
              </a:buClr>
            </a:pPr>
            <a:r>
              <a:rPr lang="en-US" sz="2100" dirty="0">
                <a:solidFill>
                  <a:prstClr val="black"/>
                </a:solidFill>
              </a:rPr>
              <a:t>Dogs and Cats</a:t>
            </a:r>
          </a:p>
          <a:p>
            <a:pPr>
              <a:spcBef>
                <a:spcPts val="1800"/>
              </a:spcBef>
              <a:defRPr/>
            </a:pPr>
            <a:endParaRPr lang="en-US" altLang="en-US" dirty="0"/>
          </a:p>
        </p:txBody>
      </p:sp>
      <p:sp>
        <p:nvSpPr>
          <p:cNvPr id="138242" name="Rectangle 2"/>
          <p:cNvSpPr>
            <a:spLocks noGrp="1" noChangeArrowheads="1"/>
          </p:cNvSpPr>
          <p:nvPr>
            <p:ph type="title"/>
          </p:nvPr>
        </p:nvSpPr>
        <p:spPr/>
        <p:txBody>
          <a:bodyPr/>
          <a:lstStyle/>
          <a:p>
            <a:pPr>
              <a:defRPr/>
            </a:pPr>
            <a:r>
              <a:rPr lang="en-US" altLang="en-US" sz="3200" dirty="0" smtClean="0">
                <a:solidFill>
                  <a:schemeClr val="tx1"/>
                </a:solidFill>
              </a:rPr>
              <a:t>Fumonisins</a:t>
            </a:r>
            <a:endParaRPr lang="en-US" altLang="en-US" sz="3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spcBef>
                <a:spcPts val="1200"/>
              </a:spcBef>
            </a:pPr>
            <a:r>
              <a:rPr lang="en-US" dirty="0" smtClean="0"/>
              <a:t>Equine:</a:t>
            </a:r>
          </a:p>
          <a:p>
            <a:pPr lvl="1">
              <a:spcBef>
                <a:spcPts val="1200"/>
              </a:spcBef>
            </a:pPr>
            <a:r>
              <a:rPr lang="en-US" dirty="0" smtClean="0"/>
              <a:t> </a:t>
            </a:r>
            <a:r>
              <a:rPr lang="en-US" dirty="0" err="1" smtClean="0"/>
              <a:t>Leukoencephalomalacia</a:t>
            </a:r>
            <a:r>
              <a:rPr lang="en-US" dirty="0" smtClean="0"/>
              <a:t> (ELEM)</a:t>
            </a:r>
            <a:endParaRPr lang="en-US" dirty="0"/>
          </a:p>
          <a:p>
            <a:pPr>
              <a:spcBef>
                <a:spcPts val="1200"/>
              </a:spcBef>
            </a:pPr>
            <a:r>
              <a:rPr lang="en-US" dirty="0"/>
              <a:t>Swine</a:t>
            </a:r>
            <a:r>
              <a:rPr lang="en-US" dirty="0" smtClean="0"/>
              <a:t>:</a:t>
            </a:r>
          </a:p>
          <a:p>
            <a:pPr lvl="1">
              <a:spcBef>
                <a:spcPts val="1200"/>
              </a:spcBef>
            </a:pPr>
            <a:r>
              <a:rPr lang="en-US" dirty="0" smtClean="0"/>
              <a:t> </a:t>
            </a:r>
            <a:r>
              <a:rPr lang="en-US" dirty="0"/>
              <a:t>Liver damage, pulmonary edema </a:t>
            </a:r>
          </a:p>
          <a:p>
            <a:pPr>
              <a:spcBef>
                <a:spcPts val="1200"/>
              </a:spcBef>
            </a:pPr>
            <a:r>
              <a:rPr lang="en-US" dirty="0"/>
              <a:t>Cattle and </a:t>
            </a:r>
            <a:r>
              <a:rPr lang="en-US" dirty="0" smtClean="0"/>
              <a:t>Sheep:</a:t>
            </a:r>
          </a:p>
          <a:p>
            <a:pPr lvl="1">
              <a:spcBef>
                <a:spcPts val="1200"/>
              </a:spcBef>
            </a:pPr>
            <a:r>
              <a:rPr lang="en-US" dirty="0" smtClean="0"/>
              <a:t>Mild </a:t>
            </a:r>
            <a:r>
              <a:rPr lang="en-US" dirty="0"/>
              <a:t>liver damage, moderate feed </a:t>
            </a:r>
            <a:r>
              <a:rPr lang="en-US" dirty="0" smtClean="0"/>
              <a:t>refusal</a:t>
            </a:r>
          </a:p>
          <a:p>
            <a:pPr>
              <a:spcBef>
                <a:spcPts val="1200"/>
              </a:spcBef>
            </a:pPr>
            <a:r>
              <a:rPr lang="en-US" dirty="0" smtClean="0"/>
              <a:t>Poultry</a:t>
            </a:r>
          </a:p>
          <a:p>
            <a:pPr lvl="1">
              <a:spcBef>
                <a:spcPts val="1200"/>
              </a:spcBef>
            </a:pPr>
            <a:r>
              <a:rPr lang="en-US" dirty="0" smtClean="0"/>
              <a:t> </a:t>
            </a:r>
            <a:r>
              <a:rPr lang="en-US" dirty="0"/>
              <a:t>R</a:t>
            </a:r>
            <a:r>
              <a:rPr lang="en-US" dirty="0" smtClean="0"/>
              <a:t>educe growth, mild liver damage</a:t>
            </a:r>
          </a:p>
          <a:p>
            <a:pPr>
              <a:spcBef>
                <a:spcPts val="1200"/>
              </a:spcBef>
            </a:pPr>
            <a:r>
              <a:rPr lang="en-US" dirty="0" smtClean="0"/>
              <a:t>Guidance levels:</a:t>
            </a:r>
          </a:p>
          <a:p>
            <a:pPr lvl="1">
              <a:spcBef>
                <a:spcPts val="1200"/>
              </a:spcBef>
            </a:pPr>
            <a:r>
              <a:rPr lang="en-US" dirty="0" smtClean="0"/>
              <a:t>based on animal safety</a:t>
            </a:r>
            <a:endParaRPr lang="en-US" dirty="0"/>
          </a:p>
        </p:txBody>
      </p:sp>
      <p:sp>
        <p:nvSpPr>
          <p:cNvPr id="3" name="Title 2"/>
          <p:cNvSpPr>
            <a:spLocks noGrp="1"/>
          </p:cNvSpPr>
          <p:nvPr>
            <p:ph type="title"/>
          </p:nvPr>
        </p:nvSpPr>
        <p:spPr/>
        <p:txBody>
          <a:bodyPr/>
          <a:lstStyle/>
          <a:p>
            <a:r>
              <a:rPr lang="en-US" dirty="0" smtClean="0"/>
              <a:t>Fumonisins</a:t>
            </a:r>
            <a:endParaRPr lang="en-US" dirty="0"/>
          </a:p>
        </p:txBody>
      </p:sp>
    </p:spTree>
    <p:extLst>
      <p:ext uri="{BB962C8B-B14F-4D97-AF65-F5344CB8AC3E}">
        <p14:creationId xmlns:p14="http://schemas.microsoft.com/office/powerpoint/2010/main" val="2046361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143000" y="1828800"/>
            <a:ext cx="7391400" cy="4648200"/>
          </a:xfrm>
        </p:spPr>
        <p:txBody>
          <a:bodyPr>
            <a:normAutofit/>
          </a:bodyPr>
          <a:lstStyle/>
          <a:p>
            <a:pPr eaLnBrk="1" hangingPunct="1">
              <a:spcBef>
                <a:spcPts val="1800"/>
              </a:spcBef>
              <a:defRPr/>
            </a:pPr>
            <a:r>
              <a:rPr lang="en-US" altLang="en-US" sz="2500" dirty="0" smtClean="0"/>
              <a:t>Produced </a:t>
            </a:r>
            <a:r>
              <a:rPr lang="en-US" altLang="en-US" sz="2500" dirty="0"/>
              <a:t>by members of genus Fusarium (especially F. </a:t>
            </a:r>
            <a:r>
              <a:rPr lang="en-US" altLang="en-US" sz="2500" dirty="0" err="1"/>
              <a:t>graminearum</a:t>
            </a:r>
            <a:r>
              <a:rPr lang="en-US" altLang="en-US" sz="2500" dirty="0"/>
              <a:t>)</a:t>
            </a:r>
          </a:p>
          <a:p>
            <a:pPr eaLnBrk="1" hangingPunct="1">
              <a:spcBef>
                <a:spcPts val="1800"/>
              </a:spcBef>
              <a:defRPr/>
            </a:pPr>
            <a:r>
              <a:rPr lang="en-US" altLang="en-US" sz="2500" dirty="0"/>
              <a:t>Commonly found on wheat, barley, </a:t>
            </a:r>
            <a:r>
              <a:rPr lang="en-US" altLang="en-US" sz="2500" dirty="0" smtClean="0"/>
              <a:t>rye, </a:t>
            </a:r>
            <a:r>
              <a:rPr lang="en-US" altLang="en-US" sz="2500" dirty="0"/>
              <a:t>and oats</a:t>
            </a:r>
          </a:p>
          <a:p>
            <a:pPr eaLnBrk="1" hangingPunct="1">
              <a:spcBef>
                <a:spcPts val="1800"/>
              </a:spcBef>
              <a:defRPr/>
            </a:pPr>
            <a:r>
              <a:rPr lang="en-US" altLang="en-US" sz="2500" dirty="0"/>
              <a:t>Reported most frequently in cool, temperate regions </a:t>
            </a:r>
            <a:r>
              <a:rPr lang="en-US" altLang="en-US" sz="2500" dirty="0" smtClean="0"/>
              <a:t>(</a:t>
            </a:r>
            <a:r>
              <a:rPr lang="en-US" altLang="en-US" sz="2500" dirty="0"/>
              <a:t>northern U.S. and Canada) </a:t>
            </a:r>
          </a:p>
          <a:p>
            <a:pPr eaLnBrk="1" hangingPunct="1">
              <a:spcBef>
                <a:spcPts val="1800"/>
              </a:spcBef>
              <a:defRPr/>
            </a:pPr>
            <a:r>
              <a:rPr lang="en-US" altLang="en-US" sz="2500" dirty="0"/>
              <a:t>Member of the </a:t>
            </a:r>
            <a:r>
              <a:rPr lang="en-US" altLang="en-US" sz="2500" dirty="0" err="1"/>
              <a:t>trichothecene</a:t>
            </a:r>
            <a:r>
              <a:rPr lang="en-US" altLang="en-US" sz="2500" dirty="0"/>
              <a:t> family of </a:t>
            </a:r>
            <a:r>
              <a:rPr lang="en-US" altLang="en-US" sz="2500" dirty="0" smtClean="0"/>
              <a:t>mycotoxins (include T-2 and HT-2 toxins)</a:t>
            </a:r>
            <a:endParaRPr lang="en-US" altLang="en-US" sz="2500" dirty="0"/>
          </a:p>
        </p:txBody>
      </p:sp>
      <p:sp>
        <p:nvSpPr>
          <p:cNvPr id="8194" name="Rectangle 2"/>
          <p:cNvSpPr>
            <a:spLocks noGrp="1" noChangeArrowheads="1"/>
          </p:cNvSpPr>
          <p:nvPr>
            <p:ph type="title"/>
          </p:nvPr>
        </p:nvSpPr>
        <p:spPr/>
        <p:txBody>
          <a:bodyPr/>
          <a:lstStyle/>
          <a:p>
            <a:pPr>
              <a:defRPr/>
            </a:pPr>
            <a:r>
              <a:rPr lang="en-US" altLang="en-US" sz="3200" dirty="0">
                <a:solidFill>
                  <a:schemeClr val="tx1"/>
                </a:solidFill>
              </a:rPr>
              <a:t>Vomitoxin (</a:t>
            </a:r>
            <a:r>
              <a:rPr lang="en-US" altLang="en-US" sz="3200" dirty="0" smtClean="0">
                <a:solidFill>
                  <a:schemeClr val="tx1"/>
                </a:solidFill>
              </a:rPr>
              <a:t>DON)</a:t>
            </a:r>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99" y="457200"/>
            <a:ext cx="2136775" cy="125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idx="1"/>
          </p:nvPr>
        </p:nvSpPr>
        <p:spPr>
          <a:xfrm>
            <a:off x="1295400" y="1600200"/>
            <a:ext cx="6781800" cy="4419600"/>
          </a:xfrm>
        </p:spPr>
        <p:txBody>
          <a:bodyPr>
            <a:normAutofit fontScale="85000" lnSpcReduction="10000"/>
          </a:bodyPr>
          <a:lstStyle/>
          <a:p>
            <a:pPr>
              <a:spcBef>
                <a:spcPts val="1200"/>
              </a:spcBef>
              <a:defRPr/>
            </a:pPr>
            <a:r>
              <a:rPr lang="en-US" altLang="en-US" dirty="0"/>
              <a:t>Target organs</a:t>
            </a:r>
          </a:p>
          <a:p>
            <a:pPr lvl="1">
              <a:spcBef>
                <a:spcPts val="1200"/>
              </a:spcBef>
              <a:defRPr/>
            </a:pPr>
            <a:r>
              <a:rPr lang="en-US" altLang="en-US" dirty="0"/>
              <a:t>Liver, brains, lungs, and immune system</a:t>
            </a:r>
          </a:p>
          <a:p>
            <a:pPr lvl="1">
              <a:defRPr/>
            </a:pPr>
            <a:r>
              <a:rPr lang="en-US" altLang="en-US" dirty="0"/>
              <a:t>Vaccine failures </a:t>
            </a:r>
            <a:endParaRPr lang="en-US" altLang="en-US" dirty="0" smtClean="0"/>
          </a:p>
          <a:p>
            <a:pPr eaLnBrk="1" hangingPunct="1">
              <a:spcBef>
                <a:spcPts val="1200"/>
              </a:spcBef>
              <a:defRPr/>
            </a:pPr>
            <a:r>
              <a:rPr lang="en-US" altLang="en-US" dirty="0" smtClean="0"/>
              <a:t>Most susceptible species </a:t>
            </a:r>
          </a:p>
          <a:p>
            <a:pPr lvl="1" eaLnBrk="1" hangingPunct="1">
              <a:spcBef>
                <a:spcPts val="1200"/>
              </a:spcBef>
              <a:defRPr/>
            </a:pPr>
            <a:r>
              <a:rPr lang="en-US" altLang="en-US" dirty="0" smtClean="0"/>
              <a:t>Swine, </a:t>
            </a:r>
            <a:r>
              <a:rPr lang="en-US" altLang="en-US" dirty="0"/>
              <a:t>d</a:t>
            </a:r>
            <a:r>
              <a:rPr lang="en-US" altLang="en-US" dirty="0" smtClean="0"/>
              <a:t>ogs, and cats</a:t>
            </a:r>
          </a:p>
          <a:p>
            <a:pPr>
              <a:spcBef>
                <a:spcPts val="1200"/>
              </a:spcBef>
              <a:defRPr/>
            </a:pPr>
            <a:r>
              <a:rPr lang="en-US" altLang="en-US" dirty="0"/>
              <a:t>In Humans</a:t>
            </a:r>
          </a:p>
          <a:p>
            <a:pPr lvl="1">
              <a:spcBef>
                <a:spcPts val="1200"/>
              </a:spcBef>
              <a:defRPr/>
            </a:pPr>
            <a:r>
              <a:rPr lang="en-US" altLang="en-US" dirty="0"/>
              <a:t>Associated with alimentary toxic </a:t>
            </a:r>
            <a:r>
              <a:rPr lang="en-US" altLang="en-US" dirty="0" err="1"/>
              <a:t>aleukia</a:t>
            </a:r>
            <a:r>
              <a:rPr lang="en-US" altLang="en-US" dirty="0"/>
              <a:t> (ATA)</a:t>
            </a:r>
          </a:p>
          <a:p>
            <a:pPr lvl="1">
              <a:spcBef>
                <a:spcPts val="1200"/>
              </a:spcBef>
              <a:defRPr/>
            </a:pPr>
            <a:r>
              <a:rPr lang="en-US" altLang="en-US" dirty="0"/>
              <a:t>Gastrointestinal issues</a:t>
            </a:r>
          </a:p>
          <a:p>
            <a:pPr>
              <a:spcBef>
                <a:spcPts val="1200"/>
              </a:spcBef>
              <a:defRPr/>
            </a:pPr>
            <a:r>
              <a:rPr lang="en-US" altLang="en-US" dirty="0"/>
              <a:t>Advisory levels:- based on safety of animals</a:t>
            </a:r>
          </a:p>
          <a:p>
            <a:pPr>
              <a:spcAft>
                <a:spcPts val="600"/>
              </a:spcAft>
              <a:defRPr/>
            </a:pPr>
            <a:endParaRPr lang="en-US" altLang="en-US" dirty="0" smtClean="0"/>
          </a:p>
        </p:txBody>
      </p:sp>
      <p:sp>
        <p:nvSpPr>
          <p:cNvPr id="138242" name="Rectangle 2"/>
          <p:cNvSpPr>
            <a:spLocks noGrp="1" noChangeArrowheads="1"/>
          </p:cNvSpPr>
          <p:nvPr>
            <p:ph type="title"/>
          </p:nvPr>
        </p:nvSpPr>
        <p:spPr/>
        <p:txBody>
          <a:bodyPr>
            <a:normAutofit/>
          </a:bodyPr>
          <a:lstStyle/>
          <a:p>
            <a:pPr>
              <a:defRPr/>
            </a:pPr>
            <a:r>
              <a:rPr lang="en-US" altLang="en-US" dirty="0"/>
              <a:t>Vomitoxin (DON)</a:t>
            </a:r>
            <a:endParaRPr lang="en-US"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371600" y="2133600"/>
            <a:ext cx="7010400" cy="4343400"/>
          </a:xfrm>
        </p:spPr>
        <p:txBody>
          <a:bodyPr/>
          <a:lstStyle/>
          <a:p>
            <a:pPr eaLnBrk="1" hangingPunct="1">
              <a:spcBef>
                <a:spcPts val="1800"/>
              </a:spcBef>
              <a:defRPr/>
            </a:pPr>
            <a:r>
              <a:rPr lang="en-US" altLang="en-US" sz="2200" dirty="0" smtClean="0"/>
              <a:t>Produced by </a:t>
            </a:r>
            <a:r>
              <a:rPr lang="en-US" altLang="en-US" sz="2200" i="1" dirty="0" smtClean="0"/>
              <a:t>Fusarium sp. (</a:t>
            </a:r>
            <a:r>
              <a:rPr lang="en-US" altLang="en-US" sz="2200" dirty="0" smtClean="0"/>
              <a:t>primarily</a:t>
            </a:r>
            <a:r>
              <a:rPr lang="en-US" altLang="en-US" sz="2200" i="1" dirty="0" smtClean="0"/>
              <a:t> F. </a:t>
            </a:r>
            <a:r>
              <a:rPr lang="en-US" altLang="en-US" sz="2200" i="1" dirty="0" err="1" smtClean="0"/>
              <a:t>graminearum</a:t>
            </a:r>
            <a:r>
              <a:rPr lang="en-US" altLang="en-US" sz="2200" i="1" dirty="0" smtClean="0"/>
              <a:t>)</a:t>
            </a:r>
          </a:p>
          <a:p>
            <a:pPr eaLnBrk="1" hangingPunct="1">
              <a:spcBef>
                <a:spcPts val="1800"/>
              </a:spcBef>
              <a:defRPr/>
            </a:pPr>
            <a:r>
              <a:rPr lang="en-US" altLang="en-US" sz="2200" dirty="0" smtClean="0"/>
              <a:t>Common substrates are corn, wheat, barley, and occasionally in oats</a:t>
            </a:r>
          </a:p>
          <a:p>
            <a:pPr eaLnBrk="1" hangingPunct="1">
              <a:spcBef>
                <a:spcPts val="1800"/>
              </a:spcBef>
              <a:defRPr/>
            </a:pPr>
            <a:r>
              <a:rPr lang="en-US" altLang="en-US" sz="2200" dirty="0" smtClean="0"/>
              <a:t>Production favored by high humidity and low temperatures </a:t>
            </a:r>
          </a:p>
          <a:p>
            <a:pPr>
              <a:defRPr/>
            </a:pPr>
            <a:r>
              <a:rPr lang="en-US" altLang="en-US" sz="2200" dirty="0"/>
              <a:t>Most susceptible species </a:t>
            </a:r>
          </a:p>
          <a:p>
            <a:pPr lvl="1">
              <a:defRPr/>
            </a:pPr>
            <a:r>
              <a:rPr lang="en-US" altLang="en-US" sz="1800" dirty="0"/>
              <a:t>Swine, dogs, and cats</a:t>
            </a:r>
          </a:p>
          <a:p>
            <a:pPr eaLnBrk="1" hangingPunct="1">
              <a:spcBef>
                <a:spcPts val="1800"/>
              </a:spcBef>
              <a:defRPr/>
            </a:pPr>
            <a:endParaRPr lang="en-US" altLang="en-US" sz="2200" dirty="0" smtClean="0"/>
          </a:p>
          <a:p>
            <a:pPr eaLnBrk="1" hangingPunct="1">
              <a:spcBef>
                <a:spcPts val="1800"/>
              </a:spcBef>
              <a:defRPr/>
            </a:pPr>
            <a:endParaRPr lang="en-US" altLang="en-US" sz="2200" dirty="0" smtClean="0"/>
          </a:p>
        </p:txBody>
      </p:sp>
      <p:sp>
        <p:nvSpPr>
          <p:cNvPr id="10242" name="Rectangle 2"/>
          <p:cNvSpPr>
            <a:spLocks noGrp="1" noChangeArrowheads="1"/>
          </p:cNvSpPr>
          <p:nvPr>
            <p:ph type="title"/>
          </p:nvPr>
        </p:nvSpPr>
        <p:spPr>
          <a:xfrm>
            <a:off x="990600" y="609600"/>
            <a:ext cx="7620000" cy="1143000"/>
          </a:xfrm>
        </p:spPr>
        <p:txBody>
          <a:bodyPr/>
          <a:lstStyle/>
          <a:p>
            <a:pPr>
              <a:defRPr/>
            </a:pPr>
            <a:r>
              <a:rPr lang="en-US" altLang="en-US" sz="3200" dirty="0" smtClean="0">
                <a:solidFill>
                  <a:schemeClr val="tx1"/>
                </a:solidFill>
              </a:rPr>
              <a:t>Zearalenone</a:t>
            </a:r>
            <a:endParaRPr lang="en-US" altLang="en-US" sz="3200" dirty="0" smtClean="0"/>
          </a:p>
        </p:txBody>
      </p:sp>
      <p:pic>
        <p:nvPicPr>
          <p:cNvPr id="19460" name="Picture 5" descr="http://0.tqn.com/d/chemistry/1/0/q/L/1/zearalen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33400"/>
            <a:ext cx="276550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idx="1"/>
          </p:nvPr>
        </p:nvSpPr>
        <p:spPr>
          <a:xfrm>
            <a:off x="1524000" y="1447800"/>
            <a:ext cx="6781800" cy="5029200"/>
          </a:xfrm>
        </p:spPr>
        <p:txBody>
          <a:bodyPr>
            <a:normAutofit/>
          </a:bodyPr>
          <a:lstStyle/>
          <a:p>
            <a:pPr eaLnBrk="1" hangingPunct="1">
              <a:spcBef>
                <a:spcPts val="1800"/>
              </a:spcBef>
              <a:defRPr/>
            </a:pPr>
            <a:r>
              <a:rPr lang="en-US" altLang="en-US" dirty="0" smtClean="0"/>
              <a:t>Target organs</a:t>
            </a:r>
          </a:p>
          <a:p>
            <a:pPr lvl="2">
              <a:spcBef>
                <a:spcPts val="1200"/>
              </a:spcBef>
              <a:defRPr/>
            </a:pPr>
            <a:r>
              <a:rPr lang="en-US" altLang="en-US" dirty="0" smtClean="0"/>
              <a:t>Binds to the estrogen receptor (ER)</a:t>
            </a:r>
          </a:p>
          <a:p>
            <a:pPr lvl="2">
              <a:spcBef>
                <a:spcPts val="1200"/>
              </a:spcBef>
              <a:defRPr/>
            </a:pPr>
            <a:r>
              <a:rPr lang="en-US" altLang="en-US" dirty="0" smtClean="0"/>
              <a:t>Reproductive </a:t>
            </a:r>
            <a:r>
              <a:rPr lang="en-US" altLang="en-US" dirty="0"/>
              <a:t>and immune </a:t>
            </a:r>
            <a:r>
              <a:rPr lang="en-US" altLang="en-US" dirty="0" smtClean="0"/>
              <a:t>system </a:t>
            </a:r>
          </a:p>
          <a:p>
            <a:pPr>
              <a:defRPr/>
            </a:pPr>
            <a:r>
              <a:rPr lang="en-US" altLang="en-US" dirty="0" smtClean="0"/>
              <a:t>In </a:t>
            </a:r>
            <a:r>
              <a:rPr lang="en-US" altLang="en-US" dirty="0"/>
              <a:t>Humans ZEA is associated with:</a:t>
            </a:r>
          </a:p>
          <a:p>
            <a:pPr lvl="2">
              <a:spcBef>
                <a:spcPts val="1200"/>
              </a:spcBef>
              <a:defRPr/>
            </a:pPr>
            <a:r>
              <a:rPr lang="en-US" altLang="en-US" dirty="0"/>
              <a:t>Endometrial tumors</a:t>
            </a:r>
          </a:p>
          <a:p>
            <a:pPr lvl="2">
              <a:spcBef>
                <a:spcPts val="1200"/>
              </a:spcBef>
              <a:defRPr/>
            </a:pPr>
            <a:r>
              <a:rPr lang="en-US" altLang="en-US" dirty="0"/>
              <a:t>Precocious puberty</a:t>
            </a:r>
          </a:p>
          <a:p>
            <a:pPr lvl="2">
              <a:spcBef>
                <a:spcPts val="1200"/>
              </a:spcBef>
              <a:defRPr/>
            </a:pPr>
            <a:r>
              <a:rPr lang="en-US" altLang="en-US" dirty="0"/>
              <a:t>Male </a:t>
            </a:r>
            <a:r>
              <a:rPr lang="en-US" altLang="en-US" dirty="0" smtClean="0"/>
              <a:t>sterility</a:t>
            </a:r>
          </a:p>
          <a:p>
            <a:pPr>
              <a:defRPr/>
            </a:pPr>
            <a:r>
              <a:rPr lang="en-US" altLang="en-US" dirty="0"/>
              <a:t>In </a:t>
            </a:r>
            <a:r>
              <a:rPr lang="en-US" altLang="en-US" dirty="0" smtClean="0"/>
              <a:t>Animals</a:t>
            </a:r>
          </a:p>
          <a:p>
            <a:pPr lvl="2">
              <a:spcBef>
                <a:spcPts val="1200"/>
              </a:spcBef>
              <a:defRPr/>
            </a:pPr>
            <a:r>
              <a:rPr lang="en-US" altLang="en-US" dirty="0" smtClean="0"/>
              <a:t> </a:t>
            </a:r>
            <a:r>
              <a:rPr lang="en-US" altLang="en-US" dirty="0"/>
              <a:t>Reduce </a:t>
            </a:r>
            <a:r>
              <a:rPr lang="en-US" altLang="en-US" dirty="0" smtClean="0"/>
              <a:t>reproductive performance </a:t>
            </a:r>
            <a:endParaRPr lang="en-US" altLang="en-US" dirty="0"/>
          </a:p>
          <a:p>
            <a:pPr>
              <a:defRPr/>
            </a:pPr>
            <a:endParaRPr lang="en-US" altLang="en-US" dirty="0" smtClean="0"/>
          </a:p>
        </p:txBody>
      </p:sp>
      <p:sp>
        <p:nvSpPr>
          <p:cNvPr id="138242" name="Rectangle 2"/>
          <p:cNvSpPr>
            <a:spLocks noGrp="1" noChangeArrowheads="1"/>
          </p:cNvSpPr>
          <p:nvPr>
            <p:ph type="title"/>
          </p:nvPr>
        </p:nvSpPr>
        <p:spPr>
          <a:xfrm>
            <a:off x="914400" y="228600"/>
            <a:ext cx="7772400" cy="1143000"/>
          </a:xfrm>
        </p:spPr>
        <p:txBody>
          <a:bodyPr/>
          <a:lstStyle/>
          <a:p>
            <a:pPr>
              <a:defRPr/>
            </a:pPr>
            <a:r>
              <a:rPr lang="en-US" altLang="en-US" sz="3200" dirty="0" smtClean="0">
                <a:solidFill>
                  <a:schemeClr val="tx1"/>
                </a:solidFill>
              </a:rPr>
              <a:t>Zearalenone </a:t>
            </a:r>
            <a:r>
              <a:rPr lang="en-US" altLang="en-US" sz="3200" dirty="0">
                <a:solidFill>
                  <a:schemeClr val="tx1"/>
                </a:solidFill>
              </a:rPr>
              <a:t>(ZEA</a:t>
            </a:r>
            <a:r>
              <a:rPr lang="en-US" altLang="en-US" sz="3200" dirty="0" smtClean="0">
                <a:solidFill>
                  <a:schemeClr val="tx1"/>
                </a:solidFill>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057400"/>
            <a:ext cx="7620000" cy="4102291"/>
          </a:xfrm>
        </p:spPr>
        <p:txBody>
          <a:bodyPr>
            <a:normAutofit fontScale="92500" lnSpcReduction="20000"/>
          </a:bodyPr>
          <a:lstStyle/>
          <a:p>
            <a:r>
              <a:rPr lang="en-US" dirty="0"/>
              <a:t>Produced by </a:t>
            </a:r>
            <a:r>
              <a:rPr lang="en-US" dirty="0" err="1"/>
              <a:t>Penicillium</a:t>
            </a:r>
            <a:r>
              <a:rPr lang="en-US" dirty="0"/>
              <a:t> sp.  (P. </a:t>
            </a:r>
            <a:r>
              <a:rPr lang="en-US" dirty="0" err="1"/>
              <a:t>viridicatum</a:t>
            </a:r>
            <a:r>
              <a:rPr lang="en-US" dirty="0"/>
              <a:t>) and possible (</a:t>
            </a:r>
            <a:r>
              <a:rPr lang="en-US" dirty="0" err="1"/>
              <a:t>Aspergillus</a:t>
            </a:r>
            <a:r>
              <a:rPr lang="en-US" dirty="0"/>
              <a:t> </a:t>
            </a:r>
            <a:r>
              <a:rPr lang="en-US" dirty="0" err="1"/>
              <a:t>ochraceus</a:t>
            </a:r>
            <a:r>
              <a:rPr lang="en-US" dirty="0"/>
              <a:t>) </a:t>
            </a:r>
          </a:p>
          <a:p>
            <a:r>
              <a:rPr lang="en-US" dirty="0"/>
              <a:t>Highest levels usually found in cereal grains (corn, barley, wheat and rye)</a:t>
            </a:r>
          </a:p>
          <a:p>
            <a:r>
              <a:rPr lang="en-US" dirty="0"/>
              <a:t>Produced mainly under poor storage conditions</a:t>
            </a:r>
          </a:p>
          <a:p>
            <a:r>
              <a:rPr lang="en-US" dirty="0"/>
              <a:t>At least nine ochratoxins identified</a:t>
            </a:r>
          </a:p>
          <a:p>
            <a:pPr lvl="1"/>
            <a:r>
              <a:rPr lang="en-US" dirty="0"/>
              <a:t>Ochratoxin A is the most common </a:t>
            </a:r>
          </a:p>
          <a:p>
            <a:pPr lvl="1"/>
            <a:r>
              <a:rPr lang="en-US" dirty="0"/>
              <a:t>Greatest toxicological significance</a:t>
            </a:r>
          </a:p>
          <a:p>
            <a:endParaRPr lang="en-US" dirty="0"/>
          </a:p>
        </p:txBody>
      </p:sp>
      <p:sp>
        <p:nvSpPr>
          <p:cNvPr id="3" name="Title 2"/>
          <p:cNvSpPr>
            <a:spLocks noGrp="1"/>
          </p:cNvSpPr>
          <p:nvPr>
            <p:ph type="title"/>
          </p:nvPr>
        </p:nvSpPr>
        <p:spPr>
          <a:xfrm>
            <a:off x="914400" y="533400"/>
            <a:ext cx="8001000" cy="914400"/>
          </a:xfrm>
        </p:spPr>
        <p:txBody>
          <a:bodyPr/>
          <a:lstStyle/>
          <a:p>
            <a:r>
              <a:rPr lang="en-US" dirty="0"/>
              <a:t>Ochratoxin A</a:t>
            </a: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399" y="533400"/>
            <a:ext cx="34321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390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idx="1"/>
          </p:nvPr>
        </p:nvSpPr>
        <p:spPr>
          <a:xfrm>
            <a:off x="762000" y="1447800"/>
            <a:ext cx="7772400" cy="4953000"/>
          </a:xfrm>
        </p:spPr>
        <p:txBody>
          <a:bodyPr>
            <a:normAutofit/>
          </a:bodyPr>
          <a:lstStyle/>
          <a:p>
            <a:pPr>
              <a:defRPr/>
            </a:pPr>
            <a:r>
              <a:rPr lang="en-US" altLang="en-US" dirty="0"/>
              <a:t>Target organs</a:t>
            </a:r>
          </a:p>
          <a:p>
            <a:pPr lvl="1">
              <a:defRPr/>
            </a:pPr>
            <a:r>
              <a:rPr lang="en-US" altLang="en-US" dirty="0"/>
              <a:t>Renal, hepatic, and immune system</a:t>
            </a:r>
          </a:p>
          <a:p>
            <a:pPr lvl="1">
              <a:defRPr/>
            </a:pPr>
            <a:r>
              <a:rPr lang="en-US" altLang="en-US" dirty="0"/>
              <a:t>A suspected carcinogen</a:t>
            </a:r>
          </a:p>
          <a:p>
            <a:pPr eaLnBrk="1" hangingPunct="1">
              <a:defRPr/>
            </a:pPr>
            <a:r>
              <a:rPr lang="en-US" altLang="en-US" dirty="0" smtClean="0"/>
              <a:t>Effects in Animals</a:t>
            </a:r>
          </a:p>
          <a:p>
            <a:pPr lvl="1">
              <a:defRPr/>
            </a:pPr>
            <a:r>
              <a:rPr lang="en-US" altLang="en-US" dirty="0"/>
              <a:t>Swine: </a:t>
            </a:r>
            <a:r>
              <a:rPr lang="en-US" altLang="en-US" dirty="0" smtClean="0"/>
              <a:t>reduces </a:t>
            </a:r>
            <a:r>
              <a:rPr lang="en-US" altLang="en-US" dirty="0"/>
              <a:t>growth </a:t>
            </a:r>
            <a:r>
              <a:rPr lang="en-US" altLang="en-US" dirty="0" smtClean="0"/>
              <a:t>rate </a:t>
            </a:r>
            <a:r>
              <a:rPr lang="en-US" altLang="en-US" dirty="0"/>
              <a:t>and </a:t>
            </a:r>
            <a:r>
              <a:rPr lang="en-US" altLang="en-US" dirty="0" smtClean="0"/>
              <a:t>nephropathy</a:t>
            </a:r>
          </a:p>
          <a:p>
            <a:pPr lvl="1">
              <a:defRPr/>
            </a:pPr>
            <a:r>
              <a:rPr lang="en-US" altLang="en-US" dirty="0" smtClean="0"/>
              <a:t>Poultry: poor weight gain, feed conversion, egg production, egg shell quality, and nephrotoxicity</a:t>
            </a:r>
          </a:p>
          <a:p>
            <a:pPr lvl="1">
              <a:defRPr/>
            </a:pPr>
            <a:r>
              <a:rPr lang="en-US" altLang="en-US" dirty="0" smtClean="0"/>
              <a:t>Dogs </a:t>
            </a:r>
            <a:r>
              <a:rPr lang="en-US" altLang="en-US" dirty="0"/>
              <a:t>and cats: anorexia, weight loss, vomiting, </a:t>
            </a:r>
            <a:r>
              <a:rPr lang="en-US" altLang="en-US" dirty="0" smtClean="0"/>
              <a:t>bloody </a:t>
            </a:r>
            <a:r>
              <a:rPr lang="en-US" altLang="en-US" dirty="0"/>
              <a:t>diarrhea</a:t>
            </a:r>
            <a:r>
              <a:rPr lang="en-US" altLang="en-US" dirty="0" smtClean="0"/>
              <a:t>, and nephropathy</a:t>
            </a:r>
            <a:endParaRPr lang="en-US" altLang="en-US" dirty="0"/>
          </a:p>
          <a:p>
            <a:pPr eaLnBrk="1" hangingPunct="1">
              <a:defRPr/>
            </a:pPr>
            <a:endParaRPr lang="en-US" altLang="en-US" dirty="0" smtClean="0"/>
          </a:p>
          <a:p>
            <a:pPr eaLnBrk="1" hangingPunct="1">
              <a:buFont typeface="Wingdings" pitchFamily="2" charset="2"/>
              <a:buNone/>
              <a:defRPr/>
            </a:pPr>
            <a:endParaRPr lang="en-US" altLang="en-US" dirty="0" smtClean="0"/>
          </a:p>
        </p:txBody>
      </p:sp>
      <p:sp>
        <p:nvSpPr>
          <p:cNvPr id="138242" name="Rectangle 2"/>
          <p:cNvSpPr>
            <a:spLocks noGrp="1" noChangeArrowheads="1"/>
          </p:cNvSpPr>
          <p:nvPr>
            <p:ph type="title"/>
          </p:nvPr>
        </p:nvSpPr>
        <p:spPr/>
        <p:txBody>
          <a:bodyPr/>
          <a:lstStyle/>
          <a:p>
            <a:pPr>
              <a:defRPr/>
            </a:pPr>
            <a:r>
              <a:rPr lang="en-US" altLang="en-US" sz="3200" dirty="0"/>
              <a:t>Ochratoxin A</a:t>
            </a:r>
            <a:endParaRPr lang="en-US" altLang="en-US" sz="3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a:xfrm>
            <a:off x="1447800" y="1219200"/>
            <a:ext cx="7086600" cy="4953000"/>
          </a:xfrm>
        </p:spPr>
        <p:txBody>
          <a:bodyPr>
            <a:normAutofit fontScale="77500" lnSpcReduction="20000"/>
          </a:bodyPr>
          <a:lstStyle/>
          <a:p>
            <a:pPr marL="365125" indent="-255588">
              <a:defRPr/>
            </a:pPr>
            <a:r>
              <a:rPr lang="en-US" altLang="en-US" sz="3600" dirty="0"/>
              <a:t>CVM and Regulations</a:t>
            </a:r>
          </a:p>
          <a:p>
            <a:pPr marL="365125" indent="-255588" eaLnBrk="1" hangingPunct="1">
              <a:defRPr/>
            </a:pPr>
            <a:r>
              <a:rPr lang="en-US" altLang="en-US" sz="3600" dirty="0" smtClean="0"/>
              <a:t>Mycotoxins</a:t>
            </a:r>
          </a:p>
          <a:p>
            <a:pPr marL="628650" lvl="1" indent="-255588">
              <a:defRPr/>
            </a:pPr>
            <a:r>
              <a:rPr lang="en-US" altLang="en-US" sz="3400" dirty="0" smtClean="0"/>
              <a:t>Aflatoxins, Fumonisins, Vomitoxin (DON), Ochratoxins, and Zearalenone</a:t>
            </a:r>
          </a:p>
          <a:p>
            <a:pPr marL="877189" lvl="4" indent="-255588">
              <a:defRPr/>
            </a:pPr>
            <a:r>
              <a:rPr lang="en-US" altLang="en-US" sz="3200" dirty="0" smtClean="0"/>
              <a:t>Occurrence</a:t>
            </a:r>
          </a:p>
          <a:p>
            <a:pPr marL="877189" lvl="4" indent="-255588">
              <a:defRPr/>
            </a:pPr>
            <a:r>
              <a:rPr lang="en-US" altLang="en-US" sz="3200" dirty="0" smtClean="0"/>
              <a:t>Health Effects</a:t>
            </a:r>
          </a:p>
          <a:p>
            <a:pPr marL="365125" indent="-255588">
              <a:defRPr/>
            </a:pPr>
            <a:r>
              <a:rPr lang="en-US" altLang="en-US" sz="3600" dirty="0" smtClean="0"/>
              <a:t>Mycotoxin Surveillance Program and Data</a:t>
            </a:r>
            <a:endParaRPr lang="en-US" altLang="en-US" sz="3600" dirty="0"/>
          </a:p>
          <a:p>
            <a:pPr marL="365125" indent="-255588">
              <a:defRPr/>
            </a:pPr>
            <a:r>
              <a:rPr lang="en-US" altLang="en-US" sz="3600" dirty="0" smtClean="0"/>
              <a:t>Summary</a:t>
            </a:r>
          </a:p>
        </p:txBody>
      </p:sp>
      <p:sp>
        <p:nvSpPr>
          <p:cNvPr id="128002" name="Rectangle 2"/>
          <p:cNvSpPr>
            <a:spLocks noGrp="1" noChangeArrowheads="1"/>
          </p:cNvSpPr>
          <p:nvPr>
            <p:ph type="title"/>
          </p:nvPr>
        </p:nvSpPr>
        <p:spPr>
          <a:xfrm>
            <a:off x="838200" y="152400"/>
            <a:ext cx="7620000" cy="1143000"/>
          </a:xfrm>
        </p:spPr>
        <p:txBody>
          <a:bodyPr/>
          <a:lstStyle/>
          <a:p>
            <a:pPr eaLnBrk="1" hangingPunct="1">
              <a:defRPr/>
            </a:pPr>
            <a:r>
              <a:rPr lang="en-US" altLang="en-US" dirty="0" smtClean="0">
                <a:effectLst/>
              </a:rPr>
              <a:t>Introduction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Effects in Humans</a:t>
            </a:r>
          </a:p>
          <a:p>
            <a:pPr lvl="1">
              <a:spcBef>
                <a:spcPts val="1800"/>
              </a:spcBef>
            </a:pPr>
            <a:r>
              <a:rPr lang="en-US" dirty="0" smtClean="0"/>
              <a:t>Associated Endemic </a:t>
            </a:r>
            <a:r>
              <a:rPr lang="en-US" dirty="0"/>
              <a:t>nephropathy</a:t>
            </a:r>
          </a:p>
          <a:p>
            <a:pPr lvl="2">
              <a:spcBef>
                <a:spcPts val="1800"/>
              </a:spcBef>
            </a:pPr>
            <a:r>
              <a:rPr lang="en-US" dirty="0"/>
              <a:t>Kidney damage incidence </a:t>
            </a:r>
            <a:endParaRPr lang="en-US" dirty="0" smtClean="0"/>
          </a:p>
          <a:p>
            <a:pPr lvl="2">
              <a:spcBef>
                <a:spcPts val="1800"/>
              </a:spcBef>
            </a:pPr>
            <a:r>
              <a:rPr lang="en-US" dirty="0"/>
              <a:t>binding to plasma </a:t>
            </a:r>
            <a:r>
              <a:rPr lang="en-US" dirty="0" smtClean="0"/>
              <a:t>proteins </a:t>
            </a:r>
          </a:p>
          <a:p>
            <a:pPr lvl="1"/>
            <a:r>
              <a:rPr lang="en-US" dirty="0"/>
              <a:t>F</a:t>
            </a:r>
            <a:r>
              <a:rPr lang="en-US" dirty="0" smtClean="0"/>
              <a:t>ound </a:t>
            </a:r>
            <a:r>
              <a:rPr lang="en-US" dirty="0"/>
              <a:t>in breast </a:t>
            </a:r>
            <a:r>
              <a:rPr lang="en-US" dirty="0" smtClean="0"/>
              <a:t>milk </a:t>
            </a:r>
          </a:p>
          <a:p>
            <a:pPr lvl="2"/>
            <a:r>
              <a:rPr lang="en-US" dirty="0" smtClean="0"/>
              <a:t>Source </a:t>
            </a:r>
            <a:r>
              <a:rPr lang="en-US" dirty="0"/>
              <a:t>of exposure for </a:t>
            </a:r>
            <a:r>
              <a:rPr lang="en-US" dirty="0" smtClean="0"/>
              <a:t>infants</a:t>
            </a:r>
            <a:endParaRPr lang="en-US" dirty="0"/>
          </a:p>
        </p:txBody>
      </p:sp>
      <p:sp>
        <p:nvSpPr>
          <p:cNvPr id="3" name="Title 2"/>
          <p:cNvSpPr>
            <a:spLocks noGrp="1"/>
          </p:cNvSpPr>
          <p:nvPr>
            <p:ph type="title"/>
          </p:nvPr>
        </p:nvSpPr>
        <p:spPr/>
        <p:txBody>
          <a:bodyPr/>
          <a:lstStyle/>
          <a:p>
            <a:r>
              <a:rPr lang="en-US" dirty="0"/>
              <a:t>Ochratoxin A</a:t>
            </a:r>
          </a:p>
        </p:txBody>
      </p:sp>
    </p:spTree>
    <p:extLst>
      <p:ext uri="{BB962C8B-B14F-4D97-AF65-F5344CB8AC3E}">
        <p14:creationId xmlns:p14="http://schemas.microsoft.com/office/powerpoint/2010/main" val="2596709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idx="1"/>
          </p:nvPr>
        </p:nvSpPr>
        <p:spPr>
          <a:xfrm>
            <a:off x="533400" y="1600200"/>
            <a:ext cx="8153400" cy="4572000"/>
          </a:xfrm>
        </p:spPr>
        <p:txBody>
          <a:bodyPr/>
          <a:lstStyle/>
          <a:p>
            <a:pPr eaLnBrk="1" hangingPunct="1">
              <a:buFont typeface="Wingdings" pitchFamily="2" charset="2"/>
              <a:buNone/>
              <a:defRPr/>
            </a:pPr>
            <a:r>
              <a:rPr lang="en-US" altLang="en-US" smtClean="0"/>
              <a:t> </a:t>
            </a:r>
          </a:p>
        </p:txBody>
      </p:sp>
      <p:sp>
        <p:nvSpPr>
          <p:cNvPr id="125954" name="Rectangle 2"/>
          <p:cNvSpPr>
            <a:spLocks noGrp="1" noChangeArrowheads="1"/>
          </p:cNvSpPr>
          <p:nvPr>
            <p:ph type="title"/>
          </p:nvPr>
        </p:nvSpPr>
        <p:spPr>
          <a:xfrm>
            <a:off x="914400" y="381000"/>
            <a:ext cx="8229600" cy="1143000"/>
          </a:xfrm>
        </p:spPr>
        <p:txBody>
          <a:bodyPr>
            <a:normAutofit/>
          </a:bodyPr>
          <a:lstStyle/>
          <a:p>
            <a:pPr eaLnBrk="1" hangingPunct="1">
              <a:defRPr/>
            </a:pPr>
            <a:r>
              <a:rPr lang="en-US" altLang="en-US" sz="2800" dirty="0" smtClean="0"/>
              <a:t>Mycotoxins are Potential Hazards to both Humans and Livestock</a:t>
            </a:r>
          </a:p>
        </p:txBody>
      </p:sp>
      <p:grpSp>
        <p:nvGrpSpPr>
          <p:cNvPr id="23556" name="Group 17"/>
          <p:cNvGrpSpPr>
            <a:grpSpLocks/>
          </p:cNvGrpSpPr>
          <p:nvPr/>
        </p:nvGrpSpPr>
        <p:grpSpPr bwMode="auto">
          <a:xfrm>
            <a:off x="914399" y="1752600"/>
            <a:ext cx="6629401" cy="4038600"/>
            <a:chOff x="480" y="960"/>
            <a:chExt cx="5088" cy="3168"/>
          </a:xfrm>
        </p:grpSpPr>
        <p:pic>
          <p:nvPicPr>
            <p:cNvPr id="23557" name="Picture 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6" y="960"/>
              <a:ext cx="1199" cy="1177"/>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 y="2408"/>
              <a:ext cx="1323" cy="1268"/>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 y="960"/>
              <a:ext cx="1323" cy="1177"/>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8" descr="p14001"/>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 y="1277"/>
              <a:ext cx="910" cy="1418"/>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3561" name="Object 9"/>
            <p:cNvGraphicFramePr>
              <a:graphicFrameLocks noChangeAspect="1"/>
            </p:cNvGraphicFramePr>
            <p:nvPr/>
          </p:nvGraphicFramePr>
          <p:xfrm>
            <a:off x="4656" y="2317"/>
            <a:ext cx="912" cy="1404"/>
          </p:xfrm>
          <a:graphic>
            <a:graphicData uri="http://schemas.openxmlformats.org/presentationml/2006/ole">
              <mc:AlternateContent xmlns:mc="http://schemas.openxmlformats.org/markup-compatibility/2006">
                <mc:Choice xmlns:v="urn:schemas-microsoft-com:vml" Requires="v">
                  <p:oleObj spid="_x0000_s23602" name="Photo Editor Photo" r:id="rId7" imgW="1200318" imgH="1685714" progId="MSPhotoEd.3">
                    <p:embed/>
                  </p:oleObj>
                </mc:Choice>
                <mc:Fallback>
                  <p:oleObj name="Photo Editor Photo" r:id="rId7" imgW="1200318" imgH="1685714" progId="MSPhotoEd.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6" y="2317"/>
                          <a:ext cx="912" cy="1404"/>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Line 10"/>
            <p:cNvSpPr>
              <a:spLocks noChangeShapeType="1"/>
            </p:cNvSpPr>
            <p:nvPr/>
          </p:nvSpPr>
          <p:spPr bwMode="auto">
            <a:xfrm flipH="1">
              <a:off x="1845" y="1548"/>
              <a:ext cx="619" cy="0"/>
            </a:xfrm>
            <a:prstGeom prst="line">
              <a:avLst/>
            </a:prstGeom>
            <a:noFill/>
            <a:ln w="76200">
              <a:solidFill>
                <a:srgbClr val="FFCC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63" name="Line 11"/>
            <p:cNvSpPr>
              <a:spLocks noChangeShapeType="1"/>
            </p:cNvSpPr>
            <p:nvPr/>
          </p:nvSpPr>
          <p:spPr bwMode="auto">
            <a:xfrm flipH="1">
              <a:off x="1803" y="2137"/>
              <a:ext cx="661" cy="724"/>
            </a:xfrm>
            <a:prstGeom prst="line">
              <a:avLst/>
            </a:prstGeom>
            <a:noFill/>
            <a:ln w="76200">
              <a:solidFill>
                <a:srgbClr val="FFCC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64" name="Line 12"/>
            <p:cNvSpPr>
              <a:spLocks noChangeShapeType="1"/>
            </p:cNvSpPr>
            <p:nvPr/>
          </p:nvSpPr>
          <p:spPr bwMode="auto">
            <a:xfrm>
              <a:off x="3085" y="2137"/>
              <a:ext cx="0" cy="453"/>
            </a:xfrm>
            <a:prstGeom prst="line">
              <a:avLst/>
            </a:prstGeom>
            <a:noFill/>
            <a:ln w="76200">
              <a:solidFill>
                <a:srgbClr val="FFCC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65" name="Line 13"/>
            <p:cNvSpPr>
              <a:spLocks noChangeShapeType="1"/>
            </p:cNvSpPr>
            <p:nvPr/>
          </p:nvSpPr>
          <p:spPr bwMode="auto">
            <a:xfrm flipH="1">
              <a:off x="3705" y="2951"/>
              <a:ext cx="951" cy="278"/>
            </a:xfrm>
            <a:prstGeom prst="line">
              <a:avLst/>
            </a:prstGeom>
            <a:noFill/>
            <a:ln w="76200">
              <a:solidFill>
                <a:srgbClr val="FFCC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66" name="Line 14"/>
            <p:cNvSpPr>
              <a:spLocks noChangeShapeType="1"/>
            </p:cNvSpPr>
            <p:nvPr/>
          </p:nvSpPr>
          <p:spPr bwMode="auto">
            <a:xfrm>
              <a:off x="3705" y="1548"/>
              <a:ext cx="951" cy="280"/>
            </a:xfrm>
            <a:prstGeom prst="line">
              <a:avLst/>
            </a:prstGeom>
            <a:noFill/>
            <a:ln w="76200">
              <a:solidFill>
                <a:srgbClr val="FFCC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67" name="Line 15"/>
            <p:cNvSpPr>
              <a:spLocks noChangeShapeType="1"/>
            </p:cNvSpPr>
            <p:nvPr/>
          </p:nvSpPr>
          <p:spPr bwMode="auto">
            <a:xfrm>
              <a:off x="1803" y="3359"/>
              <a:ext cx="785" cy="0"/>
            </a:xfrm>
            <a:prstGeom prst="line">
              <a:avLst/>
            </a:prstGeom>
            <a:noFill/>
            <a:ln w="76200">
              <a:solidFill>
                <a:srgbClr val="FFCC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3568"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8" y="2590"/>
              <a:ext cx="1077" cy="1538"/>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idx="1"/>
          </p:nvPr>
        </p:nvSpPr>
        <p:spPr>
          <a:xfrm>
            <a:off x="762000" y="1371600"/>
            <a:ext cx="7620000" cy="4876800"/>
          </a:xfrm>
        </p:spPr>
        <p:txBody>
          <a:bodyPr>
            <a:normAutofit lnSpcReduction="10000"/>
          </a:bodyPr>
          <a:lstStyle/>
          <a:p>
            <a:pPr eaLnBrk="1" hangingPunct="1">
              <a:defRPr/>
            </a:pPr>
            <a:r>
              <a:rPr lang="en-US" altLang="en-US" dirty="0" smtClean="0"/>
              <a:t>Feed Surveillance Program </a:t>
            </a:r>
            <a:endParaRPr lang="en-US" altLang="en-US" i="1" dirty="0" smtClean="0"/>
          </a:p>
          <a:p>
            <a:pPr lvl="1">
              <a:defRPr/>
            </a:pPr>
            <a:r>
              <a:rPr lang="en-US" dirty="0" smtClean="0">
                <a:effectLst/>
              </a:rPr>
              <a:t>Program - reliable mycotoxins data </a:t>
            </a:r>
            <a:r>
              <a:rPr lang="en-US" dirty="0">
                <a:effectLst/>
              </a:rPr>
              <a:t>on </a:t>
            </a:r>
            <a:r>
              <a:rPr lang="en-US" dirty="0" smtClean="0">
                <a:effectLst/>
              </a:rPr>
              <a:t>feed commodities to </a:t>
            </a:r>
            <a:r>
              <a:rPr lang="en-US" dirty="0">
                <a:effectLst/>
              </a:rPr>
              <a:t>address </a:t>
            </a:r>
            <a:r>
              <a:rPr lang="en-US" dirty="0" smtClean="0">
                <a:effectLst/>
              </a:rPr>
              <a:t>risk </a:t>
            </a:r>
            <a:r>
              <a:rPr lang="en-US" dirty="0">
                <a:effectLst/>
              </a:rPr>
              <a:t>assessment and </a:t>
            </a:r>
            <a:r>
              <a:rPr lang="en-US" dirty="0" smtClean="0">
                <a:effectLst/>
              </a:rPr>
              <a:t>feed </a:t>
            </a:r>
            <a:r>
              <a:rPr lang="en-US" dirty="0">
                <a:effectLst/>
              </a:rPr>
              <a:t>safety issues. </a:t>
            </a:r>
            <a:endParaRPr lang="en-US" dirty="0" smtClean="0">
              <a:effectLst/>
            </a:endParaRPr>
          </a:p>
          <a:p>
            <a:pPr lvl="1">
              <a:defRPr/>
            </a:pPr>
            <a:r>
              <a:rPr lang="en-US" dirty="0" smtClean="0">
                <a:effectLst/>
              </a:rPr>
              <a:t>This </a:t>
            </a:r>
            <a:r>
              <a:rPr lang="en-US" dirty="0">
                <a:effectLst/>
              </a:rPr>
              <a:t>includes planning and directing operational activities for the </a:t>
            </a:r>
            <a:r>
              <a:rPr lang="en-US" dirty="0" smtClean="0">
                <a:effectLst/>
              </a:rPr>
              <a:t>program</a:t>
            </a:r>
          </a:p>
          <a:p>
            <a:pPr lvl="1">
              <a:defRPr/>
            </a:pPr>
            <a:r>
              <a:rPr lang="en-US" dirty="0" smtClean="0">
                <a:effectLst/>
              </a:rPr>
              <a:t>Collecting </a:t>
            </a:r>
            <a:r>
              <a:rPr lang="en-US" dirty="0">
                <a:effectLst/>
              </a:rPr>
              <a:t>and summarizing </a:t>
            </a:r>
            <a:r>
              <a:rPr lang="en-US" dirty="0" smtClean="0">
                <a:effectLst/>
              </a:rPr>
              <a:t>program </a:t>
            </a:r>
            <a:r>
              <a:rPr lang="en-US" dirty="0">
                <a:effectLst/>
              </a:rPr>
              <a:t>data for comprehensive written and oral </a:t>
            </a:r>
            <a:r>
              <a:rPr lang="en-US" dirty="0" smtClean="0">
                <a:effectLst/>
              </a:rPr>
              <a:t>reports</a:t>
            </a:r>
          </a:p>
          <a:p>
            <a:pPr lvl="1">
              <a:defRPr/>
            </a:pPr>
            <a:r>
              <a:rPr lang="en-US" dirty="0" smtClean="0">
                <a:effectLst/>
              </a:rPr>
              <a:t>Managing </a:t>
            </a:r>
            <a:r>
              <a:rPr lang="en-US" dirty="0">
                <a:effectLst/>
              </a:rPr>
              <a:t>program information </a:t>
            </a:r>
            <a:r>
              <a:rPr lang="en-US" dirty="0" smtClean="0">
                <a:effectLst/>
              </a:rPr>
              <a:t>databases</a:t>
            </a:r>
          </a:p>
          <a:p>
            <a:pPr lvl="1">
              <a:defRPr/>
            </a:pPr>
            <a:r>
              <a:rPr lang="en-US" dirty="0" smtClean="0">
                <a:effectLst/>
              </a:rPr>
              <a:t>Coordinating </a:t>
            </a:r>
            <a:r>
              <a:rPr lang="en-US" dirty="0">
                <a:effectLst/>
              </a:rPr>
              <a:t>sampling and testing procedures with participating </a:t>
            </a:r>
            <a:r>
              <a:rPr lang="en-US" dirty="0" smtClean="0">
                <a:effectLst/>
              </a:rPr>
              <a:t>federal laboratories</a:t>
            </a:r>
          </a:p>
        </p:txBody>
      </p:sp>
      <p:sp>
        <p:nvSpPr>
          <p:cNvPr id="2" name="Title 1"/>
          <p:cNvSpPr>
            <a:spLocks noGrp="1"/>
          </p:cNvSpPr>
          <p:nvPr>
            <p:ph type="title"/>
          </p:nvPr>
        </p:nvSpPr>
        <p:spPr>
          <a:xfrm>
            <a:off x="457200" y="228600"/>
            <a:ext cx="8458200" cy="1066800"/>
          </a:xfrm>
        </p:spPr>
        <p:txBody>
          <a:bodyPr>
            <a:normAutofit fontScale="90000"/>
          </a:bodyPr>
          <a:lstStyle/>
          <a:p>
            <a:pPr>
              <a:defRPr/>
            </a:pPr>
            <a:r>
              <a:rPr lang="en-US" dirty="0"/>
              <a:t>Mycotoxin Surveillance Program and Data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idx="1"/>
          </p:nvPr>
        </p:nvSpPr>
        <p:spPr>
          <a:xfrm>
            <a:off x="838200" y="1371600"/>
            <a:ext cx="7848600" cy="4648200"/>
          </a:xfrm>
        </p:spPr>
        <p:txBody>
          <a:bodyPr>
            <a:normAutofit/>
          </a:bodyPr>
          <a:lstStyle/>
          <a:p>
            <a:pPr marL="0" indent="0">
              <a:buFont typeface="Wingdings" pitchFamily="2" charset="2"/>
              <a:buNone/>
              <a:defRPr/>
            </a:pPr>
            <a:r>
              <a:rPr lang="en-US" altLang="en-US" sz="2800" dirty="0" smtClean="0"/>
              <a:t>CVM’s Mycotoxin Surveillance Program.</a:t>
            </a:r>
          </a:p>
          <a:p>
            <a:pPr lvl="1">
              <a:defRPr/>
            </a:pPr>
            <a:r>
              <a:rPr lang="en-US" altLang="en-US" b="1" dirty="0" smtClean="0"/>
              <a:t>Aflatoxins</a:t>
            </a:r>
            <a:r>
              <a:rPr lang="en-US" altLang="en-US" dirty="0" smtClean="0"/>
              <a:t> in corn, corn and peanut products, and complete feed</a:t>
            </a:r>
          </a:p>
          <a:p>
            <a:pPr lvl="1">
              <a:defRPr/>
            </a:pPr>
            <a:r>
              <a:rPr lang="en-US" altLang="en-US" b="1" dirty="0" smtClean="0"/>
              <a:t>Fumonisins</a:t>
            </a:r>
            <a:r>
              <a:rPr lang="en-US" altLang="en-US" dirty="0" smtClean="0"/>
              <a:t> in corn, corn products and feed</a:t>
            </a:r>
          </a:p>
          <a:p>
            <a:pPr lvl="1">
              <a:defRPr/>
            </a:pPr>
            <a:r>
              <a:rPr lang="en-US" altLang="en-US" b="1" dirty="0" smtClean="0"/>
              <a:t>Vomitoxin</a:t>
            </a:r>
            <a:r>
              <a:rPr lang="en-US" altLang="en-US" dirty="0" smtClean="0"/>
              <a:t> (deoxynivalenol) barley, wheat</a:t>
            </a:r>
            <a:r>
              <a:rPr lang="en-US" altLang="en-US" dirty="0"/>
              <a:t> </a:t>
            </a:r>
            <a:r>
              <a:rPr lang="en-US" altLang="en-US" dirty="0" smtClean="0"/>
              <a:t>and swine feed</a:t>
            </a:r>
          </a:p>
          <a:p>
            <a:pPr lvl="1">
              <a:defRPr/>
            </a:pPr>
            <a:r>
              <a:rPr lang="en-US" altLang="en-US" b="1" dirty="0" smtClean="0"/>
              <a:t>Zearalenone</a:t>
            </a:r>
            <a:r>
              <a:rPr lang="en-US" altLang="en-US" dirty="0" smtClean="0"/>
              <a:t> in swine feed and pet food</a:t>
            </a:r>
          </a:p>
          <a:p>
            <a:pPr lvl="1">
              <a:defRPr/>
            </a:pPr>
            <a:r>
              <a:rPr lang="en-US" altLang="en-US" b="1" dirty="0" smtClean="0"/>
              <a:t>Ochratoxin A </a:t>
            </a:r>
            <a:r>
              <a:rPr lang="en-US" altLang="en-US" dirty="0" smtClean="0"/>
              <a:t>in oats</a:t>
            </a:r>
            <a:endParaRPr lang="en-US" altLang="en-US" dirty="0"/>
          </a:p>
        </p:txBody>
      </p:sp>
      <p:sp>
        <p:nvSpPr>
          <p:cNvPr id="13314" name="Rectangle 2"/>
          <p:cNvSpPr>
            <a:spLocks noGrp="1" noChangeArrowheads="1"/>
          </p:cNvSpPr>
          <p:nvPr>
            <p:ph type="title"/>
          </p:nvPr>
        </p:nvSpPr>
        <p:spPr>
          <a:xfrm>
            <a:off x="457200" y="304800"/>
            <a:ext cx="8458200" cy="838200"/>
          </a:xfrm>
        </p:spPr>
        <p:txBody>
          <a:bodyPr>
            <a:normAutofit fontScale="90000"/>
          </a:bodyPr>
          <a:lstStyle/>
          <a:p>
            <a:pPr>
              <a:defRPr/>
            </a:pPr>
            <a:r>
              <a:rPr lang="en-US" dirty="0"/>
              <a:t>Mycotoxin Surveillance Program and Data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295400"/>
            <a:ext cx="7772400" cy="4711891"/>
          </a:xfrm>
        </p:spPr>
        <p:txBody>
          <a:bodyPr/>
          <a:lstStyle/>
          <a:p>
            <a:r>
              <a:rPr lang="en-US" dirty="0"/>
              <a:t>Sampling: Must </a:t>
            </a:r>
            <a:r>
              <a:rPr lang="en-US" dirty="0" smtClean="0"/>
              <a:t>ensure </a:t>
            </a:r>
            <a:r>
              <a:rPr lang="en-US" dirty="0"/>
              <a:t>that  the mycotoxins in the analytical sample is truly representative of the consignment. </a:t>
            </a:r>
          </a:p>
          <a:p>
            <a:r>
              <a:rPr lang="en-US" dirty="0"/>
              <a:t>A few kernels of corn with 100 ppm aflatoxins can result in 1 kg sample exceeding the 20 ppb action level  (kernel is approximately 0.25 grams).</a:t>
            </a:r>
          </a:p>
          <a:p>
            <a:r>
              <a:rPr lang="en-US" dirty="0"/>
              <a:t>Minimum of 10 subsamples should be collected</a:t>
            </a:r>
          </a:p>
        </p:txBody>
      </p:sp>
      <p:sp>
        <p:nvSpPr>
          <p:cNvPr id="3" name="Title 2"/>
          <p:cNvSpPr>
            <a:spLocks noGrp="1"/>
          </p:cNvSpPr>
          <p:nvPr>
            <p:ph type="title"/>
          </p:nvPr>
        </p:nvSpPr>
        <p:spPr>
          <a:xfrm>
            <a:off x="381000" y="304800"/>
            <a:ext cx="8458200" cy="685800"/>
          </a:xfrm>
        </p:spPr>
        <p:txBody>
          <a:bodyPr>
            <a:normAutofit fontScale="90000"/>
          </a:bodyPr>
          <a:lstStyle/>
          <a:p>
            <a:r>
              <a:rPr lang="en-US" dirty="0"/>
              <a:t>Mycotoxin Surveillance Program and Data</a:t>
            </a:r>
          </a:p>
        </p:txBody>
      </p:sp>
    </p:spTree>
    <p:extLst>
      <p:ext uri="{BB962C8B-B14F-4D97-AF65-F5344CB8AC3E}">
        <p14:creationId xmlns:p14="http://schemas.microsoft.com/office/powerpoint/2010/main" val="3630625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7543800" cy="4572000"/>
          </a:xfrm>
        </p:spPr>
        <p:txBody>
          <a:bodyPr>
            <a:normAutofit fontScale="92500"/>
          </a:bodyPr>
          <a:lstStyle/>
          <a:p>
            <a:pPr marL="0" indent="0">
              <a:buFont typeface="Wingdings" pitchFamily="2" charset="2"/>
              <a:buNone/>
              <a:defRPr/>
            </a:pPr>
            <a:r>
              <a:rPr lang="en-US" sz="2800" dirty="0" smtClean="0"/>
              <a:t>Extraction and Analysis</a:t>
            </a:r>
          </a:p>
          <a:p>
            <a:pPr>
              <a:defRPr/>
            </a:pPr>
            <a:r>
              <a:rPr lang="en-US" dirty="0" smtClean="0"/>
              <a:t>Extraction and clean-up of the extract solutions  (</a:t>
            </a:r>
            <a:r>
              <a:rPr lang="en-US" dirty="0" err="1" smtClean="0"/>
              <a:t>immunoaffinity</a:t>
            </a:r>
            <a:r>
              <a:rPr lang="en-US" dirty="0" smtClean="0"/>
              <a:t> columns, C18, XAD) </a:t>
            </a:r>
          </a:p>
          <a:p>
            <a:pPr>
              <a:defRPr/>
            </a:pPr>
            <a:r>
              <a:rPr lang="en-US" dirty="0" smtClean="0"/>
              <a:t>Analytical methods used are based on TLC, HPLC,  ELISA, or  Mass Spectrometry, ELISA )</a:t>
            </a:r>
          </a:p>
          <a:p>
            <a:pPr>
              <a:defRPr/>
            </a:pPr>
            <a:r>
              <a:rPr lang="en-US" dirty="0" smtClean="0"/>
              <a:t>Method must provide sensitive and selective results for a wide range of feed ingredients and animal feeds which are complex matrix. </a:t>
            </a:r>
          </a:p>
          <a:p>
            <a:pPr>
              <a:defRPr/>
            </a:pPr>
            <a:endParaRPr lang="en-US" dirty="0"/>
          </a:p>
        </p:txBody>
      </p:sp>
      <p:sp>
        <p:nvSpPr>
          <p:cNvPr id="5" name="Title 2"/>
          <p:cNvSpPr>
            <a:spLocks noGrp="1"/>
          </p:cNvSpPr>
          <p:nvPr>
            <p:ph type="title"/>
          </p:nvPr>
        </p:nvSpPr>
        <p:spPr>
          <a:xfrm>
            <a:off x="412044" y="304800"/>
            <a:ext cx="8763000" cy="762000"/>
          </a:xfrm>
        </p:spPr>
        <p:txBody>
          <a:bodyPr>
            <a:normAutofit fontScale="90000"/>
          </a:bodyPr>
          <a:lstStyle/>
          <a:p>
            <a:r>
              <a:rPr lang="en-US" dirty="0"/>
              <a:t>Mycotoxin Surveillance Program and Data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83839594"/>
              </p:ext>
            </p:extLst>
          </p:nvPr>
        </p:nvGraphicFramePr>
        <p:xfrm>
          <a:off x="381000" y="1274235"/>
          <a:ext cx="8458200" cy="5067298"/>
        </p:xfrm>
        <a:graphic>
          <a:graphicData uri="http://schemas.openxmlformats.org/drawingml/2006/table">
            <a:tbl>
              <a:tblPr firstRow="1" bandRow="1">
                <a:tableStyleId>{5C22544A-7EE6-4342-B048-85BDC9FD1C3A}</a:tableStyleId>
              </a:tblPr>
              <a:tblGrid>
                <a:gridCol w="1828800"/>
                <a:gridCol w="1371600"/>
                <a:gridCol w="1219200"/>
                <a:gridCol w="1219200"/>
                <a:gridCol w="1409700"/>
                <a:gridCol w="1409700"/>
              </a:tblGrid>
              <a:tr h="727712">
                <a:tc>
                  <a:txBody>
                    <a:bodyPr/>
                    <a:lstStyle/>
                    <a:p>
                      <a:pPr algn="l"/>
                      <a:r>
                        <a:rPr lang="en-US" sz="2000" dirty="0" smtClean="0"/>
                        <a:t>Mycotoxins</a:t>
                      </a:r>
                      <a:endParaRPr lang="en-US" sz="2000" dirty="0"/>
                    </a:p>
                  </a:txBody>
                  <a:tcPr marL="85402" marR="85402" marT="45713" marB="45713" anchor="ctr"/>
                </a:tc>
                <a:tc>
                  <a:txBody>
                    <a:bodyPr/>
                    <a:lstStyle/>
                    <a:p>
                      <a:pPr algn="ctr"/>
                      <a:r>
                        <a:rPr lang="en-US" sz="2000" dirty="0" smtClean="0"/>
                        <a:t># of Samples</a:t>
                      </a:r>
                      <a:endParaRPr lang="en-US" sz="2000" dirty="0"/>
                    </a:p>
                  </a:txBody>
                  <a:tcPr marL="85402" marR="85402" marT="45713" marB="45713" anchor="ctr"/>
                </a:tc>
                <a:tc gridSpan="2">
                  <a:txBody>
                    <a:bodyPr/>
                    <a:lstStyle/>
                    <a:p>
                      <a:pPr algn="ctr"/>
                      <a:r>
                        <a:rPr lang="en-US" sz="2000" dirty="0" smtClean="0"/>
                        <a:t>Positive</a:t>
                      </a:r>
                      <a:r>
                        <a:rPr lang="en-US" sz="2000" baseline="0" dirty="0" smtClean="0"/>
                        <a:t> samples</a:t>
                      </a:r>
                      <a:endParaRPr lang="en-US" sz="2000" dirty="0"/>
                    </a:p>
                  </a:txBody>
                  <a:tcPr marL="85402" marR="85402" marT="45713" marB="45713" anchor="ctr"/>
                </a:tc>
                <a:tc hMerge="1">
                  <a:txBody>
                    <a:bodyPr/>
                    <a:lstStyle/>
                    <a:p>
                      <a:pPr algn="ctr"/>
                      <a:endParaRPr lang="en-US" dirty="0"/>
                    </a:p>
                  </a:txBody>
                  <a:tcPr anchor="ctr"/>
                </a:tc>
                <a:tc gridSpan="2">
                  <a:txBody>
                    <a:bodyPr/>
                    <a:lstStyle/>
                    <a:p>
                      <a:pPr algn="ctr"/>
                      <a:r>
                        <a:rPr lang="en-US" sz="2000" dirty="0" smtClean="0"/>
                        <a:t> Above guidance</a:t>
                      </a:r>
                      <a:endParaRPr lang="en-US" sz="2000" dirty="0"/>
                    </a:p>
                  </a:txBody>
                  <a:tcPr marL="85402" marR="85402" marT="45713" marB="45713" anchor="ctr"/>
                </a:tc>
                <a:tc hMerge="1">
                  <a:txBody>
                    <a:bodyPr/>
                    <a:lstStyle/>
                    <a:p>
                      <a:pPr algn="ctr"/>
                      <a:endParaRPr lang="en-US" dirty="0"/>
                    </a:p>
                  </a:txBody>
                  <a:tcPr anchor="ctr"/>
                </a:tc>
              </a:tr>
              <a:tr h="701026">
                <a:tc>
                  <a:txBody>
                    <a:bodyPr/>
                    <a:lstStyle/>
                    <a:p>
                      <a:pPr algn="l"/>
                      <a:endParaRPr lang="en-US" sz="2000" dirty="0"/>
                    </a:p>
                  </a:txBody>
                  <a:tcPr marL="85402" marR="85402" marT="45713" marB="45713" anchor="ctr"/>
                </a:tc>
                <a:tc>
                  <a:txBody>
                    <a:bodyPr/>
                    <a:lstStyle/>
                    <a:p>
                      <a:pPr algn="ctr"/>
                      <a:endParaRPr lang="en-US" sz="2000" dirty="0"/>
                    </a:p>
                  </a:txBody>
                  <a:tcPr marL="85402" marR="85402" marT="45713" marB="45713" anchor="ctr"/>
                </a:tc>
                <a:tc>
                  <a:txBody>
                    <a:bodyPr/>
                    <a:lstStyle/>
                    <a:p>
                      <a:pPr algn="ctr"/>
                      <a:r>
                        <a:rPr lang="en-US" sz="2000" dirty="0" smtClean="0"/>
                        <a:t>No</a:t>
                      </a:r>
                      <a:endParaRPr lang="en-US" sz="2000" dirty="0"/>
                    </a:p>
                  </a:txBody>
                  <a:tcPr marL="85402" marR="85402" marT="45713" marB="45713" anchor="ctr"/>
                </a:tc>
                <a:tc>
                  <a:txBody>
                    <a:bodyPr/>
                    <a:lstStyle/>
                    <a:p>
                      <a:pPr algn="ctr"/>
                      <a:r>
                        <a:rPr lang="en-US" sz="2000" dirty="0" smtClean="0"/>
                        <a:t>%</a:t>
                      </a:r>
                      <a:endParaRPr lang="en-US" sz="2000" dirty="0"/>
                    </a:p>
                  </a:txBody>
                  <a:tcPr marL="85402" marR="85402" marT="45713" marB="45713" anchor="ctr"/>
                </a:tc>
                <a:tc>
                  <a:txBody>
                    <a:bodyPr/>
                    <a:lstStyle/>
                    <a:p>
                      <a:pPr algn="ctr"/>
                      <a:r>
                        <a:rPr lang="en-US" sz="2000" dirty="0" smtClean="0"/>
                        <a:t>No.</a:t>
                      </a:r>
                      <a:endParaRPr lang="en-US" sz="2000" dirty="0"/>
                    </a:p>
                  </a:txBody>
                  <a:tcPr marL="85402" marR="85402" marT="45713" marB="45713" anchor="ctr"/>
                </a:tc>
                <a:tc>
                  <a:txBody>
                    <a:bodyPr/>
                    <a:lstStyle/>
                    <a:p>
                      <a:pPr algn="ctr"/>
                      <a:r>
                        <a:rPr lang="en-US" sz="2000" dirty="0" smtClean="0"/>
                        <a:t>% of positive</a:t>
                      </a:r>
                      <a:r>
                        <a:rPr lang="en-US" sz="2000" baseline="0" dirty="0" smtClean="0"/>
                        <a:t> </a:t>
                      </a:r>
                      <a:endParaRPr lang="en-US" sz="2000" dirty="0"/>
                    </a:p>
                  </a:txBody>
                  <a:tcPr marL="85402" marR="85402" marT="45713" marB="45713" anchor="ctr"/>
                </a:tc>
              </a:tr>
              <a:tr h="727712">
                <a:tc>
                  <a:txBody>
                    <a:bodyPr/>
                    <a:lstStyle/>
                    <a:p>
                      <a:pPr algn="l"/>
                      <a:r>
                        <a:rPr lang="en-US" sz="2000" dirty="0" smtClean="0"/>
                        <a:t>Aflatoxin</a:t>
                      </a:r>
                      <a:endParaRPr lang="en-US" sz="2000" dirty="0"/>
                    </a:p>
                  </a:txBody>
                  <a:tcPr marL="85402" marR="85402" marT="45713" marB="45713" anchor="ctr"/>
                </a:tc>
                <a:tc>
                  <a:txBody>
                    <a:bodyPr/>
                    <a:lstStyle/>
                    <a:p>
                      <a:pPr algn="ctr"/>
                      <a:r>
                        <a:rPr lang="en-US" sz="2000" dirty="0" smtClean="0"/>
                        <a:t>4757</a:t>
                      </a:r>
                      <a:endParaRPr lang="en-US" sz="2000" dirty="0"/>
                    </a:p>
                  </a:txBody>
                  <a:tcPr marL="85402" marR="85402" marT="45713" marB="45713" anchor="ctr"/>
                </a:tc>
                <a:tc>
                  <a:txBody>
                    <a:bodyPr/>
                    <a:lstStyle/>
                    <a:p>
                      <a:pPr algn="ctr"/>
                      <a:r>
                        <a:rPr lang="en-US" sz="2000" dirty="0" smtClean="0"/>
                        <a:t>623</a:t>
                      </a:r>
                      <a:endParaRPr lang="en-US" sz="2000" dirty="0"/>
                    </a:p>
                  </a:txBody>
                  <a:tcPr marL="85402" marR="85402" marT="45713" marB="45713" anchor="ctr"/>
                </a:tc>
                <a:tc>
                  <a:txBody>
                    <a:bodyPr/>
                    <a:lstStyle/>
                    <a:p>
                      <a:pPr algn="ctr"/>
                      <a:r>
                        <a:rPr lang="en-US" sz="2000" dirty="0" smtClean="0"/>
                        <a:t>13.1</a:t>
                      </a:r>
                      <a:endParaRPr lang="en-US" sz="2000" dirty="0"/>
                    </a:p>
                  </a:txBody>
                  <a:tcPr marL="85402" marR="85402" marT="45713" marB="45713" anchor="ctr"/>
                </a:tc>
                <a:tc>
                  <a:txBody>
                    <a:bodyPr/>
                    <a:lstStyle/>
                    <a:p>
                      <a:pPr algn="ctr"/>
                      <a:r>
                        <a:rPr lang="en-US" sz="2000" dirty="0" smtClean="0"/>
                        <a:t>181</a:t>
                      </a:r>
                      <a:endParaRPr lang="en-US" sz="2000" dirty="0"/>
                    </a:p>
                  </a:txBody>
                  <a:tcPr marL="85402" marR="85402" marT="45713" marB="45713" anchor="ctr"/>
                </a:tc>
                <a:tc>
                  <a:txBody>
                    <a:bodyPr/>
                    <a:lstStyle/>
                    <a:p>
                      <a:pPr algn="ctr"/>
                      <a:r>
                        <a:rPr lang="en-US" sz="2000" dirty="0" smtClean="0"/>
                        <a:t>29.0</a:t>
                      </a:r>
                      <a:endParaRPr lang="en-US" sz="2000" dirty="0"/>
                    </a:p>
                  </a:txBody>
                  <a:tcPr marL="85402" marR="85402" marT="45713" marB="45713" anchor="ctr"/>
                </a:tc>
              </a:tr>
              <a:tr h="727712">
                <a:tc>
                  <a:txBody>
                    <a:bodyPr/>
                    <a:lstStyle/>
                    <a:p>
                      <a:pPr algn="l"/>
                      <a:r>
                        <a:rPr lang="en-US" sz="2000" dirty="0" smtClean="0"/>
                        <a:t>Fumonisin</a:t>
                      </a:r>
                      <a:endParaRPr lang="en-US" sz="2000" dirty="0"/>
                    </a:p>
                  </a:txBody>
                  <a:tcPr marL="85402" marR="85402" marT="45713" marB="45713" anchor="ctr"/>
                </a:tc>
                <a:tc>
                  <a:txBody>
                    <a:bodyPr/>
                    <a:lstStyle/>
                    <a:p>
                      <a:pPr algn="ctr"/>
                      <a:r>
                        <a:rPr lang="en-US" sz="2000" dirty="0" smtClean="0"/>
                        <a:t>1184</a:t>
                      </a:r>
                      <a:endParaRPr lang="en-US" sz="2000" dirty="0"/>
                    </a:p>
                  </a:txBody>
                  <a:tcPr marL="85402" marR="85402" marT="45713" marB="45713" anchor="ctr"/>
                </a:tc>
                <a:tc>
                  <a:txBody>
                    <a:bodyPr/>
                    <a:lstStyle/>
                    <a:p>
                      <a:pPr algn="ctr"/>
                      <a:r>
                        <a:rPr lang="en-US" sz="2000" dirty="0" smtClean="0"/>
                        <a:t>652</a:t>
                      </a:r>
                      <a:endParaRPr lang="en-US" sz="2000" dirty="0"/>
                    </a:p>
                  </a:txBody>
                  <a:tcPr marL="85402" marR="85402" marT="45713" marB="45713" anchor="ctr"/>
                </a:tc>
                <a:tc>
                  <a:txBody>
                    <a:bodyPr/>
                    <a:lstStyle/>
                    <a:p>
                      <a:pPr algn="ctr"/>
                      <a:r>
                        <a:rPr lang="en-US" sz="2000" dirty="0" smtClean="0"/>
                        <a:t>55.1</a:t>
                      </a:r>
                      <a:endParaRPr lang="en-US" sz="2000" dirty="0"/>
                    </a:p>
                  </a:txBody>
                  <a:tcPr marL="85402" marR="85402" marT="45713" marB="45713" anchor="ctr"/>
                </a:tc>
                <a:tc>
                  <a:txBody>
                    <a:bodyPr/>
                    <a:lstStyle/>
                    <a:p>
                      <a:pPr algn="ctr"/>
                      <a:r>
                        <a:rPr lang="en-US" sz="2000" dirty="0" smtClean="0"/>
                        <a:t>72</a:t>
                      </a:r>
                      <a:endParaRPr lang="en-US" sz="2000" dirty="0"/>
                    </a:p>
                  </a:txBody>
                  <a:tcPr marL="85402" marR="85402" marT="45713" marB="45713" anchor="ctr"/>
                </a:tc>
                <a:tc>
                  <a:txBody>
                    <a:bodyPr/>
                    <a:lstStyle/>
                    <a:p>
                      <a:pPr algn="ctr"/>
                      <a:r>
                        <a:rPr lang="en-US" sz="2000" dirty="0" smtClean="0"/>
                        <a:t>11.0</a:t>
                      </a:r>
                      <a:endParaRPr lang="en-US" sz="2000" dirty="0"/>
                    </a:p>
                  </a:txBody>
                  <a:tcPr marL="85402" marR="85402" marT="45713" marB="45713" anchor="ctr"/>
                </a:tc>
              </a:tr>
              <a:tr h="727712">
                <a:tc>
                  <a:txBody>
                    <a:bodyPr/>
                    <a:lstStyle/>
                    <a:p>
                      <a:pPr algn="l"/>
                      <a:r>
                        <a:rPr lang="en-US" sz="2000" dirty="0" smtClean="0"/>
                        <a:t>Vomitoxin</a:t>
                      </a:r>
                      <a:endParaRPr lang="en-US" sz="2000" dirty="0"/>
                    </a:p>
                  </a:txBody>
                  <a:tcPr marL="85402" marR="85402" marT="45713" marB="45713" anchor="ctr"/>
                </a:tc>
                <a:tc>
                  <a:txBody>
                    <a:bodyPr/>
                    <a:lstStyle/>
                    <a:p>
                      <a:pPr algn="ctr"/>
                      <a:r>
                        <a:rPr lang="en-US" sz="2000" dirty="0" smtClean="0"/>
                        <a:t>475</a:t>
                      </a:r>
                      <a:endParaRPr lang="en-US" sz="2000" dirty="0"/>
                    </a:p>
                  </a:txBody>
                  <a:tcPr marL="85402" marR="85402" marT="45713" marB="45713" anchor="ctr"/>
                </a:tc>
                <a:tc>
                  <a:txBody>
                    <a:bodyPr/>
                    <a:lstStyle/>
                    <a:p>
                      <a:pPr algn="ctr"/>
                      <a:r>
                        <a:rPr lang="en-US" sz="2000" dirty="0" smtClean="0"/>
                        <a:t>234</a:t>
                      </a:r>
                      <a:endParaRPr lang="en-US" sz="2000" dirty="0"/>
                    </a:p>
                  </a:txBody>
                  <a:tcPr marL="85402" marR="85402" marT="45713" marB="45713" anchor="ctr"/>
                </a:tc>
                <a:tc>
                  <a:txBody>
                    <a:bodyPr/>
                    <a:lstStyle/>
                    <a:p>
                      <a:pPr algn="ctr"/>
                      <a:r>
                        <a:rPr lang="en-US" sz="2000" dirty="0" smtClean="0"/>
                        <a:t>49.3</a:t>
                      </a:r>
                      <a:endParaRPr lang="en-US" sz="2000" dirty="0"/>
                    </a:p>
                  </a:txBody>
                  <a:tcPr marL="85402" marR="85402" marT="45713" marB="45713" anchor="ctr"/>
                </a:tc>
                <a:tc>
                  <a:txBody>
                    <a:bodyPr/>
                    <a:lstStyle/>
                    <a:p>
                      <a:pPr algn="ctr"/>
                      <a:r>
                        <a:rPr lang="en-US" sz="2000" dirty="0" smtClean="0"/>
                        <a:t>24</a:t>
                      </a:r>
                      <a:endParaRPr lang="en-US" sz="2000" dirty="0"/>
                    </a:p>
                  </a:txBody>
                  <a:tcPr marL="85402" marR="85402" marT="45713" marB="45713" anchor="ctr"/>
                </a:tc>
                <a:tc>
                  <a:txBody>
                    <a:bodyPr/>
                    <a:lstStyle/>
                    <a:p>
                      <a:pPr algn="ctr"/>
                      <a:r>
                        <a:rPr lang="en-US" sz="2000" dirty="0" smtClean="0"/>
                        <a:t>10.3</a:t>
                      </a:r>
                      <a:endParaRPr lang="en-US" sz="2000" dirty="0"/>
                    </a:p>
                  </a:txBody>
                  <a:tcPr marL="85402" marR="85402" marT="45713" marB="45713" anchor="ctr"/>
                </a:tc>
              </a:tr>
              <a:tr h="727712">
                <a:tc>
                  <a:txBody>
                    <a:bodyPr/>
                    <a:lstStyle/>
                    <a:p>
                      <a:pPr algn="l"/>
                      <a:r>
                        <a:rPr lang="en-US" sz="2000" dirty="0" smtClean="0"/>
                        <a:t>Zearalenone</a:t>
                      </a:r>
                      <a:endParaRPr lang="en-US" sz="2000" dirty="0"/>
                    </a:p>
                  </a:txBody>
                  <a:tcPr marL="85402" marR="85402" marT="45713" marB="45713" anchor="ctr"/>
                </a:tc>
                <a:tc>
                  <a:txBody>
                    <a:bodyPr/>
                    <a:lstStyle/>
                    <a:p>
                      <a:pPr algn="ctr"/>
                      <a:r>
                        <a:rPr lang="en-US" sz="2000" dirty="0" smtClean="0"/>
                        <a:t>580</a:t>
                      </a:r>
                      <a:endParaRPr lang="en-US" sz="2000" dirty="0"/>
                    </a:p>
                  </a:txBody>
                  <a:tcPr marL="85402" marR="85402" marT="45713" marB="45713" anchor="ctr"/>
                </a:tc>
                <a:tc>
                  <a:txBody>
                    <a:bodyPr/>
                    <a:lstStyle/>
                    <a:p>
                      <a:pPr algn="ctr"/>
                      <a:r>
                        <a:rPr lang="en-US" sz="2000" dirty="0" smtClean="0"/>
                        <a:t>78</a:t>
                      </a:r>
                      <a:endParaRPr lang="en-US" sz="2000" dirty="0"/>
                    </a:p>
                  </a:txBody>
                  <a:tcPr marL="85402" marR="85402" marT="45713" marB="45713" anchor="ctr"/>
                </a:tc>
                <a:tc>
                  <a:txBody>
                    <a:bodyPr/>
                    <a:lstStyle/>
                    <a:p>
                      <a:pPr algn="ctr"/>
                      <a:r>
                        <a:rPr lang="en-US" sz="2000" dirty="0" smtClean="0"/>
                        <a:t>13.4</a:t>
                      </a:r>
                      <a:endParaRPr lang="en-US" sz="2000" dirty="0"/>
                    </a:p>
                  </a:txBody>
                  <a:tcPr marL="85402" marR="85402" marT="45713" marB="45713" anchor="ctr"/>
                </a:tc>
                <a:tc>
                  <a:txBody>
                    <a:bodyPr/>
                    <a:lstStyle/>
                    <a:p>
                      <a:pPr algn="ctr"/>
                      <a:r>
                        <a:rPr lang="en-US" sz="2000" dirty="0" smtClean="0"/>
                        <a:t>71</a:t>
                      </a:r>
                      <a:endParaRPr lang="en-US" sz="2000" dirty="0"/>
                    </a:p>
                  </a:txBody>
                  <a:tcPr marL="85402" marR="85402" marT="45713" marB="45713" anchor="ctr"/>
                </a:tc>
                <a:tc>
                  <a:txBody>
                    <a:bodyPr/>
                    <a:lstStyle/>
                    <a:p>
                      <a:pPr algn="ctr"/>
                      <a:r>
                        <a:rPr lang="en-US" sz="2000" dirty="0" smtClean="0"/>
                        <a:t>100*</a:t>
                      </a:r>
                      <a:endParaRPr lang="en-US" sz="2000" dirty="0"/>
                    </a:p>
                  </a:txBody>
                  <a:tcPr marL="85402" marR="85402" marT="45713" marB="45713" anchor="ctr"/>
                </a:tc>
              </a:tr>
              <a:tr h="727712">
                <a:tc>
                  <a:txBody>
                    <a:bodyPr/>
                    <a:lstStyle/>
                    <a:p>
                      <a:pPr algn="l"/>
                      <a:r>
                        <a:rPr lang="en-US" sz="2000" dirty="0" smtClean="0"/>
                        <a:t>Ochratoxin A</a:t>
                      </a:r>
                      <a:endParaRPr lang="en-US" sz="2000" dirty="0"/>
                    </a:p>
                  </a:txBody>
                  <a:tcPr marL="85402" marR="85402" marT="45713" marB="45713" anchor="ctr"/>
                </a:tc>
                <a:tc>
                  <a:txBody>
                    <a:bodyPr/>
                    <a:lstStyle/>
                    <a:p>
                      <a:pPr algn="ctr"/>
                      <a:r>
                        <a:rPr lang="en-US" sz="2000" dirty="0" smtClean="0"/>
                        <a:t>207</a:t>
                      </a:r>
                      <a:endParaRPr lang="en-US" sz="2000" dirty="0"/>
                    </a:p>
                  </a:txBody>
                  <a:tcPr marL="85402" marR="85402" marT="45713" marB="45713" anchor="ctr"/>
                </a:tc>
                <a:tc>
                  <a:txBody>
                    <a:bodyPr/>
                    <a:lstStyle/>
                    <a:p>
                      <a:pPr algn="ctr"/>
                      <a:r>
                        <a:rPr lang="en-US" sz="2000" dirty="0" smtClean="0"/>
                        <a:t>21</a:t>
                      </a:r>
                      <a:endParaRPr lang="en-US" sz="2000" dirty="0"/>
                    </a:p>
                  </a:txBody>
                  <a:tcPr marL="85402" marR="85402" marT="45713" marB="45713" anchor="ctr"/>
                </a:tc>
                <a:tc>
                  <a:txBody>
                    <a:bodyPr/>
                    <a:lstStyle/>
                    <a:p>
                      <a:pPr algn="ctr"/>
                      <a:r>
                        <a:rPr lang="en-US" sz="2000" dirty="0" smtClean="0"/>
                        <a:t>10.1</a:t>
                      </a:r>
                      <a:endParaRPr lang="en-US" sz="2000" dirty="0"/>
                    </a:p>
                  </a:txBody>
                  <a:tcPr marL="85402" marR="85402" marT="45713" marB="45713" anchor="ctr"/>
                </a:tc>
                <a:tc>
                  <a:txBody>
                    <a:bodyPr/>
                    <a:lstStyle/>
                    <a:p>
                      <a:pPr algn="ctr"/>
                      <a:r>
                        <a:rPr lang="en-US" sz="2000" dirty="0" smtClean="0"/>
                        <a:t>19</a:t>
                      </a:r>
                      <a:endParaRPr lang="en-US" sz="2000" dirty="0"/>
                    </a:p>
                  </a:txBody>
                  <a:tcPr marL="85402" marR="85402" marT="45713" marB="45713" anchor="ctr"/>
                </a:tc>
                <a:tc>
                  <a:txBody>
                    <a:bodyPr/>
                    <a:lstStyle/>
                    <a:p>
                      <a:pPr algn="ctr"/>
                      <a:r>
                        <a:rPr lang="en-US" sz="2000" dirty="0" smtClean="0"/>
                        <a:t>100*</a:t>
                      </a:r>
                      <a:endParaRPr lang="en-US" sz="2000" dirty="0"/>
                    </a:p>
                  </a:txBody>
                  <a:tcPr marL="85402" marR="85402" marT="45713" marB="45713" anchor="ctr"/>
                </a:tc>
              </a:tr>
            </a:tbl>
          </a:graphicData>
        </a:graphic>
      </p:graphicFrame>
      <p:sp>
        <p:nvSpPr>
          <p:cNvPr id="2" name="Title 1"/>
          <p:cNvSpPr>
            <a:spLocks noGrp="1"/>
          </p:cNvSpPr>
          <p:nvPr>
            <p:ph type="title"/>
          </p:nvPr>
        </p:nvSpPr>
        <p:spPr>
          <a:xfrm>
            <a:off x="533400" y="304800"/>
            <a:ext cx="8382000" cy="838200"/>
          </a:xfrm>
        </p:spPr>
        <p:txBody>
          <a:bodyPr>
            <a:normAutofit fontScale="90000"/>
          </a:bodyPr>
          <a:lstStyle/>
          <a:p>
            <a:pPr>
              <a:defRPr/>
            </a:pPr>
            <a:r>
              <a:rPr lang="en-US" dirty="0"/>
              <a:t>Mycotoxin Surveillance Program </a:t>
            </a:r>
            <a:r>
              <a:rPr lang="en-US" dirty="0" smtClean="0"/>
              <a:t>Data (1994 to 2012)</a:t>
            </a:r>
            <a:endParaRPr lang="en-US" dirty="0"/>
          </a:p>
        </p:txBody>
      </p:sp>
      <p:sp>
        <p:nvSpPr>
          <p:cNvPr id="38971" name="TextBox 5"/>
          <p:cNvSpPr txBox="1">
            <a:spLocks noChangeArrowheads="1"/>
          </p:cNvSpPr>
          <p:nvPr/>
        </p:nvSpPr>
        <p:spPr bwMode="auto">
          <a:xfrm>
            <a:off x="3031067" y="6324600"/>
            <a:ext cx="518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t>* No established guidance levels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59990831"/>
              </p:ext>
            </p:extLst>
          </p:nvPr>
        </p:nvGraphicFramePr>
        <p:xfrm>
          <a:off x="457200" y="1524000"/>
          <a:ext cx="8534400" cy="4933219"/>
        </p:xfrm>
        <a:graphic>
          <a:graphicData uri="http://schemas.openxmlformats.org/drawingml/2006/table">
            <a:tbl>
              <a:tblPr firstRow="1" bandRow="1">
                <a:tableStyleId>{5C22544A-7EE6-4342-B048-85BDC9FD1C3A}</a:tableStyleId>
              </a:tblPr>
              <a:tblGrid>
                <a:gridCol w="2209800"/>
                <a:gridCol w="1752600"/>
                <a:gridCol w="2209800"/>
                <a:gridCol w="1219200"/>
                <a:gridCol w="1143000"/>
              </a:tblGrid>
              <a:tr h="818419">
                <a:tc>
                  <a:txBody>
                    <a:bodyPr/>
                    <a:lstStyle/>
                    <a:p>
                      <a:r>
                        <a:rPr lang="en-US" sz="2400" dirty="0" smtClean="0">
                          <a:solidFill>
                            <a:schemeClr val="tx1"/>
                          </a:solidFill>
                        </a:rPr>
                        <a:t>Mycotoxins</a:t>
                      </a:r>
                      <a:endParaRPr lang="en-US" sz="2400" dirty="0">
                        <a:solidFill>
                          <a:schemeClr val="tx1"/>
                        </a:solidFill>
                      </a:endParaRPr>
                    </a:p>
                  </a:txBody>
                  <a:tcPr anchor="ctr"/>
                </a:tc>
                <a:tc>
                  <a:txBody>
                    <a:bodyPr/>
                    <a:lstStyle/>
                    <a:p>
                      <a:pPr algn="ctr"/>
                      <a:r>
                        <a:rPr lang="en-US" sz="2400" dirty="0" smtClean="0">
                          <a:solidFill>
                            <a:schemeClr val="tx1"/>
                          </a:solidFill>
                        </a:rPr>
                        <a:t>#Samples</a:t>
                      </a:r>
                      <a:endParaRPr lang="en-US" sz="2400" dirty="0">
                        <a:solidFill>
                          <a:schemeClr val="tx1"/>
                        </a:solidFill>
                      </a:endParaRPr>
                    </a:p>
                  </a:txBody>
                  <a:tcPr anchor="ctr"/>
                </a:tc>
                <a:tc>
                  <a:txBody>
                    <a:bodyPr/>
                    <a:lstStyle/>
                    <a:p>
                      <a:pPr algn="ctr"/>
                      <a:r>
                        <a:rPr lang="en-US" sz="2400" dirty="0" smtClean="0">
                          <a:solidFill>
                            <a:schemeClr val="tx1"/>
                          </a:solidFill>
                        </a:rPr>
                        <a:t>Positive</a:t>
                      </a:r>
                      <a:endParaRPr lang="en-US" sz="2400" dirty="0">
                        <a:solidFill>
                          <a:schemeClr val="tx1"/>
                        </a:solidFill>
                      </a:endParaRPr>
                    </a:p>
                  </a:txBody>
                  <a:tcPr anchor="ctr"/>
                </a:tc>
                <a:tc>
                  <a:txBody>
                    <a:bodyPr/>
                    <a:lstStyle/>
                    <a:p>
                      <a:pPr algn="ctr"/>
                      <a:r>
                        <a:rPr lang="en-US" sz="2400" dirty="0" smtClean="0">
                          <a:solidFill>
                            <a:schemeClr val="tx1"/>
                          </a:solidFill>
                        </a:rPr>
                        <a:t>Min</a:t>
                      </a:r>
                      <a:endParaRPr lang="en-US" sz="2400" dirty="0">
                        <a:solidFill>
                          <a:schemeClr val="tx1"/>
                        </a:solidFill>
                      </a:endParaRPr>
                    </a:p>
                  </a:txBody>
                  <a:tcPr anchor="ctr"/>
                </a:tc>
                <a:tc>
                  <a:txBody>
                    <a:bodyPr/>
                    <a:lstStyle/>
                    <a:p>
                      <a:pPr algn="ctr"/>
                      <a:r>
                        <a:rPr lang="en-US" sz="2400" dirty="0" smtClean="0">
                          <a:solidFill>
                            <a:schemeClr val="tx1"/>
                          </a:solidFill>
                        </a:rPr>
                        <a:t>Max</a:t>
                      </a:r>
                      <a:endParaRPr lang="en-US" sz="2400" dirty="0">
                        <a:solidFill>
                          <a:schemeClr val="tx1"/>
                        </a:solidFill>
                      </a:endParaRPr>
                    </a:p>
                  </a:txBody>
                  <a:tcPr anchor="ctr"/>
                </a:tc>
              </a:tr>
              <a:tr h="765956">
                <a:tc>
                  <a:txBody>
                    <a:bodyPr/>
                    <a:lstStyle/>
                    <a:p>
                      <a:r>
                        <a:rPr lang="en-US" sz="2400" dirty="0" smtClean="0">
                          <a:solidFill>
                            <a:schemeClr val="tx1"/>
                          </a:solidFill>
                        </a:rPr>
                        <a:t>Aflatoxins (ppb)</a:t>
                      </a:r>
                      <a:endParaRPr lang="en-US" sz="2400" dirty="0">
                        <a:solidFill>
                          <a:schemeClr val="tx1"/>
                        </a:solidFill>
                      </a:endParaRPr>
                    </a:p>
                  </a:txBody>
                  <a:tcPr anchor="ctr"/>
                </a:tc>
                <a:tc>
                  <a:txBody>
                    <a:bodyPr/>
                    <a:lstStyle/>
                    <a:p>
                      <a:pPr algn="ctr"/>
                      <a:r>
                        <a:rPr lang="en-US" sz="2400" dirty="0" smtClean="0">
                          <a:solidFill>
                            <a:schemeClr val="tx1"/>
                          </a:solidFill>
                        </a:rPr>
                        <a:t>2007</a:t>
                      </a:r>
                      <a:endParaRPr lang="en-US" sz="2400" dirty="0">
                        <a:solidFill>
                          <a:schemeClr val="tx1"/>
                        </a:solidFill>
                      </a:endParaRPr>
                    </a:p>
                  </a:txBody>
                  <a:tcPr anchor="ctr"/>
                </a:tc>
                <a:tc>
                  <a:txBody>
                    <a:bodyPr/>
                    <a:lstStyle/>
                    <a:p>
                      <a:pPr algn="r"/>
                      <a:r>
                        <a:rPr lang="en-US" sz="2400" dirty="0" smtClean="0">
                          <a:solidFill>
                            <a:schemeClr val="tx1"/>
                          </a:solidFill>
                        </a:rPr>
                        <a:t>374 </a:t>
                      </a:r>
                      <a:r>
                        <a:rPr lang="en-US" sz="2400" baseline="0" dirty="0" smtClean="0">
                          <a:solidFill>
                            <a:schemeClr val="tx1"/>
                          </a:solidFill>
                        </a:rPr>
                        <a:t>    </a:t>
                      </a:r>
                      <a:r>
                        <a:rPr lang="en-US" sz="2400" dirty="0" smtClean="0">
                          <a:solidFill>
                            <a:schemeClr val="tx1"/>
                          </a:solidFill>
                        </a:rPr>
                        <a:t>(18.6)</a:t>
                      </a:r>
                      <a:endParaRPr lang="en-US" sz="2400" dirty="0">
                        <a:solidFill>
                          <a:schemeClr val="tx1"/>
                        </a:solidFill>
                      </a:endParaRPr>
                    </a:p>
                  </a:txBody>
                  <a:tcPr anchor="ctr"/>
                </a:tc>
                <a:tc>
                  <a:txBody>
                    <a:bodyPr/>
                    <a:lstStyle/>
                    <a:p>
                      <a:pPr algn="ctr"/>
                      <a:r>
                        <a:rPr lang="en-US" sz="2400" dirty="0" smtClean="0">
                          <a:solidFill>
                            <a:schemeClr val="tx1"/>
                          </a:solidFill>
                        </a:rPr>
                        <a:t>0.07</a:t>
                      </a:r>
                      <a:endParaRPr lang="en-US" sz="2400" dirty="0">
                        <a:solidFill>
                          <a:schemeClr val="tx1"/>
                        </a:solidFill>
                      </a:endParaRPr>
                    </a:p>
                  </a:txBody>
                  <a:tcPr anchor="ctr"/>
                </a:tc>
                <a:tc>
                  <a:txBody>
                    <a:bodyPr/>
                    <a:lstStyle/>
                    <a:p>
                      <a:pPr algn="ctr"/>
                      <a:r>
                        <a:rPr lang="en-US" sz="2400" dirty="0" smtClean="0">
                          <a:solidFill>
                            <a:schemeClr val="tx1"/>
                          </a:solidFill>
                        </a:rPr>
                        <a:t>1067</a:t>
                      </a:r>
                      <a:endParaRPr lang="en-US" sz="2400" dirty="0">
                        <a:solidFill>
                          <a:schemeClr val="tx1"/>
                        </a:solidFill>
                      </a:endParaRPr>
                    </a:p>
                  </a:txBody>
                  <a:tcPr anchor="ctr"/>
                </a:tc>
              </a:tr>
              <a:tr h="765956">
                <a:tc>
                  <a:txBody>
                    <a:bodyPr/>
                    <a:lstStyle/>
                    <a:p>
                      <a:r>
                        <a:rPr lang="en-US" sz="2400" dirty="0" smtClean="0">
                          <a:solidFill>
                            <a:schemeClr val="tx1"/>
                          </a:solidFill>
                        </a:rPr>
                        <a:t>Fumonisins (ppm)</a:t>
                      </a:r>
                      <a:endParaRPr lang="en-US" sz="2400" dirty="0">
                        <a:solidFill>
                          <a:schemeClr val="tx1"/>
                        </a:solidFill>
                      </a:endParaRPr>
                    </a:p>
                  </a:txBody>
                  <a:tcPr anchor="ctr"/>
                </a:tc>
                <a:tc>
                  <a:txBody>
                    <a:bodyPr/>
                    <a:lstStyle/>
                    <a:p>
                      <a:pPr algn="ctr"/>
                      <a:r>
                        <a:rPr lang="en-US" sz="2400" dirty="0" smtClean="0">
                          <a:solidFill>
                            <a:schemeClr val="tx1"/>
                          </a:solidFill>
                        </a:rPr>
                        <a:t>941</a:t>
                      </a:r>
                      <a:endParaRPr lang="en-US" sz="2400" dirty="0">
                        <a:solidFill>
                          <a:schemeClr val="tx1"/>
                        </a:solidFill>
                      </a:endParaRPr>
                    </a:p>
                  </a:txBody>
                  <a:tcPr anchor="ctr"/>
                </a:tc>
                <a:tc>
                  <a:txBody>
                    <a:bodyPr/>
                    <a:lstStyle/>
                    <a:p>
                      <a:pPr algn="r"/>
                      <a:r>
                        <a:rPr lang="en-US" sz="2400" dirty="0" smtClean="0">
                          <a:solidFill>
                            <a:schemeClr val="tx1"/>
                          </a:solidFill>
                        </a:rPr>
                        <a:t>532     (56.5)</a:t>
                      </a:r>
                      <a:endParaRPr lang="en-US" sz="2400" dirty="0">
                        <a:solidFill>
                          <a:schemeClr val="tx1"/>
                        </a:solidFill>
                      </a:endParaRPr>
                    </a:p>
                  </a:txBody>
                  <a:tcPr anchor="ctr"/>
                </a:tc>
                <a:tc>
                  <a:txBody>
                    <a:bodyPr/>
                    <a:lstStyle/>
                    <a:p>
                      <a:pPr algn="ctr"/>
                      <a:r>
                        <a:rPr lang="en-US" sz="2400" dirty="0" smtClean="0">
                          <a:solidFill>
                            <a:schemeClr val="tx1"/>
                          </a:solidFill>
                        </a:rPr>
                        <a:t>0.1</a:t>
                      </a:r>
                      <a:endParaRPr lang="en-US" sz="2400" dirty="0">
                        <a:solidFill>
                          <a:schemeClr val="tx1"/>
                        </a:solidFill>
                      </a:endParaRPr>
                    </a:p>
                  </a:txBody>
                  <a:tcPr anchor="ctr"/>
                </a:tc>
                <a:tc>
                  <a:txBody>
                    <a:bodyPr/>
                    <a:lstStyle/>
                    <a:p>
                      <a:pPr algn="ctr"/>
                      <a:r>
                        <a:rPr lang="en-US" sz="2400" dirty="0" smtClean="0">
                          <a:solidFill>
                            <a:schemeClr val="tx1"/>
                          </a:solidFill>
                        </a:rPr>
                        <a:t>53.1</a:t>
                      </a:r>
                      <a:endParaRPr lang="en-US" sz="2400" dirty="0">
                        <a:solidFill>
                          <a:schemeClr val="tx1"/>
                        </a:solidFill>
                      </a:endParaRPr>
                    </a:p>
                  </a:txBody>
                  <a:tcPr anchor="ctr"/>
                </a:tc>
              </a:tr>
              <a:tr h="765956">
                <a:tc>
                  <a:txBody>
                    <a:bodyPr/>
                    <a:lstStyle/>
                    <a:p>
                      <a:r>
                        <a:rPr lang="en-US" sz="2400" dirty="0" smtClean="0">
                          <a:solidFill>
                            <a:schemeClr val="tx1"/>
                          </a:solidFill>
                        </a:rPr>
                        <a:t>Vomitoxin</a:t>
                      </a:r>
                      <a:r>
                        <a:rPr lang="en-US" sz="2400" baseline="0" dirty="0" smtClean="0">
                          <a:solidFill>
                            <a:schemeClr val="tx1"/>
                          </a:solidFill>
                        </a:rPr>
                        <a:t> (DON) (ppm)</a:t>
                      </a:r>
                      <a:endParaRPr lang="en-US" sz="2400" dirty="0">
                        <a:solidFill>
                          <a:schemeClr val="tx1"/>
                        </a:solidFill>
                      </a:endParaRPr>
                    </a:p>
                  </a:txBody>
                  <a:tcPr anchor="ctr"/>
                </a:tc>
                <a:tc>
                  <a:txBody>
                    <a:bodyPr/>
                    <a:lstStyle/>
                    <a:p>
                      <a:pPr algn="ctr"/>
                      <a:r>
                        <a:rPr lang="en-US" sz="2400" dirty="0" smtClean="0">
                          <a:solidFill>
                            <a:schemeClr val="tx1"/>
                          </a:solidFill>
                        </a:rPr>
                        <a:t>13</a:t>
                      </a:r>
                      <a:endParaRPr lang="en-US" sz="2400" dirty="0">
                        <a:solidFill>
                          <a:schemeClr val="tx1"/>
                        </a:solidFill>
                      </a:endParaRPr>
                    </a:p>
                  </a:txBody>
                  <a:tcPr anchor="ctr"/>
                </a:tc>
                <a:tc>
                  <a:txBody>
                    <a:bodyPr/>
                    <a:lstStyle/>
                    <a:p>
                      <a:pPr algn="r"/>
                      <a:r>
                        <a:rPr lang="en-US" sz="2400" dirty="0" smtClean="0">
                          <a:solidFill>
                            <a:schemeClr val="tx1"/>
                          </a:solidFill>
                        </a:rPr>
                        <a:t>2     (15.4)</a:t>
                      </a:r>
                      <a:endParaRPr lang="en-US" sz="2400" dirty="0">
                        <a:solidFill>
                          <a:schemeClr val="tx1"/>
                        </a:solidFill>
                      </a:endParaRPr>
                    </a:p>
                  </a:txBody>
                  <a:tcPr anchor="ctr"/>
                </a:tc>
                <a:tc>
                  <a:txBody>
                    <a:bodyPr/>
                    <a:lstStyle/>
                    <a:p>
                      <a:pPr algn="ctr"/>
                      <a:r>
                        <a:rPr lang="en-US" sz="2400" dirty="0" smtClean="0">
                          <a:solidFill>
                            <a:schemeClr val="tx1"/>
                          </a:solidFill>
                        </a:rPr>
                        <a:t>0.5</a:t>
                      </a:r>
                      <a:endParaRPr lang="en-US" sz="2400" dirty="0">
                        <a:solidFill>
                          <a:schemeClr val="tx1"/>
                        </a:solidFill>
                      </a:endParaRPr>
                    </a:p>
                  </a:txBody>
                  <a:tcPr anchor="ctr"/>
                </a:tc>
                <a:tc>
                  <a:txBody>
                    <a:bodyPr/>
                    <a:lstStyle/>
                    <a:p>
                      <a:pPr algn="ctr"/>
                      <a:r>
                        <a:rPr lang="en-US" sz="2400" dirty="0" smtClean="0">
                          <a:solidFill>
                            <a:schemeClr val="tx1"/>
                          </a:solidFill>
                        </a:rPr>
                        <a:t>0.6</a:t>
                      </a:r>
                      <a:endParaRPr lang="en-US" sz="2400" dirty="0">
                        <a:solidFill>
                          <a:schemeClr val="tx1"/>
                        </a:solidFill>
                      </a:endParaRPr>
                    </a:p>
                  </a:txBody>
                  <a:tcPr anchor="ctr"/>
                </a:tc>
              </a:tr>
              <a:tr h="765956">
                <a:tc>
                  <a:txBody>
                    <a:bodyPr/>
                    <a:lstStyle/>
                    <a:p>
                      <a:r>
                        <a:rPr lang="en-US" sz="2400" dirty="0" smtClean="0">
                          <a:solidFill>
                            <a:schemeClr val="tx1"/>
                          </a:solidFill>
                        </a:rPr>
                        <a:t>Zearalenone</a:t>
                      </a:r>
                      <a:r>
                        <a:rPr lang="en-US" sz="2400" baseline="0" dirty="0" smtClean="0">
                          <a:solidFill>
                            <a:schemeClr val="tx1"/>
                          </a:solidFill>
                        </a:rPr>
                        <a:t> (ppb)</a:t>
                      </a:r>
                      <a:endParaRPr lang="en-US" sz="2400" dirty="0">
                        <a:solidFill>
                          <a:schemeClr val="tx1"/>
                        </a:solidFill>
                      </a:endParaRPr>
                    </a:p>
                  </a:txBody>
                  <a:tcPr anchor="ctr"/>
                </a:tc>
                <a:tc>
                  <a:txBody>
                    <a:bodyPr/>
                    <a:lstStyle/>
                    <a:p>
                      <a:pPr algn="ctr"/>
                      <a:r>
                        <a:rPr lang="en-US" sz="2400" dirty="0" smtClean="0">
                          <a:solidFill>
                            <a:schemeClr val="tx1"/>
                          </a:solidFill>
                        </a:rPr>
                        <a:t>300</a:t>
                      </a:r>
                      <a:endParaRPr lang="en-US" sz="2400" dirty="0">
                        <a:solidFill>
                          <a:schemeClr val="tx1"/>
                        </a:solidFill>
                      </a:endParaRPr>
                    </a:p>
                  </a:txBody>
                  <a:tcPr anchor="ctr"/>
                </a:tc>
                <a:tc>
                  <a:txBody>
                    <a:bodyPr/>
                    <a:lstStyle/>
                    <a:p>
                      <a:pPr algn="r"/>
                      <a:r>
                        <a:rPr lang="en-US" sz="2400" dirty="0" smtClean="0">
                          <a:solidFill>
                            <a:schemeClr val="tx1"/>
                          </a:solidFill>
                        </a:rPr>
                        <a:t>26       (8.7)</a:t>
                      </a:r>
                      <a:endParaRPr lang="en-US" sz="2400" dirty="0">
                        <a:solidFill>
                          <a:schemeClr val="tx1"/>
                        </a:solidFill>
                      </a:endParaRPr>
                    </a:p>
                  </a:txBody>
                  <a:tcPr anchor="ctr"/>
                </a:tc>
                <a:tc>
                  <a:txBody>
                    <a:bodyPr/>
                    <a:lstStyle/>
                    <a:p>
                      <a:pPr algn="ctr"/>
                      <a:r>
                        <a:rPr lang="en-US" sz="2400" dirty="0" smtClean="0">
                          <a:solidFill>
                            <a:schemeClr val="tx1"/>
                          </a:solidFill>
                        </a:rPr>
                        <a:t>7.4</a:t>
                      </a:r>
                      <a:endParaRPr lang="en-US" sz="2400" dirty="0">
                        <a:solidFill>
                          <a:schemeClr val="tx1"/>
                        </a:solidFill>
                      </a:endParaRPr>
                    </a:p>
                  </a:txBody>
                  <a:tcPr anchor="ctr"/>
                </a:tc>
                <a:tc>
                  <a:txBody>
                    <a:bodyPr/>
                    <a:lstStyle/>
                    <a:p>
                      <a:pPr algn="ctr"/>
                      <a:r>
                        <a:rPr lang="en-US" sz="2400" dirty="0" smtClean="0">
                          <a:solidFill>
                            <a:schemeClr val="tx1"/>
                          </a:solidFill>
                        </a:rPr>
                        <a:t>463.8</a:t>
                      </a:r>
                      <a:endParaRPr lang="en-US" sz="2400" dirty="0">
                        <a:solidFill>
                          <a:schemeClr val="tx1"/>
                        </a:solidFill>
                      </a:endParaRPr>
                    </a:p>
                  </a:txBody>
                  <a:tcPr anchor="ctr"/>
                </a:tc>
              </a:tr>
              <a:tr h="765956">
                <a:tc>
                  <a:txBody>
                    <a:bodyPr/>
                    <a:lstStyle/>
                    <a:p>
                      <a:r>
                        <a:rPr lang="en-US" sz="2400" dirty="0" smtClean="0">
                          <a:solidFill>
                            <a:schemeClr val="tx1"/>
                          </a:solidFill>
                        </a:rPr>
                        <a:t>Ochratoxin A (ppb)</a:t>
                      </a:r>
                      <a:endParaRPr lang="en-US" sz="2400" dirty="0">
                        <a:solidFill>
                          <a:schemeClr val="tx1"/>
                        </a:solidFill>
                      </a:endParaRPr>
                    </a:p>
                  </a:txBody>
                  <a:tcPr anchor="ctr"/>
                </a:tc>
                <a:tc>
                  <a:txBody>
                    <a:bodyPr/>
                    <a:lstStyle/>
                    <a:p>
                      <a:pPr algn="ctr"/>
                      <a:r>
                        <a:rPr lang="en-US" sz="2400" dirty="0" smtClean="0">
                          <a:solidFill>
                            <a:schemeClr val="tx1"/>
                          </a:solidFill>
                        </a:rPr>
                        <a:t>28</a:t>
                      </a:r>
                      <a:endParaRPr lang="en-US" sz="2400" dirty="0">
                        <a:solidFill>
                          <a:schemeClr val="tx1"/>
                        </a:solidFill>
                      </a:endParaRPr>
                    </a:p>
                  </a:txBody>
                  <a:tcPr anchor="ctr"/>
                </a:tc>
                <a:tc>
                  <a:txBody>
                    <a:bodyPr/>
                    <a:lstStyle/>
                    <a:p>
                      <a:pPr algn="r"/>
                      <a:r>
                        <a:rPr lang="en-US" sz="2400" dirty="0" smtClean="0">
                          <a:solidFill>
                            <a:schemeClr val="tx1"/>
                          </a:solidFill>
                        </a:rPr>
                        <a:t>0            0</a:t>
                      </a: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tc>
                  <a:txBody>
                    <a:bodyPr/>
                    <a:lstStyle/>
                    <a:p>
                      <a:pPr algn="ctr"/>
                      <a:endParaRPr lang="en-US" sz="2400" dirty="0">
                        <a:solidFill>
                          <a:schemeClr val="tx1"/>
                        </a:solidFill>
                      </a:endParaRPr>
                    </a:p>
                  </a:txBody>
                  <a:tcPr anchor="ctr"/>
                </a:tc>
              </a:tr>
            </a:tbl>
          </a:graphicData>
        </a:graphic>
      </p:graphicFrame>
      <p:sp>
        <p:nvSpPr>
          <p:cNvPr id="3" name="Title 2"/>
          <p:cNvSpPr>
            <a:spLocks noGrp="1"/>
          </p:cNvSpPr>
          <p:nvPr>
            <p:ph type="title"/>
          </p:nvPr>
        </p:nvSpPr>
        <p:spPr/>
        <p:txBody>
          <a:bodyPr>
            <a:normAutofit fontScale="90000"/>
          </a:bodyPr>
          <a:lstStyle/>
          <a:p>
            <a:r>
              <a:rPr lang="en-US" dirty="0" smtClean="0"/>
              <a:t>Mycotoxins in Corn Samples </a:t>
            </a:r>
            <a:br>
              <a:rPr lang="en-US" dirty="0" smtClean="0"/>
            </a:br>
            <a:r>
              <a:rPr lang="en-US" dirty="0" smtClean="0"/>
              <a:t>(1994 to 2012)</a:t>
            </a:r>
            <a:endParaRPr lang="en-US" dirty="0"/>
          </a:p>
        </p:txBody>
      </p:sp>
    </p:spTree>
    <p:extLst>
      <p:ext uri="{BB962C8B-B14F-4D97-AF65-F5344CB8AC3E}">
        <p14:creationId xmlns:p14="http://schemas.microsoft.com/office/powerpoint/2010/main" val="2887339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62000"/>
          </a:xfrm>
        </p:spPr>
        <p:txBody>
          <a:bodyPr/>
          <a:lstStyle/>
          <a:p>
            <a:pPr>
              <a:defRPr/>
            </a:pPr>
            <a:r>
              <a:rPr lang="en-US" sz="2800" dirty="0" smtClean="0"/>
              <a:t>Aflatoxins in corn 1994 to 2012</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53109373"/>
              </p:ext>
            </p:extLst>
          </p:nvPr>
        </p:nvGraphicFramePr>
        <p:xfrm>
          <a:off x="609600" y="1219200"/>
          <a:ext cx="80772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0" y="1295400"/>
            <a:ext cx="7772400" cy="5105400"/>
          </a:xfrm>
        </p:spPr>
        <p:txBody>
          <a:bodyPr>
            <a:normAutofit fontScale="92500" lnSpcReduction="10000"/>
          </a:bodyPr>
          <a:lstStyle/>
          <a:p>
            <a:pPr>
              <a:defRPr/>
            </a:pPr>
            <a:r>
              <a:rPr lang="en-US" dirty="0" smtClean="0"/>
              <a:t>1998: Crop contamination</a:t>
            </a:r>
          </a:p>
          <a:p>
            <a:pPr lvl="1">
              <a:defRPr/>
            </a:pPr>
            <a:r>
              <a:rPr lang="en-US" dirty="0" smtClean="0"/>
              <a:t>Aflatoxin contamination of maize (corn) in the south-eastern U.S. led to rejection rates of corn of up to 50%.  </a:t>
            </a:r>
          </a:p>
          <a:p>
            <a:pPr lvl="1">
              <a:defRPr/>
            </a:pPr>
            <a:r>
              <a:rPr lang="en-US" dirty="0" smtClean="0"/>
              <a:t>Aflatoxin contamination reached 1500 ppb </a:t>
            </a:r>
          </a:p>
          <a:p>
            <a:pPr>
              <a:defRPr/>
            </a:pPr>
            <a:r>
              <a:rPr lang="en-US" dirty="0" smtClean="0"/>
              <a:t>2006-2007: Crop contamination</a:t>
            </a:r>
          </a:p>
          <a:p>
            <a:pPr lvl="1">
              <a:defRPr/>
            </a:pPr>
            <a:r>
              <a:rPr lang="en-US" dirty="0" smtClean="0"/>
              <a:t>Drought conditions and moisture stress led to aflatoxin on corn in Missouri/Kansas – rejection of harvested corn by buyers</a:t>
            </a:r>
          </a:p>
          <a:p>
            <a:pPr>
              <a:defRPr/>
            </a:pPr>
            <a:r>
              <a:rPr lang="en-US" dirty="0" smtClean="0"/>
              <a:t>2011: Corn contamination: South/Midwest</a:t>
            </a:r>
          </a:p>
          <a:p>
            <a:pPr lvl="1">
              <a:defRPr/>
            </a:pPr>
            <a:r>
              <a:rPr lang="en-US" dirty="0" smtClean="0"/>
              <a:t>Reduce feed availability and increase food and feed prices</a:t>
            </a:r>
          </a:p>
          <a:p>
            <a:pPr>
              <a:defRPr/>
            </a:pPr>
            <a:endParaRPr lang="en-US" dirty="0"/>
          </a:p>
        </p:txBody>
      </p:sp>
      <p:sp>
        <p:nvSpPr>
          <p:cNvPr id="2" name="Title 1"/>
          <p:cNvSpPr>
            <a:spLocks noGrp="1"/>
          </p:cNvSpPr>
          <p:nvPr>
            <p:ph type="title"/>
          </p:nvPr>
        </p:nvSpPr>
        <p:spPr>
          <a:xfrm>
            <a:off x="914400" y="304800"/>
            <a:ext cx="8229600" cy="914400"/>
          </a:xfrm>
        </p:spPr>
        <p:txBody>
          <a:bodyPr/>
          <a:lstStyle/>
          <a:p>
            <a:pPr>
              <a:defRPr/>
            </a:pPr>
            <a:r>
              <a:rPr lang="en-US" dirty="0"/>
              <a:t>Aflatoxins in corn 1994 to 2012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7848600" cy="4876800"/>
          </a:xfrm>
        </p:spPr>
        <p:txBody>
          <a:bodyPr>
            <a:normAutofit fontScale="92500" lnSpcReduction="10000"/>
          </a:bodyPr>
          <a:lstStyle/>
          <a:p>
            <a:r>
              <a:rPr lang="en-US" dirty="0"/>
              <a:t>CVM and Responsibilities </a:t>
            </a:r>
          </a:p>
          <a:p>
            <a:pPr lvl="1"/>
            <a:r>
              <a:rPr lang="en-US" dirty="0"/>
              <a:t>The Center for Veterinary Medicine (CVM) is a consumer protection organization.  We foster public and animal health by approving safe and effective products for animals and by enforcing other applicable provisions of the Federal Food, Drug, and Cosmetic Act and other authorities.</a:t>
            </a:r>
          </a:p>
          <a:p>
            <a:pPr lvl="1"/>
            <a:r>
              <a:rPr lang="en-US" dirty="0"/>
              <a:t>Within CVM, the Division of Animal Feeds is responsible for ensuring that food for companion animals and feed for food-producing animals are safe and wholesome. </a:t>
            </a:r>
          </a:p>
          <a:p>
            <a:pPr lvl="1"/>
            <a:r>
              <a:rPr lang="en-US" dirty="0"/>
              <a:t>The feed industry plays a critical role in the production of safe wholesome meat, milk, fish, and eggs ($50 -100 Billion).</a:t>
            </a:r>
          </a:p>
          <a:p>
            <a:endParaRPr lang="en-US" dirty="0"/>
          </a:p>
        </p:txBody>
      </p:sp>
      <p:sp>
        <p:nvSpPr>
          <p:cNvPr id="3" name="Title 2"/>
          <p:cNvSpPr>
            <a:spLocks noGrp="1"/>
          </p:cNvSpPr>
          <p:nvPr>
            <p:ph type="title"/>
          </p:nvPr>
        </p:nvSpPr>
        <p:spPr/>
        <p:txBody>
          <a:bodyPr/>
          <a:lstStyle/>
          <a:p>
            <a:r>
              <a:rPr lang="en-US" dirty="0"/>
              <a:t>CVM and Regulations</a:t>
            </a:r>
          </a:p>
        </p:txBody>
      </p:sp>
    </p:spTree>
    <p:extLst>
      <p:ext uri="{BB962C8B-B14F-4D97-AF65-F5344CB8AC3E}">
        <p14:creationId xmlns:p14="http://schemas.microsoft.com/office/powerpoint/2010/main" val="185780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8382384"/>
              </p:ext>
            </p:extLst>
          </p:nvPr>
        </p:nvGraphicFramePr>
        <p:xfrm>
          <a:off x="381000" y="1219200"/>
          <a:ext cx="8498840" cy="4800602"/>
        </p:xfrm>
        <a:graphic>
          <a:graphicData uri="http://schemas.openxmlformats.org/drawingml/2006/table">
            <a:tbl>
              <a:tblPr firstRow="1" bandRow="1">
                <a:tableStyleId>{5C22544A-7EE6-4342-B048-85BDC9FD1C3A}</a:tableStyleId>
              </a:tblPr>
              <a:tblGrid>
                <a:gridCol w="2743201"/>
                <a:gridCol w="1676400"/>
                <a:gridCol w="1676400"/>
                <a:gridCol w="1219200"/>
                <a:gridCol w="1183639"/>
              </a:tblGrid>
              <a:tr h="461915">
                <a:tc rowSpan="2">
                  <a:txBody>
                    <a:bodyPr/>
                    <a:lstStyle/>
                    <a:p>
                      <a:pPr algn="l"/>
                      <a:r>
                        <a:rPr lang="en-US" sz="2400" dirty="0" smtClean="0">
                          <a:solidFill>
                            <a:schemeClr val="tx1"/>
                          </a:solidFill>
                        </a:rPr>
                        <a:t>Mycotoxins</a:t>
                      </a:r>
                      <a:endParaRPr lang="en-US" sz="2400" dirty="0">
                        <a:solidFill>
                          <a:schemeClr val="tx1"/>
                        </a:solidFill>
                      </a:endParaRPr>
                    </a:p>
                  </a:txBody>
                  <a:tcPr anchor="ctr"/>
                </a:tc>
                <a:tc rowSpan="2">
                  <a:txBody>
                    <a:bodyPr/>
                    <a:lstStyle/>
                    <a:p>
                      <a:pPr algn="ctr"/>
                      <a:r>
                        <a:rPr lang="en-US" sz="2400" dirty="0" smtClean="0">
                          <a:solidFill>
                            <a:schemeClr val="tx1"/>
                          </a:solidFill>
                        </a:rPr>
                        <a:t># of Samples</a:t>
                      </a:r>
                      <a:endParaRPr lang="en-US" sz="2400" dirty="0">
                        <a:solidFill>
                          <a:schemeClr val="tx1"/>
                        </a:solidFill>
                      </a:endParaRPr>
                    </a:p>
                  </a:txBody>
                  <a:tcPr anchor="ctr"/>
                </a:tc>
                <a:tc rowSpan="2">
                  <a:txBody>
                    <a:bodyPr/>
                    <a:lstStyle/>
                    <a:p>
                      <a:pPr algn="ctr"/>
                      <a:r>
                        <a:rPr lang="en-US" sz="2400" dirty="0" smtClean="0">
                          <a:solidFill>
                            <a:schemeClr val="tx1"/>
                          </a:solidFill>
                        </a:rPr>
                        <a:t>Positive Samples</a:t>
                      </a:r>
                      <a:endParaRPr lang="en-US" sz="2400" dirty="0">
                        <a:solidFill>
                          <a:schemeClr val="tx1"/>
                        </a:solidFill>
                      </a:endParaRPr>
                    </a:p>
                  </a:txBody>
                  <a:tcPr anchor="ctr"/>
                </a:tc>
                <a:tc gridSpan="2">
                  <a:txBody>
                    <a:bodyPr/>
                    <a:lstStyle/>
                    <a:p>
                      <a:pPr algn="ctr"/>
                      <a:r>
                        <a:rPr lang="en-US" sz="2400" dirty="0" smtClean="0">
                          <a:solidFill>
                            <a:schemeClr val="tx1"/>
                          </a:solidFill>
                        </a:rPr>
                        <a:t>Range</a:t>
                      </a:r>
                      <a:endParaRPr lang="en-US" sz="2400" dirty="0">
                        <a:solidFill>
                          <a:schemeClr val="tx1"/>
                        </a:solidFill>
                      </a:endParaRPr>
                    </a:p>
                  </a:txBody>
                  <a:tcPr anchor="ctr"/>
                </a:tc>
                <a:tc hMerge="1">
                  <a:txBody>
                    <a:bodyPr/>
                    <a:lstStyle/>
                    <a:p>
                      <a:pPr algn="l"/>
                      <a:endParaRPr lang="en-US" dirty="0"/>
                    </a:p>
                  </a:txBody>
                  <a:tcPr anchor="ctr"/>
                </a:tc>
              </a:tr>
              <a:tr h="4619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2400" dirty="0" smtClean="0">
                          <a:solidFill>
                            <a:schemeClr val="tx1"/>
                          </a:solidFill>
                        </a:rPr>
                        <a:t>Min</a:t>
                      </a:r>
                      <a:endParaRPr lang="en-US" sz="2400" dirty="0">
                        <a:solidFill>
                          <a:schemeClr val="tx1"/>
                        </a:solidFill>
                      </a:endParaRPr>
                    </a:p>
                  </a:txBody>
                  <a:tcPr anchor="ctr"/>
                </a:tc>
                <a:tc>
                  <a:txBody>
                    <a:bodyPr/>
                    <a:lstStyle/>
                    <a:p>
                      <a:pPr algn="ctr"/>
                      <a:r>
                        <a:rPr lang="en-US" sz="2400" dirty="0" smtClean="0"/>
                        <a:t>Max</a:t>
                      </a:r>
                      <a:endParaRPr lang="en-US" sz="2400" dirty="0"/>
                    </a:p>
                  </a:txBody>
                  <a:tcPr anchor="ctr"/>
                </a:tc>
              </a:tr>
              <a:tr h="1014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Aflatoxins (ppb)</a:t>
                      </a:r>
                      <a:endParaRPr lang="en-US" sz="2000" dirty="0"/>
                    </a:p>
                  </a:txBody>
                  <a:tcPr anchor="ctr"/>
                </a:tc>
                <a:tc>
                  <a:txBody>
                    <a:bodyPr/>
                    <a:lstStyle/>
                    <a:p>
                      <a:pPr algn="ctr"/>
                      <a:r>
                        <a:rPr lang="en-US" sz="2000" dirty="0" smtClean="0"/>
                        <a:t>107</a:t>
                      </a:r>
                      <a:endParaRPr lang="en-US" sz="2000" dirty="0"/>
                    </a:p>
                  </a:txBody>
                  <a:tcPr anchor="ctr"/>
                </a:tc>
                <a:tc>
                  <a:txBody>
                    <a:bodyPr/>
                    <a:lstStyle/>
                    <a:p>
                      <a:pPr algn="r"/>
                      <a:r>
                        <a:rPr lang="en-US" sz="2000" dirty="0" smtClean="0"/>
                        <a:t>0            0     </a:t>
                      </a:r>
                      <a:endParaRPr lang="en-US" sz="2000" dirty="0"/>
                    </a:p>
                  </a:txBody>
                  <a:tcPr anchor="ctr"/>
                </a:tc>
                <a:tc>
                  <a:txBody>
                    <a:bodyPr/>
                    <a:lstStyle/>
                    <a:p>
                      <a:pPr algn="ctr"/>
                      <a:r>
                        <a:rPr lang="en-US" sz="2000" dirty="0" smtClean="0"/>
                        <a:t>0</a:t>
                      </a:r>
                      <a:endParaRPr lang="en-US" sz="2000" dirty="0"/>
                    </a:p>
                  </a:txBody>
                  <a:tcPr anchor="ctr"/>
                </a:tc>
                <a:tc>
                  <a:txBody>
                    <a:bodyPr/>
                    <a:lstStyle/>
                    <a:p>
                      <a:pPr algn="ctr"/>
                      <a:r>
                        <a:rPr lang="en-US" sz="2000" dirty="0" smtClean="0"/>
                        <a:t>0</a:t>
                      </a:r>
                      <a:endParaRPr lang="en-US" sz="2000" dirty="0"/>
                    </a:p>
                  </a:txBody>
                  <a:tcPr anchor="ctr"/>
                </a:tc>
              </a:tr>
              <a:tr h="918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Vomitoxin (DON) (ppm)</a:t>
                      </a:r>
                      <a:endParaRPr lang="en-US" sz="2000" dirty="0"/>
                    </a:p>
                  </a:txBody>
                  <a:tcPr anchor="ctr"/>
                </a:tc>
                <a:tc>
                  <a:txBody>
                    <a:bodyPr/>
                    <a:lstStyle/>
                    <a:p>
                      <a:pPr algn="ctr"/>
                      <a:r>
                        <a:rPr lang="en-US" sz="2000" dirty="0" smtClean="0"/>
                        <a:t>25</a:t>
                      </a:r>
                      <a:endParaRPr lang="en-US" sz="2000" dirty="0"/>
                    </a:p>
                  </a:txBody>
                  <a:tcPr anchor="ctr"/>
                </a:tc>
                <a:tc>
                  <a:txBody>
                    <a:bodyPr/>
                    <a:lstStyle/>
                    <a:p>
                      <a:pPr algn="r"/>
                      <a:r>
                        <a:rPr lang="en-US" sz="2000" dirty="0" smtClean="0"/>
                        <a:t>7      (28%)</a:t>
                      </a:r>
                      <a:endParaRPr lang="en-US" sz="2000" dirty="0"/>
                    </a:p>
                  </a:txBody>
                  <a:tcPr anchor="ctr"/>
                </a:tc>
                <a:tc>
                  <a:txBody>
                    <a:bodyPr/>
                    <a:lstStyle/>
                    <a:p>
                      <a:pPr algn="ctr"/>
                      <a:r>
                        <a:rPr lang="en-US" sz="2000" dirty="0" smtClean="0"/>
                        <a:t>.028 </a:t>
                      </a:r>
                      <a:endParaRPr lang="en-US" sz="2000" dirty="0"/>
                    </a:p>
                  </a:txBody>
                  <a:tcPr anchor="ctr"/>
                </a:tc>
                <a:tc>
                  <a:txBody>
                    <a:bodyPr/>
                    <a:lstStyle/>
                    <a:p>
                      <a:pPr algn="ctr"/>
                      <a:r>
                        <a:rPr lang="en-US" sz="2000" dirty="0" smtClean="0"/>
                        <a:t>4.43 </a:t>
                      </a:r>
                      <a:endParaRPr lang="en-US" sz="2000" dirty="0"/>
                    </a:p>
                  </a:txBody>
                  <a:tcPr anchor="ctr"/>
                </a:tc>
              </a:tr>
              <a:tr h="1020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Zearalenone (ppb)</a:t>
                      </a:r>
                      <a:endParaRPr lang="en-US" sz="2000" dirty="0"/>
                    </a:p>
                  </a:txBody>
                  <a:tcPr anchor="ctr"/>
                </a:tc>
                <a:tc>
                  <a:txBody>
                    <a:bodyPr/>
                    <a:lstStyle/>
                    <a:p>
                      <a:pPr algn="ctr"/>
                      <a:r>
                        <a:rPr lang="en-US" sz="2000" dirty="0" smtClean="0"/>
                        <a:t>4</a:t>
                      </a:r>
                      <a:endParaRPr lang="en-US" sz="2000" dirty="0"/>
                    </a:p>
                  </a:txBody>
                  <a:tcPr anchor="ctr"/>
                </a:tc>
                <a:tc>
                  <a:txBody>
                    <a:bodyPr/>
                    <a:lstStyle/>
                    <a:p>
                      <a:pPr algn="r"/>
                      <a:r>
                        <a:rPr lang="en-US" sz="2000" dirty="0" smtClean="0"/>
                        <a:t>2      (50%)</a:t>
                      </a:r>
                      <a:endParaRPr lang="en-US" sz="2000" dirty="0"/>
                    </a:p>
                  </a:txBody>
                  <a:tcPr anchor="ctr"/>
                </a:tc>
                <a:tc>
                  <a:txBody>
                    <a:bodyPr/>
                    <a:lstStyle/>
                    <a:p>
                      <a:pPr algn="ctr"/>
                      <a:r>
                        <a:rPr lang="en-US" sz="2000" dirty="0" smtClean="0"/>
                        <a:t>117</a:t>
                      </a:r>
                      <a:endParaRPr lang="en-US" sz="2000" dirty="0"/>
                    </a:p>
                  </a:txBody>
                  <a:tcPr anchor="ctr"/>
                </a:tc>
                <a:tc>
                  <a:txBody>
                    <a:bodyPr/>
                    <a:lstStyle/>
                    <a:p>
                      <a:pPr algn="ctr"/>
                      <a:r>
                        <a:rPr lang="en-US" sz="2000" dirty="0" smtClean="0"/>
                        <a:t>987</a:t>
                      </a:r>
                      <a:endParaRPr lang="en-US" sz="2000" dirty="0"/>
                    </a:p>
                  </a:txBody>
                  <a:tcPr anchor="ctr"/>
                </a:tc>
              </a:tr>
              <a:tr h="923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Ochratoxin A</a:t>
                      </a:r>
                      <a:r>
                        <a:rPr lang="en-US" sz="2000" baseline="0" dirty="0" smtClean="0"/>
                        <a:t> </a:t>
                      </a:r>
                      <a:r>
                        <a:rPr lang="en-US" sz="2000" dirty="0" smtClean="0"/>
                        <a:t>(ppb)</a:t>
                      </a:r>
                      <a:endParaRPr lang="en-US" sz="2000" dirty="0"/>
                    </a:p>
                  </a:txBody>
                  <a:tcPr anchor="ctr"/>
                </a:tc>
                <a:tc>
                  <a:txBody>
                    <a:bodyPr/>
                    <a:lstStyle/>
                    <a:p>
                      <a:pPr algn="ctr"/>
                      <a:r>
                        <a:rPr lang="en-US" sz="2000" dirty="0" smtClean="0"/>
                        <a:t>23 </a:t>
                      </a:r>
                      <a:endParaRPr lang="en-US" sz="2000" dirty="0"/>
                    </a:p>
                  </a:txBody>
                  <a:tcPr anchor="ctr"/>
                </a:tc>
                <a:tc>
                  <a:txBody>
                    <a:bodyPr/>
                    <a:lstStyle/>
                    <a:p>
                      <a:pPr algn="r"/>
                      <a:r>
                        <a:rPr lang="en-US" sz="2000" dirty="0" smtClean="0"/>
                        <a:t>4   (17.5%)</a:t>
                      </a:r>
                      <a:endParaRPr lang="en-US" sz="2000" dirty="0"/>
                    </a:p>
                  </a:txBody>
                  <a:tcPr anchor="ctr"/>
                </a:tc>
                <a:tc>
                  <a:txBody>
                    <a:bodyPr/>
                    <a:lstStyle/>
                    <a:p>
                      <a:pPr algn="ctr"/>
                      <a:r>
                        <a:rPr lang="en-US" sz="2000" dirty="0" smtClean="0"/>
                        <a:t>1.2</a:t>
                      </a:r>
                      <a:endParaRPr lang="en-US" sz="2000" dirty="0"/>
                    </a:p>
                  </a:txBody>
                  <a:tcPr anchor="ctr"/>
                </a:tc>
                <a:tc>
                  <a:txBody>
                    <a:bodyPr/>
                    <a:lstStyle/>
                    <a:p>
                      <a:pPr algn="ctr"/>
                      <a:r>
                        <a:rPr lang="en-US" sz="2000" dirty="0" smtClean="0"/>
                        <a:t>15.9</a:t>
                      </a:r>
                      <a:endParaRPr lang="en-US" sz="2000" dirty="0"/>
                    </a:p>
                  </a:txBody>
                  <a:tcPr anchor="ctr"/>
                </a:tc>
              </a:tr>
            </a:tbl>
          </a:graphicData>
        </a:graphic>
      </p:graphicFrame>
      <p:sp>
        <p:nvSpPr>
          <p:cNvPr id="3" name="Title 2"/>
          <p:cNvSpPr>
            <a:spLocks noGrp="1"/>
          </p:cNvSpPr>
          <p:nvPr>
            <p:ph type="title"/>
          </p:nvPr>
        </p:nvSpPr>
        <p:spPr>
          <a:xfrm>
            <a:off x="609600" y="304800"/>
            <a:ext cx="8458200" cy="609600"/>
          </a:xfrm>
        </p:spPr>
        <p:txBody>
          <a:bodyPr>
            <a:normAutofit fontScale="90000"/>
          </a:bodyPr>
          <a:lstStyle/>
          <a:p>
            <a:r>
              <a:rPr lang="en-US" dirty="0" smtClean="0"/>
              <a:t>Mycotoxins in Barley 1994 </a:t>
            </a:r>
            <a:r>
              <a:rPr lang="en-US" dirty="0"/>
              <a:t>to </a:t>
            </a:r>
            <a:r>
              <a:rPr lang="en-US" dirty="0" smtClean="0"/>
              <a:t>2012</a:t>
            </a:r>
            <a:endParaRPr lang="en-US" dirty="0"/>
          </a:p>
        </p:txBody>
      </p:sp>
    </p:spTree>
    <p:extLst>
      <p:ext uri="{BB962C8B-B14F-4D97-AF65-F5344CB8AC3E}">
        <p14:creationId xmlns:p14="http://schemas.microsoft.com/office/powerpoint/2010/main" val="1291934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06240326"/>
              </p:ext>
            </p:extLst>
          </p:nvPr>
        </p:nvGraphicFramePr>
        <p:xfrm>
          <a:off x="381000" y="1219200"/>
          <a:ext cx="8498840" cy="4800602"/>
        </p:xfrm>
        <a:graphic>
          <a:graphicData uri="http://schemas.openxmlformats.org/drawingml/2006/table">
            <a:tbl>
              <a:tblPr firstRow="1" bandRow="1">
                <a:tableStyleId>{5C22544A-7EE6-4342-B048-85BDC9FD1C3A}</a:tableStyleId>
              </a:tblPr>
              <a:tblGrid>
                <a:gridCol w="2743201"/>
                <a:gridCol w="1676400"/>
                <a:gridCol w="1676400"/>
                <a:gridCol w="1219200"/>
                <a:gridCol w="1183639"/>
              </a:tblGrid>
              <a:tr h="461915">
                <a:tc rowSpan="2">
                  <a:txBody>
                    <a:bodyPr/>
                    <a:lstStyle/>
                    <a:p>
                      <a:pPr algn="l"/>
                      <a:r>
                        <a:rPr lang="en-US" sz="2400" dirty="0" smtClean="0">
                          <a:solidFill>
                            <a:schemeClr val="tx1"/>
                          </a:solidFill>
                        </a:rPr>
                        <a:t>Mycotoxins</a:t>
                      </a:r>
                      <a:endParaRPr lang="en-US" sz="2400" dirty="0">
                        <a:solidFill>
                          <a:schemeClr val="tx1"/>
                        </a:solidFill>
                      </a:endParaRPr>
                    </a:p>
                  </a:txBody>
                  <a:tcPr anchor="ctr"/>
                </a:tc>
                <a:tc rowSpan="2">
                  <a:txBody>
                    <a:bodyPr/>
                    <a:lstStyle/>
                    <a:p>
                      <a:pPr algn="ctr"/>
                      <a:r>
                        <a:rPr lang="en-US" sz="2400" dirty="0" smtClean="0">
                          <a:solidFill>
                            <a:schemeClr val="tx1"/>
                          </a:solidFill>
                        </a:rPr>
                        <a:t># of Samples</a:t>
                      </a:r>
                      <a:endParaRPr lang="en-US" sz="2400" dirty="0">
                        <a:solidFill>
                          <a:schemeClr val="tx1"/>
                        </a:solidFill>
                      </a:endParaRPr>
                    </a:p>
                  </a:txBody>
                  <a:tcPr anchor="ctr"/>
                </a:tc>
                <a:tc rowSpan="2">
                  <a:txBody>
                    <a:bodyPr/>
                    <a:lstStyle/>
                    <a:p>
                      <a:pPr algn="ctr"/>
                      <a:r>
                        <a:rPr lang="en-US" sz="2400" dirty="0" smtClean="0">
                          <a:solidFill>
                            <a:schemeClr val="tx1"/>
                          </a:solidFill>
                        </a:rPr>
                        <a:t>Positive Samples</a:t>
                      </a:r>
                      <a:endParaRPr lang="en-US" sz="2400" dirty="0">
                        <a:solidFill>
                          <a:schemeClr val="tx1"/>
                        </a:solidFill>
                      </a:endParaRPr>
                    </a:p>
                  </a:txBody>
                  <a:tcPr anchor="ctr"/>
                </a:tc>
                <a:tc gridSpan="2">
                  <a:txBody>
                    <a:bodyPr/>
                    <a:lstStyle/>
                    <a:p>
                      <a:pPr algn="ctr"/>
                      <a:r>
                        <a:rPr lang="en-US" sz="2400" dirty="0" smtClean="0">
                          <a:solidFill>
                            <a:schemeClr val="tx1"/>
                          </a:solidFill>
                        </a:rPr>
                        <a:t>Range</a:t>
                      </a:r>
                      <a:endParaRPr lang="en-US" sz="2400" dirty="0">
                        <a:solidFill>
                          <a:schemeClr val="tx1"/>
                        </a:solidFill>
                      </a:endParaRPr>
                    </a:p>
                  </a:txBody>
                  <a:tcPr anchor="ctr"/>
                </a:tc>
                <a:tc hMerge="1">
                  <a:txBody>
                    <a:bodyPr/>
                    <a:lstStyle/>
                    <a:p>
                      <a:pPr algn="l"/>
                      <a:endParaRPr lang="en-US" dirty="0"/>
                    </a:p>
                  </a:txBody>
                  <a:tcPr anchor="ctr"/>
                </a:tc>
              </a:tr>
              <a:tr h="46191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2400" dirty="0" smtClean="0">
                          <a:solidFill>
                            <a:schemeClr val="tx1"/>
                          </a:solidFill>
                        </a:rPr>
                        <a:t>Min</a:t>
                      </a:r>
                      <a:endParaRPr lang="en-US" sz="2400" dirty="0">
                        <a:solidFill>
                          <a:schemeClr val="tx1"/>
                        </a:solidFill>
                      </a:endParaRPr>
                    </a:p>
                  </a:txBody>
                  <a:tcPr anchor="ctr"/>
                </a:tc>
                <a:tc>
                  <a:txBody>
                    <a:bodyPr/>
                    <a:lstStyle/>
                    <a:p>
                      <a:pPr algn="ctr"/>
                      <a:r>
                        <a:rPr lang="en-US" sz="2400" dirty="0" smtClean="0"/>
                        <a:t>Max</a:t>
                      </a:r>
                      <a:endParaRPr lang="en-US" sz="2400" dirty="0"/>
                    </a:p>
                  </a:txBody>
                  <a:tcPr anchor="ctr"/>
                </a:tc>
              </a:tr>
              <a:tr h="1014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Aflatoxins (ppb)</a:t>
                      </a:r>
                      <a:endParaRPr lang="en-US" sz="2000" dirty="0"/>
                    </a:p>
                  </a:txBody>
                  <a:tcPr anchor="ctr"/>
                </a:tc>
                <a:tc>
                  <a:txBody>
                    <a:bodyPr/>
                    <a:lstStyle/>
                    <a:p>
                      <a:pPr algn="ctr"/>
                      <a:r>
                        <a:rPr lang="en-US" sz="2000" dirty="0" smtClean="0"/>
                        <a:t>107</a:t>
                      </a:r>
                      <a:endParaRPr lang="en-US" sz="2000" dirty="0"/>
                    </a:p>
                  </a:txBody>
                  <a:tcPr anchor="ctr"/>
                </a:tc>
                <a:tc>
                  <a:txBody>
                    <a:bodyPr/>
                    <a:lstStyle/>
                    <a:p>
                      <a:pPr algn="r"/>
                      <a:r>
                        <a:rPr lang="en-US" sz="2000" dirty="0" smtClean="0"/>
                        <a:t>0            0     </a:t>
                      </a:r>
                      <a:endParaRPr lang="en-US" sz="2000" dirty="0"/>
                    </a:p>
                  </a:txBody>
                  <a:tcPr anchor="ctr"/>
                </a:tc>
                <a:tc>
                  <a:txBody>
                    <a:bodyPr/>
                    <a:lstStyle/>
                    <a:p>
                      <a:pPr algn="ctr"/>
                      <a:r>
                        <a:rPr lang="en-US" sz="2000" dirty="0" smtClean="0"/>
                        <a:t>0</a:t>
                      </a:r>
                      <a:endParaRPr lang="en-US" sz="2000" dirty="0"/>
                    </a:p>
                  </a:txBody>
                  <a:tcPr anchor="ctr"/>
                </a:tc>
                <a:tc>
                  <a:txBody>
                    <a:bodyPr/>
                    <a:lstStyle/>
                    <a:p>
                      <a:pPr algn="ctr"/>
                      <a:r>
                        <a:rPr lang="en-US" sz="2000" dirty="0" smtClean="0"/>
                        <a:t>0</a:t>
                      </a:r>
                      <a:endParaRPr lang="en-US" sz="2000" dirty="0"/>
                    </a:p>
                  </a:txBody>
                  <a:tcPr anchor="ctr"/>
                </a:tc>
              </a:tr>
              <a:tr h="918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Vomitoxin (DON) (ppm)</a:t>
                      </a:r>
                      <a:endParaRPr lang="en-US" sz="2000" dirty="0"/>
                    </a:p>
                  </a:txBody>
                  <a:tcPr anchor="ctr"/>
                </a:tc>
                <a:tc>
                  <a:txBody>
                    <a:bodyPr/>
                    <a:lstStyle/>
                    <a:p>
                      <a:pPr algn="ctr"/>
                      <a:r>
                        <a:rPr lang="en-US" sz="2000" dirty="0" smtClean="0"/>
                        <a:t>25</a:t>
                      </a:r>
                      <a:endParaRPr lang="en-US" sz="2000" dirty="0"/>
                    </a:p>
                  </a:txBody>
                  <a:tcPr anchor="ctr"/>
                </a:tc>
                <a:tc>
                  <a:txBody>
                    <a:bodyPr/>
                    <a:lstStyle/>
                    <a:p>
                      <a:pPr algn="r"/>
                      <a:r>
                        <a:rPr lang="en-US" sz="2000" dirty="0" smtClean="0"/>
                        <a:t>7      (28%)</a:t>
                      </a:r>
                      <a:endParaRPr lang="en-US" sz="2000" dirty="0"/>
                    </a:p>
                  </a:txBody>
                  <a:tcPr anchor="ctr"/>
                </a:tc>
                <a:tc>
                  <a:txBody>
                    <a:bodyPr/>
                    <a:lstStyle/>
                    <a:p>
                      <a:pPr algn="ctr"/>
                      <a:r>
                        <a:rPr lang="en-US" sz="2000" dirty="0" smtClean="0"/>
                        <a:t>.028 </a:t>
                      </a:r>
                      <a:endParaRPr lang="en-US" sz="2000" dirty="0"/>
                    </a:p>
                  </a:txBody>
                  <a:tcPr anchor="ctr"/>
                </a:tc>
                <a:tc>
                  <a:txBody>
                    <a:bodyPr/>
                    <a:lstStyle/>
                    <a:p>
                      <a:pPr algn="ctr"/>
                      <a:r>
                        <a:rPr lang="en-US" sz="2000" dirty="0" smtClean="0"/>
                        <a:t>4.43 </a:t>
                      </a:r>
                      <a:endParaRPr lang="en-US" sz="2000" dirty="0"/>
                    </a:p>
                  </a:txBody>
                  <a:tcPr anchor="ctr"/>
                </a:tc>
              </a:tr>
              <a:tr h="1020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Zearalenone (ppb)</a:t>
                      </a:r>
                      <a:endParaRPr lang="en-US" sz="2000" dirty="0"/>
                    </a:p>
                  </a:txBody>
                  <a:tcPr anchor="ctr"/>
                </a:tc>
                <a:tc>
                  <a:txBody>
                    <a:bodyPr/>
                    <a:lstStyle/>
                    <a:p>
                      <a:pPr algn="ctr"/>
                      <a:r>
                        <a:rPr lang="en-US" sz="2000" dirty="0" smtClean="0"/>
                        <a:t>4</a:t>
                      </a:r>
                      <a:endParaRPr lang="en-US" sz="2000" dirty="0"/>
                    </a:p>
                  </a:txBody>
                  <a:tcPr anchor="ctr"/>
                </a:tc>
                <a:tc>
                  <a:txBody>
                    <a:bodyPr/>
                    <a:lstStyle/>
                    <a:p>
                      <a:pPr algn="r"/>
                      <a:r>
                        <a:rPr lang="en-US" sz="2000" dirty="0" smtClean="0"/>
                        <a:t>2      (50%)</a:t>
                      </a:r>
                      <a:endParaRPr lang="en-US" sz="2000" dirty="0"/>
                    </a:p>
                  </a:txBody>
                  <a:tcPr anchor="ctr"/>
                </a:tc>
                <a:tc>
                  <a:txBody>
                    <a:bodyPr/>
                    <a:lstStyle/>
                    <a:p>
                      <a:pPr algn="ctr"/>
                      <a:r>
                        <a:rPr lang="en-US" sz="2000" dirty="0" smtClean="0"/>
                        <a:t>117</a:t>
                      </a:r>
                      <a:endParaRPr lang="en-US" sz="2000" dirty="0"/>
                    </a:p>
                  </a:txBody>
                  <a:tcPr anchor="ctr"/>
                </a:tc>
                <a:tc>
                  <a:txBody>
                    <a:bodyPr/>
                    <a:lstStyle/>
                    <a:p>
                      <a:pPr algn="ctr"/>
                      <a:r>
                        <a:rPr lang="en-US" sz="2000" dirty="0" smtClean="0"/>
                        <a:t>987</a:t>
                      </a:r>
                      <a:endParaRPr lang="en-US" sz="2000" dirty="0"/>
                    </a:p>
                  </a:txBody>
                  <a:tcPr anchor="ctr"/>
                </a:tc>
              </a:tr>
              <a:tr h="923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Ochratoxin A</a:t>
                      </a:r>
                      <a:r>
                        <a:rPr lang="en-US" sz="2000" baseline="0" dirty="0" smtClean="0"/>
                        <a:t> </a:t>
                      </a:r>
                      <a:r>
                        <a:rPr lang="en-US" sz="2000" dirty="0" smtClean="0"/>
                        <a:t>(ppb)</a:t>
                      </a:r>
                      <a:endParaRPr lang="en-US" sz="2000" dirty="0"/>
                    </a:p>
                  </a:txBody>
                  <a:tcPr anchor="ctr"/>
                </a:tc>
                <a:tc>
                  <a:txBody>
                    <a:bodyPr/>
                    <a:lstStyle/>
                    <a:p>
                      <a:pPr algn="ctr"/>
                      <a:r>
                        <a:rPr lang="en-US" sz="2000" dirty="0" smtClean="0"/>
                        <a:t>23 </a:t>
                      </a:r>
                      <a:endParaRPr lang="en-US" sz="2000" dirty="0"/>
                    </a:p>
                  </a:txBody>
                  <a:tcPr anchor="ctr"/>
                </a:tc>
                <a:tc>
                  <a:txBody>
                    <a:bodyPr/>
                    <a:lstStyle/>
                    <a:p>
                      <a:pPr algn="r"/>
                      <a:r>
                        <a:rPr lang="en-US" sz="2000" dirty="0" smtClean="0"/>
                        <a:t>4   (17.5%)</a:t>
                      </a:r>
                      <a:endParaRPr lang="en-US" sz="2000" dirty="0"/>
                    </a:p>
                  </a:txBody>
                  <a:tcPr anchor="ctr"/>
                </a:tc>
                <a:tc>
                  <a:txBody>
                    <a:bodyPr/>
                    <a:lstStyle/>
                    <a:p>
                      <a:pPr algn="ctr"/>
                      <a:r>
                        <a:rPr lang="en-US" sz="2000" dirty="0" smtClean="0"/>
                        <a:t>1.2</a:t>
                      </a:r>
                      <a:endParaRPr lang="en-US" sz="2000" dirty="0"/>
                    </a:p>
                  </a:txBody>
                  <a:tcPr anchor="ctr"/>
                </a:tc>
                <a:tc>
                  <a:txBody>
                    <a:bodyPr/>
                    <a:lstStyle/>
                    <a:p>
                      <a:pPr algn="ctr"/>
                      <a:r>
                        <a:rPr lang="en-US" sz="2000" dirty="0" smtClean="0"/>
                        <a:t>15.9</a:t>
                      </a:r>
                      <a:endParaRPr lang="en-US" sz="2000" dirty="0"/>
                    </a:p>
                  </a:txBody>
                  <a:tcPr anchor="ctr"/>
                </a:tc>
              </a:tr>
            </a:tbl>
          </a:graphicData>
        </a:graphic>
      </p:graphicFrame>
      <p:sp>
        <p:nvSpPr>
          <p:cNvPr id="3" name="Title 2"/>
          <p:cNvSpPr>
            <a:spLocks noGrp="1"/>
          </p:cNvSpPr>
          <p:nvPr>
            <p:ph type="title"/>
          </p:nvPr>
        </p:nvSpPr>
        <p:spPr>
          <a:xfrm>
            <a:off x="609600" y="304800"/>
            <a:ext cx="8458200" cy="609600"/>
          </a:xfrm>
        </p:spPr>
        <p:txBody>
          <a:bodyPr>
            <a:normAutofit fontScale="90000"/>
          </a:bodyPr>
          <a:lstStyle/>
          <a:p>
            <a:r>
              <a:rPr lang="en-US" dirty="0" smtClean="0"/>
              <a:t>Mycotoxins in Wheat 1994 </a:t>
            </a:r>
            <a:r>
              <a:rPr lang="en-US" dirty="0"/>
              <a:t>to </a:t>
            </a:r>
            <a:r>
              <a:rPr lang="en-US" dirty="0" smtClean="0"/>
              <a:t>2012</a:t>
            </a:r>
            <a:endParaRPr lang="en-US" dirty="0"/>
          </a:p>
        </p:txBody>
      </p:sp>
    </p:spTree>
    <p:extLst>
      <p:ext uri="{BB962C8B-B14F-4D97-AF65-F5344CB8AC3E}">
        <p14:creationId xmlns:p14="http://schemas.microsoft.com/office/powerpoint/2010/main" val="3699430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idx="1"/>
          </p:nvPr>
        </p:nvSpPr>
        <p:spPr>
          <a:xfrm>
            <a:off x="762000" y="1524000"/>
            <a:ext cx="7924800" cy="4648200"/>
          </a:xfrm>
        </p:spPr>
        <p:txBody>
          <a:bodyPr>
            <a:normAutofit fontScale="92500" lnSpcReduction="10000"/>
          </a:bodyPr>
          <a:lstStyle/>
          <a:p>
            <a:pPr marL="171450" indent="-171450" eaLnBrk="1" hangingPunct="1">
              <a:buFont typeface="Wingdings" pitchFamily="2" charset="2"/>
              <a:buNone/>
              <a:defRPr/>
            </a:pPr>
            <a:r>
              <a:rPr lang="en-US" altLang="en-US" sz="2800" dirty="0" smtClean="0"/>
              <a:t>Issues</a:t>
            </a:r>
            <a:r>
              <a:rPr lang="en-US" altLang="en-US" dirty="0" smtClean="0"/>
              <a:t> </a:t>
            </a:r>
          </a:p>
          <a:p>
            <a:pPr marL="565150" eaLnBrk="1" hangingPunct="1">
              <a:defRPr/>
            </a:pPr>
            <a:r>
              <a:rPr lang="en-US" altLang="en-US" dirty="0" smtClean="0"/>
              <a:t>Residues of mycotoxins concentrated in feed products obtained during human food and ethanol production</a:t>
            </a:r>
          </a:p>
          <a:p>
            <a:pPr marL="1120775" lvl="1" eaLnBrk="1" hangingPunct="1">
              <a:defRPr/>
            </a:pPr>
            <a:r>
              <a:rPr lang="en-US" altLang="en-US" dirty="0" smtClean="0"/>
              <a:t>Vomitoxin in distiller's and brewer’s grains in 2011 (revised advisory levels)</a:t>
            </a:r>
          </a:p>
          <a:p>
            <a:pPr marL="1120775" lvl="1" eaLnBrk="1" hangingPunct="1">
              <a:defRPr/>
            </a:pPr>
            <a:r>
              <a:rPr lang="en-US" altLang="en-US" dirty="0" smtClean="0"/>
              <a:t>Peanut meal form oil extraction</a:t>
            </a:r>
          </a:p>
          <a:p>
            <a:pPr marL="565150" eaLnBrk="1" hangingPunct="1">
              <a:defRPr/>
            </a:pPr>
            <a:r>
              <a:rPr lang="en-US" altLang="en-US" dirty="0" smtClean="0"/>
              <a:t>Methods to analyze for mycotoxins in these co-products.</a:t>
            </a:r>
          </a:p>
          <a:p>
            <a:pPr marL="565150" eaLnBrk="1" hangingPunct="1">
              <a:defRPr/>
            </a:pPr>
            <a:r>
              <a:rPr lang="en-US" altLang="en-US" dirty="0" smtClean="0"/>
              <a:t>Unpredictability of mycotoxin occurrences</a:t>
            </a:r>
          </a:p>
          <a:p>
            <a:pPr marL="1120775" lvl="1" eaLnBrk="1" hangingPunct="1">
              <a:defRPr/>
            </a:pPr>
            <a:endParaRPr lang="en-US" altLang="en-US" sz="2200" dirty="0" smtClean="0"/>
          </a:p>
          <a:p>
            <a:pPr marL="1120775" lvl="1" eaLnBrk="1" hangingPunct="1">
              <a:defRPr/>
            </a:pPr>
            <a:endParaRPr lang="en-US" altLang="en-US" sz="2200" dirty="0"/>
          </a:p>
        </p:txBody>
      </p:sp>
      <p:sp>
        <p:nvSpPr>
          <p:cNvPr id="148482" name="Rectangle 2"/>
          <p:cNvSpPr>
            <a:spLocks noGrp="1" noChangeArrowheads="1"/>
          </p:cNvSpPr>
          <p:nvPr>
            <p:ph type="title"/>
          </p:nvPr>
        </p:nvSpPr>
        <p:spPr/>
        <p:txBody>
          <a:bodyPr>
            <a:normAutofit fontScale="90000"/>
          </a:bodyPr>
          <a:lstStyle/>
          <a:p>
            <a:pPr>
              <a:defRPr/>
            </a:pPr>
            <a:r>
              <a:rPr lang="en-US" altLang="en-US" dirty="0"/>
              <a:t>Mycotoxin Surveillance Program and Data</a:t>
            </a:r>
            <a:endParaRPr lang="en-US" alt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idx="1"/>
          </p:nvPr>
        </p:nvSpPr>
        <p:spPr>
          <a:xfrm>
            <a:off x="838200" y="1828800"/>
            <a:ext cx="6858000" cy="4267200"/>
          </a:xfrm>
        </p:spPr>
        <p:txBody>
          <a:bodyPr>
            <a:normAutofit/>
          </a:bodyPr>
          <a:lstStyle/>
          <a:p>
            <a:pPr eaLnBrk="1" hangingPunct="1">
              <a:defRPr/>
            </a:pPr>
            <a:r>
              <a:rPr lang="en-US" altLang="en-US" sz="2500" dirty="0" smtClean="0"/>
              <a:t>Use Existing Memorandum with USDA &amp; FDA </a:t>
            </a:r>
          </a:p>
          <a:p>
            <a:pPr lvl="1" eaLnBrk="1" hangingPunct="1">
              <a:spcBef>
                <a:spcPts val="1200"/>
              </a:spcBef>
              <a:defRPr/>
            </a:pPr>
            <a:r>
              <a:rPr lang="en-US" altLang="en-US" dirty="0" smtClean="0"/>
              <a:t>Aflatoxin in peanuts and corn</a:t>
            </a:r>
          </a:p>
          <a:p>
            <a:pPr lvl="1" eaLnBrk="1" hangingPunct="1">
              <a:spcBef>
                <a:spcPts val="1200"/>
              </a:spcBef>
              <a:defRPr/>
            </a:pPr>
            <a:r>
              <a:rPr lang="en-US" altLang="en-US" dirty="0" smtClean="0"/>
              <a:t>Residues in meat, milk, and eggs</a:t>
            </a:r>
          </a:p>
          <a:p>
            <a:pPr eaLnBrk="1" hangingPunct="1">
              <a:defRPr/>
            </a:pPr>
            <a:r>
              <a:rPr lang="en-US" altLang="en-US" sz="2500" dirty="0" smtClean="0"/>
              <a:t>Establish cooperative agreements with States </a:t>
            </a:r>
          </a:p>
          <a:p>
            <a:pPr lvl="1" eaLnBrk="1" hangingPunct="1">
              <a:spcBef>
                <a:spcPts val="1200"/>
              </a:spcBef>
              <a:defRPr/>
            </a:pPr>
            <a:r>
              <a:rPr lang="en-US" altLang="en-US" dirty="0" smtClean="0"/>
              <a:t>Mycotoxins contaminated feeds </a:t>
            </a:r>
          </a:p>
          <a:p>
            <a:pPr lvl="1" eaLnBrk="1" hangingPunct="1">
              <a:spcBef>
                <a:spcPts val="1200"/>
              </a:spcBef>
              <a:defRPr/>
            </a:pPr>
            <a:r>
              <a:rPr lang="en-US" altLang="en-US" dirty="0" smtClean="0"/>
              <a:t>Aflatoxins in milk and milk products</a:t>
            </a:r>
          </a:p>
          <a:p>
            <a:pPr lvl="1" eaLnBrk="1" hangingPunct="1">
              <a:defRPr/>
            </a:pPr>
            <a:endParaRPr lang="en-US" altLang="en-US" sz="2400" dirty="0" smtClean="0"/>
          </a:p>
        </p:txBody>
      </p:sp>
      <p:sp>
        <p:nvSpPr>
          <p:cNvPr id="2" name="Title 1"/>
          <p:cNvSpPr>
            <a:spLocks noGrp="1"/>
          </p:cNvSpPr>
          <p:nvPr>
            <p:ph type="title"/>
          </p:nvPr>
        </p:nvSpPr>
        <p:spPr>
          <a:xfrm>
            <a:off x="457200" y="228600"/>
            <a:ext cx="8305800" cy="1371600"/>
          </a:xfrm>
        </p:spPr>
        <p:txBody>
          <a:bodyPr/>
          <a:lstStyle/>
          <a:p>
            <a:pPr>
              <a:defRPr/>
            </a:pPr>
            <a:r>
              <a:rPr lang="en-US" altLang="en-US" dirty="0" smtClean="0"/>
              <a:t>Regulatory Approaches and Control Strategies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idx="1"/>
          </p:nvPr>
        </p:nvSpPr>
        <p:spPr>
          <a:xfrm>
            <a:off x="838200" y="1676400"/>
            <a:ext cx="7848600" cy="4648200"/>
          </a:xfrm>
        </p:spPr>
        <p:txBody>
          <a:bodyPr>
            <a:normAutofit/>
          </a:bodyPr>
          <a:lstStyle/>
          <a:p>
            <a:pPr eaLnBrk="1" hangingPunct="1">
              <a:defRPr/>
            </a:pPr>
            <a:r>
              <a:rPr lang="en-US" altLang="en-US" dirty="0" smtClean="0"/>
              <a:t>Feed Safety System</a:t>
            </a:r>
          </a:p>
          <a:p>
            <a:pPr lvl="1" eaLnBrk="1" hangingPunct="1">
              <a:defRPr/>
            </a:pPr>
            <a:r>
              <a:rPr lang="en-US" altLang="en-US" dirty="0" smtClean="0"/>
              <a:t>Above </a:t>
            </a:r>
            <a:r>
              <a:rPr lang="en-US" altLang="en-US" dirty="0"/>
              <a:t>guidance levels for aflatoxins, fumonisins, and </a:t>
            </a:r>
            <a:r>
              <a:rPr lang="en-US" altLang="en-US" dirty="0" smtClean="0"/>
              <a:t>vomitoxin are reportable</a:t>
            </a:r>
            <a:endParaRPr lang="en-US" altLang="en-US" dirty="0"/>
          </a:p>
          <a:p>
            <a:pPr lvl="1" eaLnBrk="1" hangingPunct="1">
              <a:defRPr/>
            </a:pPr>
            <a:r>
              <a:rPr lang="en-US" altLang="en-US" dirty="0" smtClean="0"/>
              <a:t>Zearalenone at </a:t>
            </a:r>
            <a:r>
              <a:rPr lang="en-US" altLang="en-US" dirty="0"/>
              <a:t>250 ppb in swine </a:t>
            </a:r>
            <a:r>
              <a:rPr lang="en-US" altLang="en-US" dirty="0" smtClean="0"/>
              <a:t>feed –safety issue </a:t>
            </a:r>
          </a:p>
          <a:p>
            <a:pPr eaLnBrk="1" hangingPunct="1">
              <a:defRPr/>
            </a:pPr>
            <a:r>
              <a:rPr lang="en-US" altLang="en-US" dirty="0" smtClean="0"/>
              <a:t>Livestock and Pet Safety Reporting System</a:t>
            </a:r>
          </a:p>
          <a:p>
            <a:pPr lvl="1" eaLnBrk="1" hangingPunct="1">
              <a:defRPr/>
            </a:pPr>
            <a:r>
              <a:rPr lang="en-US" altLang="en-US" dirty="0" smtClean="0"/>
              <a:t>Consumers and pet owners can report adverse e vents</a:t>
            </a:r>
          </a:p>
        </p:txBody>
      </p:sp>
      <p:sp>
        <p:nvSpPr>
          <p:cNvPr id="2" name="Title 1"/>
          <p:cNvSpPr>
            <a:spLocks noGrp="1"/>
          </p:cNvSpPr>
          <p:nvPr>
            <p:ph type="title"/>
          </p:nvPr>
        </p:nvSpPr>
        <p:spPr>
          <a:xfrm>
            <a:off x="457200" y="228600"/>
            <a:ext cx="8305800" cy="1371600"/>
          </a:xfrm>
        </p:spPr>
        <p:txBody>
          <a:bodyPr/>
          <a:lstStyle/>
          <a:p>
            <a:pPr>
              <a:defRPr/>
            </a:pPr>
            <a:r>
              <a:rPr lang="en-US" altLang="en-US" dirty="0" smtClean="0"/>
              <a:t>Regulatory Approaches and Control Strategies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idx="1"/>
          </p:nvPr>
        </p:nvSpPr>
        <p:spPr>
          <a:xfrm>
            <a:off x="914400" y="1676400"/>
            <a:ext cx="7239000" cy="4419600"/>
          </a:xfrm>
        </p:spPr>
        <p:txBody>
          <a:bodyPr/>
          <a:lstStyle/>
          <a:p>
            <a:pPr marL="0" indent="0" eaLnBrk="1" hangingPunct="1">
              <a:buFont typeface="Wingdings" pitchFamily="2" charset="2"/>
              <a:buNone/>
              <a:defRPr/>
            </a:pPr>
            <a:r>
              <a:rPr lang="en-US" altLang="en-US" dirty="0" smtClean="0"/>
              <a:t>Recent Cases</a:t>
            </a:r>
            <a:endParaRPr lang="en-US" altLang="en-US" i="1" dirty="0" smtClean="0"/>
          </a:p>
          <a:p>
            <a:pPr eaLnBrk="1" hangingPunct="1">
              <a:defRPr/>
            </a:pPr>
            <a:r>
              <a:rPr lang="en-US" altLang="en-US" dirty="0" smtClean="0"/>
              <a:t>Case #1  Aflatoxins in Dog Food, 2007</a:t>
            </a:r>
          </a:p>
          <a:p>
            <a:pPr lvl="1" eaLnBrk="1" hangingPunct="1">
              <a:defRPr/>
            </a:pPr>
            <a:r>
              <a:rPr lang="en-US" altLang="en-US" sz="2400" dirty="0" smtClean="0"/>
              <a:t>Recalled due to elevated aflatoxin levels in corn</a:t>
            </a:r>
          </a:p>
          <a:p>
            <a:pPr lvl="1" eaLnBrk="1" hangingPunct="1">
              <a:defRPr/>
            </a:pPr>
            <a:r>
              <a:rPr lang="en-US" altLang="en-US" sz="2400" dirty="0" smtClean="0"/>
              <a:t>&gt; 50 ppb in complete dog food cause death and injuries</a:t>
            </a:r>
          </a:p>
          <a:p>
            <a:pPr lvl="1" eaLnBrk="1" hangingPunct="1">
              <a:defRPr/>
            </a:pPr>
            <a:r>
              <a:rPr lang="en-US" altLang="en-US" sz="2400" dirty="0" smtClean="0"/>
              <a:t>Feed destroyed to prevent use in other species</a:t>
            </a:r>
            <a:r>
              <a:rPr lang="en-US" altLang="en-US" dirty="0" smtClean="0"/>
              <a:t>.</a:t>
            </a:r>
            <a:endParaRPr lang="en-US" altLang="en-US" dirty="0"/>
          </a:p>
          <a:p>
            <a:pPr eaLnBrk="1" hangingPunct="1">
              <a:defRPr/>
            </a:pPr>
            <a:endParaRPr lang="en-US" altLang="en-US" dirty="0" smtClean="0"/>
          </a:p>
          <a:p>
            <a:pPr lvl="1" eaLnBrk="1" hangingPunct="1">
              <a:defRPr/>
            </a:pPr>
            <a:endParaRPr lang="en-US" altLang="en-US" dirty="0" smtClean="0"/>
          </a:p>
        </p:txBody>
      </p:sp>
      <p:sp>
        <p:nvSpPr>
          <p:cNvPr id="2" name="Title 1"/>
          <p:cNvSpPr>
            <a:spLocks noGrp="1"/>
          </p:cNvSpPr>
          <p:nvPr>
            <p:ph type="title"/>
          </p:nvPr>
        </p:nvSpPr>
        <p:spPr>
          <a:xfrm>
            <a:off x="457200" y="228600"/>
            <a:ext cx="8305800" cy="1371600"/>
          </a:xfrm>
        </p:spPr>
        <p:txBody>
          <a:bodyPr/>
          <a:lstStyle/>
          <a:p>
            <a:pPr>
              <a:defRPr/>
            </a:pPr>
            <a:r>
              <a:rPr lang="en-US" altLang="en-US" dirty="0" smtClean="0"/>
              <a:t>Regulatory Approaches and Control Strategies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idx="1"/>
          </p:nvPr>
        </p:nvSpPr>
        <p:spPr>
          <a:xfrm>
            <a:off x="990600" y="1676400"/>
            <a:ext cx="7391400" cy="4572000"/>
          </a:xfrm>
        </p:spPr>
        <p:txBody>
          <a:bodyPr/>
          <a:lstStyle/>
          <a:p>
            <a:pPr marL="0" indent="0" eaLnBrk="1" hangingPunct="1">
              <a:buFont typeface="Wingdings" pitchFamily="2" charset="2"/>
              <a:buNone/>
              <a:defRPr/>
            </a:pPr>
            <a:r>
              <a:rPr lang="en-US" altLang="en-US" dirty="0" smtClean="0"/>
              <a:t>Recent Cases</a:t>
            </a:r>
            <a:endParaRPr lang="en-US" altLang="en-US" i="1" dirty="0" smtClean="0"/>
          </a:p>
          <a:p>
            <a:pPr eaLnBrk="1" hangingPunct="1">
              <a:defRPr/>
            </a:pPr>
            <a:r>
              <a:rPr lang="en-US" altLang="en-US" dirty="0" smtClean="0"/>
              <a:t>Case #2 Aflatoxins in </a:t>
            </a:r>
            <a:r>
              <a:rPr lang="en-US" altLang="en-US" dirty="0" smtClean="0"/>
              <a:t>Peanuts, </a:t>
            </a:r>
            <a:r>
              <a:rPr lang="en-US" altLang="en-US" dirty="0" smtClean="0"/>
              <a:t>2009</a:t>
            </a:r>
          </a:p>
          <a:p>
            <a:pPr lvl="1" eaLnBrk="1" hangingPunct="1">
              <a:defRPr/>
            </a:pPr>
            <a:r>
              <a:rPr lang="en-US" altLang="en-US" sz="2400" dirty="0" smtClean="0"/>
              <a:t>178,561 </a:t>
            </a:r>
            <a:r>
              <a:rPr lang="en-US" altLang="en-US" sz="2400" dirty="0" err="1"/>
              <a:t>lb</a:t>
            </a:r>
            <a:r>
              <a:rPr lang="en-US" altLang="en-US" sz="2400" dirty="0"/>
              <a:t> of raw shelled peanuts containing 37 ppb </a:t>
            </a:r>
            <a:r>
              <a:rPr lang="en-US" altLang="en-US" sz="2400" dirty="0" smtClean="0"/>
              <a:t>aflatoxins</a:t>
            </a:r>
          </a:p>
          <a:p>
            <a:pPr lvl="1" eaLnBrk="1" hangingPunct="1">
              <a:defRPr/>
            </a:pPr>
            <a:r>
              <a:rPr lang="en-US" altLang="en-US" sz="2400" dirty="0" smtClean="0"/>
              <a:t>Used to </a:t>
            </a:r>
            <a:r>
              <a:rPr lang="en-US" altLang="en-US" sz="2400" dirty="0" smtClean="0"/>
              <a:t>produce </a:t>
            </a:r>
            <a:r>
              <a:rPr lang="en-US" altLang="en-US" sz="2400" dirty="0" smtClean="0"/>
              <a:t>oil for human consumption</a:t>
            </a:r>
          </a:p>
          <a:p>
            <a:pPr lvl="1" eaLnBrk="1" hangingPunct="1">
              <a:defRPr/>
            </a:pPr>
            <a:r>
              <a:rPr lang="en-US" altLang="en-US" sz="2400" dirty="0" smtClean="0"/>
              <a:t>Peanut meal not allowed to be used in dairy feeds</a:t>
            </a:r>
            <a:endParaRPr lang="en-US" altLang="en-US" sz="2400" dirty="0"/>
          </a:p>
          <a:p>
            <a:pPr eaLnBrk="1" hangingPunct="1">
              <a:defRPr/>
            </a:pPr>
            <a:endParaRPr lang="en-US" altLang="en-US" dirty="0" smtClean="0"/>
          </a:p>
          <a:p>
            <a:pPr lvl="1" eaLnBrk="1" hangingPunct="1">
              <a:defRPr/>
            </a:pPr>
            <a:endParaRPr lang="en-US" altLang="en-US" dirty="0" smtClean="0"/>
          </a:p>
        </p:txBody>
      </p:sp>
      <p:sp>
        <p:nvSpPr>
          <p:cNvPr id="2" name="Title 1"/>
          <p:cNvSpPr>
            <a:spLocks noGrp="1"/>
          </p:cNvSpPr>
          <p:nvPr>
            <p:ph type="title"/>
          </p:nvPr>
        </p:nvSpPr>
        <p:spPr>
          <a:xfrm>
            <a:off x="457200" y="228600"/>
            <a:ext cx="8305800" cy="1371600"/>
          </a:xfrm>
        </p:spPr>
        <p:txBody>
          <a:bodyPr/>
          <a:lstStyle/>
          <a:p>
            <a:pPr>
              <a:defRPr/>
            </a:pPr>
            <a:r>
              <a:rPr lang="en-US" altLang="en-US" dirty="0" smtClean="0"/>
              <a:t>Regulatory Approaches and Control Strategies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idx="1"/>
          </p:nvPr>
        </p:nvSpPr>
        <p:spPr>
          <a:xfrm>
            <a:off x="1371600" y="1600200"/>
            <a:ext cx="7162800" cy="4495800"/>
          </a:xfrm>
        </p:spPr>
        <p:txBody>
          <a:bodyPr>
            <a:normAutofit fontScale="92500"/>
          </a:bodyPr>
          <a:lstStyle/>
          <a:p>
            <a:pPr marL="517525" indent="-517525" eaLnBrk="1" hangingPunct="1">
              <a:spcBef>
                <a:spcPts val="0"/>
              </a:spcBef>
              <a:spcAft>
                <a:spcPts val="2400"/>
              </a:spcAft>
              <a:defRPr/>
            </a:pPr>
            <a:r>
              <a:rPr lang="en-US" altLang="en-US" dirty="0" smtClean="0"/>
              <a:t>Mycotoxins can be found in human food and animal feed</a:t>
            </a:r>
          </a:p>
          <a:p>
            <a:pPr marL="517525" indent="-517525" eaLnBrk="1" hangingPunct="1">
              <a:spcBef>
                <a:spcPts val="0"/>
              </a:spcBef>
              <a:spcAft>
                <a:spcPts val="2400"/>
              </a:spcAft>
              <a:defRPr/>
            </a:pPr>
            <a:r>
              <a:rPr lang="en-US" altLang="en-US" dirty="0" smtClean="0"/>
              <a:t>Mycotoxins are potential health hazards</a:t>
            </a:r>
          </a:p>
          <a:p>
            <a:pPr marL="517525" indent="-517525" eaLnBrk="1" hangingPunct="1">
              <a:spcBef>
                <a:spcPts val="0"/>
              </a:spcBef>
              <a:spcAft>
                <a:spcPts val="2400"/>
              </a:spcAft>
              <a:defRPr/>
            </a:pPr>
            <a:r>
              <a:rPr lang="en-US" altLang="en-US" dirty="0" smtClean="0"/>
              <a:t>Residues in food can compromise immune system and affect drug effectiveness</a:t>
            </a:r>
          </a:p>
          <a:p>
            <a:pPr marL="517525" indent="-517525" eaLnBrk="1" hangingPunct="1">
              <a:spcBef>
                <a:spcPts val="0"/>
              </a:spcBef>
              <a:spcAft>
                <a:spcPts val="2400"/>
              </a:spcAft>
              <a:defRPr/>
            </a:pPr>
            <a:r>
              <a:rPr lang="en-US" altLang="en-US" dirty="0" smtClean="0"/>
              <a:t>Prevention is the only effective and safe method to eliminate risk</a:t>
            </a:r>
          </a:p>
          <a:p>
            <a:pPr marL="517525" indent="-517525" eaLnBrk="1" hangingPunct="1">
              <a:defRPr/>
            </a:pPr>
            <a:endParaRPr lang="en-US" altLang="en-US" dirty="0" smtClean="0"/>
          </a:p>
          <a:p>
            <a:pPr marL="517525" indent="-517525" eaLnBrk="1" hangingPunct="1">
              <a:defRPr/>
            </a:pPr>
            <a:endParaRPr lang="en-US" altLang="en-US" dirty="0" smtClean="0"/>
          </a:p>
        </p:txBody>
      </p:sp>
      <p:sp>
        <p:nvSpPr>
          <p:cNvPr id="141314" name="Rectangle 2"/>
          <p:cNvSpPr>
            <a:spLocks noGrp="1" noChangeArrowheads="1"/>
          </p:cNvSpPr>
          <p:nvPr>
            <p:ph type="title"/>
          </p:nvPr>
        </p:nvSpPr>
        <p:spPr/>
        <p:txBody>
          <a:bodyPr/>
          <a:lstStyle/>
          <a:p>
            <a:pPr eaLnBrk="1" hangingPunct="1">
              <a:defRPr/>
            </a:pPr>
            <a:r>
              <a:rPr lang="en-US" altLang="en-US" dirty="0" smtClean="0"/>
              <a:t>Summary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419100" y="381000"/>
            <a:ext cx="8305800" cy="838200"/>
          </a:xfrm>
        </p:spPr>
        <p:txBody>
          <a:bodyPr/>
          <a:lstStyle/>
          <a:p>
            <a:pPr algn="ctr" eaLnBrk="1" hangingPunct="1">
              <a:defRPr/>
            </a:pPr>
            <a:r>
              <a:rPr lang="en-US" altLang="en-US" sz="3600" dirty="0" smtClean="0"/>
              <a:t>Thank You</a:t>
            </a:r>
          </a:p>
        </p:txBody>
      </p:sp>
      <p:graphicFrame>
        <p:nvGraphicFramePr>
          <p:cNvPr id="45059" name="Object 3"/>
          <p:cNvGraphicFramePr>
            <a:graphicFrameLocks noChangeAspect="1"/>
          </p:cNvGraphicFramePr>
          <p:nvPr/>
        </p:nvGraphicFramePr>
        <p:xfrm>
          <a:off x="228600" y="2133600"/>
          <a:ext cx="4191000" cy="3133725"/>
        </p:xfrm>
        <a:graphic>
          <a:graphicData uri="http://schemas.openxmlformats.org/presentationml/2006/ole">
            <mc:AlternateContent xmlns:mc="http://schemas.openxmlformats.org/markup-compatibility/2006">
              <mc:Choice xmlns:v="urn:schemas-microsoft-com:vml" Requires="v">
                <p:oleObj spid="_x0000_s45093" name="Acrobat Document" r:id="rId3" imgW="18514286" imgH="12342857" progId="AcroExch.Document.7">
                  <p:embed/>
                </p:oleObj>
              </mc:Choice>
              <mc:Fallback>
                <p:oleObj name="Acrobat Document" r:id="rId3" imgW="18514286" imgH="12342857" progId="AcroExch.Document.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33600"/>
                        <a:ext cx="419100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50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133600"/>
            <a:ext cx="4267200" cy="311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p:txBody>
          <a:bodyPr/>
          <a:lstStyle/>
          <a:p>
            <a:pPr eaLnBrk="1" hangingPunct="1">
              <a:defRPr/>
            </a:pPr>
            <a:endParaRPr lang="en-US" altLang="en-US" dirty="0" smtClean="0"/>
          </a:p>
          <a:p>
            <a:pPr eaLnBrk="1" hangingPunct="1">
              <a:defRPr/>
            </a:pPr>
            <a:r>
              <a:rPr lang="en-US" altLang="en-US" dirty="0" smtClean="0"/>
              <a:t>CVM Office of Surveillance and Compliance</a:t>
            </a:r>
          </a:p>
          <a:p>
            <a:pPr marL="0" indent="0" eaLnBrk="1" hangingPunct="1">
              <a:buFont typeface="Wingdings" pitchFamily="2" charset="2"/>
              <a:buNone/>
              <a:defRPr/>
            </a:pPr>
            <a:r>
              <a:rPr lang="en-US" altLang="en-US" dirty="0" smtClean="0"/>
              <a:t>  </a:t>
            </a:r>
          </a:p>
          <a:p>
            <a:pPr eaLnBrk="1" hangingPunct="1">
              <a:buFont typeface="Wingdings" pitchFamily="2" charset="2"/>
              <a:buNone/>
              <a:defRPr/>
            </a:pPr>
            <a:endParaRPr lang="en-US" altLang="en-US" dirty="0" smtClean="0"/>
          </a:p>
        </p:txBody>
      </p:sp>
      <p:sp>
        <p:nvSpPr>
          <p:cNvPr id="133122" name="Rectangle 2"/>
          <p:cNvSpPr>
            <a:spLocks noGrp="1" noChangeArrowheads="1"/>
          </p:cNvSpPr>
          <p:nvPr>
            <p:ph type="title"/>
          </p:nvPr>
        </p:nvSpPr>
        <p:spPr>
          <a:xfrm>
            <a:off x="381000" y="914400"/>
            <a:ext cx="8229600" cy="1143000"/>
          </a:xfrm>
        </p:spPr>
        <p:txBody>
          <a:bodyPr/>
          <a:lstStyle/>
          <a:p>
            <a:pPr eaLnBrk="1" hangingPunct="1">
              <a:defRPr/>
            </a:pPr>
            <a:r>
              <a:rPr lang="en-US" altLang="en-US" dirty="0" smtClean="0"/>
              <a:t>Acknowledgements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990600" y="1524000"/>
            <a:ext cx="7848600" cy="4724400"/>
          </a:xfrm>
        </p:spPr>
        <p:txBody>
          <a:bodyPr>
            <a:normAutofit fontScale="85000" lnSpcReduction="20000"/>
          </a:bodyPr>
          <a:lstStyle/>
          <a:p>
            <a:pPr marL="0" indent="0" eaLnBrk="1" hangingPunct="1">
              <a:buFont typeface="Wingdings" pitchFamily="2" charset="2"/>
              <a:buNone/>
              <a:defRPr/>
            </a:pPr>
            <a:r>
              <a:rPr lang="en-US" altLang="en-US" sz="2800" dirty="0" smtClean="0"/>
              <a:t>CVM Authority</a:t>
            </a:r>
          </a:p>
          <a:p>
            <a:pPr eaLnBrk="1" hangingPunct="1">
              <a:spcBef>
                <a:spcPts val="1800"/>
              </a:spcBef>
              <a:defRPr/>
            </a:pPr>
            <a:r>
              <a:rPr lang="en-US" altLang="en-US" dirty="0" smtClean="0"/>
              <a:t>Federal Food, Drug, and Cosmetic Act </a:t>
            </a:r>
          </a:p>
          <a:p>
            <a:pPr lvl="1" eaLnBrk="1" hangingPunct="1">
              <a:spcBef>
                <a:spcPts val="1800"/>
              </a:spcBef>
              <a:defRPr/>
            </a:pPr>
            <a:r>
              <a:rPr lang="en-US" altLang="en-US" sz="2400" dirty="0" smtClean="0"/>
              <a:t>SEC. 402. [21 U.S.C. 342] A food shall be deemed to be adulterated</a:t>
            </a:r>
          </a:p>
          <a:p>
            <a:pPr lvl="2" eaLnBrk="1" hangingPunct="1">
              <a:spcBef>
                <a:spcPts val="1800"/>
              </a:spcBef>
              <a:defRPr/>
            </a:pPr>
            <a:r>
              <a:rPr lang="en-US" altLang="en-US" sz="2200" dirty="0" smtClean="0"/>
              <a:t>(a)(1) If it bears or contains any poisonous or deleterious substance which may render it injurious to health; …</a:t>
            </a:r>
          </a:p>
          <a:p>
            <a:pPr lvl="1">
              <a:defRPr/>
            </a:pPr>
            <a:r>
              <a:rPr lang="en-US" altLang="en-US" sz="2400" dirty="0"/>
              <a:t>SEC. 406. [21 U.S.C. 346]  TOLERANCES FOR POISONOUS INGREDIENTS IN </a:t>
            </a:r>
            <a:r>
              <a:rPr lang="en-US" altLang="en-US" sz="2400" dirty="0" smtClean="0"/>
              <a:t>FOOD</a:t>
            </a:r>
          </a:p>
          <a:p>
            <a:pPr lvl="2">
              <a:defRPr/>
            </a:pPr>
            <a:r>
              <a:rPr lang="en-US" altLang="en-US" sz="2200" dirty="0"/>
              <a:t>When any poisonous or deleterious substance cannot be avoided by good manufacturing practice, the Secretary shall promulgate regulations limiting the quantity therein or thereon to such extent as he finds necessary for the protection of public health</a:t>
            </a:r>
          </a:p>
          <a:p>
            <a:pPr lvl="1">
              <a:defRPr/>
            </a:pPr>
            <a:endParaRPr lang="en-US" altLang="en-US" sz="2400" dirty="0" smtClean="0"/>
          </a:p>
        </p:txBody>
      </p:sp>
      <p:sp>
        <p:nvSpPr>
          <p:cNvPr id="104450" name="Rectangle 2"/>
          <p:cNvSpPr>
            <a:spLocks noGrp="1" noChangeArrowheads="1"/>
          </p:cNvSpPr>
          <p:nvPr>
            <p:ph type="title"/>
          </p:nvPr>
        </p:nvSpPr>
        <p:spPr/>
        <p:txBody>
          <a:bodyPr/>
          <a:lstStyle/>
          <a:p>
            <a:pPr>
              <a:defRPr/>
            </a:pPr>
            <a:r>
              <a:rPr lang="en-US" altLang="en-US" dirty="0"/>
              <a:t>CVM and Regulations</a:t>
            </a:r>
            <a:endParaRPr lang="en-US"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a:xfrm>
            <a:off x="914400" y="1676400"/>
            <a:ext cx="7467600" cy="4114800"/>
          </a:xfrm>
          <a:extLst>
            <a:ext uri="{91240B29-F687-4F45-9708-019B960494DF}">
              <a14:hiddenLine xmlns:a14="http://schemas.microsoft.com/office/drawing/2010/main" w="9525">
                <a:solidFill>
                  <a:srgbClr val="FFCC00"/>
                </a:solidFill>
                <a:miter lim="800000"/>
                <a:headEnd/>
                <a:tailEnd/>
              </a14:hiddenLine>
            </a:ext>
          </a:extLst>
        </p:spPr>
        <p:txBody>
          <a:bodyPr>
            <a:normAutofit fontScale="77500" lnSpcReduction="20000"/>
          </a:bodyPr>
          <a:lstStyle/>
          <a:p>
            <a:pPr marL="109728" indent="0">
              <a:spcBef>
                <a:spcPts val="1800"/>
              </a:spcBef>
              <a:buNone/>
              <a:defRPr/>
            </a:pPr>
            <a:r>
              <a:rPr lang="en-US" altLang="en-US" sz="3300" dirty="0"/>
              <a:t>Regulatory Limits</a:t>
            </a:r>
          </a:p>
          <a:p>
            <a:pPr eaLnBrk="1" hangingPunct="1">
              <a:spcBef>
                <a:spcPts val="1800"/>
              </a:spcBef>
              <a:defRPr/>
            </a:pPr>
            <a:r>
              <a:rPr lang="en-US" altLang="en-US" b="1" dirty="0" smtClean="0"/>
              <a:t>Tolerances:</a:t>
            </a:r>
            <a:r>
              <a:rPr lang="en-US" altLang="en-US" dirty="0" smtClean="0"/>
              <a:t> represent limits above which the product is adulterated as a matter of law. FDA can take legal action to remove products from the market without having to prove them unsafe.</a:t>
            </a:r>
          </a:p>
          <a:p>
            <a:pPr eaLnBrk="1" hangingPunct="1">
              <a:spcBef>
                <a:spcPts val="1800"/>
              </a:spcBef>
              <a:defRPr/>
            </a:pPr>
            <a:r>
              <a:rPr lang="en-US" altLang="en-US" b="1" dirty="0" smtClean="0"/>
              <a:t>Action Levels: </a:t>
            </a:r>
            <a:r>
              <a:rPr lang="en-US" altLang="en-US" dirty="0" smtClean="0"/>
              <a:t>represent limits at or above which FDA may take legal action to remove products from the market. </a:t>
            </a:r>
          </a:p>
          <a:p>
            <a:pPr eaLnBrk="1" hangingPunct="1">
              <a:spcBef>
                <a:spcPts val="1800"/>
              </a:spcBef>
              <a:defRPr/>
            </a:pPr>
            <a:r>
              <a:rPr lang="en-US" altLang="en-US" b="1" dirty="0" smtClean="0"/>
              <a:t>Guidance or advisory levels </a:t>
            </a:r>
            <a:r>
              <a:rPr lang="en-US" altLang="en-US" dirty="0" smtClean="0"/>
              <a:t>are recommended maximum levels that FDA considers adequate to protect human and animal health. </a:t>
            </a:r>
          </a:p>
        </p:txBody>
      </p:sp>
      <p:sp>
        <p:nvSpPr>
          <p:cNvPr id="4" name="Rectangle 2"/>
          <p:cNvSpPr>
            <a:spLocks noGrp="1" noChangeArrowheads="1"/>
          </p:cNvSpPr>
          <p:nvPr>
            <p:ph type="title"/>
          </p:nvPr>
        </p:nvSpPr>
        <p:spPr>
          <a:xfrm>
            <a:off x="914400" y="533400"/>
            <a:ext cx="7543800" cy="990600"/>
          </a:xfrm>
        </p:spPr>
        <p:txBody>
          <a:bodyPr/>
          <a:lstStyle/>
          <a:p>
            <a:pPr>
              <a:defRPr/>
            </a:pPr>
            <a:r>
              <a:rPr lang="en-US" altLang="en-US" dirty="0"/>
              <a:t>CVM and Regulations</a:t>
            </a:r>
            <a:endParaRPr lang="en-US"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143000" y="1524000"/>
            <a:ext cx="7239000" cy="4876800"/>
          </a:xfrm>
        </p:spPr>
        <p:txBody>
          <a:bodyPr>
            <a:normAutofit fontScale="92500" lnSpcReduction="20000"/>
          </a:bodyPr>
          <a:lstStyle/>
          <a:p>
            <a:pPr>
              <a:spcBef>
                <a:spcPts val="1800"/>
              </a:spcBef>
              <a:defRPr/>
            </a:pPr>
            <a:r>
              <a:rPr lang="en-US" altLang="en-US" dirty="0" smtClean="0"/>
              <a:t>Secondary metabolites of fungi (molds)</a:t>
            </a:r>
          </a:p>
          <a:p>
            <a:pPr>
              <a:spcBef>
                <a:spcPts val="1800"/>
              </a:spcBef>
              <a:defRPr/>
            </a:pPr>
            <a:r>
              <a:rPr lang="en-US" altLang="en-US" dirty="0" smtClean="0"/>
              <a:t>Organic chemicals (C, N, O, &amp; H) </a:t>
            </a:r>
          </a:p>
          <a:p>
            <a:pPr>
              <a:spcBef>
                <a:spcPts val="1800"/>
              </a:spcBef>
              <a:defRPr/>
            </a:pPr>
            <a:r>
              <a:rPr lang="en-US" altLang="en-US" dirty="0" smtClean="0"/>
              <a:t>There are more than 300 known mycotoxins</a:t>
            </a:r>
          </a:p>
          <a:p>
            <a:pPr>
              <a:spcBef>
                <a:spcPts val="1800"/>
              </a:spcBef>
              <a:defRPr/>
            </a:pPr>
            <a:r>
              <a:rPr lang="en-US" altLang="en-US" dirty="0" smtClean="0"/>
              <a:t>Mycotoxins that have grabbed</a:t>
            </a:r>
            <a:r>
              <a:rPr lang="en-US" altLang="en-US" dirty="0" smtClean="0">
                <a:solidFill>
                  <a:srgbClr val="92D050"/>
                </a:solidFill>
              </a:rPr>
              <a:t> </a:t>
            </a:r>
            <a:r>
              <a:rPr lang="en-US" altLang="en-US" dirty="0" smtClean="0"/>
              <a:t>most attention worldwide:</a:t>
            </a:r>
          </a:p>
          <a:p>
            <a:pPr lvl="1">
              <a:spcBef>
                <a:spcPts val="1800"/>
              </a:spcBef>
              <a:defRPr/>
            </a:pPr>
            <a:r>
              <a:rPr lang="en-US" altLang="en-US" dirty="0" smtClean="0"/>
              <a:t>Aflatoxins, ochratoxin A, and zearalenone </a:t>
            </a:r>
          </a:p>
          <a:p>
            <a:pPr lvl="1">
              <a:spcBef>
                <a:spcPts val="1800"/>
              </a:spcBef>
              <a:defRPr/>
            </a:pPr>
            <a:r>
              <a:rPr lang="en-US" altLang="en-US" dirty="0" smtClean="0"/>
              <a:t>Trichothecenes and fumonisins,</a:t>
            </a:r>
          </a:p>
          <a:p>
            <a:pPr lvl="1">
              <a:spcBef>
                <a:spcPts val="1800"/>
              </a:spcBef>
              <a:defRPr/>
            </a:pPr>
            <a:r>
              <a:rPr lang="en-US" altLang="en-US" dirty="0" smtClean="0"/>
              <a:t>Ergot alkaloids</a:t>
            </a:r>
          </a:p>
          <a:p>
            <a:pPr>
              <a:defRPr/>
            </a:pPr>
            <a:r>
              <a:rPr lang="en-US" altLang="en-US" dirty="0"/>
              <a:t>Stable and </a:t>
            </a:r>
            <a:r>
              <a:rPr lang="en-US" altLang="en-US" dirty="0" smtClean="0"/>
              <a:t>persistent</a:t>
            </a:r>
          </a:p>
          <a:p>
            <a:pPr>
              <a:defRPr/>
            </a:pPr>
            <a:endParaRPr lang="en-US" altLang="en-US" dirty="0"/>
          </a:p>
        </p:txBody>
      </p:sp>
      <p:sp>
        <p:nvSpPr>
          <p:cNvPr id="7170" name="Rectangle 2"/>
          <p:cNvSpPr>
            <a:spLocks noGrp="1" noChangeArrowheads="1"/>
          </p:cNvSpPr>
          <p:nvPr>
            <p:ph type="title"/>
          </p:nvPr>
        </p:nvSpPr>
        <p:spPr>
          <a:xfrm>
            <a:off x="1066800" y="381000"/>
            <a:ext cx="7467600" cy="1143000"/>
          </a:xfrm>
        </p:spPr>
        <p:txBody>
          <a:bodyPr/>
          <a:lstStyle/>
          <a:p>
            <a:pPr>
              <a:defRPr/>
            </a:pPr>
            <a:r>
              <a:rPr lang="en-US" altLang="en-US" sz="3200" dirty="0" smtClean="0"/>
              <a:t>Mycotoxins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990600" y="1371600"/>
            <a:ext cx="8001000" cy="5105400"/>
          </a:xfrm>
        </p:spPr>
        <p:txBody>
          <a:bodyPr>
            <a:normAutofit lnSpcReduction="10000"/>
          </a:bodyPr>
          <a:lstStyle/>
          <a:p>
            <a:pPr eaLnBrk="1" hangingPunct="1">
              <a:spcBef>
                <a:spcPts val="1800"/>
              </a:spcBef>
              <a:defRPr/>
            </a:pPr>
            <a:r>
              <a:rPr lang="en-US" altLang="en-US" sz="2500" dirty="0" smtClean="0"/>
              <a:t>Produced by </a:t>
            </a:r>
            <a:r>
              <a:rPr lang="en-US" altLang="en-US" sz="2500" i="1" dirty="0" err="1" smtClean="0"/>
              <a:t>Aspergillus</a:t>
            </a:r>
            <a:r>
              <a:rPr lang="en-US" altLang="en-US" sz="2500" i="1" dirty="0" smtClean="0"/>
              <a:t> sp. </a:t>
            </a:r>
          </a:p>
          <a:p>
            <a:pPr lvl="1" eaLnBrk="1" hangingPunct="1">
              <a:spcBef>
                <a:spcPts val="1800"/>
              </a:spcBef>
              <a:defRPr/>
            </a:pPr>
            <a:r>
              <a:rPr lang="en-US" altLang="en-US" sz="2500" i="1" dirty="0" smtClean="0"/>
              <a:t>A. </a:t>
            </a:r>
            <a:r>
              <a:rPr lang="en-US" altLang="en-US" sz="2500" i="1" dirty="0" err="1" smtClean="0"/>
              <a:t>flavus</a:t>
            </a:r>
            <a:r>
              <a:rPr lang="en-US" altLang="en-US" sz="2500" i="1" dirty="0" smtClean="0"/>
              <a:t> and A. </a:t>
            </a:r>
            <a:r>
              <a:rPr lang="en-US" altLang="en-US" sz="2500" i="1" dirty="0" err="1" smtClean="0"/>
              <a:t>parasiticus</a:t>
            </a:r>
            <a:r>
              <a:rPr lang="en-US" altLang="en-US" sz="2500" i="1" dirty="0" smtClean="0"/>
              <a:t>)</a:t>
            </a:r>
          </a:p>
          <a:p>
            <a:pPr eaLnBrk="1" hangingPunct="1">
              <a:spcBef>
                <a:spcPts val="1800"/>
              </a:spcBef>
              <a:defRPr/>
            </a:pPr>
            <a:r>
              <a:rPr lang="en-US" altLang="en-US" sz="2500" dirty="0"/>
              <a:t>Common feed substrates:</a:t>
            </a:r>
          </a:p>
          <a:p>
            <a:pPr lvl="1">
              <a:spcBef>
                <a:spcPts val="1800"/>
              </a:spcBef>
              <a:defRPr/>
            </a:pPr>
            <a:r>
              <a:rPr lang="en-US" altLang="en-US" sz="2500" dirty="0"/>
              <a:t>Corn, cottonseed, </a:t>
            </a:r>
            <a:r>
              <a:rPr lang="en-US" altLang="en-US" sz="2500" dirty="0" smtClean="0"/>
              <a:t>peanuts,</a:t>
            </a:r>
            <a:r>
              <a:rPr lang="en-US" altLang="en-US" sz="2500" dirty="0"/>
              <a:t> and </a:t>
            </a:r>
            <a:r>
              <a:rPr lang="en-US" altLang="en-US" sz="2500" dirty="0" smtClean="0"/>
              <a:t>sorghum</a:t>
            </a:r>
            <a:r>
              <a:rPr lang="en-US" altLang="en-US" sz="2500" dirty="0"/>
              <a:t>.</a:t>
            </a:r>
          </a:p>
          <a:p>
            <a:pPr eaLnBrk="1" hangingPunct="1">
              <a:spcBef>
                <a:spcPts val="1800"/>
              </a:spcBef>
              <a:defRPr/>
            </a:pPr>
            <a:r>
              <a:rPr lang="en-US" altLang="en-US" sz="2500" dirty="0" smtClean="0"/>
              <a:t>Four </a:t>
            </a:r>
            <a:r>
              <a:rPr lang="en-US" altLang="en-US" sz="2500" dirty="0"/>
              <a:t>major aflatoxins in feed</a:t>
            </a:r>
            <a:r>
              <a:rPr lang="en-US" altLang="en-US" sz="2500" dirty="0" smtClean="0"/>
              <a:t>:  </a:t>
            </a:r>
            <a:r>
              <a:rPr lang="en-US" altLang="en-US" sz="2500" dirty="0"/>
              <a:t>B1, B2, G1 &amp; </a:t>
            </a:r>
            <a:r>
              <a:rPr lang="en-US" altLang="en-US" sz="2500" dirty="0" smtClean="0"/>
              <a:t>G2</a:t>
            </a:r>
          </a:p>
          <a:p>
            <a:pPr eaLnBrk="1" hangingPunct="1">
              <a:spcBef>
                <a:spcPts val="1800"/>
              </a:spcBef>
              <a:defRPr/>
            </a:pPr>
            <a:r>
              <a:rPr lang="en-US" altLang="en-US" sz="2500" b="1" dirty="0" smtClean="0"/>
              <a:t>M1 in milk of humans and animals</a:t>
            </a:r>
          </a:p>
          <a:p>
            <a:pPr>
              <a:defRPr/>
            </a:pPr>
            <a:r>
              <a:rPr lang="en-US" altLang="en-US" sz="2500" dirty="0"/>
              <a:t>High levels of aflatoxins associated with:</a:t>
            </a:r>
          </a:p>
          <a:p>
            <a:pPr lvl="1">
              <a:defRPr/>
            </a:pPr>
            <a:r>
              <a:rPr lang="en-US" altLang="en-US" sz="2100" dirty="0"/>
              <a:t>above-average temperature </a:t>
            </a:r>
          </a:p>
          <a:p>
            <a:pPr lvl="1">
              <a:defRPr/>
            </a:pPr>
            <a:r>
              <a:rPr lang="en-US" altLang="en-US" sz="2100" dirty="0"/>
              <a:t>below-average rainfall</a:t>
            </a:r>
          </a:p>
          <a:p>
            <a:pPr eaLnBrk="1" hangingPunct="1">
              <a:spcBef>
                <a:spcPts val="1800"/>
              </a:spcBef>
              <a:defRPr/>
            </a:pPr>
            <a:endParaRPr lang="en-US" altLang="en-US" sz="2500" b="1" dirty="0"/>
          </a:p>
        </p:txBody>
      </p:sp>
      <p:sp>
        <p:nvSpPr>
          <p:cNvPr id="76802" name="Rectangle 2"/>
          <p:cNvSpPr>
            <a:spLocks noGrp="1" noChangeArrowheads="1"/>
          </p:cNvSpPr>
          <p:nvPr>
            <p:ph type="title"/>
          </p:nvPr>
        </p:nvSpPr>
        <p:spPr>
          <a:xfrm>
            <a:off x="914400" y="507371"/>
            <a:ext cx="7467600" cy="762000"/>
          </a:xfrm>
        </p:spPr>
        <p:txBody>
          <a:bodyPr>
            <a:normAutofit/>
          </a:bodyPr>
          <a:lstStyle/>
          <a:p>
            <a:pPr>
              <a:defRPr/>
            </a:pPr>
            <a:r>
              <a:rPr lang="en-US" altLang="en-US" dirty="0" smtClean="0"/>
              <a:t>Aflatoxins</a:t>
            </a:r>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86246"/>
            <a:ext cx="2057400" cy="195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a:xfrm>
            <a:off x="1263650" y="1600200"/>
            <a:ext cx="7194550" cy="4572000"/>
          </a:xfrm>
        </p:spPr>
        <p:txBody>
          <a:bodyPr>
            <a:normAutofit/>
          </a:bodyPr>
          <a:lstStyle/>
          <a:p>
            <a:pPr marL="0" indent="0">
              <a:spcBef>
                <a:spcPts val="1200"/>
              </a:spcBef>
              <a:buNone/>
              <a:defRPr/>
            </a:pPr>
            <a:r>
              <a:rPr lang="en-US" altLang="en-US" sz="2800" dirty="0"/>
              <a:t>In Animals and Humans:</a:t>
            </a:r>
          </a:p>
          <a:p>
            <a:pPr eaLnBrk="1" hangingPunct="1">
              <a:spcBef>
                <a:spcPts val="1200"/>
              </a:spcBef>
              <a:defRPr/>
            </a:pPr>
            <a:r>
              <a:rPr lang="en-US" altLang="en-US" dirty="0" smtClean="0"/>
              <a:t>Major target organs</a:t>
            </a:r>
          </a:p>
          <a:p>
            <a:pPr lvl="1" eaLnBrk="1" hangingPunct="1">
              <a:spcBef>
                <a:spcPts val="1200"/>
              </a:spcBef>
              <a:defRPr/>
            </a:pPr>
            <a:r>
              <a:rPr lang="en-US" altLang="en-US" sz="2400" dirty="0" smtClean="0"/>
              <a:t>Liver and kidneys </a:t>
            </a:r>
          </a:p>
          <a:p>
            <a:pPr eaLnBrk="1" hangingPunct="1">
              <a:spcBef>
                <a:spcPts val="1200"/>
              </a:spcBef>
              <a:defRPr/>
            </a:pPr>
            <a:r>
              <a:rPr lang="en-US" altLang="en-US" dirty="0" smtClean="0"/>
              <a:t>Young animals more susceptible than adults</a:t>
            </a:r>
          </a:p>
          <a:p>
            <a:pPr eaLnBrk="1" hangingPunct="1">
              <a:spcBef>
                <a:spcPts val="1200"/>
              </a:spcBef>
              <a:defRPr/>
            </a:pPr>
            <a:r>
              <a:rPr lang="en-US" altLang="en-US" dirty="0" smtClean="0"/>
              <a:t>Monogastric animals more susceptible than ruminants</a:t>
            </a:r>
          </a:p>
          <a:p>
            <a:pPr>
              <a:spcBef>
                <a:spcPts val="1200"/>
              </a:spcBef>
              <a:defRPr/>
            </a:pPr>
            <a:r>
              <a:rPr lang="en-US" altLang="en-US" dirty="0"/>
              <a:t>Acute aflatoxicosis can be </a:t>
            </a:r>
            <a:r>
              <a:rPr lang="en-US" altLang="en-US" dirty="0" smtClean="0"/>
              <a:t>fatal</a:t>
            </a:r>
            <a:endParaRPr lang="en-US" altLang="en-US" dirty="0"/>
          </a:p>
          <a:p>
            <a:pPr eaLnBrk="1" hangingPunct="1">
              <a:spcBef>
                <a:spcPts val="1200"/>
              </a:spcBef>
              <a:defRPr/>
            </a:pPr>
            <a:endParaRPr lang="en-US" altLang="en-US" dirty="0" smtClean="0"/>
          </a:p>
          <a:p>
            <a:pPr eaLnBrk="1" hangingPunct="1">
              <a:defRPr/>
            </a:pPr>
            <a:endParaRPr lang="en-US" altLang="en-US" sz="2000" dirty="0" smtClean="0"/>
          </a:p>
        </p:txBody>
      </p:sp>
      <p:sp>
        <p:nvSpPr>
          <p:cNvPr id="111618" name="Rectangle 2"/>
          <p:cNvSpPr>
            <a:spLocks noGrp="1" noChangeArrowheads="1"/>
          </p:cNvSpPr>
          <p:nvPr>
            <p:ph type="title"/>
          </p:nvPr>
        </p:nvSpPr>
        <p:spPr>
          <a:xfrm>
            <a:off x="914400" y="609600"/>
            <a:ext cx="7543800" cy="685800"/>
          </a:xfrm>
        </p:spPr>
        <p:txBody>
          <a:bodyPr/>
          <a:lstStyle/>
          <a:p>
            <a:pPr>
              <a:defRPr/>
            </a:pPr>
            <a:r>
              <a:rPr lang="en-US" altLang="en-US" sz="3200" dirty="0"/>
              <a:t>Aflatoxins</a:t>
            </a:r>
            <a:endParaRPr lang="en-US" altLang="en-US" sz="3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a:xfrm>
            <a:off x="1219200" y="1447800"/>
            <a:ext cx="7315200" cy="5029200"/>
          </a:xfrm>
        </p:spPr>
        <p:txBody>
          <a:bodyPr>
            <a:normAutofit/>
          </a:bodyPr>
          <a:lstStyle/>
          <a:p>
            <a:pPr marL="0" indent="0">
              <a:spcBef>
                <a:spcPts val="1200"/>
              </a:spcBef>
              <a:buNone/>
              <a:defRPr/>
            </a:pPr>
            <a:r>
              <a:rPr lang="en-US" altLang="en-US" sz="2500" dirty="0"/>
              <a:t>In Animals and Humans:</a:t>
            </a:r>
          </a:p>
          <a:p>
            <a:pPr eaLnBrk="1" fontAlgn="auto" hangingPunct="1">
              <a:spcBef>
                <a:spcPts val="1200"/>
              </a:spcBef>
              <a:spcAft>
                <a:spcPts val="0"/>
              </a:spcAft>
              <a:defRPr/>
            </a:pPr>
            <a:r>
              <a:rPr lang="en-US" sz="2500" dirty="0" smtClean="0"/>
              <a:t>Carcinogenicity</a:t>
            </a:r>
            <a:endParaRPr lang="en-US" sz="2500" dirty="0"/>
          </a:p>
          <a:p>
            <a:pPr marL="640080" lvl="1" eaLnBrk="1" fontAlgn="auto" hangingPunct="1">
              <a:spcBef>
                <a:spcPts val="1200"/>
              </a:spcBef>
              <a:spcAft>
                <a:spcPts val="0"/>
              </a:spcAft>
              <a:defRPr/>
            </a:pPr>
            <a:r>
              <a:rPr lang="en-US" sz="2100" dirty="0"/>
              <a:t>Liver cancer is a serious consequence of long-term exposure to aflatoxins.</a:t>
            </a:r>
          </a:p>
          <a:p>
            <a:pPr marL="640080" lvl="1" eaLnBrk="1" fontAlgn="auto" hangingPunct="1">
              <a:spcBef>
                <a:spcPts val="1200"/>
              </a:spcBef>
              <a:spcAft>
                <a:spcPts val="0"/>
              </a:spcAft>
              <a:defRPr/>
            </a:pPr>
            <a:r>
              <a:rPr lang="en-US" sz="2100" dirty="0"/>
              <a:t>Hepatitis B infection may exacerbate the effects of aflatoxin exposure </a:t>
            </a:r>
            <a:endParaRPr lang="en-US" sz="2100" dirty="0" smtClean="0"/>
          </a:p>
          <a:p>
            <a:pPr marL="398463" indent="-398463" eaLnBrk="1" fontAlgn="auto" hangingPunct="1">
              <a:spcBef>
                <a:spcPts val="1200"/>
              </a:spcBef>
              <a:spcAft>
                <a:spcPts val="0"/>
              </a:spcAft>
              <a:defRPr/>
            </a:pPr>
            <a:r>
              <a:rPr lang="en-US" sz="2500" dirty="0" smtClean="0"/>
              <a:t>Decreased </a:t>
            </a:r>
            <a:r>
              <a:rPr lang="en-US" sz="2500" dirty="0"/>
              <a:t>immune and reproductive </a:t>
            </a:r>
            <a:r>
              <a:rPr lang="en-US" sz="2500" dirty="0" smtClean="0"/>
              <a:t>function</a:t>
            </a:r>
            <a:r>
              <a:rPr lang="en-US" sz="2500" dirty="0"/>
              <a:t>.</a:t>
            </a:r>
          </a:p>
          <a:p>
            <a:pPr marL="398463" indent="-398463" eaLnBrk="1" fontAlgn="auto" hangingPunct="1">
              <a:spcBef>
                <a:spcPts val="1200"/>
              </a:spcBef>
              <a:spcAft>
                <a:spcPts val="0"/>
              </a:spcAft>
              <a:defRPr/>
            </a:pPr>
            <a:r>
              <a:rPr lang="en-US" sz="2500" b="1" dirty="0" smtClean="0"/>
              <a:t>Fetus/young  </a:t>
            </a:r>
            <a:r>
              <a:rPr lang="en-US" sz="2500" dirty="0" smtClean="0"/>
              <a:t>chronically </a:t>
            </a:r>
            <a:r>
              <a:rPr lang="en-US" sz="2500" dirty="0"/>
              <a:t>exposed may experience growth failure</a:t>
            </a:r>
            <a:r>
              <a:rPr lang="en-US" sz="2300" dirty="0" smtClean="0"/>
              <a:t>.</a:t>
            </a:r>
            <a:endParaRPr lang="en-US" sz="2300" dirty="0"/>
          </a:p>
        </p:txBody>
      </p:sp>
      <p:sp>
        <p:nvSpPr>
          <p:cNvPr id="111618" name="Rectangle 2"/>
          <p:cNvSpPr>
            <a:spLocks noGrp="1" noChangeArrowheads="1"/>
          </p:cNvSpPr>
          <p:nvPr>
            <p:ph type="title"/>
          </p:nvPr>
        </p:nvSpPr>
        <p:spPr>
          <a:xfrm>
            <a:off x="1066800" y="609600"/>
            <a:ext cx="7391400" cy="685800"/>
          </a:xfrm>
        </p:spPr>
        <p:txBody>
          <a:bodyPr>
            <a:normAutofit/>
          </a:bodyPr>
          <a:lstStyle/>
          <a:p>
            <a:pPr>
              <a:defRPr/>
            </a:pPr>
            <a:r>
              <a:rPr lang="en-US" altLang="en-US" dirty="0"/>
              <a:t>Aflatoxins</a:t>
            </a:r>
            <a:endParaRPr lang="en-US" alt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3233</TotalTime>
  <Words>1863</Words>
  <Application>Microsoft Office PowerPoint</Application>
  <PresentationFormat>On-screen Show (4:3)</PresentationFormat>
  <Paragraphs>355</Paragraphs>
  <Slides>39</Slides>
  <Notes>0</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39</vt:i4>
      </vt:variant>
    </vt:vector>
  </HeadingPairs>
  <TitlesOfParts>
    <vt:vector size="44" baseType="lpstr">
      <vt:lpstr>Concourse</vt:lpstr>
      <vt:lpstr>Custom Design</vt:lpstr>
      <vt:lpstr>1_Custom Design</vt:lpstr>
      <vt:lpstr>Acrobat Document</vt:lpstr>
      <vt:lpstr>Photo Editor Photo</vt:lpstr>
      <vt:lpstr>Understanding Mycotoxins Impact on Food and Feed: CVM’s Data and Approaches</vt:lpstr>
      <vt:lpstr>Introduction</vt:lpstr>
      <vt:lpstr>CVM and Regulations</vt:lpstr>
      <vt:lpstr>CVM and Regulations</vt:lpstr>
      <vt:lpstr>CVM and Regulations</vt:lpstr>
      <vt:lpstr>Mycotoxins</vt:lpstr>
      <vt:lpstr>Aflatoxins</vt:lpstr>
      <vt:lpstr>Aflatoxins</vt:lpstr>
      <vt:lpstr>Aflatoxins</vt:lpstr>
      <vt:lpstr>Aflatoxins</vt:lpstr>
      <vt:lpstr>Fumonisins</vt:lpstr>
      <vt:lpstr>Fumonisins</vt:lpstr>
      <vt:lpstr>Fumonisins</vt:lpstr>
      <vt:lpstr>Vomitoxin (DON)</vt:lpstr>
      <vt:lpstr>Vomitoxin (DON)</vt:lpstr>
      <vt:lpstr>Zearalenone</vt:lpstr>
      <vt:lpstr>Zearalenone (ZEA)</vt:lpstr>
      <vt:lpstr>Ochratoxin A</vt:lpstr>
      <vt:lpstr>Ochratoxin A</vt:lpstr>
      <vt:lpstr>Ochratoxin A</vt:lpstr>
      <vt:lpstr>Mycotoxins are Potential Hazards to both Humans and Livestock</vt:lpstr>
      <vt:lpstr>Mycotoxin Surveillance Program and Data</vt:lpstr>
      <vt:lpstr>Mycotoxin Surveillance Program and Data</vt:lpstr>
      <vt:lpstr>Mycotoxin Surveillance Program and Data</vt:lpstr>
      <vt:lpstr>Mycotoxin Surveillance Program and Data</vt:lpstr>
      <vt:lpstr>Mycotoxin Surveillance Program Data (1994 to 2012)</vt:lpstr>
      <vt:lpstr>Mycotoxins in Corn Samples  (1994 to 2012)</vt:lpstr>
      <vt:lpstr>Aflatoxins in corn 1994 to 2012</vt:lpstr>
      <vt:lpstr>Aflatoxins in corn 1994 to 2012</vt:lpstr>
      <vt:lpstr>Mycotoxins in Barley 1994 to 2012</vt:lpstr>
      <vt:lpstr>Mycotoxins in Wheat 1994 to 2012</vt:lpstr>
      <vt:lpstr>Mycotoxin Surveillance Program and Data</vt:lpstr>
      <vt:lpstr>Regulatory Approaches and Control Strategies</vt:lpstr>
      <vt:lpstr>Regulatory Approaches and Control Strategies</vt:lpstr>
      <vt:lpstr>Regulatory Approaches and Control Strategies</vt:lpstr>
      <vt:lpstr>Regulatory Approaches and Control Strategies</vt:lpstr>
      <vt:lpstr>Summary</vt:lpstr>
      <vt:lpstr>Thank You</vt:lpstr>
      <vt:lpstr>Acknowledgements</vt:lpstr>
    </vt:vector>
  </TitlesOfParts>
  <Company>US 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Mycotoxins in Animal Feeds: CVM’s Perspectives</dc:title>
  <dc:creator>Henry, Michael H</dc:creator>
  <cp:lastModifiedBy>Benz, Sharon A</cp:lastModifiedBy>
  <cp:revision>159</cp:revision>
  <cp:lastPrinted>2014-06-06T16:30:02Z</cp:lastPrinted>
  <dcterms:created xsi:type="dcterms:W3CDTF">2014-04-07T18:58:07Z</dcterms:created>
  <dcterms:modified xsi:type="dcterms:W3CDTF">2014-06-19T12:31:58Z</dcterms:modified>
</cp:coreProperties>
</file>