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9" r:id="rId1"/>
    <p:sldMasterId id="2147483932" r:id="rId2"/>
  </p:sldMasterIdLst>
  <p:notesMasterIdLst>
    <p:notesMasterId r:id="rId24"/>
  </p:notesMasterIdLst>
  <p:handoutMasterIdLst>
    <p:handoutMasterId r:id="rId25"/>
  </p:handoutMasterIdLst>
  <p:sldIdLst>
    <p:sldId id="271" r:id="rId3"/>
    <p:sldId id="340" r:id="rId4"/>
    <p:sldId id="305" r:id="rId5"/>
    <p:sldId id="313" r:id="rId6"/>
    <p:sldId id="332" r:id="rId7"/>
    <p:sldId id="333" r:id="rId8"/>
    <p:sldId id="326" r:id="rId9"/>
    <p:sldId id="344" r:id="rId10"/>
    <p:sldId id="308" r:id="rId11"/>
    <p:sldId id="339" r:id="rId12"/>
    <p:sldId id="355" r:id="rId13"/>
    <p:sldId id="356" r:id="rId14"/>
    <p:sldId id="349" r:id="rId15"/>
    <p:sldId id="357" r:id="rId16"/>
    <p:sldId id="350" r:id="rId17"/>
    <p:sldId id="359" r:id="rId18"/>
    <p:sldId id="358" r:id="rId19"/>
    <p:sldId id="337" r:id="rId20"/>
    <p:sldId id="353" r:id="rId21"/>
    <p:sldId id="304" r:id="rId22"/>
    <p:sldId id="331" r:id="rId23"/>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000091"/>
    <a:srgbClr val="29497D"/>
    <a:srgbClr val="000099"/>
    <a:srgbClr val="CCFFFF"/>
    <a:srgbClr val="66CCFF"/>
    <a:srgbClr val="66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9892" autoAdjust="0"/>
  </p:normalViewPr>
  <p:slideViewPr>
    <p:cSldViewPr snapToGrid="0" snapToObjects="1">
      <p:cViewPr>
        <p:scale>
          <a:sx n="77" d="100"/>
          <a:sy n="77" d="100"/>
        </p:scale>
        <p:origin x="-1474"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1577975" y="231775"/>
            <a:ext cx="38465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1">
                <a:latin typeface="Arial" pitchFamily="34" charset="0"/>
                <a:ea typeface="MS PGothic" pitchFamily="34" charset="-128"/>
                <a:cs typeface="+mn-cs"/>
              </a:defRPr>
            </a:lvl1pPr>
          </a:lstStyle>
          <a:p>
            <a:pPr algn="l">
              <a:defRPr/>
            </a:pPr>
            <a:endParaRPr lang="en-US" dirty="0"/>
          </a:p>
        </p:txBody>
      </p:sp>
      <p:sp>
        <p:nvSpPr>
          <p:cNvPr id="849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MS PGothic" pitchFamily="34" charset="-128"/>
                <a:cs typeface="+mn-cs"/>
              </a:defRPr>
            </a:lvl1pPr>
          </a:lstStyle>
          <a:p>
            <a:pPr>
              <a:defRPr/>
            </a:pPr>
            <a:endParaRPr lang="en-US"/>
          </a:p>
        </p:txBody>
      </p:sp>
      <p:sp>
        <p:nvSpPr>
          <p:cNvPr id="849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989633FD-EAC1-41E6-8FD0-350E496CC324}" type="slidenum">
              <a:rPr lang="en-US" altLang="en-US"/>
              <a:pPr/>
              <a:t>‹#›</a:t>
            </a:fld>
            <a:endParaRPr lang="en-US" altLang="en-US"/>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3ED09B-5ADA-4F07-ADEC-BE5238B24AEF}" type="datetimeFigureOut">
              <a:rPr lang="en-US" smtClean="0"/>
              <a:t>6/18/2014</a:t>
            </a:fld>
            <a:endParaRPr lang="en-US"/>
          </a:p>
        </p:txBody>
      </p:sp>
    </p:spTree>
    <p:extLst>
      <p:ext uri="{BB962C8B-B14F-4D97-AF65-F5344CB8AC3E}">
        <p14:creationId xmlns:p14="http://schemas.microsoft.com/office/powerpoint/2010/main" val="22935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465138">
              <a:defRPr sz="1200">
                <a:latin typeface="Arial" charset="0"/>
                <a:ea typeface="+mn-ea"/>
                <a:cs typeface="Arial" charset="0"/>
              </a:defRPr>
            </a:lvl1pPr>
          </a:lstStyle>
          <a:p>
            <a:pPr>
              <a:defRPr/>
            </a:pPr>
            <a:endParaRPr lang="en-US"/>
          </a:p>
        </p:txBody>
      </p:sp>
      <p:sp>
        <p:nvSpPr>
          <p:cNvPr id="4403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465138">
              <a:defRPr sz="1200"/>
            </a:lvl1pPr>
          </a:lstStyle>
          <a:p>
            <a:fld id="{FF29313B-EC9A-4BF3-BF57-2D79AC4BD10A}" type="datetime1">
              <a:rPr lang="en-US" altLang="en-US"/>
              <a:pPr/>
              <a:t>6/17/2014</a:t>
            </a:fld>
            <a:endParaRPr lang="en-US" alt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465138">
              <a:defRPr sz="1200">
                <a:latin typeface="Arial" charset="0"/>
                <a:ea typeface="+mn-ea"/>
                <a:cs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465138">
              <a:defRPr sz="1200"/>
            </a:lvl1pPr>
          </a:lstStyle>
          <a:p>
            <a:fld id="{C01DE5D7-7F7C-4F36-AB1A-13D9321A1A8C}" type="slidenum">
              <a:rPr lang="en-US" altLang="en-US"/>
              <a:pPr/>
              <a:t>‹#›</a:t>
            </a:fld>
            <a:endParaRPr lang="en-US" altLang="en-US"/>
          </a:p>
        </p:txBody>
      </p:sp>
    </p:spTree>
    <p:extLst>
      <p:ext uri="{BB962C8B-B14F-4D97-AF65-F5344CB8AC3E}">
        <p14:creationId xmlns:p14="http://schemas.microsoft.com/office/powerpoint/2010/main" val="2229717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US" altLang="en-US" dirty="0" smtClean="0"/>
              <a:t>Allow</a:t>
            </a:r>
            <a:r>
              <a:rPr lang="en-US" altLang="en-US" baseline="0" dirty="0" smtClean="0"/>
              <a:t> me to introduce myself:</a:t>
            </a:r>
          </a:p>
          <a:p>
            <a:pPr eaLnBrk="1" hangingPunct="1"/>
            <a:r>
              <a:rPr lang="en-US" altLang="en-US" baseline="0" dirty="0" smtClean="0"/>
              <a:t>I’ve been with FDA for just over a year, having spent most of my professional life at EPA, and much of that doing international pesticide work.  So I’m here primarily to learn more about the food safety world and it’s many advocates and regulators.  </a:t>
            </a:r>
          </a:p>
          <a:p>
            <a:pPr eaLnBrk="1" hangingPunct="1"/>
            <a:endParaRPr lang="en-US" altLang="en-US" baseline="0" dirty="0" smtClean="0"/>
          </a:p>
          <a:p>
            <a:pPr eaLnBrk="1" hangingPunct="1"/>
            <a:r>
              <a:rPr lang="en-US" altLang="en-US" baseline="0" dirty="0" smtClean="0"/>
              <a:t>My base is with the International Affairs Staff at CFSAN.  The Staff is technically part of the Center Director’s Staff, but we have a great deal of interaction with FDA’s Office of International Programs.</a:t>
            </a:r>
          </a:p>
          <a:p>
            <a:pPr eaLnBrk="1" hangingPunct="1"/>
            <a:r>
              <a:rPr lang="en-US" altLang="en-US" baseline="0" dirty="0" smtClean="0"/>
              <a:t>We are divided into three teams:  </a:t>
            </a:r>
          </a:p>
          <a:p>
            <a:pPr marL="228600" indent="-228600" eaLnBrk="1" hangingPunct="1">
              <a:buAutoNum type="arabicPeriod"/>
            </a:pPr>
            <a:r>
              <a:rPr lang="en-US" altLang="en-US" baseline="0" dirty="0" smtClean="0"/>
              <a:t>Public Health &amp; Trade – covers work related to the World Trade Organization (WTO), any trade agreement negotiations that have a food component (TTIP – Transatlantic Trade &amp; Investment Partnership; TPP – Trans-Pacific Partnership, etc.)</a:t>
            </a:r>
          </a:p>
          <a:p>
            <a:pPr marL="228600" indent="-228600" eaLnBrk="1" hangingPunct="1">
              <a:buAutoNum type="arabicPeriod"/>
            </a:pPr>
            <a:r>
              <a:rPr lang="en-US" altLang="en-US" baseline="0" dirty="0" smtClean="0"/>
              <a:t>Bilateral Coordination – includes the newly formed Partnership with Mexico; issues that relate to specific countries – such as import detentions – and it also includes our work with Codex.  This team coordinates the international work related to many of the FSMA rules.   </a:t>
            </a:r>
          </a:p>
          <a:p>
            <a:pPr marL="228600" indent="-228600" eaLnBrk="1" hangingPunct="1">
              <a:buAutoNum type="arabicPeriod"/>
            </a:pPr>
            <a:r>
              <a:rPr lang="en-US" altLang="en-US" baseline="0" dirty="0" smtClean="0"/>
              <a:t>Strategic Partnerships &amp; Metrics – my team, which includes my work devoted to capacity building.  </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….which leads me to ROM </a:t>
            </a:r>
            <a:r>
              <a:rPr lang="en-US" altLang="en-US" dirty="0" smtClean="0"/>
              <a:t>– an </a:t>
            </a:r>
            <a:r>
              <a:rPr lang="en-US" altLang="en-US" dirty="0" smtClean="0"/>
              <a:t>important tool for us </a:t>
            </a:r>
            <a:r>
              <a:rPr lang="en-US" altLang="en-US" dirty="0" smtClean="0"/>
              <a:t>but for me personally, a work in progress ….</a:t>
            </a:r>
            <a:endParaRPr lang="en-US" altLang="en-US" dirty="0" smtClean="0"/>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itchFamily="34" charset="0"/>
                <a:ea typeface="ＭＳ Ｐゴシック" pitchFamily="34" charset="-128"/>
              </a:defRPr>
            </a:lvl1pPr>
            <a:lvl2pPr marL="742950" indent="-285750" defTabSz="465138" eaLnBrk="0" hangingPunct="0">
              <a:defRPr sz="2400">
                <a:solidFill>
                  <a:schemeClr val="tx1"/>
                </a:solidFill>
                <a:latin typeface="Arial" pitchFamily="34" charset="0"/>
                <a:ea typeface="ＭＳ Ｐゴシック" pitchFamily="34" charset="-128"/>
              </a:defRPr>
            </a:lvl2pPr>
            <a:lvl3pPr marL="1143000" indent="-228600" defTabSz="465138" eaLnBrk="0" hangingPunct="0">
              <a:defRPr sz="2400">
                <a:solidFill>
                  <a:schemeClr val="tx1"/>
                </a:solidFill>
                <a:latin typeface="Arial" pitchFamily="34" charset="0"/>
                <a:ea typeface="ＭＳ Ｐゴシック" pitchFamily="34" charset="-128"/>
              </a:defRPr>
            </a:lvl3pPr>
            <a:lvl4pPr marL="1600200" indent="-228600" defTabSz="465138" eaLnBrk="0" hangingPunct="0">
              <a:defRPr sz="2400">
                <a:solidFill>
                  <a:schemeClr val="tx1"/>
                </a:solidFill>
                <a:latin typeface="Arial" pitchFamily="34" charset="0"/>
                <a:ea typeface="ＭＳ Ｐゴシック" pitchFamily="34" charset="-128"/>
              </a:defRPr>
            </a:lvl4pPr>
            <a:lvl5pPr marL="2057400" indent="-228600" defTabSz="465138" eaLnBrk="0" hangingPunct="0">
              <a:defRPr sz="2400">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76D78E2-399B-40F0-ABAD-C090E1DC4D29}" type="slidenum">
              <a:rPr lang="en-US" altLang="en-US" sz="1200"/>
              <a:pPr eaLnBrk="1" hangingPunct="1"/>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noTextEdit="1"/>
          </p:cNvSpPr>
          <p:nvPr>
            <p:ph type="sldImg"/>
          </p:nvPr>
        </p:nvSpPr>
        <p:spPr>
          <a:xfrm>
            <a:off x="1182688" y="698500"/>
            <a:ext cx="4645025" cy="3484563"/>
          </a:xfrm>
          <a:ln/>
        </p:spPr>
      </p:sp>
      <p:sp>
        <p:nvSpPr>
          <p:cNvPr id="52226" name="Rectangle 3"/>
          <p:cNvSpPr>
            <a:spLocks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Given the nature of capacity building, it was appropriate to frame the capacity building activities within the larger Imports Safety Results Framework and more specifically, within the safety of the foreign supply chain (located on the left side).  The capacity building efforts aim to improve the safety of the foreign supply chain and provide the foundation for the ‘Imports Prevention Results Framework’. The following four results were identified as being both necessary and sufficient to achieve “Better Prevention of Food Safety Problems in the Foreign Supply Chain”:</a:t>
            </a:r>
          </a:p>
          <a:p>
            <a:endParaRPr lang="en-US" altLang="en-US" sz="1000" b="1" i="1" smtClean="0"/>
          </a:p>
          <a:p>
            <a:r>
              <a:rPr lang="en-US" altLang="en-US" sz="1000" b="1" i="1" smtClean="0"/>
              <a:t>Result 1:</a:t>
            </a:r>
            <a:r>
              <a:rPr lang="en-US" altLang="en-US" sz="1000" smtClean="0"/>
              <a:t> Increased use of best practices by industry in priority countries and commodities.</a:t>
            </a:r>
            <a:endParaRPr lang="en-US" altLang="en-US" sz="1000" b="1" i="1" smtClean="0"/>
          </a:p>
          <a:p>
            <a:r>
              <a:rPr lang="en-US" altLang="en-US" sz="1000" b="1" i="1" smtClean="0"/>
              <a:t>Result 2:</a:t>
            </a:r>
            <a:r>
              <a:rPr lang="en-US" altLang="en-US" sz="1000" smtClean="0"/>
              <a:t> Increased use of practices in compliance with regulated standards by industry in priority countries and commodities.</a:t>
            </a:r>
            <a:endParaRPr lang="en-US" altLang="en-US" sz="1000" b="1" i="1" smtClean="0"/>
          </a:p>
          <a:p>
            <a:r>
              <a:rPr lang="en-US" altLang="en-US" sz="1000" b="1" i="1" smtClean="0"/>
              <a:t>Result 3:</a:t>
            </a:r>
            <a:r>
              <a:rPr lang="en-US" altLang="en-US" sz="1000" smtClean="0"/>
              <a:t> Better execution of compliance activities by FDA.</a:t>
            </a:r>
            <a:endParaRPr lang="en-US" altLang="en-US" sz="1000" b="1" i="1" smtClean="0"/>
          </a:p>
          <a:p>
            <a:r>
              <a:rPr lang="en-US" altLang="en-US" sz="1000" b="1" i="1" smtClean="0"/>
              <a:t>Result 4:</a:t>
            </a:r>
            <a:r>
              <a:rPr lang="en-US" altLang="en-US" sz="1000" smtClean="0"/>
              <a:t> Better execution of compliance activities by the host country government and non-governmental organizations (NGO’s).</a:t>
            </a:r>
          </a:p>
          <a:p>
            <a:endParaRPr lang="en-US" altLang="en-US" sz="1000" smtClean="0"/>
          </a:p>
          <a:p>
            <a:r>
              <a:rPr lang="en-US" altLang="en-US" sz="1000" smtClean="0"/>
              <a:t>These four results represent the understanding that in order to achieve the higher level result of “Better Prevention of Food Safety Problems in the Foreign Supply Chain”, both host countries and the FDA need to achieve more effective compliance activities and best practices need to be adopted and used by all actors in the supply chain. However, to accomplish these four results all other supporting sub-results need to be achieved as well.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itchFamily="34" charset="0"/>
                <a:ea typeface="ＭＳ Ｐゴシック" pitchFamily="34" charset="-128"/>
              </a:defRPr>
            </a:lvl1pPr>
            <a:lvl2pPr marL="742950" indent="-285750" defTabSz="465138" eaLnBrk="0" hangingPunct="0">
              <a:defRPr sz="2400">
                <a:solidFill>
                  <a:schemeClr val="tx1"/>
                </a:solidFill>
                <a:latin typeface="Arial" pitchFamily="34" charset="0"/>
                <a:ea typeface="ＭＳ Ｐゴシック" pitchFamily="34" charset="-128"/>
              </a:defRPr>
            </a:lvl2pPr>
            <a:lvl3pPr marL="1143000" indent="-228600" defTabSz="465138" eaLnBrk="0" hangingPunct="0">
              <a:defRPr sz="2400">
                <a:solidFill>
                  <a:schemeClr val="tx1"/>
                </a:solidFill>
                <a:latin typeface="Arial" pitchFamily="34" charset="0"/>
                <a:ea typeface="ＭＳ Ｐゴシック" pitchFamily="34" charset="-128"/>
              </a:defRPr>
            </a:lvl3pPr>
            <a:lvl4pPr marL="1600200" indent="-228600" defTabSz="465138" eaLnBrk="0" hangingPunct="0">
              <a:defRPr sz="2400">
                <a:solidFill>
                  <a:schemeClr val="tx1"/>
                </a:solidFill>
                <a:latin typeface="Arial" pitchFamily="34" charset="0"/>
                <a:ea typeface="ＭＳ Ｐゴシック" pitchFamily="34" charset="-128"/>
              </a:defRPr>
            </a:lvl4pPr>
            <a:lvl5pPr marL="2057400" indent="-228600" defTabSz="465138" eaLnBrk="0" hangingPunct="0">
              <a:defRPr sz="2400">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8D334A-BD2B-46A6-B19C-6B0094CC41B2}" type="slidenum">
              <a:rPr lang="en-US" altLang="en-US" sz="1200"/>
              <a:pPr eaLnBrk="1" hangingPunct="1"/>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DE5D7-7F7C-4F36-AB1A-13D9321A1A8C}" type="slidenum">
              <a:rPr lang="en-US" altLang="en-US" smtClean="0"/>
              <a:pPr/>
              <a:t>14</a:t>
            </a:fld>
            <a:endParaRPr lang="en-US" altLang="en-US"/>
          </a:p>
        </p:txBody>
      </p:sp>
    </p:spTree>
    <p:extLst>
      <p:ext uri="{BB962C8B-B14F-4D97-AF65-F5344CB8AC3E}">
        <p14:creationId xmlns:p14="http://schemas.microsoft.com/office/powerpoint/2010/main" val="149439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World Bank is providing the Secretariat – there are all kinds of complexities to this new model (a multi-donor trust fund that accepts private sector contributions) that we never imagined before we started – but we</a:t>
            </a:r>
            <a:r>
              <a:rPr lang="ja-JP" altLang="en-US" smtClean="0"/>
              <a:t>’</a:t>
            </a:r>
            <a:r>
              <a:rPr lang="en-US" altLang="ja-JP" smtClean="0"/>
              <a:t>re working on them and we are very optimistic about its potential.   </a:t>
            </a:r>
            <a:endParaRPr lang="en-US" altLang="en-US" smtClean="0"/>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itchFamily="34" charset="0"/>
                <a:ea typeface="ＭＳ Ｐゴシック" pitchFamily="34" charset="-128"/>
              </a:defRPr>
            </a:lvl1pPr>
            <a:lvl2pPr marL="742950" indent="-285750" defTabSz="465138" eaLnBrk="0" hangingPunct="0">
              <a:defRPr sz="2400">
                <a:solidFill>
                  <a:schemeClr val="tx1"/>
                </a:solidFill>
                <a:latin typeface="Arial" pitchFamily="34" charset="0"/>
                <a:ea typeface="ＭＳ Ｐゴシック" pitchFamily="34" charset="-128"/>
              </a:defRPr>
            </a:lvl2pPr>
            <a:lvl3pPr marL="1143000" indent="-228600" defTabSz="465138" eaLnBrk="0" hangingPunct="0">
              <a:defRPr sz="2400">
                <a:solidFill>
                  <a:schemeClr val="tx1"/>
                </a:solidFill>
                <a:latin typeface="Arial" pitchFamily="34" charset="0"/>
                <a:ea typeface="ＭＳ Ｐゴシック" pitchFamily="34" charset="-128"/>
              </a:defRPr>
            </a:lvl3pPr>
            <a:lvl4pPr marL="1600200" indent="-228600" defTabSz="465138" eaLnBrk="0" hangingPunct="0">
              <a:defRPr sz="2400">
                <a:solidFill>
                  <a:schemeClr val="tx1"/>
                </a:solidFill>
                <a:latin typeface="Arial" pitchFamily="34" charset="0"/>
                <a:ea typeface="ＭＳ Ｐゴシック" pitchFamily="34" charset="-128"/>
              </a:defRPr>
            </a:lvl4pPr>
            <a:lvl5pPr marL="2057400" indent="-228600" defTabSz="465138" eaLnBrk="0" hangingPunct="0">
              <a:defRPr sz="2400">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400F50-7C64-404C-9848-66D2A520A992}" type="slidenum">
              <a:rPr lang="en-US" altLang="en-US" sz="1200"/>
              <a:pPr eaLnBrk="1" hangingPunct="1"/>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itchFamily="34" charset="0"/>
                <a:ea typeface="ＭＳ Ｐゴシック" pitchFamily="34" charset="-128"/>
              </a:defRPr>
            </a:lvl1pPr>
            <a:lvl2pPr marL="742950" indent="-285750" defTabSz="465138" eaLnBrk="0" hangingPunct="0">
              <a:defRPr sz="2400">
                <a:solidFill>
                  <a:schemeClr val="tx1"/>
                </a:solidFill>
                <a:latin typeface="Arial" pitchFamily="34" charset="0"/>
                <a:ea typeface="ＭＳ Ｐゴシック" pitchFamily="34" charset="-128"/>
              </a:defRPr>
            </a:lvl2pPr>
            <a:lvl3pPr marL="1143000" indent="-228600" defTabSz="465138" eaLnBrk="0" hangingPunct="0">
              <a:defRPr sz="2400">
                <a:solidFill>
                  <a:schemeClr val="tx1"/>
                </a:solidFill>
                <a:latin typeface="Arial" pitchFamily="34" charset="0"/>
                <a:ea typeface="ＭＳ Ｐゴシック" pitchFamily="34" charset="-128"/>
              </a:defRPr>
            </a:lvl3pPr>
            <a:lvl4pPr marL="1600200" indent="-228600" defTabSz="465138" eaLnBrk="0" hangingPunct="0">
              <a:defRPr sz="2400">
                <a:solidFill>
                  <a:schemeClr val="tx1"/>
                </a:solidFill>
                <a:latin typeface="Arial" pitchFamily="34" charset="0"/>
                <a:ea typeface="ＭＳ Ｐゴシック" pitchFamily="34" charset="-128"/>
              </a:defRPr>
            </a:lvl4pPr>
            <a:lvl5pPr marL="2057400" indent="-228600" defTabSz="465138" eaLnBrk="0" hangingPunct="0">
              <a:defRPr sz="2400">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7482416-B07E-4FBA-BA10-E7CA0AD4B856}" type="slidenum">
              <a:rPr lang="en-US" altLang="en-US" sz="1200">
                <a:cs typeface="Arial" pitchFamily="34" charset="0"/>
              </a:rPr>
              <a:pPr eaLnBrk="1" hangingPunct="1"/>
              <a:t>18</a:t>
            </a:fld>
            <a:endParaRPr lang="en-US" altLang="en-US" sz="120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spcBef>
                <a:spcPct val="0"/>
              </a:spcBef>
            </a:pPr>
            <a:endParaRPr lang="en-US" altLang="en-US"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Clr>
                <a:schemeClr val="accent2"/>
              </a:buClr>
              <a:buFont typeface="Wingdings" pitchFamily="2" charset="2"/>
              <a:buNone/>
            </a:pPr>
            <a:endParaRPr lang="en-US" altLang="en-US" sz="3200" i="1" smtClean="0">
              <a:solidFill>
                <a:srgbClr val="29497D"/>
              </a:solidFill>
              <a:latin typeface="Arial" pitchFamily="34" charset="0"/>
              <a:cs typeface="Arial" pitchFamily="34" charset="0"/>
            </a:endParaRPr>
          </a:p>
          <a:p>
            <a:pPr lvl="1">
              <a:buClr>
                <a:schemeClr val="accent2"/>
              </a:buClr>
              <a:buFont typeface="Wingdings" pitchFamily="2" charset="2"/>
              <a:buNone/>
            </a:pPr>
            <a:r>
              <a:rPr lang="en-US" altLang="en-US" sz="3200" i="1" smtClean="0">
                <a:solidFill>
                  <a:srgbClr val="29497D"/>
                </a:solidFill>
                <a:latin typeface="Arial" pitchFamily="34" charset="0"/>
                <a:cs typeface="Arial" pitchFamily="34" charset="0"/>
              </a:rPr>
              <a:t>Out of respect for our limited time, most are summarized; information on how to download a copy is provided at the end. </a:t>
            </a:r>
          </a:p>
          <a:p>
            <a:pPr lvl="1">
              <a:buClr>
                <a:schemeClr val="accent2"/>
              </a:buClr>
              <a:buFont typeface="Wingdings" pitchFamily="2" charset="2"/>
              <a:buNone/>
            </a:pPr>
            <a:endParaRPr lang="en-US" altLang="en-US" sz="3200" i="1" smtClean="0">
              <a:solidFill>
                <a:srgbClr val="29497D"/>
              </a:solidFill>
              <a:latin typeface="Arial" pitchFamily="34" charset="0"/>
              <a:cs typeface="Arial" pitchFamily="34" charset="0"/>
            </a:endParaRPr>
          </a:p>
          <a:p>
            <a:pPr lvl="1">
              <a:buClr>
                <a:schemeClr val="accent2"/>
              </a:buClr>
              <a:buFont typeface="Wingdings" pitchFamily="2" charset="2"/>
              <a:buNone/>
            </a:pPr>
            <a:endParaRPr lang="en-US" altLang="en-US" sz="3200" smtClean="0"/>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itchFamily="34" charset="0"/>
                <a:ea typeface="ＭＳ Ｐゴシック" pitchFamily="34" charset="-128"/>
              </a:defRPr>
            </a:lvl1pPr>
            <a:lvl2pPr marL="742950" indent="-285750" defTabSz="465138" eaLnBrk="0" hangingPunct="0">
              <a:defRPr sz="2400">
                <a:solidFill>
                  <a:schemeClr val="tx1"/>
                </a:solidFill>
                <a:latin typeface="Arial" pitchFamily="34" charset="0"/>
                <a:ea typeface="ＭＳ Ｐゴシック" pitchFamily="34" charset="-128"/>
              </a:defRPr>
            </a:lvl2pPr>
            <a:lvl3pPr marL="1143000" indent="-228600" defTabSz="465138" eaLnBrk="0" hangingPunct="0">
              <a:defRPr sz="2400">
                <a:solidFill>
                  <a:schemeClr val="tx1"/>
                </a:solidFill>
                <a:latin typeface="Arial" pitchFamily="34" charset="0"/>
                <a:ea typeface="ＭＳ Ｐゴシック" pitchFamily="34" charset="-128"/>
              </a:defRPr>
            </a:lvl3pPr>
            <a:lvl4pPr marL="1600200" indent="-228600" defTabSz="465138" eaLnBrk="0" hangingPunct="0">
              <a:defRPr sz="2400">
                <a:solidFill>
                  <a:schemeClr val="tx1"/>
                </a:solidFill>
                <a:latin typeface="Arial" pitchFamily="34" charset="0"/>
                <a:ea typeface="ＭＳ Ｐゴシック" pitchFamily="34" charset="-128"/>
              </a:defRPr>
            </a:lvl4pPr>
            <a:lvl5pPr marL="2057400" indent="-228600" defTabSz="465138" eaLnBrk="0" hangingPunct="0">
              <a:defRPr sz="2400">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3419E3-8C24-4CF2-BCE7-49CE1216EB51}" type="slidenum">
              <a:rPr lang="en-US" altLang="en-US" sz="1200">
                <a:cs typeface="Arial" pitchFamily="34" charset="0"/>
              </a:rPr>
              <a:pPr eaLnBrk="1" hangingPunct="1"/>
              <a:t>2</a:t>
            </a:fld>
            <a:endParaRPr lang="en-US" altLang="en-US" sz="120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171450" indent="-171450">
              <a:buFontTx/>
              <a:buChar char="•"/>
            </a:pPr>
            <a:r>
              <a:rPr lang="en-US" altLang="en-US" dirty="0" smtClean="0"/>
              <a:t>Section 305 of FSMA, titled </a:t>
            </a:r>
            <a:r>
              <a:rPr lang="ja-JP" altLang="en-US" dirty="0" smtClean="0"/>
              <a:t>“</a:t>
            </a:r>
            <a:r>
              <a:rPr lang="en-US" altLang="ja-JP" dirty="0" smtClean="0"/>
              <a:t>Building Capacity of Foreign Governments with Respect to Food Safety,</a:t>
            </a:r>
            <a:r>
              <a:rPr lang="ja-JP" altLang="en-US" dirty="0" smtClean="0"/>
              <a:t>”</a:t>
            </a:r>
            <a:r>
              <a:rPr lang="en-US" altLang="ja-JP" dirty="0" smtClean="0"/>
              <a:t> directs FDA </a:t>
            </a:r>
            <a:r>
              <a:rPr lang="ja-JP" altLang="en-US" dirty="0" smtClean="0"/>
              <a:t>“</a:t>
            </a:r>
            <a:r>
              <a:rPr lang="en-US" altLang="ja-JP" dirty="0" smtClean="0"/>
              <a:t>to develop a comprehensive plan to increase the technical, scientific, and regulatory food safety capacity of foreign governments, and their respective food industries, from which foods are exported to the United States.</a:t>
            </a:r>
            <a:r>
              <a:rPr lang="ja-JP" altLang="en-US" dirty="0" smtClean="0"/>
              <a:t>”</a:t>
            </a:r>
            <a:r>
              <a:rPr lang="en-US" altLang="ja-JP" dirty="0" smtClean="0"/>
              <a:t> </a:t>
            </a:r>
          </a:p>
          <a:p>
            <a:pPr marL="171450" indent="-171450">
              <a:buFontTx/>
              <a:buChar char="•"/>
            </a:pPr>
            <a:endParaRPr lang="en-US" altLang="en-US" dirty="0" smtClean="0"/>
          </a:p>
          <a:p>
            <a:pPr marL="171450" indent="-171450">
              <a:buFontTx/>
              <a:buChar char="•"/>
            </a:pPr>
            <a:r>
              <a:rPr lang="en-US" altLang="en-US" dirty="0" smtClean="0"/>
              <a:t>Although this mandate provided by Congress is new, this type of work is not.  Historically,  and by virtue of law, FDA</a:t>
            </a:r>
            <a:r>
              <a:rPr lang="ja-JP" altLang="en-US" dirty="0" smtClean="0"/>
              <a:t>’</a:t>
            </a:r>
            <a:r>
              <a:rPr lang="en-US" altLang="ja-JP" dirty="0" smtClean="0"/>
              <a:t>s mandate was limited to the domestic regulatory agenda.  FDA played a supporting, technical role in the international arena – typically </a:t>
            </a:r>
            <a:r>
              <a:rPr lang="en-US" altLang="ja-JP" dirty="0" smtClean="0"/>
              <a:t>as part of a group from JIFSAN</a:t>
            </a:r>
            <a:r>
              <a:rPr lang="en-US" altLang="ja-JP" baseline="0" dirty="0" smtClean="0"/>
              <a:t> (one of our closest partners) </a:t>
            </a:r>
            <a:r>
              <a:rPr lang="en-US" altLang="ja-JP" dirty="0" smtClean="0"/>
              <a:t>traveling </a:t>
            </a:r>
            <a:r>
              <a:rPr lang="en-US" altLang="ja-JP" dirty="0" smtClean="0"/>
              <a:t>overseas to conduct food safety training programs on Good Agricultural Practices or Good Aquaculture Practices or to provide hands-on laboratory training, for example.  -- FDA has been providing technical assistance  for many years -- usually in response to a request from another government or international organization.   </a:t>
            </a:r>
          </a:p>
          <a:p>
            <a:pPr marL="171450" indent="-171450">
              <a:buFontTx/>
              <a:buChar char="•"/>
            </a:pPr>
            <a:endParaRPr lang="en-US" altLang="en-US" dirty="0" smtClean="0"/>
          </a:p>
          <a:p>
            <a:pPr marL="171450" indent="-171450">
              <a:buFontTx/>
              <a:buChar char="•"/>
            </a:pPr>
            <a:r>
              <a:rPr lang="en-US" altLang="en-US" dirty="0" smtClean="0"/>
              <a:t>But the international capacity-building plan mandated by FSMA allows us to take this work to a new level – and rather than simply reacting to requests – which can easily disrupt the best laid resource management plans – we want to take this mandate and figure out how we can be more proactive about the work – to strategically align the activities with the goals and objectives.   </a:t>
            </a:r>
          </a:p>
          <a:p>
            <a:pPr marL="171450" indent="-171450"/>
            <a:endParaRPr lang="en-US" altLang="en-US" dirty="0" smtClean="0"/>
          </a:p>
          <a:p>
            <a:pPr marL="171450" indent="-171450"/>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171450" indent="-171450">
              <a:buFontTx/>
              <a:buChar char="•"/>
            </a:pPr>
            <a:r>
              <a:rPr lang="en-US" altLang="en-US" dirty="0" smtClean="0"/>
              <a:t>Congress identified six elements (listed in the slide) in Section 305 of FSMA and each is addressed in the Plan.  </a:t>
            </a:r>
          </a:p>
          <a:p>
            <a:pPr marL="171450" indent="-171450"/>
            <a:endParaRPr lang="en-US" altLang="en-US" dirty="0" smtClean="0"/>
          </a:p>
          <a:p>
            <a:pPr marL="171450" indent="-171450">
              <a:buFontTx/>
              <a:buChar char="•"/>
            </a:pPr>
            <a:r>
              <a:rPr lang="en-US" altLang="en-US" dirty="0" smtClean="0"/>
              <a:t>FDA interpreted the phrase </a:t>
            </a:r>
            <a:r>
              <a:rPr lang="ja-JP" altLang="en-US" dirty="0" smtClean="0"/>
              <a:t>“</a:t>
            </a:r>
            <a:r>
              <a:rPr lang="en-US" altLang="ja-JP" dirty="0" smtClean="0"/>
              <a:t>as appropriate</a:t>
            </a:r>
            <a:r>
              <a:rPr lang="ja-JP" altLang="en-US" dirty="0" smtClean="0"/>
              <a:t>”</a:t>
            </a:r>
            <a:r>
              <a:rPr lang="en-US" altLang="ja-JP" dirty="0" smtClean="0"/>
              <a:t> to mean that the agency has flexibility in determining the extent to which each element is addressed in this Plan. Therefore, FDA used its policy and subject matter expertise to determine the feasibility of, and emphasis given to, each of the six elements. </a:t>
            </a:r>
            <a:endParaRPr lang="en-US" altLang="ja-JP" dirty="0" smtClean="0"/>
          </a:p>
          <a:p>
            <a:pPr marL="171450" indent="-171450">
              <a:buFontTx/>
              <a:buChar char="•"/>
            </a:pPr>
            <a:endParaRPr lang="en-US" altLang="ja-JP" dirty="0" smtClean="0"/>
          </a:p>
          <a:p>
            <a:pPr marL="171450" indent="-171450">
              <a:buFontTx/>
              <a:buChar char="•"/>
            </a:pPr>
            <a:r>
              <a:rPr lang="en-US" altLang="ja-JP" dirty="0" smtClean="0"/>
              <a:t>Of course, all of it is dependent on the availability of resources – a caveat that is simply a fact of life.  </a:t>
            </a:r>
          </a:p>
          <a:p>
            <a:pPr marL="171450" indent="-171450">
              <a:buFontTx/>
              <a:buChar char="•"/>
            </a:pPr>
            <a:endParaRPr lang="en-US" altLang="en-US" dirty="0" smtClean="0"/>
          </a:p>
          <a:p>
            <a:pPr marL="171450" indent="-171450">
              <a:buFontTx/>
              <a:buChar char="•"/>
            </a:pPr>
            <a:r>
              <a:rPr lang="en-US" altLang="en-US" dirty="0" smtClean="0"/>
              <a:t>Furthermore, Congress directed that the Plan be </a:t>
            </a:r>
            <a:r>
              <a:rPr lang="ja-JP" altLang="en-US" dirty="0" smtClean="0"/>
              <a:t>“</a:t>
            </a:r>
            <a:r>
              <a:rPr lang="en-US" altLang="ja-JP" dirty="0" smtClean="0"/>
              <a:t>comprehensive,</a:t>
            </a:r>
            <a:r>
              <a:rPr lang="ja-JP" altLang="en-US" dirty="0" smtClean="0"/>
              <a:t>”</a:t>
            </a:r>
            <a:r>
              <a:rPr lang="en-US" altLang="ja-JP" dirty="0" smtClean="0"/>
              <a:t> a charge that FDA interprets to mean that the Plan may </a:t>
            </a:r>
            <a:r>
              <a:rPr lang="en-US" altLang="ja-JP" dirty="0" smtClean="0"/>
              <a:t>place emphasis</a:t>
            </a:r>
            <a:r>
              <a:rPr lang="en-US" altLang="ja-JP" baseline="0" dirty="0" smtClean="0"/>
              <a:t> on</a:t>
            </a:r>
            <a:r>
              <a:rPr lang="en-US" altLang="ja-JP" dirty="0" smtClean="0"/>
              <a:t> other than the </a:t>
            </a:r>
            <a:r>
              <a:rPr lang="en-US" altLang="ja-JP" dirty="0" smtClean="0"/>
              <a:t>six elements listed in the legislation – thus, evidence-based decision making, working through partnerships, and conducting assessment analyses have been integrated into the plan. </a:t>
            </a:r>
            <a:endParaRPr lang="en-US" altLang="ja-JP" dirty="0" smtClean="0">
              <a:ea typeface="ヒラギノ角ゴ Pro W3" charset="-128"/>
            </a:endParaRPr>
          </a:p>
          <a:p>
            <a:pPr marL="171450" indent="-171450"/>
            <a:endParaRPr lang="en-US" altLang="en-US" dirty="0" smtClean="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provide food safety technical assistance and undertake capacity-building efforts in countries that export food to the United States, FDA is guided by the following overarching principles:</a:t>
            </a:r>
          </a:p>
          <a:p>
            <a:endParaRPr lang="en-US" altLang="en-US" smtClean="0"/>
          </a:p>
          <a:p>
            <a:r>
              <a:rPr lang="en-US" altLang="en-US" smtClean="0"/>
              <a:t>Ownership: Partnering countries will take active leadership over the development of their food safety strategies and policies.  FDA will consult with the food safety authorities of partnering countries about the needs and approaches they identify so that partnering countries maintain a sense of ownership over the strategies and policies that are adopted.</a:t>
            </a:r>
          </a:p>
          <a:p>
            <a:r>
              <a:rPr lang="en-US" altLang="en-US" smtClean="0"/>
              <a:t>•	Alignment: FDA will work in coordination with national development strategies, institutions, and food producers of potential partner countries.  FDA will work with organizations in partner countries that have similar goals (such as public health and food safety).</a:t>
            </a:r>
          </a:p>
          <a:p>
            <a:r>
              <a:rPr lang="en-US" altLang="en-US" smtClean="0"/>
              <a:t>•	Leverage: FDA will coordinate its efforts with other countries and organizations so duplication of work is reduced and resources will be used productively.</a:t>
            </a:r>
          </a:p>
          <a:p>
            <a:r>
              <a:rPr lang="en-US" altLang="en-US" smtClean="0"/>
              <a:t>•	Managing for results: As FDA designs and evaluates capacity-building programs, the agency will use a performance management approach to focus capacity-building efforts on results that are linked to public health outcomes.</a:t>
            </a:r>
          </a:p>
          <a:p>
            <a:r>
              <a:rPr lang="en-US" altLang="en-US" smtClean="0"/>
              <a:t>•	Mutual Accountability: FDA and its partners are accountable for their respective efforts.  In addition, mechanisms will be established to ensure work progresses according to the pre-determined plan.  All parties will participate in setting goals and will work together toward accomplishing those goals.</a:t>
            </a:r>
          </a:p>
          <a:p>
            <a:r>
              <a:rPr lang="en-US" altLang="en-US" smtClean="0"/>
              <a:t>•	Sustainability: To help ensure the sustainability of capacity-building programs developed pursuant to this Plan, FDA will seek the “buy in” and clear commitments from partnering countries.  In addition, FDA will encourage and support partners in their efforts to create and maintain the structures necessary to sustain food safety programs. </a:t>
            </a:r>
          </a:p>
          <a:p>
            <a:endParaRPr lang="en-US" alt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itchFamily="34" charset="0"/>
                <a:ea typeface="ＭＳ Ｐゴシック" pitchFamily="34" charset="-128"/>
              </a:defRPr>
            </a:lvl1pPr>
            <a:lvl2pPr marL="742950" indent="-285750" defTabSz="465138" eaLnBrk="0" hangingPunct="0">
              <a:defRPr sz="2400">
                <a:solidFill>
                  <a:schemeClr val="tx1"/>
                </a:solidFill>
                <a:latin typeface="Arial" pitchFamily="34" charset="0"/>
                <a:ea typeface="ＭＳ Ｐゴシック" pitchFamily="34" charset="-128"/>
              </a:defRPr>
            </a:lvl2pPr>
            <a:lvl3pPr marL="1143000" indent="-228600" defTabSz="465138" eaLnBrk="0" hangingPunct="0">
              <a:defRPr sz="2400">
                <a:solidFill>
                  <a:schemeClr val="tx1"/>
                </a:solidFill>
                <a:latin typeface="Arial" pitchFamily="34" charset="0"/>
                <a:ea typeface="ＭＳ Ｐゴシック" pitchFamily="34" charset="-128"/>
              </a:defRPr>
            </a:lvl3pPr>
            <a:lvl4pPr marL="1600200" indent="-228600" defTabSz="465138" eaLnBrk="0" hangingPunct="0">
              <a:defRPr sz="2400">
                <a:solidFill>
                  <a:schemeClr val="tx1"/>
                </a:solidFill>
                <a:latin typeface="Arial" pitchFamily="34" charset="0"/>
                <a:ea typeface="ＭＳ Ｐゴシック" pitchFamily="34" charset="-128"/>
              </a:defRPr>
            </a:lvl4pPr>
            <a:lvl5pPr marL="2057400" indent="-228600" defTabSz="465138" eaLnBrk="0" hangingPunct="0">
              <a:defRPr sz="2400">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C1B84F0-20B9-41CD-9E53-1FC3E009E993}" type="slidenum">
              <a:rPr lang="en-US" altLang="en-US" sz="1200">
                <a:cs typeface="Arial" pitchFamily="34" charset="0"/>
              </a:rPr>
              <a:pPr eaLnBrk="1" hangingPunct="1"/>
              <a:t>5</a:t>
            </a:fld>
            <a:endParaRPr lang="en-US" altLang="en-US" sz="120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JUST FOR REFERENCE…. </a:t>
            </a:r>
          </a:p>
          <a:p>
            <a:endParaRPr lang="en-US" altLang="en-US" smtClean="0"/>
          </a:p>
          <a:p>
            <a:r>
              <a:rPr lang="en-US" altLang="en-US" smtClean="0"/>
              <a:t>The only real difference perhaps seems to be harmonization – which may simply be more appropriate for multiple countries to sign onto, whereas FDA’s focus was setting one country’s agenda for international CB work.  </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pitchFamily="34" charset="0"/>
                <a:ea typeface="ＭＳ Ｐゴシック" pitchFamily="34" charset="-128"/>
              </a:defRPr>
            </a:lvl1pPr>
            <a:lvl2pPr marL="742950" indent="-285750" defTabSz="465138" eaLnBrk="0" hangingPunct="0">
              <a:defRPr sz="2400">
                <a:solidFill>
                  <a:schemeClr val="tx1"/>
                </a:solidFill>
                <a:latin typeface="Arial" pitchFamily="34" charset="0"/>
                <a:ea typeface="ＭＳ Ｐゴシック" pitchFamily="34" charset="-128"/>
              </a:defRPr>
            </a:lvl2pPr>
            <a:lvl3pPr marL="1143000" indent="-228600" defTabSz="465138" eaLnBrk="0" hangingPunct="0">
              <a:defRPr sz="2400">
                <a:solidFill>
                  <a:schemeClr val="tx1"/>
                </a:solidFill>
                <a:latin typeface="Arial" pitchFamily="34" charset="0"/>
                <a:ea typeface="ＭＳ Ｐゴシック" pitchFamily="34" charset="-128"/>
              </a:defRPr>
            </a:lvl3pPr>
            <a:lvl4pPr marL="1600200" indent="-228600" defTabSz="465138" eaLnBrk="0" hangingPunct="0">
              <a:defRPr sz="2400">
                <a:solidFill>
                  <a:schemeClr val="tx1"/>
                </a:solidFill>
                <a:latin typeface="Arial" pitchFamily="34" charset="0"/>
                <a:ea typeface="ＭＳ Ｐゴシック" pitchFamily="34" charset="-128"/>
              </a:defRPr>
            </a:lvl4pPr>
            <a:lvl5pPr marL="2057400" indent="-228600" defTabSz="465138" eaLnBrk="0" hangingPunct="0">
              <a:defRPr sz="2400">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DB38CB3-8EC3-4F8B-8F46-EF3877F2AB29}" type="slidenum">
              <a:rPr lang="en-US" altLang="en-US" sz="1200">
                <a:cs typeface="Arial" pitchFamily="34" charset="0"/>
              </a:rPr>
              <a:pPr eaLnBrk="1" hangingPunct="1"/>
              <a:t>6</a:t>
            </a:fld>
            <a:endParaRPr lang="en-US" altLang="en-US" sz="120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171450" indent="-171450">
              <a:buFontTx/>
              <a:buChar char="•"/>
            </a:pPr>
            <a:r>
              <a:rPr lang="en-US" altLang="en-US" dirty="0" smtClean="0"/>
              <a:t>Part of being strategic is to clearly establish priorities and be transparent about the criteria used to set those priorities – thus the plan employs </a:t>
            </a:r>
            <a:r>
              <a:rPr lang="ja-JP" altLang="en-US" dirty="0" smtClean="0"/>
              <a:t>“</a:t>
            </a:r>
            <a:r>
              <a:rPr lang="en-US" altLang="ja-JP" dirty="0" smtClean="0"/>
              <a:t>risk analytics</a:t>
            </a:r>
            <a:r>
              <a:rPr lang="ja-JP" altLang="en-US" dirty="0" smtClean="0"/>
              <a:t>”</a:t>
            </a:r>
            <a:r>
              <a:rPr lang="en-US" altLang="ja-JP" dirty="0" smtClean="0"/>
              <a:t>  and  </a:t>
            </a:r>
            <a:r>
              <a:rPr lang="ja-JP" altLang="en-US" dirty="0" smtClean="0"/>
              <a:t>“</a:t>
            </a:r>
            <a:r>
              <a:rPr lang="en-US" altLang="ja-JP" dirty="0" smtClean="0"/>
              <a:t>performances measures</a:t>
            </a:r>
            <a:r>
              <a:rPr lang="ja-JP" altLang="en-US" dirty="0" smtClean="0"/>
              <a:t>”</a:t>
            </a:r>
            <a:r>
              <a:rPr lang="en-US" altLang="ja-JP" dirty="0" smtClean="0"/>
              <a:t>  -- this is also very much consistent with </a:t>
            </a:r>
            <a:r>
              <a:rPr lang="en-US" altLang="ja-JP" dirty="0" smtClean="0"/>
              <a:t>much of the work of key </a:t>
            </a:r>
            <a:r>
              <a:rPr lang="en-US" altLang="ja-JP" dirty="0" smtClean="0"/>
              <a:t>international organizations to base work on national </a:t>
            </a:r>
            <a:r>
              <a:rPr lang="en-US" altLang="ja-JP" dirty="0" smtClean="0"/>
              <a:t>self-assessments</a:t>
            </a:r>
            <a:r>
              <a:rPr lang="en-US" altLang="ja-JP" baseline="0" dirty="0" smtClean="0"/>
              <a:t> as well as</a:t>
            </a:r>
            <a:r>
              <a:rPr lang="en-US" altLang="ja-JP" dirty="0" smtClean="0"/>
              <a:t> metrics &amp; evaluation.  </a:t>
            </a:r>
            <a:endParaRPr lang="en-US" altLang="ja-JP" dirty="0" smtClean="0"/>
          </a:p>
          <a:p>
            <a:pPr marL="171450" indent="-171450">
              <a:buFontTx/>
              <a:buChar char="•"/>
            </a:pPr>
            <a:endParaRPr lang="en-US" altLang="en-US" dirty="0" smtClean="0"/>
          </a:p>
          <a:p>
            <a:pPr marL="171450" indent="-171450">
              <a:buFontTx/>
              <a:buChar char="•"/>
            </a:pPr>
            <a:r>
              <a:rPr lang="en-US" altLang="en-US" dirty="0" smtClean="0"/>
              <a:t>Personally, it would be easy to get lost in the language and concepts of </a:t>
            </a:r>
            <a:r>
              <a:rPr lang="ja-JP" altLang="en-US" dirty="0" smtClean="0"/>
              <a:t>“</a:t>
            </a:r>
            <a:r>
              <a:rPr lang="en-US" altLang="ja-JP" dirty="0" smtClean="0"/>
              <a:t>Monitoring and Evaluation</a:t>
            </a:r>
            <a:r>
              <a:rPr lang="ja-JP" altLang="en-US" dirty="0" smtClean="0"/>
              <a:t>”</a:t>
            </a:r>
            <a:r>
              <a:rPr lang="en-US" altLang="ja-JP" dirty="0" smtClean="0"/>
              <a:t>  -- what makes it real for me is what I take to be the main message:  FDA needs to work smarter, and demonstrate results </a:t>
            </a:r>
          </a:p>
          <a:p>
            <a:pPr marL="171450" indent="-171450">
              <a:buFontTx/>
              <a:buChar char="•"/>
            </a:pPr>
            <a:endParaRPr lang="en-US" altLang="en-US" dirty="0" smtClean="0"/>
          </a:p>
          <a:p>
            <a:pPr marL="171450" indent="-171450">
              <a:buFontTx/>
              <a:buChar char="•"/>
            </a:pPr>
            <a:r>
              <a:rPr lang="en-US" altLang="en-US" dirty="0" smtClean="0"/>
              <a:t>At the time the plan was published – February 2013 -- FDA anticipated that the strategic framework for the agency over the next five years, with periodic interim assessments and an in-depth evaluation after five years.</a:t>
            </a:r>
          </a:p>
          <a:p>
            <a:pPr marL="171450" indent="-171450">
              <a:buFontTx/>
              <a:buChar char="•"/>
            </a:pPr>
            <a:endParaRPr lang="en-US" altLang="en-US" dirty="0" smtClean="0"/>
          </a:p>
          <a:p>
            <a:pPr marL="171450" indent="-171450">
              <a:buFontTx/>
              <a:buChar char="•"/>
            </a:pPr>
            <a:r>
              <a:rPr lang="en-US" altLang="en-US" dirty="0" smtClean="0"/>
              <a:t>It is a challenge, and the process of turning this strategic plan into an operational reality is underway.  </a:t>
            </a:r>
          </a:p>
          <a:p>
            <a:pPr marL="171450" indent="-171450">
              <a:buFontTx/>
              <a:buChar char="•"/>
            </a:pPr>
            <a:endParaRPr lang="en-US" altLang="en-US" dirty="0" smtClean="0"/>
          </a:p>
          <a:p>
            <a:pPr marL="171450" indent="-171450">
              <a:buFontTx/>
              <a:buChar char="•"/>
            </a:pPr>
            <a:endParaRPr lang="en-US" altLang="en-US" dirty="0" smtClean="0"/>
          </a:p>
          <a:p>
            <a:pPr marL="171450" indent="-171450">
              <a:buFontTx/>
              <a:buChar char="•"/>
            </a:pPr>
            <a:endParaRPr lang="en-US" altLang="en-US" dirty="0" smtClean="0"/>
          </a:p>
          <a:p>
            <a:pPr marL="171450" indent="-171450"/>
            <a:r>
              <a:rPr lang="en-US" altLang="en-US" dirty="0" smtClean="0"/>
              <a:t>measure the impact </a:t>
            </a:r>
          </a:p>
          <a:p>
            <a:pPr marL="171450" indent="-171450"/>
            <a:r>
              <a:rPr lang="en-US" altLang="en-US" dirty="0" smtClean="0"/>
              <a:t>of our efforts to be sure FDA is </a:t>
            </a:r>
          </a:p>
          <a:p>
            <a:pPr marL="171450" indent="-171450"/>
            <a:r>
              <a:rPr lang="en-US" altLang="en-US" dirty="0" smtClean="0"/>
              <a:t>using its resources wisely.</a:t>
            </a:r>
          </a:p>
          <a:p>
            <a:pPr marL="171450" indent="-171450"/>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171450" indent="-171450">
              <a:buFontTx/>
              <a:buChar char="•"/>
            </a:pPr>
            <a:r>
              <a:rPr lang="en-US" altLang="en-US" dirty="0" smtClean="0"/>
              <a:t>There are many action items noted in the Plan that are already underway and achievable. We are developing  a more detailed operational document from this framework to further guide how FDA will engage partners, evaluate its programs, prioritize decision making and otherwise pursue capacity-building efforts</a:t>
            </a:r>
            <a:r>
              <a:rPr lang="en-US" altLang="en-US" dirty="0" smtClean="0"/>
              <a:t>.</a:t>
            </a:r>
          </a:p>
          <a:p>
            <a:pPr marL="171450" indent="-171450">
              <a:buFontTx/>
              <a:buChar char="•"/>
            </a:pPr>
            <a:r>
              <a:rPr lang="en-US" altLang="en-US" dirty="0" smtClean="0"/>
              <a:t>Keep in mind the “FSMA</a:t>
            </a:r>
            <a:r>
              <a:rPr lang="en-US" altLang="en-US" baseline="0" dirty="0" smtClean="0"/>
              <a:t> Plus” --   evidence based decision making, partnerships &amp; assessment analysis</a:t>
            </a:r>
          </a:p>
          <a:p>
            <a:pPr marL="171450" indent="-171450">
              <a:buFontTx/>
              <a:buChar char="•"/>
            </a:pPr>
            <a:endParaRPr lang="en-US" altLang="en-US" dirty="0" smtClean="0"/>
          </a:p>
          <a:p>
            <a:pPr marL="171450" indent="-171450">
              <a:buFontTx/>
              <a:buChar char="•"/>
            </a:pPr>
            <a:endParaRPr lang="en-US" altLang="en-US" dirty="0" smtClean="0"/>
          </a:p>
          <a:p>
            <a:pPr marL="171450" indent="-171450"/>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en-US" altLang="en-US" smtClean="0"/>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D78B835-5DDE-42EB-8C05-DFE721E7B767}"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7B284D-E141-403B-8385-CD82E8AA8042}" type="slidenum">
              <a:rPr lang="en-US" altLang="en-US"/>
              <a:pPr/>
              <a:t>‹#›</a:t>
            </a:fld>
            <a:endParaRPr lang="en-US" altLang="en-US"/>
          </a:p>
        </p:txBody>
      </p:sp>
    </p:spTree>
    <p:extLst>
      <p:ext uri="{BB962C8B-B14F-4D97-AF65-F5344CB8AC3E}">
        <p14:creationId xmlns:p14="http://schemas.microsoft.com/office/powerpoint/2010/main" val="37723430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6B719D1-8F84-4A46-BA64-5C85A90D5CBD}"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D7C99B-F37B-4711-8992-729DC4FBB065}" type="slidenum">
              <a:rPr lang="en-US" altLang="en-US"/>
              <a:pPr/>
              <a:t>‹#›</a:t>
            </a:fld>
            <a:endParaRPr lang="en-US" altLang="en-US"/>
          </a:p>
        </p:txBody>
      </p:sp>
    </p:spTree>
    <p:extLst>
      <p:ext uri="{BB962C8B-B14F-4D97-AF65-F5344CB8AC3E}">
        <p14:creationId xmlns:p14="http://schemas.microsoft.com/office/powerpoint/2010/main" val="110129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BD0B273-7236-4C2B-AF15-6FBD916F3E4B}"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929283-262D-4EB2-8A88-0C8E9B5B66F1}" type="slidenum">
              <a:rPr lang="en-US" altLang="en-US"/>
              <a:pPr/>
              <a:t>‹#›</a:t>
            </a:fld>
            <a:endParaRPr lang="en-US" altLang="en-US"/>
          </a:p>
        </p:txBody>
      </p:sp>
    </p:spTree>
    <p:extLst>
      <p:ext uri="{BB962C8B-B14F-4D97-AF65-F5344CB8AC3E}">
        <p14:creationId xmlns:p14="http://schemas.microsoft.com/office/powerpoint/2010/main" val="37074375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B13179D-5173-42E7-8481-426F2F4261F9}"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60EC7E-D207-4511-8DB4-6FDC86538DB1}" type="slidenum">
              <a:rPr lang="en-US" altLang="en-US"/>
              <a:pPr/>
              <a:t>‹#›</a:t>
            </a:fld>
            <a:endParaRPr lang="en-US" altLang="en-US"/>
          </a:p>
        </p:txBody>
      </p:sp>
    </p:spTree>
    <p:extLst>
      <p:ext uri="{BB962C8B-B14F-4D97-AF65-F5344CB8AC3E}">
        <p14:creationId xmlns:p14="http://schemas.microsoft.com/office/powerpoint/2010/main" val="7341703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46071B6-78DD-4F2A-8BF4-B0210A0896B3}"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FFC839-C602-4B50-B5EE-9F630AA13B90}" type="slidenum">
              <a:rPr lang="en-US" altLang="en-US"/>
              <a:pPr/>
              <a:t>‹#›</a:t>
            </a:fld>
            <a:endParaRPr lang="en-US" altLang="en-US"/>
          </a:p>
        </p:txBody>
      </p:sp>
    </p:spTree>
    <p:extLst>
      <p:ext uri="{BB962C8B-B14F-4D97-AF65-F5344CB8AC3E}">
        <p14:creationId xmlns:p14="http://schemas.microsoft.com/office/powerpoint/2010/main" val="32229242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BD8B6C5-3BA3-4D03-8F78-F1DBE9149C89}"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6D9EBA-0F95-4165-AD35-7BAF5D58CC78}" type="slidenum">
              <a:rPr lang="en-US" altLang="en-US"/>
              <a:pPr/>
              <a:t>‹#›</a:t>
            </a:fld>
            <a:endParaRPr lang="en-US" altLang="en-US"/>
          </a:p>
        </p:txBody>
      </p:sp>
    </p:spTree>
    <p:extLst>
      <p:ext uri="{BB962C8B-B14F-4D97-AF65-F5344CB8AC3E}">
        <p14:creationId xmlns:p14="http://schemas.microsoft.com/office/powerpoint/2010/main" val="36364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1E2DEDF-A3CD-49E3-8B8C-6AD94537415B}"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80A4A4-EE43-4C94-B8DE-8DC1CD51EA62}" type="slidenum">
              <a:rPr lang="en-US" altLang="en-US"/>
              <a:pPr/>
              <a:t>‹#›</a:t>
            </a:fld>
            <a:endParaRPr lang="en-US" altLang="en-US"/>
          </a:p>
        </p:txBody>
      </p:sp>
    </p:spTree>
    <p:extLst>
      <p:ext uri="{BB962C8B-B14F-4D97-AF65-F5344CB8AC3E}">
        <p14:creationId xmlns:p14="http://schemas.microsoft.com/office/powerpoint/2010/main" val="814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613AB0E-EA0F-469A-9CB9-A1D6E1155B12}" type="datetime1">
              <a:rPr lang="en-US" altLang="en-US"/>
              <a:pPr/>
              <a:t>6/17/2014</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4E19F60-FB26-44CA-B53D-59CEFBBA0EEF}" type="slidenum">
              <a:rPr lang="en-US" altLang="en-US"/>
              <a:pPr/>
              <a:t>‹#›</a:t>
            </a:fld>
            <a:endParaRPr lang="en-US" altLang="en-US"/>
          </a:p>
        </p:txBody>
      </p:sp>
    </p:spTree>
    <p:extLst>
      <p:ext uri="{BB962C8B-B14F-4D97-AF65-F5344CB8AC3E}">
        <p14:creationId xmlns:p14="http://schemas.microsoft.com/office/powerpoint/2010/main" val="268137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01628BC-7774-4CA8-879E-4B9B87D04D6B}" type="datetime1">
              <a:rPr lang="en-US" altLang="en-US"/>
              <a:pPr/>
              <a:t>6/17/2014</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75E7E38-33A8-4474-B65E-69B2BB9E436C}" type="slidenum">
              <a:rPr lang="en-US" altLang="en-US"/>
              <a:pPr/>
              <a:t>‹#›</a:t>
            </a:fld>
            <a:endParaRPr lang="en-US" altLang="en-US"/>
          </a:p>
        </p:txBody>
      </p:sp>
    </p:spTree>
    <p:extLst>
      <p:ext uri="{BB962C8B-B14F-4D97-AF65-F5344CB8AC3E}">
        <p14:creationId xmlns:p14="http://schemas.microsoft.com/office/powerpoint/2010/main" val="774995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70F53CC-542C-4F9C-9B8D-F7D859FA32AE}" type="datetime1">
              <a:rPr lang="en-US" altLang="en-US"/>
              <a:pPr/>
              <a:t>6/17/2014</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4C693B3-B7F2-42BA-A64C-639ACC1EBC99}" type="slidenum">
              <a:rPr lang="en-US" altLang="en-US"/>
              <a:pPr/>
              <a:t>‹#›</a:t>
            </a:fld>
            <a:endParaRPr lang="en-US" altLang="en-US"/>
          </a:p>
        </p:txBody>
      </p:sp>
    </p:spTree>
    <p:extLst>
      <p:ext uri="{BB962C8B-B14F-4D97-AF65-F5344CB8AC3E}">
        <p14:creationId xmlns:p14="http://schemas.microsoft.com/office/powerpoint/2010/main" val="289165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C510C93-C920-4176-83DB-E05A9DB8B24A}"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C0E1FC-92D8-4DD8-9A35-2584F93ECF10}" type="slidenum">
              <a:rPr lang="en-US" altLang="en-US"/>
              <a:pPr/>
              <a:t>‹#›</a:t>
            </a:fld>
            <a:endParaRPr lang="en-US" altLang="en-US"/>
          </a:p>
        </p:txBody>
      </p:sp>
    </p:spTree>
    <p:extLst>
      <p:ext uri="{BB962C8B-B14F-4D97-AF65-F5344CB8AC3E}">
        <p14:creationId xmlns:p14="http://schemas.microsoft.com/office/powerpoint/2010/main" val="106353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6FABBD5-F628-4D70-99D0-49076CB35E1D}"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CA1B9F-183B-49C8-A935-4C370C56EBF6}" type="slidenum">
              <a:rPr lang="en-US" altLang="en-US"/>
              <a:pPr/>
              <a:t>‹#›</a:t>
            </a:fld>
            <a:endParaRPr lang="en-US" altLang="en-US"/>
          </a:p>
        </p:txBody>
      </p:sp>
    </p:spTree>
    <p:extLst>
      <p:ext uri="{BB962C8B-B14F-4D97-AF65-F5344CB8AC3E}">
        <p14:creationId xmlns:p14="http://schemas.microsoft.com/office/powerpoint/2010/main" val="287121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C5ADA60-C4FA-4E19-8847-50335AB9E15E}"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05A4E5-0C8D-4A37-B8AB-BC4B1B7D0756}" type="slidenum">
              <a:rPr lang="en-US" altLang="en-US"/>
              <a:pPr/>
              <a:t>‹#›</a:t>
            </a:fld>
            <a:endParaRPr lang="en-US" altLang="en-US"/>
          </a:p>
        </p:txBody>
      </p:sp>
    </p:spTree>
    <p:extLst>
      <p:ext uri="{BB962C8B-B14F-4D97-AF65-F5344CB8AC3E}">
        <p14:creationId xmlns:p14="http://schemas.microsoft.com/office/powerpoint/2010/main" val="232988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FEBDDB8-9D68-4E0A-B82E-0448B0737B02}"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599FD8-4C80-4D1B-8C71-06B390EF23AF}" type="slidenum">
              <a:rPr lang="en-US" altLang="en-US"/>
              <a:pPr/>
              <a:t>‹#›</a:t>
            </a:fld>
            <a:endParaRPr lang="en-US" altLang="en-US"/>
          </a:p>
        </p:txBody>
      </p:sp>
    </p:spTree>
    <p:extLst>
      <p:ext uri="{BB962C8B-B14F-4D97-AF65-F5344CB8AC3E}">
        <p14:creationId xmlns:p14="http://schemas.microsoft.com/office/powerpoint/2010/main" val="2170272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C47C7E5-16B2-4420-9381-AB6D0B052314}"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CED259-C0B5-4F54-B438-81E36BC93D21}" type="slidenum">
              <a:rPr lang="en-US" altLang="en-US"/>
              <a:pPr/>
              <a:t>‹#›</a:t>
            </a:fld>
            <a:endParaRPr lang="en-US" altLang="en-US"/>
          </a:p>
        </p:txBody>
      </p:sp>
    </p:spTree>
    <p:extLst>
      <p:ext uri="{BB962C8B-B14F-4D97-AF65-F5344CB8AC3E}">
        <p14:creationId xmlns:p14="http://schemas.microsoft.com/office/powerpoint/2010/main" val="1962373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40AFBCE-38A6-4D31-B738-A05398A8CAA9}"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A1D112-7CF5-45BE-8A8D-83C6BEEC1FD4}" type="slidenum">
              <a:rPr lang="en-US" altLang="en-US"/>
              <a:pPr/>
              <a:t>‹#›</a:t>
            </a:fld>
            <a:endParaRPr lang="en-US" altLang="en-US"/>
          </a:p>
        </p:txBody>
      </p:sp>
    </p:spTree>
    <p:extLst>
      <p:ext uri="{BB962C8B-B14F-4D97-AF65-F5344CB8AC3E}">
        <p14:creationId xmlns:p14="http://schemas.microsoft.com/office/powerpoint/2010/main" val="77144334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BA0371E0-6F74-48C7-AC2C-803A5A797C00}"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CDB810-6B3D-45BB-AD60-48C3B6AA740E}" type="slidenum">
              <a:rPr lang="en-US" altLang="en-US"/>
              <a:pPr/>
              <a:t>‹#›</a:t>
            </a:fld>
            <a:endParaRPr lang="en-US" altLang="en-US"/>
          </a:p>
        </p:txBody>
      </p:sp>
    </p:spTree>
    <p:extLst>
      <p:ext uri="{BB962C8B-B14F-4D97-AF65-F5344CB8AC3E}">
        <p14:creationId xmlns:p14="http://schemas.microsoft.com/office/powerpoint/2010/main" val="28387769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DBBCFC5-E11E-4CCE-B871-4722500EF6FF}"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FB1D83-0BEE-49B7-9BB3-FFB77E59567D}" type="slidenum">
              <a:rPr lang="en-US" altLang="en-US"/>
              <a:pPr/>
              <a:t>‹#›</a:t>
            </a:fld>
            <a:endParaRPr lang="en-US" altLang="en-US"/>
          </a:p>
        </p:txBody>
      </p:sp>
    </p:spTree>
    <p:extLst>
      <p:ext uri="{BB962C8B-B14F-4D97-AF65-F5344CB8AC3E}">
        <p14:creationId xmlns:p14="http://schemas.microsoft.com/office/powerpoint/2010/main" val="193995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042DCE6-2F70-4FE1-9433-7E0682789A0A}" type="datetime1">
              <a:rPr lang="en-US" altLang="en-US"/>
              <a:pPr/>
              <a:t>6/17/2014</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9BAC763-1424-480B-969F-A59774F77BAF}" type="slidenum">
              <a:rPr lang="en-US" altLang="en-US"/>
              <a:pPr/>
              <a:t>‹#›</a:t>
            </a:fld>
            <a:endParaRPr lang="en-US" altLang="en-US"/>
          </a:p>
        </p:txBody>
      </p:sp>
    </p:spTree>
    <p:extLst>
      <p:ext uri="{BB962C8B-B14F-4D97-AF65-F5344CB8AC3E}">
        <p14:creationId xmlns:p14="http://schemas.microsoft.com/office/powerpoint/2010/main" val="376535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B293AF9-41FE-4871-AD6A-21CEDA5F816F}" type="datetime1">
              <a:rPr lang="en-US" altLang="en-US"/>
              <a:pPr/>
              <a:t>6/17/2014</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5F1643B-1115-4EB1-87F2-4005BD1B9865}" type="slidenum">
              <a:rPr lang="en-US" altLang="en-US"/>
              <a:pPr/>
              <a:t>‹#›</a:t>
            </a:fld>
            <a:endParaRPr lang="en-US" altLang="en-US"/>
          </a:p>
        </p:txBody>
      </p:sp>
    </p:spTree>
    <p:extLst>
      <p:ext uri="{BB962C8B-B14F-4D97-AF65-F5344CB8AC3E}">
        <p14:creationId xmlns:p14="http://schemas.microsoft.com/office/powerpoint/2010/main" val="124934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DA International Program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9353A47-DCBA-4FE1-A85B-DFEE85658755}" type="datetime1">
              <a:rPr lang="en-US" altLang="en-US"/>
              <a:pPr/>
              <a:t>6/17/2014</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2C3CB79-C49A-4D3F-8919-43F82CC3FF5F}" type="slidenum">
              <a:rPr lang="en-US" altLang="en-US"/>
              <a:pPr/>
              <a:t>‹#›</a:t>
            </a:fld>
            <a:endParaRPr lang="en-US" altLang="en-US"/>
          </a:p>
        </p:txBody>
      </p:sp>
    </p:spTree>
    <p:extLst>
      <p:ext uri="{BB962C8B-B14F-4D97-AF65-F5344CB8AC3E}">
        <p14:creationId xmlns:p14="http://schemas.microsoft.com/office/powerpoint/2010/main" val="282159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66A62D5-BF29-414D-8F29-7056AF76F58C}"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1D7EA5-19F0-4E0E-9AA2-6BDA8BB70A95}" type="slidenum">
              <a:rPr lang="en-US" altLang="en-US"/>
              <a:pPr/>
              <a:t>‹#›</a:t>
            </a:fld>
            <a:endParaRPr lang="en-US" altLang="en-US"/>
          </a:p>
        </p:txBody>
      </p:sp>
    </p:spTree>
    <p:extLst>
      <p:ext uri="{BB962C8B-B14F-4D97-AF65-F5344CB8AC3E}">
        <p14:creationId xmlns:p14="http://schemas.microsoft.com/office/powerpoint/2010/main" val="198823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557DD3-6E4C-428E-8277-C147EDEAF2B5}" type="datetime1">
              <a:rPr lang="en-US" altLang="en-US"/>
              <a:pPr/>
              <a:t>6/17/2014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FDA7B8-3C97-48B7-9C5A-0400B31A335D}" type="slidenum">
              <a:rPr lang="en-US" altLang="en-US"/>
              <a:pPr/>
              <a:t>‹#›</a:t>
            </a:fld>
            <a:endParaRPr lang="en-US" altLang="en-US"/>
          </a:p>
        </p:txBody>
      </p:sp>
    </p:spTree>
    <p:extLst>
      <p:ext uri="{BB962C8B-B14F-4D97-AF65-F5344CB8AC3E}">
        <p14:creationId xmlns:p14="http://schemas.microsoft.com/office/powerpoint/2010/main" val="31848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280C37-845B-4408-BC50-5A04D59BB4CD}" type="datetime1">
              <a:rPr lang="en-US" altLang="en-US"/>
              <a:pPr/>
              <a:t>6/17/2014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3C5468-88A2-4524-882A-471A11FE3ADA}" type="slidenum">
              <a:rPr lang="en-US" altLang="en-US"/>
              <a:pPr/>
              <a:t>‹#›</a:t>
            </a:fld>
            <a:endParaRPr lang="en-US" altLang="en-US"/>
          </a:p>
        </p:txBody>
      </p:sp>
    </p:spTree>
    <p:extLst>
      <p:ext uri="{BB962C8B-B14F-4D97-AF65-F5344CB8AC3E}">
        <p14:creationId xmlns:p14="http://schemas.microsoft.com/office/powerpoint/2010/main" val="285864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556C820-7011-470A-A170-E1E7B0470285}" type="datetime1">
              <a:rPr lang="en-US" altLang="en-US"/>
              <a:pPr/>
              <a:t>6/17/2014</a:t>
            </a:fld>
            <a:endParaRPr lang="en-US" alt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cs typeface="+mn-cs"/>
              </a:defRPr>
            </a:lvl1pPr>
          </a:lstStyle>
          <a:p>
            <a:pPr>
              <a:defRPr/>
            </a:pPr>
            <a:endParaRPr lang="en-US"/>
          </a:p>
        </p:txBody>
      </p:sp>
      <p:grpSp>
        <p:nvGrpSpPr>
          <p:cNvPr id="1030" name="Group 122"/>
          <p:cNvGrpSpPr>
            <a:grpSpLocks/>
          </p:cNvGrpSpPr>
          <p:nvPr/>
        </p:nvGrpSpPr>
        <p:grpSpPr bwMode="auto">
          <a:xfrm>
            <a:off x="304800" y="2039938"/>
            <a:ext cx="8534400" cy="4513262"/>
            <a:chOff x="104" y="615"/>
            <a:chExt cx="6261" cy="3311"/>
          </a:xfrm>
        </p:grpSpPr>
        <p:grpSp>
          <p:nvGrpSpPr>
            <p:cNvPr id="1033" name="Group 123"/>
            <p:cNvGrpSpPr>
              <a:grpSpLocks/>
            </p:cNvGrpSpPr>
            <p:nvPr/>
          </p:nvGrpSpPr>
          <p:grpSpPr bwMode="auto">
            <a:xfrm>
              <a:off x="2603" y="617"/>
              <a:ext cx="3762" cy="3080"/>
              <a:chOff x="2603" y="617"/>
              <a:chExt cx="3762" cy="3080"/>
            </a:xfrm>
          </p:grpSpPr>
          <p:grpSp>
            <p:nvGrpSpPr>
              <p:cNvPr id="1041" name="Group 124"/>
              <p:cNvGrpSpPr>
                <a:grpSpLocks/>
              </p:cNvGrpSpPr>
              <p:nvPr/>
            </p:nvGrpSpPr>
            <p:grpSpPr bwMode="auto">
              <a:xfrm>
                <a:off x="5812" y="2575"/>
                <a:ext cx="553" cy="1122"/>
                <a:chOff x="5812" y="2575"/>
                <a:chExt cx="553" cy="1122"/>
              </a:xfrm>
            </p:grpSpPr>
            <p:grpSp>
              <p:nvGrpSpPr>
                <p:cNvPr id="1065" name="Group 125"/>
                <p:cNvGrpSpPr>
                  <a:grpSpLocks/>
                </p:cNvGrpSpPr>
                <p:nvPr/>
              </p:nvGrpSpPr>
              <p:grpSpPr bwMode="auto">
                <a:xfrm>
                  <a:off x="5812" y="3367"/>
                  <a:ext cx="553" cy="330"/>
                  <a:chOff x="5812" y="3367"/>
                  <a:chExt cx="553" cy="330"/>
                </a:xfrm>
              </p:grpSpPr>
              <p:sp>
                <p:nvSpPr>
                  <p:cNvPr id="1067" name="Freeform 126"/>
                  <p:cNvSpPr>
                    <a:spLocks/>
                  </p:cNvSpPr>
                  <p:nvPr/>
                </p:nvSpPr>
                <p:spPr bwMode="auto">
                  <a:xfrm>
                    <a:off x="6276" y="3367"/>
                    <a:ext cx="89" cy="200"/>
                  </a:xfrm>
                  <a:custGeom>
                    <a:avLst/>
                    <a:gdLst>
                      <a:gd name="T0" fmla="*/ 28 w 89"/>
                      <a:gd name="T1" fmla="*/ 3 h 200"/>
                      <a:gd name="T2" fmla="*/ 37 w 89"/>
                      <a:gd name="T3" fmla="*/ 0 h 200"/>
                      <a:gd name="T4" fmla="*/ 53 w 89"/>
                      <a:gd name="T5" fmla="*/ 22 h 200"/>
                      <a:gd name="T6" fmla="*/ 51 w 89"/>
                      <a:gd name="T7" fmla="*/ 86 h 200"/>
                      <a:gd name="T8" fmla="*/ 62 w 89"/>
                      <a:gd name="T9" fmla="*/ 86 h 200"/>
                      <a:gd name="T10" fmla="*/ 64 w 89"/>
                      <a:gd name="T11" fmla="*/ 94 h 200"/>
                      <a:gd name="T12" fmla="*/ 68 w 89"/>
                      <a:gd name="T13" fmla="*/ 108 h 200"/>
                      <a:gd name="T14" fmla="*/ 70 w 89"/>
                      <a:gd name="T15" fmla="*/ 116 h 200"/>
                      <a:gd name="T16" fmla="*/ 79 w 89"/>
                      <a:gd name="T17" fmla="*/ 113 h 200"/>
                      <a:gd name="T18" fmla="*/ 86 w 89"/>
                      <a:gd name="T19" fmla="*/ 100 h 200"/>
                      <a:gd name="T20" fmla="*/ 88 w 89"/>
                      <a:gd name="T21" fmla="*/ 108 h 200"/>
                      <a:gd name="T22" fmla="*/ 83 w 89"/>
                      <a:gd name="T23" fmla="*/ 119 h 200"/>
                      <a:gd name="T24" fmla="*/ 79 w 89"/>
                      <a:gd name="T25" fmla="*/ 127 h 200"/>
                      <a:gd name="T26" fmla="*/ 77 w 89"/>
                      <a:gd name="T27" fmla="*/ 144 h 200"/>
                      <a:gd name="T28" fmla="*/ 66 w 89"/>
                      <a:gd name="T29" fmla="*/ 152 h 200"/>
                      <a:gd name="T30" fmla="*/ 60 w 89"/>
                      <a:gd name="T31" fmla="*/ 155 h 200"/>
                      <a:gd name="T32" fmla="*/ 51 w 89"/>
                      <a:gd name="T33" fmla="*/ 163 h 200"/>
                      <a:gd name="T34" fmla="*/ 48 w 89"/>
                      <a:gd name="T35" fmla="*/ 171 h 200"/>
                      <a:gd name="T36" fmla="*/ 51 w 89"/>
                      <a:gd name="T37" fmla="*/ 180 h 200"/>
                      <a:gd name="T38" fmla="*/ 53 w 89"/>
                      <a:gd name="T39" fmla="*/ 188 h 200"/>
                      <a:gd name="T40" fmla="*/ 42 w 89"/>
                      <a:gd name="T41" fmla="*/ 193 h 200"/>
                      <a:gd name="T42" fmla="*/ 35 w 89"/>
                      <a:gd name="T43" fmla="*/ 196 h 200"/>
                      <a:gd name="T44" fmla="*/ 28 w 89"/>
                      <a:gd name="T45" fmla="*/ 199 h 200"/>
                      <a:gd name="T46" fmla="*/ 24 w 89"/>
                      <a:gd name="T47" fmla="*/ 196 h 200"/>
                      <a:gd name="T48" fmla="*/ 14 w 89"/>
                      <a:gd name="T49" fmla="*/ 193 h 200"/>
                      <a:gd name="T50" fmla="*/ 9 w 89"/>
                      <a:gd name="T51" fmla="*/ 188 h 200"/>
                      <a:gd name="T52" fmla="*/ 14 w 89"/>
                      <a:gd name="T53" fmla="*/ 182 h 200"/>
                      <a:gd name="T54" fmla="*/ 23 w 89"/>
                      <a:gd name="T55" fmla="*/ 180 h 200"/>
                      <a:gd name="T56" fmla="*/ 28 w 89"/>
                      <a:gd name="T57" fmla="*/ 166 h 200"/>
                      <a:gd name="T58" fmla="*/ 28 w 89"/>
                      <a:gd name="T59" fmla="*/ 160 h 200"/>
                      <a:gd name="T60" fmla="*/ 23 w 89"/>
                      <a:gd name="T61" fmla="*/ 155 h 200"/>
                      <a:gd name="T62" fmla="*/ 14 w 89"/>
                      <a:gd name="T63" fmla="*/ 146 h 200"/>
                      <a:gd name="T64" fmla="*/ 7 w 89"/>
                      <a:gd name="T65" fmla="*/ 146 h 200"/>
                      <a:gd name="T66" fmla="*/ 2 w 89"/>
                      <a:gd name="T67" fmla="*/ 144 h 200"/>
                      <a:gd name="T68" fmla="*/ 0 w 89"/>
                      <a:gd name="T69" fmla="*/ 135 h 200"/>
                      <a:gd name="T70" fmla="*/ 2 w 89"/>
                      <a:gd name="T71" fmla="*/ 130 h 200"/>
                      <a:gd name="T72" fmla="*/ 7 w 89"/>
                      <a:gd name="T73" fmla="*/ 130 h 200"/>
                      <a:gd name="T74" fmla="*/ 14 w 89"/>
                      <a:gd name="T75" fmla="*/ 127 h 200"/>
                      <a:gd name="T76" fmla="*/ 23 w 89"/>
                      <a:gd name="T77" fmla="*/ 119 h 200"/>
                      <a:gd name="T78" fmla="*/ 26 w 89"/>
                      <a:gd name="T79" fmla="*/ 116 h 200"/>
                      <a:gd name="T80" fmla="*/ 30 w 89"/>
                      <a:gd name="T81" fmla="*/ 86 h 200"/>
                      <a:gd name="T82" fmla="*/ 26 w 89"/>
                      <a:gd name="T83" fmla="*/ 77 h 200"/>
                      <a:gd name="T84" fmla="*/ 20 w 89"/>
                      <a:gd name="T85" fmla="*/ 72 h 200"/>
                      <a:gd name="T86" fmla="*/ 18 w 89"/>
                      <a:gd name="T87" fmla="*/ 55 h 200"/>
                      <a:gd name="T88" fmla="*/ 20 w 89"/>
                      <a:gd name="T89" fmla="*/ 39 h 200"/>
                      <a:gd name="T90" fmla="*/ 23 w 89"/>
                      <a:gd name="T91" fmla="*/ 28 h 200"/>
                      <a:gd name="T92" fmla="*/ 28 w 8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 h="200">
                        <a:moveTo>
                          <a:pt x="28" y="3"/>
                        </a:moveTo>
                        <a:lnTo>
                          <a:pt x="37" y="0"/>
                        </a:lnTo>
                        <a:lnTo>
                          <a:pt x="53" y="22"/>
                        </a:lnTo>
                        <a:lnTo>
                          <a:pt x="51" y="86"/>
                        </a:lnTo>
                        <a:lnTo>
                          <a:pt x="62" y="86"/>
                        </a:lnTo>
                        <a:lnTo>
                          <a:pt x="64" y="94"/>
                        </a:lnTo>
                        <a:lnTo>
                          <a:pt x="68" y="108"/>
                        </a:lnTo>
                        <a:lnTo>
                          <a:pt x="70" y="116"/>
                        </a:lnTo>
                        <a:lnTo>
                          <a:pt x="79" y="113"/>
                        </a:lnTo>
                        <a:lnTo>
                          <a:pt x="86" y="100"/>
                        </a:lnTo>
                        <a:lnTo>
                          <a:pt x="88" y="108"/>
                        </a:lnTo>
                        <a:lnTo>
                          <a:pt x="83" y="119"/>
                        </a:lnTo>
                        <a:lnTo>
                          <a:pt x="79" y="127"/>
                        </a:lnTo>
                        <a:lnTo>
                          <a:pt x="77" y="144"/>
                        </a:lnTo>
                        <a:lnTo>
                          <a:pt x="66" y="152"/>
                        </a:lnTo>
                        <a:lnTo>
                          <a:pt x="60" y="155"/>
                        </a:lnTo>
                        <a:lnTo>
                          <a:pt x="51" y="163"/>
                        </a:lnTo>
                        <a:lnTo>
                          <a:pt x="48" y="171"/>
                        </a:lnTo>
                        <a:lnTo>
                          <a:pt x="51" y="180"/>
                        </a:lnTo>
                        <a:lnTo>
                          <a:pt x="53" y="188"/>
                        </a:lnTo>
                        <a:lnTo>
                          <a:pt x="42" y="193"/>
                        </a:lnTo>
                        <a:lnTo>
                          <a:pt x="35" y="196"/>
                        </a:lnTo>
                        <a:lnTo>
                          <a:pt x="28" y="199"/>
                        </a:lnTo>
                        <a:lnTo>
                          <a:pt x="24" y="196"/>
                        </a:lnTo>
                        <a:lnTo>
                          <a:pt x="14" y="193"/>
                        </a:lnTo>
                        <a:lnTo>
                          <a:pt x="9" y="188"/>
                        </a:lnTo>
                        <a:lnTo>
                          <a:pt x="14" y="182"/>
                        </a:lnTo>
                        <a:lnTo>
                          <a:pt x="23" y="180"/>
                        </a:lnTo>
                        <a:lnTo>
                          <a:pt x="28" y="166"/>
                        </a:lnTo>
                        <a:lnTo>
                          <a:pt x="28" y="160"/>
                        </a:lnTo>
                        <a:lnTo>
                          <a:pt x="23" y="155"/>
                        </a:lnTo>
                        <a:lnTo>
                          <a:pt x="14" y="146"/>
                        </a:lnTo>
                        <a:lnTo>
                          <a:pt x="7" y="146"/>
                        </a:lnTo>
                        <a:lnTo>
                          <a:pt x="2" y="144"/>
                        </a:lnTo>
                        <a:lnTo>
                          <a:pt x="0" y="135"/>
                        </a:lnTo>
                        <a:lnTo>
                          <a:pt x="2" y="130"/>
                        </a:lnTo>
                        <a:lnTo>
                          <a:pt x="7" y="130"/>
                        </a:lnTo>
                        <a:lnTo>
                          <a:pt x="14" y="127"/>
                        </a:lnTo>
                        <a:lnTo>
                          <a:pt x="23" y="119"/>
                        </a:lnTo>
                        <a:lnTo>
                          <a:pt x="26" y="116"/>
                        </a:lnTo>
                        <a:lnTo>
                          <a:pt x="30" y="86"/>
                        </a:lnTo>
                        <a:lnTo>
                          <a:pt x="26" y="77"/>
                        </a:lnTo>
                        <a:lnTo>
                          <a:pt x="20" y="72"/>
                        </a:lnTo>
                        <a:lnTo>
                          <a:pt x="18" y="55"/>
                        </a:lnTo>
                        <a:lnTo>
                          <a:pt x="20" y="39"/>
                        </a:lnTo>
                        <a:lnTo>
                          <a:pt x="23" y="28"/>
                        </a:lnTo>
                        <a:lnTo>
                          <a:pt x="28" y="3"/>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68" name="Freeform 127"/>
                  <p:cNvSpPr>
                    <a:spLocks/>
                  </p:cNvSpPr>
                  <p:nvPr/>
                </p:nvSpPr>
                <p:spPr bwMode="auto">
                  <a:xfrm>
                    <a:off x="6106" y="3527"/>
                    <a:ext cx="164" cy="170"/>
                  </a:xfrm>
                  <a:custGeom>
                    <a:avLst/>
                    <a:gdLst>
                      <a:gd name="T0" fmla="*/ 93 w 165"/>
                      <a:gd name="T1" fmla="*/ 0 h 170"/>
                      <a:gd name="T2" fmla="*/ 114 w 165"/>
                      <a:gd name="T3" fmla="*/ 0 h 170"/>
                      <a:gd name="T4" fmla="*/ 142 w 165"/>
                      <a:gd name="T5" fmla="*/ 44 h 170"/>
                      <a:gd name="T6" fmla="*/ 111 w 165"/>
                      <a:gd name="T7" fmla="*/ 83 h 170"/>
                      <a:gd name="T8" fmla="*/ 111 w 165"/>
                      <a:gd name="T9" fmla="*/ 100 h 170"/>
                      <a:gd name="T10" fmla="*/ 105 w 165"/>
                      <a:gd name="T11" fmla="*/ 105 h 170"/>
                      <a:gd name="T12" fmla="*/ 86 w 165"/>
                      <a:gd name="T13" fmla="*/ 105 h 170"/>
                      <a:gd name="T14" fmla="*/ 82 w 165"/>
                      <a:gd name="T15" fmla="*/ 127 h 170"/>
                      <a:gd name="T16" fmla="*/ 67 w 165"/>
                      <a:gd name="T17" fmla="*/ 150 h 170"/>
                      <a:gd name="T18" fmla="*/ 53 w 165"/>
                      <a:gd name="T19" fmla="*/ 169 h 170"/>
                      <a:gd name="T20" fmla="*/ 53 w 165"/>
                      <a:gd name="T21" fmla="*/ 152 h 170"/>
                      <a:gd name="T22" fmla="*/ 28 w 165"/>
                      <a:gd name="T23" fmla="*/ 155 h 170"/>
                      <a:gd name="T24" fmla="*/ 18 w 165"/>
                      <a:gd name="T25" fmla="*/ 155 h 170"/>
                      <a:gd name="T26" fmla="*/ 0 w 165"/>
                      <a:gd name="T27" fmla="*/ 155 h 170"/>
                      <a:gd name="T28" fmla="*/ 25 w 165"/>
                      <a:gd name="T29" fmla="*/ 127 h 170"/>
                      <a:gd name="T30" fmla="*/ 33 w 165"/>
                      <a:gd name="T31" fmla="*/ 114 h 170"/>
                      <a:gd name="T32" fmla="*/ 42 w 165"/>
                      <a:gd name="T33" fmla="*/ 114 h 170"/>
                      <a:gd name="T34" fmla="*/ 60 w 165"/>
                      <a:gd name="T35" fmla="*/ 91 h 170"/>
                      <a:gd name="T36" fmla="*/ 67 w 165"/>
                      <a:gd name="T37" fmla="*/ 91 h 170"/>
                      <a:gd name="T38" fmla="*/ 67 w 165"/>
                      <a:gd name="T39" fmla="*/ 89 h 170"/>
                      <a:gd name="T40" fmla="*/ 76 w 165"/>
                      <a:gd name="T41" fmla="*/ 80 h 170"/>
                      <a:gd name="T42" fmla="*/ 82 w 165"/>
                      <a:gd name="T43" fmla="*/ 80 h 170"/>
                      <a:gd name="T44" fmla="*/ 82 w 165"/>
                      <a:gd name="T45" fmla="*/ 55 h 170"/>
                      <a:gd name="T46" fmla="*/ 82 w 165"/>
                      <a:gd name="T47" fmla="*/ 55 h 170"/>
                      <a:gd name="T48" fmla="*/ 82 w 165"/>
                      <a:gd name="T49" fmla="*/ 42 h 170"/>
                      <a:gd name="T50" fmla="*/ 82 w 165"/>
                      <a:gd name="T51" fmla="*/ 53 h 170"/>
                      <a:gd name="T52" fmla="*/ 96 w 165"/>
                      <a:gd name="T53" fmla="*/ 33 h 170"/>
                      <a:gd name="T54" fmla="*/ 93 w 165"/>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70">
                        <a:moveTo>
                          <a:pt x="115" y="0"/>
                        </a:moveTo>
                        <a:lnTo>
                          <a:pt x="136" y="0"/>
                        </a:lnTo>
                        <a:lnTo>
                          <a:pt x="164" y="44"/>
                        </a:lnTo>
                        <a:lnTo>
                          <a:pt x="133" y="83"/>
                        </a:lnTo>
                        <a:lnTo>
                          <a:pt x="133" y="100"/>
                        </a:lnTo>
                        <a:lnTo>
                          <a:pt x="127" y="105"/>
                        </a:lnTo>
                        <a:lnTo>
                          <a:pt x="108" y="105"/>
                        </a:lnTo>
                        <a:lnTo>
                          <a:pt x="86" y="127"/>
                        </a:lnTo>
                        <a:lnTo>
                          <a:pt x="67" y="150"/>
                        </a:lnTo>
                        <a:lnTo>
                          <a:pt x="53" y="169"/>
                        </a:lnTo>
                        <a:lnTo>
                          <a:pt x="53" y="152"/>
                        </a:lnTo>
                        <a:lnTo>
                          <a:pt x="28" y="155"/>
                        </a:lnTo>
                        <a:lnTo>
                          <a:pt x="18" y="155"/>
                        </a:lnTo>
                        <a:lnTo>
                          <a:pt x="0" y="155"/>
                        </a:lnTo>
                        <a:lnTo>
                          <a:pt x="25" y="127"/>
                        </a:lnTo>
                        <a:lnTo>
                          <a:pt x="33" y="114"/>
                        </a:lnTo>
                        <a:lnTo>
                          <a:pt x="42" y="114"/>
                        </a:lnTo>
                        <a:lnTo>
                          <a:pt x="60" y="91"/>
                        </a:lnTo>
                        <a:lnTo>
                          <a:pt x="67" y="91"/>
                        </a:lnTo>
                        <a:lnTo>
                          <a:pt x="67" y="89"/>
                        </a:lnTo>
                        <a:lnTo>
                          <a:pt x="76" y="80"/>
                        </a:lnTo>
                        <a:lnTo>
                          <a:pt x="86" y="80"/>
                        </a:lnTo>
                        <a:lnTo>
                          <a:pt x="82" y="55"/>
                        </a:lnTo>
                        <a:lnTo>
                          <a:pt x="84" y="55"/>
                        </a:lnTo>
                        <a:lnTo>
                          <a:pt x="95" y="42"/>
                        </a:lnTo>
                        <a:lnTo>
                          <a:pt x="99" y="53"/>
                        </a:lnTo>
                        <a:lnTo>
                          <a:pt x="118" y="33"/>
                        </a:lnTo>
                        <a:lnTo>
                          <a:pt x="115"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69" name="Freeform 128"/>
                  <p:cNvSpPr>
                    <a:spLocks/>
                  </p:cNvSpPr>
                  <p:nvPr/>
                </p:nvSpPr>
                <p:spPr bwMode="auto">
                  <a:xfrm>
                    <a:off x="5812" y="3537"/>
                    <a:ext cx="63" cy="90"/>
                  </a:xfrm>
                  <a:custGeom>
                    <a:avLst/>
                    <a:gdLst>
                      <a:gd name="T0" fmla="*/ 0 w 63"/>
                      <a:gd name="T1" fmla="*/ 0 h 90"/>
                      <a:gd name="T2" fmla="*/ 13 w 63"/>
                      <a:gd name="T3" fmla="*/ 0 h 90"/>
                      <a:gd name="T4" fmla="*/ 29 w 63"/>
                      <a:gd name="T5" fmla="*/ 11 h 90"/>
                      <a:gd name="T6" fmla="*/ 62 w 63"/>
                      <a:gd name="T7" fmla="*/ 11 h 90"/>
                      <a:gd name="T8" fmla="*/ 57 w 63"/>
                      <a:gd name="T9" fmla="*/ 25 h 90"/>
                      <a:gd name="T10" fmla="*/ 62 w 63"/>
                      <a:gd name="T11" fmla="*/ 42 h 90"/>
                      <a:gd name="T12" fmla="*/ 51 w 63"/>
                      <a:gd name="T13" fmla="*/ 42 h 90"/>
                      <a:gd name="T14" fmla="*/ 48 w 63"/>
                      <a:gd name="T15" fmla="*/ 45 h 90"/>
                      <a:gd name="T16" fmla="*/ 42 w 63"/>
                      <a:gd name="T17" fmla="*/ 47 h 90"/>
                      <a:gd name="T18" fmla="*/ 48 w 63"/>
                      <a:gd name="T19" fmla="*/ 89 h 90"/>
                      <a:gd name="T20" fmla="*/ 29 w 63"/>
                      <a:gd name="T21" fmla="*/ 86 h 90"/>
                      <a:gd name="T22" fmla="*/ 11 w 63"/>
                      <a:gd name="T23" fmla="*/ 72 h 90"/>
                      <a:gd name="T24" fmla="*/ 11 w 63"/>
                      <a:gd name="T25" fmla="*/ 45 h 90"/>
                      <a:gd name="T26" fmla="*/ 11 w 63"/>
                      <a:gd name="T27" fmla="*/ 33 h 90"/>
                      <a:gd name="T28" fmla="*/ 0 w 63"/>
                      <a:gd name="T29" fmla="*/ 25 h 90"/>
                      <a:gd name="T30" fmla="*/ 0 w 63"/>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90">
                        <a:moveTo>
                          <a:pt x="0" y="0"/>
                        </a:moveTo>
                        <a:lnTo>
                          <a:pt x="13" y="0"/>
                        </a:lnTo>
                        <a:lnTo>
                          <a:pt x="29" y="11"/>
                        </a:lnTo>
                        <a:lnTo>
                          <a:pt x="62" y="11"/>
                        </a:lnTo>
                        <a:lnTo>
                          <a:pt x="57" y="25"/>
                        </a:lnTo>
                        <a:lnTo>
                          <a:pt x="62" y="42"/>
                        </a:lnTo>
                        <a:lnTo>
                          <a:pt x="51" y="42"/>
                        </a:lnTo>
                        <a:lnTo>
                          <a:pt x="48" y="45"/>
                        </a:lnTo>
                        <a:lnTo>
                          <a:pt x="42" y="47"/>
                        </a:lnTo>
                        <a:lnTo>
                          <a:pt x="48" y="89"/>
                        </a:lnTo>
                        <a:lnTo>
                          <a:pt x="29" y="86"/>
                        </a:lnTo>
                        <a:lnTo>
                          <a:pt x="11" y="72"/>
                        </a:lnTo>
                        <a:lnTo>
                          <a:pt x="11" y="45"/>
                        </a:lnTo>
                        <a:lnTo>
                          <a:pt x="11" y="33"/>
                        </a:lnTo>
                        <a:lnTo>
                          <a:pt x="0" y="25"/>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66" name="Freeform 129"/>
                <p:cNvSpPr>
                  <a:spLocks/>
                </p:cNvSpPr>
                <p:nvPr/>
              </p:nvSpPr>
              <p:spPr bwMode="auto">
                <a:xfrm>
                  <a:off x="5924" y="2575"/>
                  <a:ext cx="100" cy="101"/>
                </a:xfrm>
                <a:custGeom>
                  <a:avLst/>
                  <a:gdLst>
                    <a:gd name="T0" fmla="*/ 18 w 100"/>
                    <a:gd name="T1" fmla="*/ 37 h 101"/>
                    <a:gd name="T2" fmla="*/ 0 w 100"/>
                    <a:gd name="T3" fmla="*/ 80 h 101"/>
                    <a:gd name="T4" fmla="*/ 7 w 100"/>
                    <a:gd name="T5" fmla="*/ 97 h 101"/>
                    <a:gd name="T6" fmla="*/ 35 w 100"/>
                    <a:gd name="T7" fmla="*/ 100 h 101"/>
                    <a:gd name="T8" fmla="*/ 60 w 100"/>
                    <a:gd name="T9" fmla="*/ 100 h 101"/>
                    <a:gd name="T10" fmla="*/ 69 w 100"/>
                    <a:gd name="T11" fmla="*/ 83 h 101"/>
                    <a:gd name="T12" fmla="*/ 73 w 100"/>
                    <a:gd name="T13" fmla="*/ 66 h 101"/>
                    <a:gd name="T14" fmla="*/ 99 w 100"/>
                    <a:gd name="T15" fmla="*/ 66 h 101"/>
                    <a:gd name="T16" fmla="*/ 94 w 100"/>
                    <a:gd name="T17" fmla="*/ 40 h 101"/>
                    <a:gd name="T18" fmla="*/ 94 w 100"/>
                    <a:gd name="T19" fmla="*/ 14 h 101"/>
                    <a:gd name="T20" fmla="*/ 69 w 100"/>
                    <a:gd name="T21" fmla="*/ 0 h 101"/>
                    <a:gd name="T22" fmla="*/ 66 w 100"/>
                    <a:gd name="T23" fmla="*/ 29 h 101"/>
                    <a:gd name="T24" fmla="*/ 81 w 100"/>
                    <a:gd name="T25" fmla="*/ 46 h 101"/>
                    <a:gd name="T26" fmla="*/ 57 w 100"/>
                    <a:gd name="T27" fmla="*/ 46 h 101"/>
                    <a:gd name="T28" fmla="*/ 48 w 100"/>
                    <a:gd name="T29" fmla="*/ 57 h 101"/>
                    <a:gd name="T30" fmla="*/ 18 w 100"/>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101">
                      <a:moveTo>
                        <a:pt x="18" y="37"/>
                      </a:moveTo>
                      <a:lnTo>
                        <a:pt x="0" y="80"/>
                      </a:lnTo>
                      <a:lnTo>
                        <a:pt x="7" y="97"/>
                      </a:lnTo>
                      <a:lnTo>
                        <a:pt x="35" y="100"/>
                      </a:lnTo>
                      <a:lnTo>
                        <a:pt x="60" y="100"/>
                      </a:lnTo>
                      <a:lnTo>
                        <a:pt x="69" y="83"/>
                      </a:lnTo>
                      <a:lnTo>
                        <a:pt x="73" y="66"/>
                      </a:lnTo>
                      <a:lnTo>
                        <a:pt x="99" y="66"/>
                      </a:lnTo>
                      <a:lnTo>
                        <a:pt x="94" y="40"/>
                      </a:lnTo>
                      <a:lnTo>
                        <a:pt x="94" y="14"/>
                      </a:lnTo>
                      <a:lnTo>
                        <a:pt x="69" y="0"/>
                      </a:lnTo>
                      <a:lnTo>
                        <a:pt x="66" y="29"/>
                      </a:lnTo>
                      <a:lnTo>
                        <a:pt x="81" y="46"/>
                      </a:lnTo>
                      <a:lnTo>
                        <a:pt x="57" y="46"/>
                      </a:lnTo>
                      <a:lnTo>
                        <a:pt x="48" y="57"/>
                      </a:lnTo>
                      <a:lnTo>
                        <a:pt x="18" y="37"/>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42" name="Group 130"/>
              <p:cNvGrpSpPr>
                <a:grpSpLocks/>
              </p:cNvGrpSpPr>
              <p:nvPr/>
            </p:nvGrpSpPr>
            <p:grpSpPr bwMode="auto">
              <a:xfrm>
                <a:off x="4829" y="1104"/>
                <a:ext cx="1167" cy="2393"/>
                <a:chOff x="4829" y="1104"/>
                <a:chExt cx="1167" cy="2393"/>
              </a:xfrm>
            </p:grpSpPr>
            <p:grpSp>
              <p:nvGrpSpPr>
                <p:cNvPr id="1052" name="Group 131"/>
                <p:cNvGrpSpPr>
                  <a:grpSpLocks/>
                </p:cNvGrpSpPr>
                <p:nvPr/>
              </p:nvGrpSpPr>
              <p:grpSpPr bwMode="auto">
                <a:xfrm>
                  <a:off x="5017" y="1348"/>
                  <a:ext cx="261" cy="719"/>
                  <a:chOff x="5017" y="1348"/>
                  <a:chExt cx="261" cy="719"/>
                </a:xfrm>
              </p:grpSpPr>
              <p:sp>
                <p:nvSpPr>
                  <p:cNvPr id="1062" name="Freeform 132"/>
                  <p:cNvSpPr>
                    <a:spLocks/>
                  </p:cNvSpPr>
                  <p:nvPr/>
                </p:nvSpPr>
                <p:spPr bwMode="auto">
                  <a:xfrm>
                    <a:off x="5016" y="1993"/>
                    <a:ext cx="63" cy="75"/>
                  </a:xfrm>
                  <a:custGeom>
                    <a:avLst/>
                    <a:gdLst>
                      <a:gd name="T0" fmla="*/ 0 w 63"/>
                      <a:gd name="T1" fmla="*/ 78 h 74"/>
                      <a:gd name="T2" fmla="*/ 11 w 63"/>
                      <a:gd name="T3" fmla="*/ 92 h 74"/>
                      <a:gd name="T4" fmla="*/ 25 w 63"/>
                      <a:gd name="T5" fmla="*/ 89 h 74"/>
                      <a:gd name="T6" fmla="*/ 44 w 63"/>
                      <a:gd name="T7" fmla="*/ 95 h 74"/>
                      <a:gd name="T8" fmla="*/ 60 w 63"/>
                      <a:gd name="T9" fmla="*/ 95 h 74"/>
                      <a:gd name="T10" fmla="*/ 62 w 63"/>
                      <a:gd name="T11" fmla="*/ 70 h 74"/>
                      <a:gd name="T12" fmla="*/ 57 w 63"/>
                      <a:gd name="T13" fmla="*/ 31 h 74"/>
                      <a:gd name="T14" fmla="*/ 46 w 63"/>
                      <a:gd name="T15" fmla="*/ 11 h 74"/>
                      <a:gd name="T16" fmla="*/ 35 w 63"/>
                      <a:gd name="T17" fmla="*/ 11 h 74"/>
                      <a:gd name="T18" fmla="*/ 31 w 63"/>
                      <a:gd name="T19" fmla="*/ 0 h 74"/>
                      <a:gd name="T20" fmla="*/ 16 w 63"/>
                      <a:gd name="T21" fmla="*/ 0 h 74"/>
                      <a:gd name="T22" fmla="*/ 16 w 63"/>
                      <a:gd name="T23" fmla="*/ 22 h 74"/>
                      <a:gd name="T24" fmla="*/ 0 w 63"/>
                      <a:gd name="T25" fmla="*/ 78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4">
                        <a:moveTo>
                          <a:pt x="0" y="56"/>
                        </a:moveTo>
                        <a:lnTo>
                          <a:pt x="11" y="70"/>
                        </a:lnTo>
                        <a:lnTo>
                          <a:pt x="25" y="67"/>
                        </a:lnTo>
                        <a:lnTo>
                          <a:pt x="44" y="73"/>
                        </a:lnTo>
                        <a:lnTo>
                          <a:pt x="60" y="73"/>
                        </a:lnTo>
                        <a:lnTo>
                          <a:pt x="62" y="48"/>
                        </a:lnTo>
                        <a:lnTo>
                          <a:pt x="57" y="31"/>
                        </a:lnTo>
                        <a:lnTo>
                          <a:pt x="46" y="11"/>
                        </a:lnTo>
                        <a:lnTo>
                          <a:pt x="35" y="11"/>
                        </a:lnTo>
                        <a:lnTo>
                          <a:pt x="31" y="0"/>
                        </a:lnTo>
                        <a:lnTo>
                          <a:pt x="16" y="0"/>
                        </a:lnTo>
                        <a:lnTo>
                          <a:pt x="16" y="22"/>
                        </a:lnTo>
                        <a:lnTo>
                          <a:pt x="0" y="56"/>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63" name="Freeform 133"/>
                  <p:cNvSpPr>
                    <a:spLocks/>
                  </p:cNvSpPr>
                  <p:nvPr/>
                </p:nvSpPr>
                <p:spPr bwMode="auto">
                  <a:xfrm>
                    <a:off x="5182" y="1865"/>
                    <a:ext cx="62" cy="94"/>
                  </a:xfrm>
                  <a:custGeom>
                    <a:avLst/>
                    <a:gdLst>
                      <a:gd name="T0" fmla="*/ 14 w 61"/>
                      <a:gd name="T1" fmla="*/ 0 h 94"/>
                      <a:gd name="T2" fmla="*/ 62 w 61"/>
                      <a:gd name="T3" fmla="*/ 3 h 94"/>
                      <a:gd name="T4" fmla="*/ 71 w 61"/>
                      <a:gd name="T5" fmla="*/ 28 h 94"/>
                      <a:gd name="T6" fmla="*/ 82 w 61"/>
                      <a:gd name="T7" fmla="*/ 42 h 94"/>
                      <a:gd name="T8" fmla="*/ 73 w 61"/>
                      <a:gd name="T9" fmla="*/ 54 h 94"/>
                      <a:gd name="T10" fmla="*/ 82 w 61"/>
                      <a:gd name="T11" fmla="*/ 68 h 94"/>
                      <a:gd name="T12" fmla="*/ 77 w 61"/>
                      <a:gd name="T13" fmla="*/ 85 h 94"/>
                      <a:gd name="T14" fmla="*/ 68 w 61"/>
                      <a:gd name="T15" fmla="*/ 93 h 94"/>
                      <a:gd name="T16" fmla="*/ 29 w 61"/>
                      <a:gd name="T17" fmla="*/ 90 h 94"/>
                      <a:gd name="T18" fmla="*/ 18 w 61"/>
                      <a:gd name="T19" fmla="*/ 90 h 94"/>
                      <a:gd name="T20" fmla="*/ 11 w 61"/>
                      <a:gd name="T21" fmla="*/ 79 h 94"/>
                      <a:gd name="T22" fmla="*/ 5 w 61"/>
                      <a:gd name="T23" fmla="*/ 65 h 94"/>
                      <a:gd name="T24" fmla="*/ 5 w 61"/>
                      <a:gd name="T25" fmla="*/ 51 h 94"/>
                      <a:gd name="T26" fmla="*/ 0 w 61"/>
                      <a:gd name="T27" fmla="*/ 31 h 94"/>
                      <a:gd name="T28" fmla="*/ 14 w 61"/>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94">
                        <a:moveTo>
                          <a:pt x="14" y="0"/>
                        </a:moveTo>
                        <a:lnTo>
                          <a:pt x="40" y="3"/>
                        </a:lnTo>
                        <a:lnTo>
                          <a:pt x="49" y="28"/>
                        </a:lnTo>
                        <a:lnTo>
                          <a:pt x="60" y="42"/>
                        </a:lnTo>
                        <a:lnTo>
                          <a:pt x="51" y="54"/>
                        </a:lnTo>
                        <a:lnTo>
                          <a:pt x="60" y="68"/>
                        </a:lnTo>
                        <a:lnTo>
                          <a:pt x="55" y="85"/>
                        </a:lnTo>
                        <a:lnTo>
                          <a:pt x="46" y="93"/>
                        </a:lnTo>
                        <a:lnTo>
                          <a:pt x="29" y="90"/>
                        </a:lnTo>
                        <a:lnTo>
                          <a:pt x="18" y="90"/>
                        </a:lnTo>
                        <a:lnTo>
                          <a:pt x="11" y="79"/>
                        </a:lnTo>
                        <a:lnTo>
                          <a:pt x="5" y="65"/>
                        </a:lnTo>
                        <a:lnTo>
                          <a:pt x="5" y="51"/>
                        </a:lnTo>
                        <a:lnTo>
                          <a:pt x="0" y="31"/>
                        </a:lnTo>
                        <a:lnTo>
                          <a:pt x="14"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64" name="Freeform 134"/>
                  <p:cNvSpPr>
                    <a:spLocks/>
                  </p:cNvSpPr>
                  <p:nvPr/>
                </p:nvSpPr>
                <p:spPr bwMode="auto">
                  <a:xfrm>
                    <a:off x="5171" y="1348"/>
                    <a:ext cx="107" cy="87"/>
                  </a:xfrm>
                  <a:custGeom>
                    <a:avLst/>
                    <a:gdLst>
                      <a:gd name="T0" fmla="*/ 16 w 107"/>
                      <a:gd name="T1" fmla="*/ 0 h 87"/>
                      <a:gd name="T2" fmla="*/ 28 w 107"/>
                      <a:gd name="T3" fmla="*/ 14 h 87"/>
                      <a:gd name="T4" fmla="*/ 42 w 107"/>
                      <a:gd name="T5" fmla="*/ 11 h 87"/>
                      <a:gd name="T6" fmla="*/ 62 w 107"/>
                      <a:gd name="T7" fmla="*/ 14 h 87"/>
                      <a:gd name="T8" fmla="*/ 80 w 107"/>
                      <a:gd name="T9" fmla="*/ 14 h 87"/>
                      <a:gd name="T10" fmla="*/ 88 w 107"/>
                      <a:gd name="T11" fmla="*/ 22 h 87"/>
                      <a:gd name="T12" fmla="*/ 99 w 107"/>
                      <a:gd name="T13" fmla="*/ 42 h 87"/>
                      <a:gd name="T14" fmla="*/ 106 w 107"/>
                      <a:gd name="T15" fmla="*/ 50 h 87"/>
                      <a:gd name="T16" fmla="*/ 81 w 107"/>
                      <a:gd name="T17" fmla="*/ 55 h 87"/>
                      <a:gd name="T18" fmla="*/ 75 w 107"/>
                      <a:gd name="T19" fmla="*/ 61 h 87"/>
                      <a:gd name="T20" fmla="*/ 81 w 107"/>
                      <a:gd name="T21" fmla="*/ 72 h 87"/>
                      <a:gd name="T22" fmla="*/ 81 w 107"/>
                      <a:gd name="T23" fmla="*/ 83 h 87"/>
                      <a:gd name="T24" fmla="*/ 57 w 107"/>
                      <a:gd name="T25" fmla="*/ 72 h 87"/>
                      <a:gd name="T26" fmla="*/ 37 w 107"/>
                      <a:gd name="T27" fmla="*/ 64 h 87"/>
                      <a:gd name="T28" fmla="*/ 28 w 107"/>
                      <a:gd name="T29" fmla="*/ 67 h 87"/>
                      <a:gd name="T30" fmla="*/ 28 w 107"/>
                      <a:gd name="T31" fmla="*/ 83 h 87"/>
                      <a:gd name="T32" fmla="*/ 16 w 107"/>
                      <a:gd name="T33" fmla="*/ 86 h 87"/>
                      <a:gd name="T34" fmla="*/ 9 w 107"/>
                      <a:gd name="T35" fmla="*/ 72 h 87"/>
                      <a:gd name="T36" fmla="*/ 7 w 107"/>
                      <a:gd name="T37" fmla="*/ 55 h 87"/>
                      <a:gd name="T38" fmla="*/ 0 w 107"/>
                      <a:gd name="T39" fmla="*/ 53 h 87"/>
                      <a:gd name="T40" fmla="*/ 7 w 107"/>
                      <a:gd name="T41" fmla="*/ 36 h 87"/>
                      <a:gd name="T42" fmla="*/ 18 w 107"/>
                      <a:gd name="T43" fmla="*/ 31 h 87"/>
                      <a:gd name="T44" fmla="*/ 16 w 107"/>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87">
                        <a:moveTo>
                          <a:pt x="16" y="0"/>
                        </a:moveTo>
                        <a:lnTo>
                          <a:pt x="28" y="14"/>
                        </a:lnTo>
                        <a:lnTo>
                          <a:pt x="42" y="11"/>
                        </a:lnTo>
                        <a:lnTo>
                          <a:pt x="62" y="14"/>
                        </a:lnTo>
                        <a:lnTo>
                          <a:pt x="80" y="14"/>
                        </a:lnTo>
                        <a:lnTo>
                          <a:pt x="88" y="22"/>
                        </a:lnTo>
                        <a:lnTo>
                          <a:pt x="99" y="42"/>
                        </a:lnTo>
                        <a:lnTo>
                          <a:pt x="106" y="50"/>
                        </a:lnTo>
                        <a:lnTo>
                          <a:pt x="81" y="55"/>
                        </a:lnTo>
                        <a:lnTo>
                          <a:pt x="75" y="61"/>
                        </a:lnTo>
                        <a:lnTo>
                          <a:pt x="81" y="72"/>
                        </a:lnTo>
                        <a:lnTo>
                          <a:pt x="81" y="83"/>
                        </a:lnTo>
                        <a:lnTo>
                          <a:pt x="57" y="72"/>
                        </a:lnTo>
                        <a:lnTo>
                          <a:pt x="37" y="64"/>
                        </a:lnTo>
                        <a:lnTo>
                          <a:pt x="28" y="67"/>
                        </a:lnTo>
                        <a:lnTo>
                          <a:pt x="28" y="83"/>
                        </a:lnTo>
                        <a:lnTo>
                          <a:pt x="16" y="86"/>
                        </a:lnTo>
                        <a:lnTo>
                          <a:pt x="9" y="72"/>
                        </a:lnTo>
                        <a:lnTo>
                          <a:pt x="7" y="55"/>
                        </a:lnTo>
                        <a:lnTo>
                          <a:pt x="0" y="53"/>
                        </a:lnTo>
                        <a:lnTo>
                          <a:pt x="7" y="36"/>
                        </a:lnTo>
                        <a:lnTo>
                          <a:pt x="18" y="31"/>
                        </a:lnTo>
                        <a:lnTo>
                          <a:pt x="16"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53" name="Freeform 135"/>
                <p:cNvSpPr>
                  <a:spLocks/>
                </p:cNvSpPr>
                <p:nvPr/>
              </p:nvSpPr>
              <p:spPr bwMode="auto">
                <a:xfrm>
                  <a:off x="5260" y="2802"/>
                  <a:ext cx="736" cy="694"/>
                </a:xfrm>
                <a:custGeom>
                  <a:avLst/>
                  <a:gdLst>
                    <a:gd name="T0" fmla="*/ 568 w 736"/>
                    <a:gd name="T1" fmla="*/ 56 h 694"/>
                    <a:gd name="T2" fmla="*/ 598 w 736"/>
                    <a:gd name="T3" fmla="*/ 78 h 694"/>
                    <a:gd name="T4" fmla="*/ 628 w 736"/>
                    <a:gd name="T5" fmla="*/ 181 h 694"/>
                    <a:gd name="T6" fmla="*/ 695 w 736"/>
                    <a:gd name="T7" fmla="*/ 287 h 694"/>
                    <a:gd name="T8" fmla="*/ 735 w 736"/>
                    <a:gd name="T9" fmla="*/ 395 h 694"/>
                    <a:gd name="T10" fmla="*/ 707 w 736"/>
                    <a:gd name="T11" fmla="*/ 495 h 694"/>
                    <a:gd name="T12" fmla="*/ 677 w 736"/>
                    <a:gd name="T13" fmla="*/ 559 h 694"/>
                    <a:gd name="T14" fmla="*/ 661 w 736"/>
                    <a:gd name="T15" fmla="*/ 621 h 694"/>
                    <a:gd name="T16" fmla="*/ 643 w 736"/>
                    <a:gd name="T17" fmla="*/ 657 h 694"/>
                    <a:gd name="T18" fmla="*/ 608 w 736"/>
                    <a:gd name="T19" fmla="*/ 682 h 694"/>
                    <a:gd name="T20" fmla="*/ 551 w 736"/>
                    <a:gd name="T21" fmla="*/ 674 h 694"/>
                    <a:gd name="T22" fmla="*/ 494 w 736"/>
                    <a:gd name="T23" fmla="*/ 657 h 694"/>
                    <a:gd name="T24" fmla="*/ 464 w 736"/>
                    <a:gd name="T25" fmla="*/ 618 h 694"/>
                    <a:gd name="T26" fmla="*/ 455 w 736"/>
                    <a:gd name="T27" fmla="*/ 568 h 694"/>
                    <a:gd name="T28" fmla="*/ 436 w 736"/>
                    <a:gd name="T29" fmla="*/ 545 h 694"/>
                    <a:gd name="T30" fmla="*/ 405 w 736"/>
                    <a:gd name="T31" fmla="*/ 548 h 694"/>
                    <a:gd name="T32" fmla="*/ 376 w 736"/>
                    <a:gd name="T33" fmla="*/ 509 h 694"/>
                    <a:gd name="T34" fmla="*/ 352 w 736"/>
                    <a:gd name="T35" fmla="*/ 504 h 694"/>
                    <a:gd name="T36" fmla="*/ 313 w 736"/>
                    <a:gd name="T37" fmla="*/ 509 h 694"/>
                    <a:gd name="T38" fmla="*/ 280 w 736"/>
                    <a:gd name="T39" fmla="*/ 515 h 694"/>
                    <a:gd name="T40" fmla="*/ 251 w 736"/>
                    <a:gd name="T41" fmla="*/ 537 h 694"/>
                    <a:gd name="T42" fmla="*/ 210 w 736"/>
                    <a:gd name="T43" fmla="*/ 554 h 694"/>
                    <a:gd name="T44" fmla="*/ 169 w 736"/>
                    <a:gd name="T45" fmla="*/ 579 h 694"/>
                    <a:gd name="T46" fmla="*/ 146 w 736"/>
                    <a:gd name="T47" fmla="*/ 590 h 694"/>
                    <a:gd name="T48" fmla="*/ 86 w 736"/>
                    <a:gd name="T49" fmla="*/ 584 h 694"/>
                    <a:gd name="T50" fmla="*/ 72 w 736"/>
                    <a:gd name="T51" fmla="*/ 571 h 694"/>
                    <a:gd name="T52" fmla="*/ 72 w 736"/>
                    <a:gd name="T53" fmla="*/ 495 h 694"/>
                    <a:gd name="T54" fmla="*/ 53 w 736"/>
                    <a:gd name="T55" fmla="*/ 451 h 694"/>
                    <a:gd name="T56" fmla="*/ 33 w 736"/>
                    <a:gd name="T57" fmla="*/ 415 h 694"/>
                    <a:gd name="T58" fmla="*/ 7 w 736"/>
                    <a:gd name="T59" fmla="*/ 287 h 694"/>
                    <a:gd name="T60" fmla="*/ 9 w 736"/>
                    <a:gd name="T61" fmla="*/ 245 h 694"/>
                    <a:gd name="T62" fmla="*/ 61 w 736"/>
                    <a:gd name="T63" fmla="*/ 223 h 694"/>
                    <a:gd name="T64" fmla="*/ 100 w 736"/>
                    <a:gd name="T65" fmla="*/ 217 h 694"/>
                    <a:gd name="T66" fmla="*/ 123 w 736"/>
                    <a:gd name="T67" fmla="*/ 206 h 694"/>
                    <a:gd name="T68" fmla="*/ 135 w 736"/>
                    <a:gd name="T69" fmla="*/ 170 h 694"/>
                    <a:gd name="T70" fmla="*/ 132 w 736"/>
                    <a:gd name="T71" fmla="*/ 150 h 694"/>
                    <a:gd name="T72" fmla="*/ 183 w 736"/>
                    <a:gd name="T73" fmla="*/ 100 h 694"/>
                    <a:gd name="T74" fmla="*/ 225 w 736"/>
                    <a:gd name="T75" fmla="*/ 64 h 694"/>
                    <a:gd name="T76" fmla="*/ 262 w 736"/>
                    <a:gd name="T77" fmla="*/ 89 h 694"/>
                    <a:gd name="T78" fmla="*/ 290 w 736"/>
                    <a:gd name="T79" fmla="*/ 61 h 694"/>
                    <a:gd name="T80" fmla="*/ 320 w 736"/>
                    <a:gd name="T81" fmla="*/ 28 h 694"/>
                    <a:gd name="T82" fmla="*/ 350 w 736"/>
                    <a:gd name="T83" fmla="*/ 8 h 694"/>
                    <a:gd name="T84" fmla="*/ 398 w 736"/>
                    <a:gd name="T85" fmla="*/ 14 h 694"/>
                    <a:gd name="T86" fmla="*/ 415 w 736"/>
                    <a:gd name="T87" fmla="*/ 39 h 694"/>
                    <a:gd name="T88" fmla="*/ 415 w 736"/>
                    <a:gd name="T89" fmla="*/ 70 h 694"/>
                    <a:gd name="T90" fmla="*/ 457 w 736"/>
                    <a:gd name="T91" fmla="*/ 125 h 694"/>
                    <a:gd name="T92" fmla="*/ 492 w 736"/>
                    <a:gd name="T93" fmla="*/ 142 h 694"/>
                    <a:gd name="T94" fmla="*/ 521 w 736"/>
                    <a:gd name="T95" fmla="*/ 89 h 694"/>
                    <a:gd name="T96" fmla="*/ 529 w 736"/>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694">
                      <a:moveTo>
                        <a:pt x="529" y="0"/>
                      </a:moveTo>
                      <a:lnTo>
                        <a:pt x="568" y="0"/>
                      </a:lnTo>
                      <a:lnTo>
                        <a:pt x="568" y="56"/>
                      </a:lnTo>
                      <a:lnTo>
                        <a:pt x="584" y="70"/>
                      </a:lnTo>
                      <a:lnTo>
                        <a:pt x="589" y="78"/>
                      </a:lnTo>
                      <a:lnTo>
                        <a:pt x="598" y="78"/>
                      </a:lnTo>
                      <a:lnTo>
                        <a:pt x="601" y="89"/>
                      </a:lnTo>
                      <a:lnTo>
                        <a:pt x="605" y="145"/>
                      </a:lnTo>
                      <a:lnTo>
                        <a:pt x="628" y="181"/>
                      </a:lnTo>
                      <a:lnTo>
                        <a:pt x="661" y="234"/>
                      </a:lnTo>
                      <a:lnTo>
                        <a:pt x="661" y="242"/>
                      </a:lnTo>
                      <a:lnTo>
                        <a:pt x="695" y="287"/>
                      </a:lnTo>
                      <a:lnTo>
                        <a:pt x="695" y="295"/>
                      </a:lnTo>
                      <a:lnTo>
                        <a:pt x="730" y="331"/>
                      </a:lnTo>
                      <a:lnTo>
                        <a:pt x="735" y="395"/>
                      </a:lnTo>
                      <a:lnTo>
                        <a:pt x="730" y="454"/>
                      </a:lnTo>
                      <a:lnTo>
                        <a:pt x="719" y="481"/>
                      </a:lnTo>
                      <a:lnTo>
                        <a:pt x="707" y="495"/>
                      </a:lnTo>
                      <a:lnTo>
                        <a:pt x="702" y="523"/>
                      </a:lnTo>
                      <a:lnTo>
                        <a:pt x="689" y="548"/>
                      </a:lnTo>
                      <a:lnTo>
                        <a:pt x="677" y="559"/>
                      </a:lnTo>
                      <a:lnTo>
                        <a:pt x="680" y="568"/>
                      </a:lnTo>
                      <a:lnTo>
                        <a:pt x="667" y="584"/>
                      </a:lnTo>
                      <a:lnTo>
                        <a:pt x="661" y="621"/>
                      </a:lnTo>
                      <a:lnTo>
                        <a:pt x="658" y="640"/>
                      </a:lnTo>
                      <a:lnTo>
                        <a:pt x="645" y="648"/>
                      </a:lnTo>
                      <a:lnTo>
                        <a:pt x="643" y="657"/>
                      </a:lnTo>
                      <a:lnTo>
                        <a:pt x="635" y="674"/>
                      </a:lnTo>
                      <a:lnTo>
                        <a:pt x="619" y="676"/>
                      </a:lnTo>
                      <a:lnTo>
                        <a:pt x="608" y="682"/>
                      </a:lnTo>
                      <a:lnTo>
                        <a:pt x="593" y="693"/>
                      </a:lnTo>
                      <a:lnTo>
                        <a:pt x="573" y="671"/>
                      </a:lnTo>
                      <a:lnTo>
                        <a:pt x="551" y="674"/>
                      </a:lnTo>
                      <a:lnTo>
                        <a:pt x="545" y="674"/>
                      </a:lnTo>
                      <a:lnTo>
                        <a:pt x="514" y="679"/>
                      </a:lnTo>
                      <a:lnTo>
                        <a:pt x="494" y="657"/>
                      </a:lnTo>
                      <a:lnTo>
                        <a:pt x="482" y="635"/>
                      </a:lnTo>
                      <a:lnTo>
                        <a:pt x="473" y="637"/>
                      </a:lnTo>
                      <a:lnTo>
                        <a:pt x="464" y="618"/>
                      </a:lnTo>
                      <a:lnTo>
                        <a:pt x="459" y="601"/>
                      </a:lnTo>
                      <a:lnTo>
                        <a:pt x="455" y="596"/>
                      </a:lnTo>
                      <a:lnTo>
                        <a:pt x="455" y="568"/>
                      </a:lnTo>
                      <a:lnTo>
                        <a:pt x="457" y="551"/>
                      </a:lnTo>
                      <a:lnTo>
                        <a:pt x="452" y="540"/>
                      </a:lnTo>
                      <a:lnTo>
                        <a:pt x="436" y="545"/>
                      </a:lnTo>
                      <a:lnTo>
                        <a:pt x="427" y="548"/>
                      </a:lnTo>
                      <a:lnTo>
                        <a:pt x="411" y="548"/>
                      </a:lnTo>
                      <a:lnTo>
                        <a:pt x="405" y="548"/>
                      </a:lnTo>
                      <a:lnTo>
                        <a:pt x="398" y="548"/>
                      </a:lnTo>
                      <a:lnTo>
                        <a:pt x="387" y="532"/>
                      </a:lnTo>
                      <a:lnTo>
                        <a:pt x="376" y="509"/>
                      </a:lnTo>
                      <a:lnTo>
                        <a:pt x="374" y="512"/>
                      </a:lnTo>
                      <a:lnTo>
                        <a:pt x="354" y="512"/>
                      </a:lnTo>
                      <a:lnTo>
                        <a:pt x="352" y="504"/>
                      </a:lnTo>
                      <a:lnTo>
                        <a:pt x="341" y="512"/>
                      </a:lnTo>
                      <a:lnTo>
                        <a:pt x="330" y="509"/>
                      </a:lnTo>
                      <a:lnTo>
                        <a:pt x="313" y="509"/>
                      </a:lnTo>
                      <a:lnTo>
                        <a:pt x="302" y="504"/>
                      </a:lnTo>
                      <a:lnTo>
                        <a:pt x="297" y="512"/>
                      </a:lnTo>
                      <a:lnTo>
                        <a:pt x="280" y="515"/>
                      </a:lnTo>
                      <a:lnTo>
                        <a:pt x="276" y="509"/>
                      </a:lnTo>
                      <a:lnTo>
                        <a:pt x="264" y="523"/>
                      </a:lnTo>
                      <a:lnTo>
                        <a:pt x="251" y="537"/>
                      </a:lnTo>
                      <a:lnTo>
                        <a:pt x="243" y="537"/>
                      </a:lnTo>
                      <a:lnTo>
                        <a:pt x="230" y="554"/>
                      </a:lnTo>
                      <a:lnTo>
                        <a:pt x="210" y="554"/>
                      </a:lnTo>
                      <a:lnTo>
                        <a:pt x="195" y="559"/>
                      </a:lnTo>
                      <a:lnTo>
                        <a:pt x="177" y="568"/>
                      </a:lnTo>
                      <a:lnTo>
                        <a:pt x="169" y="579"/>
                      </a:lnTo>
                      <a:lnTo>
                        <a:pt x="162" y="576"/>
                      </a:lnTo>
                      <a:lnTo>
                        <a:pt x="155" y="587"/>
                      </a:lnTo>
                      <a:lnTo>
                        <a:pt x="146" y="590"/>
                      </a:lnTo>
                      <a:lnTo>
                        <a:pt x="135" y="604"/>
                      </a:lnTo>
                      <a:lnTo>
                        <a:pt x="100" y="604"/>
                      </a:lnTo>
                      <a:lnTo>
                        <a:pt x="86" y="584"/>
                      </a:lnTo>
                      <a:lnTo>
                        <a:pt x="83" y="576"/>
                      </a:lnTo>
                      <a:lnTo>
                        <a:pt x="79" y="584"/>
                      </a:lnTo>
                      <a:lnTo>
                        <a:pt x="72" y="571"/>
                      </a:lnTo>
                      <a:lnTo>
                        <a:pt x="74" y="534"/>
                      </a:lnTo>
                      <a:lnTo>
                        <a:pt x="79" y="512"/>
                      </a:lnTo>
                      <a:lnTo>
                        <a:pt x="72" y="495"/>
                      </a:lnTo>
                      <a:lnTo>
                        <a:pt x="65" y="479"/>
                      </a:lnTo>
                      <a:lnTo>
                        <a:pt x="63" y="459"/>
                      </a:lnTo>
                      <a:lnTo>
                        <a:pt x="53" y="451"/>
                      </a:lnTo>
                      <a:lnTo>
                        <a:pt x="51" y="448"/>
                      </a:lnTo>
                      <a:lnTo>
                        <a:pt x="48" y="440"/>
                      </a:lnTo>
                      <a:lnTo>
                        <a:pt x="33" y="415"/>
                      </a:lnTo>
                      <a:lnTo>
                        <a:pt x="14" y="353"/>
                      </a:lnTo>
                      <a:lnTo>
                        <a:pt x="7" y="312"/>
                      </a:lnTo>
                      <a:lnTo>
                        <a:pt x="7" y="287"/>
                      </a:lnTo>
                      <a:lnTo>
                        <a:pt x="0" y="278"/>
                      </a:lnTo>
                      <a:lnTo>
                        <a:pt x="2" y="256"/>
                      </a:lnTo>
                      <a:lnTo>
                        <a:pt x="9" y="245"/>
                      </a:lnTo>
                      <a:lnTo>
                        <a:pt x="33" y="214"/>
                      </a:lnTo>
                      <a:lnTo>
                        <a:pt x="57" y="217"/>
                      </a:lnTo>
                      <a:lnTo>
                        <a:pt x="61" y="223"/>
                      </a:lnTo>
                      <a:lnTo>
                        <a:pt x="92" y="223"/>
                      </a:lnTo>
                      <a:lnTo>
                        <a:pt x="95" y="214"/>
                      </a:lnTo>
                      <a:lnTo>
                        <a:pt x="100" y="217"/>
                      </a:lnTo>
                      <a:lnTo>
                        <a:pt x="109" y="209"/>
                      </a:lnTo>
                      <a:lnTo>
                        <a:pt x="116" y="212"/>
                      </a:lnTo>
                      <a:lnTo>
                        <a:pt x="123" y="206"/>
                      </a:lnTo>
                      <a:lnTo>
                        <a:pt x="120" y="198"/>
                      </a:lnTo>
                      <a:lnTo>
                        <a:pt x="127" y="178"/>
                      </a:lnTo>
                      <a:lnTo>
                        <a:pt x="135" y="170"/>
                      </a:lnTo>
                      <a:lnTo>
                        <a:pt x="132" y="164"/>
                      </a:lnTo>
                      <a:lnTo>
                        <a:pt x="135" y="159"/>
                      </a:lnTo>
                      <a:lnTo>
                        <a:pt x="132" y="150"/>
                      </a:lnTo>
                      <a:lnTo>
                        <a:pt x="144" y="136"/>
                      </a:lnTo>
                      <a:lnTo>
                        <a:pt x="164" y="134"/>
                      </a:lnTo>
                      <a:lnTo>
                        <a:pt x="183" y="100"/>
                      </a:lnTo>
                      <a:lnTo>
                        <a:pt x="208" y="72"/>
                      </a:lnTo>
                      <a:lnTo>
                        <a:pt x="218" y="70"/>
                      </a:lnTo>
                      <a:lnTo>
                        <a:pt x="225" y="64"/>
                      </a:lnTo>
                      <a:lnTo>
                        <a:pt x="236" y="64"/>
                      </a:lnTo>
                      <a:lnTo>
                        <a:pt x="255" y="86"/>
                      </a:lnTo>
                      <a:lnTo>
                        <a:pt x="262" y="89"/>
                      </a:lnTo>
                      <a:lnTo>
                        <a:pt x="269" y="78"/>
                      </a:lnTo>
                      <a:lnTo>
                        <a:pt x="282" y="64"/>
                      </a:lnTo>
                      <a:lnTo>
                        <a:pt x="290" y="61"/>
                      </a:lnTo>
                      <a:lnTo>
                        <a:pt x="299" y="39"/>
                      </a:lnTo>
                      <a:lnTo>
                        <a:pt x="308" y="36"/>
                      </a:lnTo>
                      <a:lnTo>
                        <a:pt x="320" y="28"/>
                      </a:lnTo>
                      <a:lnTo>
                        <a:pt x="330" y="19"/>
                      </a:lnTo>
                      <a:lnTo>
                        <a:pt x="341" y="19"/>
                      </a:lnTo>
                      <a:lnTo>
                        <a:pt x="350" y="8"/>
                      </a:lnTo>
                      <a:lnTo>
                        <a:pt x="363" y="8"/>
                      </a:lnTo>
                      <a:lnTo>
                        <a:pt x="378" y="8"/>
                      </a:lnTo>
                      <a:lnTo>
                        <a:pt x="398" y="14"/>
                      </a:lnTo>
                      <a:lnTo>
                        <a:pt x="411" y="25"/>
                      </a:lnTo>
                      <a:lnTo>
                        <a:pt x="413" y="33"/>
                      </a:lnTo>
                      <a:lnTo>
                        <a:pt x="415" y="39"/>
                      </a:lnTo>
                      <a:lnTo>
                        <a:pt x="418" y="53"/>
                      </a:lnTo>
                      <a:lnTo>
                        <a:pt x="415" y="58"/>
                      </a:lnTo>
                      <a:lnTo>
                        <a:pt x="415" y="70"/>
                      </a:lnTo>
                      <a:lnTo>
                        <a:pt x="413" y="78"/>
                      </a:lnTo>
                      <a:lnTo>
                        <a:pt x="446" y="109"/>
                      </a:lnTo>
                      <a:lnTo>
                        <a:pt x="457" y="125"/>
                      </a:lnTo>
                      <a:lnTo>
                        <a:pt x="470" y="131"/>
                      </a:lnTo>
                      <a:lnTo>
                        <a:pt x="484" y="139"/>
                      </a:lnTo>
                      <a:lnTo>
                        <a:pt x="492" y="142"/>
                      </a:lnTo>
                      <a:lnTo>
                        <a:pt x="505" y="134"/>
                      </a:lnTo>
                      <a:lnTo>
                        <a:pt x="517" y="109"/>
                      </a:lnTo>
                      <a:lnTo>
                        <a:pt x="521" y="89"/>
                      </a:lnTo>
                      <a:lnTo>
                        <a:pt x="524" y="53"/>
                      </a:lnTo>
                      <a:lnTo>
                        <a:pt x="529" y="36"/>
                      </a:lnTo>
                      <a:lnTo>
                        <a:pt x="529"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136"/>
                <p:cNvSpPr>
                  <a:spLocks/>
                </p:cNvSpPr>
                <p:nvPr/>
              </p:nvSpPr>
              <p:spPr bwMode="auto">
                <a:xfrm>
                  <a:off x="5087" y="2653"/>
                  <a:ext cx="409" cy="94"/>
                </a:xfrm>
                <a:custGeom>
                  <a:avLst/>
                  <a:gdLst>
                    <a:gd name="T0" fmla="*/ 30 w 408"/>
                    <a:gd name="T1" fmla="*/ 14 h 95"/>
                    <a:gd name="T2" fmla="*/ 81 w 408"/>
                    <a:gd name="T3" fmla="*/ 14 h 95"/>
                    <a:gd name="T4" fmla="*/ 111 w 408"/>
                    <a:gd name="T5" fmla="*/ 17 h 95"/>
                    <a:gd name="T6" fmla="*/ 138 w 408"/>
                    <a:gd name="T7" fmla="*/ 44 h 95"/>
                    <a:gd name="T8" fmla="*/ 162 w 408"/>
                    <a:gd name="T9" fmla="*/ 47 h 95"/>
                    <a:gd name="T10" fmla="*/ 199 w 408"/>
                    <a:gd name="T11" fmla="*/ 47 h 95"/>
                    <a:gd name="T12" fmla="*/ 243 w 408"/>
                    <a:gd name="T13" fmla="*/ 47 h 95"/>
                    <a:gd name="T14" fmla="*/ 251 w 408"/>
                    <a:gd name="T15" fmla="*/ 44 h 95"/>
                    <a:gd name="T16" fmla="*/ 300 w 408"/>
                    <a:gd name="T17" fmla="*/ 47 h 95"/>
                    <a:gd name="T18" fmla="*/ 334 w 408"/>
                    <a:gd name="T19" fmla="*/ 47 h 95"/>
                    <a:gd name="T20" fmla="*/ 359 w 408"/>
                    <a:gd name="T21" fmla="*/ 47 h 95"/>
                    <a:gd name="T22" fmla="*/ 376 w 408"/>
                    <a:gd name="T23" fmla="*/ 47 h 95"/>
                    <a:gd name="T24" fmla="*/ 405 w 408"/>
                    <a:gd name="T25" fmla="*/ 44 h 95"/>
                    <a:gd name="T26" fmla="*/ 429 w 408"/>
                    <a:gd name="T27" fmla="*/ 39 h 95"/>
                    <a:gd name="T28" fmla="*/ 422 w 408"/>
                    <a:gd name="T29" fmla="*/ 47 h 95"/>
                    <a:gd name="T30" fmla="*/ 405 w 408"/>
                    <a:gd name="T31" fmla="*/ 53 h 95"/>
                    <a:gd name="T32" fmla="*/ 392 w 408"/>
                    <a:gd name="T33" fmla="*/ 55 h 95"/>
                    <a:gd name="T34" fmla="*/ 374 w 408"/>
                    <a:gd name="T35" fmla="*/ 64 h 95"/>
                    <a:gd name="T36" fmla="*/ 357 w 408"/>
                    <a:gd name="T37" fmla="*/ 64 h 95"/>
                    <a:gd name="T38" fmla="*/ 341 w 408"/>
                    <a:gd name="T39" fmla="*/ 66 h 95"/>
                    <a:gd name="T40" fmla="*/ 318 w 408"/>
                    <a:gd name="T41" fmla="*/ 72 h 95"/>
                    <a:gd name="T42" fmla="*/ 302 w 408"/>
                    <a:gd name="T43" fmla="*/ 53 h 95"/>
                    <a:gd name="T44" fmla="*/ 285 w 408"/>
                    <a:gd name="T45" fmla="*/ 72 h 95"/>
                    <a:gd name="T46" fmla="*/ 260 w 408"/>
                    <a:gd name="T47" fmla="*/ 53 h 95"/>
                    <a:gd name="T48" fmla="*/ 247 w 408"/>
                    <a:gd name="T49" fmla="*/ 55 h 95"/>
                    <a:gd name="T50" fmla="*/ 228 w 408"/>
                    <a:gd name="T51" fmla="*/ 64 h 95"/>
                    <a:gd name="T52" fmla="*/ 185 w 408"/>
                    <a:gd name="T53" fmla="*/ 58 h 95"/>
                    <a:gd name="T54" fmla="*/ 164 w 408"/>
                    <a:gd name="T55" fmla="*/ 55 h 95"/>
                    <a:gd name="T56" fmla="*/ 143 w 408"/>
                    <a:gd name="T57" fmla="*/ 64 h 95"/>
                    <a:gd name="T58" fmla="*/ 114 w 408"/>
                    <a:gd name="T59" fmla="*/ 50 h 95"/>
                    <a:gd name="T60" fmla="*/ 74 w 408"/>
                    <a:gd name="T61" fmla="*/ 47 h 95"/>
                    <a:gd name="T62" fmla="*/ 46 w 408"/>
                    <a:gd name="T63" fmla="*/ 47 h 95"/>
                    <a:gd name="T64" fmla="*/ 18 w 408"/>
                    <a:gd name="T65" fmla="*/ 41 h 95"/>
                    <a:gd name="T66" fmla="*/ 2 w 408"/>
                    <a:gd name="T67" fmla="*/ 36 h 95"/>
                    <a:gd name="T68" fmla="*/ 0 w 408"/>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8" h="95">
                      <a:moveTo>
                        <a:pt x="0" y="0"/>
                      </a:moveTo>
                      <a:lnTo>
                        <a:pt x="30" y="14"/>
                      </a:lnTo>
                      <a:lnTo>
                        <a:pt x="57" y="14"/>
                      </a:lnTo>
                      <a:lnTo>
                        <a:pt x="81" y="14"/>
                      </a:lnTo>
                      <a:lnTo>
                        <a:pt x="99" y="14"/>
                      </a:lnTo>
                      <a:lnTo>
                        <a:pt x="111" y="17"/>
                      </a:lnTo>
                      <a:lnTo>
                        <a:pt x="129" y="25"/>
                      </a:lnTo>
                      <a:lnTo>
                        <a:pt x="138" y="44"/>
                      </a:lnTo>
                      <a:lnTo>
                        <a:pt x="146" y="53"/>
                      </a:lnTo>
                      <a:lnTo>
                        <a:pt x="162" y="50"/>
                      </a:lnTo>
                      <a:lnTo>
                        <a:pt x="180" y="50"/>
                      </a:lnTo>
                      <a:lnTo>
                        <a:pt x="199" y="61"/>
                      </a:lnTo>
                      <a:lnTo>
                        <a:pt x="212" y="66"/>
                      </a:lnTo>
                      <a:lnTo>
                        <a:pt x="221" y="66"/>
                      </a:lnTo>
                      <a:lnTo>
                        <a:pt x="224" y="53"/>
                      </a:lnTo>
                      <a:lnTo>
                        <a:pt x="229" y="44"/>
                      </a:lnTo>
                      <a:lnTo>
                        <a:pt x="256" y="50"/>
                      </a:lnTo>
                      <a:lnTo>
                        <a:pt x="278" y="50"/>
                      </a:lnTo>
                      <a:lnTo>
                        <a:pt x="298" y="50"/>
                      </a:lnTo>
                      <a:lnTo>
                        <a:pt x="312" y="58"/>
                      </a:lnTo>
                      <a:lnTo>
                        <a:pt x="321" y="64"/>
                      </a:lnTo>
                      <a:lnTo>
                        <a:pt x="337" y="61"/>
                      </a:lnTo>
                      <a:lnTo>
                        <a:pt x="347" y="55"/>
                      </a:lnTo>
                      <a:lnTo>
                        <a:pt x="354" y="50"/>
                      </a:lnTo>
                      <a:lnTo>
                        <a:pt x="372" y="50"/>
                      </a:lnTo>
                      <a:lnTo>
                        <a:pt x="383" y="44"/>
                      </a:lnTo>
                      <a:lnTo>
                        <a:pt x="398" y="39"/>
                      </a:lnTo>
                      <a:lnTo>
                        <a:pt x="407" y="39"/>
                      </a:lnTo>
                      <a:lnTo>
                        <a:pt x="405" y="58"/>
                      </a:lnTo>
                      <a:lnTo>
                        <a:pt x="400" y="66"/>
                      </a:lnTo>
                      <a:lnTo>
                        <a:pt x="391" y="75"/>
                      </a:lnTo>
                      <a:lnTo>
                        <a:pt x="383" y="75"/>
                      </a:lnTo>
                      <a:lnTo>
                        <a:pt x="381" y="75"/>
                      </a:lnTo>
                      <a:lnTo>
                        <a:pt x="370" y="77"/>
                      </a:lnTo>
                      <a:lnTo>
                        <a:pt x="361" y="88"/>
                      </a:lnTo>
                      <a:lnTo>
                        <a:pt x="352" y="86"/>
                      </a:lnTo>
                      <a:lnTo>
                        <a:pt x="344" y="80"/>
                      </a:lnTo>
                      <a:lnTo>
                        <a:pt x="335" y="86"/>
                      </a:lnTo>
                      <a:lnTo>
                        <a:pt x="326" y="88"/>
                      </a:lnTo>
                      <a:lnTo>
                        <a:pt x="319" y="88"/>
                      </a:lnTo>
                      <a:lnTo>
                        <a:pt x="312" y="94"/>
                      </a:lnTo>
                      <a:lnTo>
                        <a:pt x="296" y="94"/>
                      </a:lnTo>
                      <a:lnTo>
                        <a:pt x="289" y="86"/>
                      </a:lnTo>
                      <a:lnTo>
                        <a:pt x="280" y="75"/>
                      </a:lnTo>
                      <a:lnTo>
                        <a:pt x="269" y="86"/>
                      </a:lnTo>
                      <a:lnTo>
                        <a:pt x="263" y="94"/>
                      </a:lnTo>
                      <a:lnTo>
                        <a:pt x="254" y="94"/>
                      </a:lnTo>
                      <a:lnTo>
                        <a:pt x="238" y="75"/>
                      </a:lnTo>
                      <a:lnTo>
                        <a:pt x="234" y="77"/>
                      </a:lnTo>
                      <a:lnTo>
                        <a:pt x="225" y="77"/>
                      </a:lnTo>
                      <a:lnTo>
                        <a:pt x="219" y="88"/>
                      </a:lnTo>
                      <a:lnTo>
                        <a:pt x="206" y="86"/>
                      </a:lnTo>
                      <a:lnTo>
                        <a:pt x="192" y="86"/>
                      </a:lnTo>
                      <a:lnTo>
                        <a:pt x="185" y="80"/>
                      </a:lnTo>
                      <a:lnTo>
                        <a:pt x="178" y="75"/>
                      </a:lnTo>
                      <a:lnTo>
                        <a:pt x="164" y="77"/>
                      </a:lnTo>
                      <a:lnTo>
                        <a:pt x="151" y="88"/>
                      </a:lnTo>
                      <a:lnTo>
                        <a:pt x="143" y="86"/>
                      </a:lnTo>
                      <a:lnTo>
                        <a:pt x="129" y="80"/>
                      </a:lnTo>
                      <a:lnTo>
                        <a:pt x="114" y="72"/>
                      </a:lnTo>
                      <a:lnTo>
                        <a:pt x="101" y="72"/>
                      </a:lnTo>
                      <a:lnTo>
                        <a:pt x="74" y="64"/>
                      </a:lnTo>
                      <a:lnTo>
                        <a:pt x="57" y="58"/>
                      </a:lnTo>
                      <a:lnTo>
                        <a:pt x="46" y="55"/>
                      </a:lnTo>
                      <a:lnTo>
                        <a:pt x="28" y="53"/>
                      </a:lnTo>
                      <a:lnTo>
                        <a:pt x="18" y="41"/>
                      </a:lnTo>
                      <a:lnTo>
                        <a:pt x="7" y="39"/>
                      </a:lnTo>
                      <a:lnTo>
                        <a:pt x="2" y="36"/>
                      </a:lnTo>
                      <a:lnTo>
                        <a:pt x="0" y="30"/>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137"/>
                <p:cNvSpPr>
                  <a:spLocks/>
                </p:cNvSpPr>
                <p:nvPr/>
              </p:nvSpPr>
              <p:spPr bwMode="auto">
                <a:xfrm>
                  <a:off x="5311" y="2468"/>
                  <a:ext cx="185" cy="182"/>
                </a:xfrm>
                <a:custGeom>
                  <a:avLst/>
                  <a:gdLst>
                    <a:gd name="T0" fmla="*/ 90 w 185"/>
                    <a:gd name="T1" fmla="*/ 3 h 182"/>
                    <a:gd name="T2" fmla="*/ 154 w 185"/>
                    <a:gd name="T3" fmla="*/ 0 h 182"/>
                    <a:gd name="T4" fmla="*/ 164 w 185"/>
                    <a:gd name="T5" fmla="*/ 22 h 182"/>
                    <a:gd name="T6" fmla="*/ 147 w 185"/>
                    <a:gd name="T7" fmla="*/ 36 h 182"/>
                    <a:gd name="T8" fmla="*/ 142 w 185"/>
                    <a:gd name="T9" fmla="*/ 47 h 182"/>
                    <a:gd name="T10" fmla="*/ 129 w 185"/>
                    <a:gd name="T11" fmla="*/ 61 h 182"/>
                    <a:gd name="T12" fmla="*/ 114 w 185"/>
                    <a:gd name="T13" fmla="*/ 64 h 182"/>
                    <a:gd name="T14" fmla="*/ 99 w 185"/>
                    <a:gd name="T15" fmla="*/ 56 h 182"/>
                    <a:gd name="T16" fmla="*/ 81 w 185"/>
                    <a:gd name="T17" fmla="*/ 36 h 182"/>
                    <a:gd name="T18" fmla="*/ 59 w 185"/>
                    <a:gd name="T19" fmla="*/ 36 h 182"/>
                    <a:gd name="T20" fmla="*/ 57 w 185"/>
                    <a:gd name="T21" fmla="*/ 64 h 182"/>
                    <a:gd name="T22" fmla="*/ 59 w 185"/>
                    <a:gd name="T23" fmla="*/ 81 h 182"/>
                    <a:gd name="T24" fmla="*/ 81 w 185"/>
                    <a:gd name="T25" fmla="*/ 70 h 182"/>
                    <a:gd name="T26" fmla="*/ 96 w 185"/>
                    <a:gd name="T27" fmla="*/ 75 h 182"/>
                    <a:gd name="T28" fmla="*/ 92 w 185"/>
                    <a:gd name="T29" fmla="*/ 92 h 182"/>
                    <a:gd name="T30" fmla="*/ 90 w 185"/>
                    <a:gd name="T31" fmla="*/ 103 h 182"/>
                    <a:gd name="T32" fmla="*/ 92 w 185"/>
                    <a:gd name="T33" fmla="*/ 120 h 182"/>
                    <a:gd name="T34" fmla="*/ 103 w 185"/>
                    <a:gd name="T35" fmla="*/ 128 h 182"/>
                    <a:gd name="T36" fmla="*/ 99 w 185"/>
                    <a:gd name="T37" fmla="*/ 148 h 182"/>
                    <a:gd name="T38" fmla="*/ 92 w 185"/>
                    <a:gd name="T39" fmla="*/ 170 h 182"/>
                    <a:gd name="T40" fmla="*/ 76 w 185"/>
                    <a:gd name="T41" fmla="*/ 175 h 182"/>
                    <a:gd name="T42" fmla="*/ 70 w 185"/>
                    <a:gd name="T43" fmla="*/ 164 h 182"/>
                    <a:gd name="T44" fmla="*/ 62 w 185"/>
                    <a:gd name="T45" fmla="*/ 139 h 182"/>
                    <a:gd name="T46" fmla="*/ 62 w 185"/>
                    <a:gd name="T47" fmla="*/ 114 h 182"/>
                    <a:gd name="T48" fmla="*/ 39 w 185"/>
                    <a:gd name="T49" fmla="*/ 114 h 182"/>
                    <a:gd name="T50" fmla="*/ 26 w 185"/>
                    <a:gd name="T51" fmla="*/ 117 h 182"/>
                    <a:gd name="T52" fmla="*/ 44 w 185"/>
                    <a:gd name="T53" fmla="*/ 128 h 182"/>
                    <a:gd name="T54" fmla="*/ 53 w 185"/>
                    <a:gd name="T55" fmla="*/ 145 h 182"/>
                    <a:gd name="T56" fmla="*/ 46 w 185"/>
                    <a:gd name="T57" fmla="*/ 167 h 182"/>
                    <a:gd name="T58" fmla="*/ 33 w 185"/>
                    <a:gd name="T59" fmla="*/ 181 h 182"/>
                    <a:gd name="T60" fmla="*/ 33 w 185"/>
                    <a:gd name="T61" fmla="*/ 164 h 182"/>
                    <a:gd name="T62" fmla="*/ 24 w 185"/>
                    <a:gd name="T63" fmla="*/ 145 h 182"/>
                    <a:gd name="T64" fmla="*/ 11 w 185"/>
                    <a:gd name="T65" fmla="*/ 128 h 182"/>
                    <a:gd name="T66" fmla="*/ 2 w 185"/>
                    <a:gd name="T67" fmla="*/ 109 h 182"/>
                    <a:gd name="T68" fmla="*/ 18 w 185"/>
                    <a:gd name="T69" fmla="*/ 86 h 182"/>
                    <a:gd name="T70" fmla="*/ 26 w 185"/>
                    <a:gd name="T71" fmla="*/ 58 h 182"/>
                    <a:gd name="T72" fmla="*/ 28 w 185"/>
                    <a:gd name="T73" fmla="*/ 39 h 182"/>
                    <a:gd name="T74" fmla="*/ 26 w 18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5" h="182">
                      <a:moveTo>
                        <a:pt x="46" y="0"/>
                      </a:moveTo>
                      <a:lnTo>
                        <a:pt x="90" y="3"/>
                      </a:lnTo>
                      <a:lnTo>
                        <a:pt x="131" y="3"/>
                      </a:lnTo>
                      <a:lnTo>
                        <a:pt x="154" y="0"/>
                      </a:lnTo>
                      <a:lnTo>
                        <a:pt x="184" y="17"/>
                      </a:lnTo>
                      <a:lnTo>
                        <a:pt x="164" y="22"/>
                      </a:lnTo>
                      <a:lnTo>
                        <a:pt x="154" y="31"/>
                      </a:lnTo>
                      <a:lnTo>
                        <a:pt x="147" y="36"/>
                      </a:lnTo>
                      <a:lnTo>
                        <a:pt x="142" y="42"/>
                      </a:lnTo>
                      <a:lnTo>
                        <a:pt x="142" y="47"/>
                      </a:lnTo>
                      <a:lnTo>
                        <a:pt x="142" y="56"/>
                      </a:lnTo>
                      <a:lnTo>
                        <a:pt x="129" y="61"/>
                      </a:lnTo>
                      <a:lnTo>
                        <a:pt x="118" y="61"/>
                      </a:lnTo>
                      <a:lnTo>
                        <a:pt x="114" y="64"/>
                      </a:lnTo>
                      <a:lnTo>
                        <a:pt x="103" y="64"/>
                      </a:lnTo>
                      <a:lnTo>
                        <a:pt x="99" y="56"/>
                      </a:lnTo>
                      <a:lnTo>
                        <a:pt x="90" y="45"/>
                      </a:lnTo>
                      <a:lnTo>
                        <a:pt x="81" y="36"/>
                      </a:lnTo>
                      <a:lnTo>
                        <a:pt x="64" y="36"/>
                      </a:lnTo>
                      <a:lnTo>
                        <a:pt x="59" y="36"/>
                      </a:lnTo>
                      <a:lnTo>
                        <a:pt x="55" y="50"/>
                      </a:lnTo>
                      <a:lnTo>
                        <a:pt x="57" y="64"/>
                      </a:lnTo>
                      <a:lnTo>
                        <a:pt x="57" y="72"/>
                      </a:lnTo>
                      <a:lnTo>
                        <a:pt x="59" y="81"/>
                      </a:lnTo>
                      <a:lnTo>
                        <a:pt x="68" y="78"/>
                      </a:lnTo>
                      <a:lnTo>
                        <a:pt x="81" y="70"/>
                      </a:lnTo>
                      <a:lnTo>
                        <a:pt x="90" y="70"/>
                      </a:lnTo>
                      <a:lnTo>
                        <a:pt x="96" y="75"/>
                      </a:lnTo>
                      <a:lnTo>
                        <a:pt x="96" y="81"/>
                      </a:lnTo>
                      <a:lnTo>
                        <a:pt x="92" y="92"/>
                      </a:lnTo>
                      <a:lnTo>
                        <a:pt x="90" y="97"/>
                      </a:lnTo>
                      <a:lnTo>
                        <a:pt x="90" y="103"/>
                      </a:lnTo>
                      <a:lnTo>
                        <a:pt x="87" y="111"/>
                      </a:lnTo>
                      <a:lnTo>
                        <a:pt x="92" y="120"/>
                      </a:lnTo>
                      <a:lnTo>
                        <a:pt x="101" y="131"/>
                      </a:lnTo>
                      <a:lnTo>
                        <a:pt x="103" y="128"/>
                      </a:lnTo>
                      <a:lnTo>
                        <a:pt x="103" y="139"/>
                      </a:lnTo>
                      <a:lnTo>
                        <a:pt x="99" y="148"/>
                      </a:lnTo>
                      <a:lnTo>
                        <a:pt x="94" y="156"/>
                      </a:lnTo>
                      <a:lnTo>
                        <a:pt x="92" y="170"/>
                      </a:lnTo>
                      <a:lnTo>
                        <a:pt x="83" y="175"/>
                      </a:lnTo>
                      <a:lnTo>
                        <a:pt x="76" y="175"/>
                      </a:lnTo>
                      <a:lnTo>
                        <a:pt x="70" y="175"/>
                      </a:lnTo>
                      <a:lnTo>
                        <a:pt x="70" y="164"/>
                      </a:lnTo>
                      <a:lnTo>
                        <a:pt x="68" y="145"/>
                      </a:lnTo>
                      <a:lnTo>
                        <a:pt x="62" y="139"/>
                      </a:lnTo>
                      <a:lnTo>
                        <a:pt x="59" y="131"/>
                      </a:lnTo>
                      <a:lnTo>
                        <a:pt x="62" y="114"/>
                      </a:lnTo>
                      <a:lnTo>
                        <a:pt x="55" y="109"/>
                      </a:lnTo>
                      <a:lnTo>
                        <a:pt x="39" y="114"/>
                      </a:lnTo>
                      <a:lnTo>
                        <a:pt x="33" y="109"/>
                      </a:lnTo>
                      <a:lnTo>
                        <a:pt x="26" y="117"/>
                      </a:lnTo>
                      <a:lnTo>
                        <a:pt x="33" y="123"/>
                      </a:lnTo>
                      <a:lnTo>
                        <a:pt x="44" y="128"/>
                      </a:lnTo>
                      <a:lnTo>
                        <a:pt x="46" y="134"/>
                      </a:lnTo>
                      <a:lnTo>
                        <a:pt x="53" y="145"/>
                      </a:lnTo>
                      <a:lnTo>
                        <a:pt x="53" y="153"/>
                      </a:lnTo>
                      <a:lnTo>
                        <a:pt x="46" y="167"/>
                      </a:lnTo>
                      <a:lnTo>
                        <a:pt x="37" y="178"/>
                      </a:lnTo>
                      <a:lnTo>
                        <a:pt x="33" y="181"/>
                      </a:lnTo>
                      <a:lnTo>
                        <a:pt x="33" y="173"/>
                      </a:lnTo>
                      <a:lnTo>
                        <a:pt x="33" y="164"/>
                      </a:lnTo>
                      <a:lnTo>
                        <a:pt x="35" y="153"/>
                      </a:lnTo>
                      <a:lnTo>
                        <a:pt x="24" y="145"/>
                      </a:lnTo>
                      <a:lnTo>
                        <a:pt x="13" y="136"/>
                      </a:lnTo>
                      <a:lnTo>
                        <a:pt x="11" y="128"/>
                      </a:lnTo>
                      <a:lnTo>
                        <a:pt x="0" y="123"/>
                      </a:lnTo>
                      <a:lnTo>
                        <a:pt x="2" y="109"/>
                      </a:lnTo>
                      <a:lnTo>
                        <a:pt x="11" y="100"/>
                      </a:lnTo>
                      <a:lnTo>
                        <a:pt x="18" y="86"/>
                      </a:lnTo>
                      <a:lnTo>
                        <a:pt x="24" y="72"/>
                      </a:lnTo>
                      <a:lnTo>
                        <a:pt x="26" y="58"/>
                      </a:lnTo>
                      <a:lnTo>
                        <a:pt x="24" y="45"/>
                      </a:lnTo>
                      <a:lnTo>
                        <a:pt x="28" y="39"/>
                      </a:lnTo>
                      <a:lnTo>
                        <a:pt x="33" y="33"/>
                      </a:lnTo>
                      <a:lnTo>
                        <a:pt x="26" y="22"/>
                      </a:lnTo>
                      <a:lnTo>
                        <a:pt x="46"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138"/>
                <p:cNvSpPr>
                  <a:spLocks/>
                </p:cNvSpPr>
                <p:nvPr/>
              </p:nvSpPr>
              <p:spPr bwMode="auto">
                <a:xfrm>
                  <a:off x="5117" y="2386"/>
                  <a:ext cx="205" cy="249"/>
                </a:xfrm>
                <a:custGeom>
                  <a:avLst/>
                  <a:gdLst>
                    <a:gd name="T0" fmla="*/ 0 w 205"/>
                    <a:gd name="T1" fmla="*/ 83 h 249"/>
                    <a:gd name="T2" fmla="*/ 42 w 205"/>
                    <a:gd name="T3" fmla="*/ 44 h 249"/>
                    <a:gd name="T4" fmla="*/ 63 w 205"/>
                    <a:gd name="T5" fmla="*/ 28 h 249"/>
                    <a:gd name="T6" fmla="*/ 74 w 205"/>
                    <a:gd name="T7" fmla="*/ 14 h 249"/>
                    <a:gd name="T8" fmla="*/ 107 w 205"/>
                    <a:gd name="T9" fmla="*/ 0 h 249"/>
                    <a:gd name="T10" fmla="*/ 125 w 205"/>
                    <a:gd name="T11" fmla="*/ 30 h 249"/>
                    <a:gd name="T12" fmla="*/ 143 w 205"/>
                    <a:gd name="T13" fmla="*/ 17 h 249"/>
                    <a:gd name="T14" fmla="*/ 149 w 205"/>
                    <a:gd name="T15" fmla="*/ 8 h 249"/>
                    <a:gd name="T16" fmla="*/ 164 w 205"/>
                    <a:gd name="T17" fmla="*/ 0 h 249"/>
                    <a:gd name="T18" fmla="*/ 173 w 205"/>
                    <a:gd name="T19" fmla="*/ 0 h 249"/>
                    <a:gd name="T20" fmla="*/ 176 w 205"/>
                    <a:gd name="T21" fmla="*/ 11 h 249"/>
                    <a:gd name="T22" fmla="*/ 176 w 205"/>
                    <a:gd name="T23" fmla="*/ 19 h 249"/>
                    <a:gd name="T24" fmla="*/ 167 w 205"/>
                    <a:gd name="T25" fmla="*/ 33 h 249"/>
                    <a:gd name="T26" fmla="*/ 167 w 205"/>
                    <a:gd name="T27" fmla="*/ 41 h 249"/>
                    <a:gd name="T28" fmla="*/ 190 w 205"/>
                    <a:gd name="T29" fmla="*/ 77 h 249"/>
                    <a:gd name="T30" fmla="*/ 195 w 205"/>
                    <a:gd name="T31" fmla="*/ 99 h 249"/>
                    <a:gd name="T32" fmla="*/ 202 w 205"/>
                    <a:gd name="T33" fmla="*/ 99 h 249"/>
                    <a:gd name="T34" fmla="*/ 204 w 205"/>
                    <a:gd name="T35" fmla="*/ 110 h 249"/>
                    <a:gd name="T36" fmla="*/ 195 w 205"/>
                    <a:gd name="T37" fmla="*/ 121 h 249"/>
                    <a:gd name="T38" fmla="*/ 188 w 205"/>
                    <a:gd name="T39" fmla="*/ 116 h 249"/>
                    <a:gd name="T40" fmla="*/ 173 w 205"/>
                    <a:gd name="T41" fmla="*/ 124 h 249"/>
                    <a:gd name="T42" fmla="*/ 176 w 205"/>
                    <a:gd name="T43" fmla="*/ 146 h 249"/>
                    <a:gd name="T44" fmla="*/ 158 w 205"/>
                    <a:gd name="T45" fmla="*/ 160 h 249"/>
                    <a:gd name="T46" fmla="*/ 158 w 205"/>
                    <a:gd name="T47" fmla="*/ 196 h 249"/>
                    <a:gd name="T48" fmla="*/ 158 w 205"/>
                    <a:gd name="T49" fmla="*/ 220 h 249"/>
                    <a:gd name="T50" fmla="*/ 149 w 205"/>
                    <a:gd name="T51" fmla="*/ 231 h 249"/>
                    <a:gd name="T52" fmla="*/ 143 w 205"/>
                    <a:gd name="T53" fmla="*/ 248 h 249"/>
                    <a:gd name="T54" fmla="*/ 134 w 205"/>
                    <a:gd name="T55" fmla="*/ 245 h 249"/>
                    <a:gd name="T56" fmla="*/ 121 w 205"/>
                    <a:gd name="T57" fmla="*/ 237 h 249"/>
                    <a:gd name="T58" fmla="*/ 109 w 205"/>
                    <a:gd name="T59" fmla="*/ 229 h 249"/>
                    <a:gd name="T60" fmla="*/ 101 w 205"/>
                    <a:gd name="T61" fmla="*/ 215 h 249"/>
                    <a:gd name="T62" fmla="*/ 70 w 205"/>
                    <a:gd name="T63" fmla="*/ 218 h 249"/>
                    <a:gd name="T64" fmla="*/ 44 w 205"/>
                    <a:gd name="T65" fmla="*/ 209 h 249"/>
                    <a:gd name="T66" fmla="*/ 26 w 205"/>
                    <a:gd name="T67" fmla="*/ 187 h 249"/>
                    <a:gd name="T68" fmla="*/ 16 w 205"/>
                    <a:gd name="T69" fmla="*/ 171 h 249"/>
                    <a:gd name="T70" fmla="*/ 7 w 205"/>
                    <a:gd name="T71" fmla="*/ 157 h 249"/>
                    <a:gd name="T72" fmla="*/ 7 w 205"/>
                    <a:gd name="T73" fmla="*/ 130 h 249"/>
                    <a:gd name="T74" fmla="*/ 0 w 205"/>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5" h="249">
                      <a:moveTo>
                        <a:pt x="0" y="83"/>
                      </a:moveTo>
                      <a:lnTo>
                        <a:pt x="42" y="44"/>
                      </a:lnTo>
                      <a:lnTo>
                        <a:pt x="63" y="28"/>
                      </a:lnTo>
                      <a:lnTo>
                        <a:pt x="74" y="14"/>
                      </a:lnTo>
                      <a:lnTo>
                        <a:pt x="107" y="0"/>
                      </a:lnTo>
                      <a:lnTo>
                        <a:pt x="125" y="30"/>
                      </a:lnTo>
                      <a:lnTo>
                        <a:pt x="143" y="17"/>
                      </a:lnTo>
                      <a:lnTo>
                        <a:pt x="149" y="8"/>
                      </a:lnTo>
                      <a:lnTo>
                        <a:pt x="164" y="0"/>
                      </a:lnTo>
                      <a:lnTo>
                        <a:pt x="173" y="0"/>
                      </a:lnTo>
                      <a:lnTo>
                        <a:pt x="176" y="11"/>
                      </a:lnTo>
                      <a:lnTo>
                        <a:pt x="176" y="19"/>
                      </a:lnTo>
                      <a:lnTo>
                        <a:pt x="167" y="33"/>
                      </a:lnTo>
                      <a:lnTo>
                        <a:pt x="167" y="41"/>
                      </a:lnTo>
                      <a:lnTo>
                        <a:pt x="190" y="77"/>
                      </a:lnTo>
                      <a:lnTo>
                        <a:pt x="195" y="99"/>
                      </a:lnTo>
                      <a:lnTo>
                        <a:pt x="202" y="99"/>
                      </a:lnTo>
                      <a:lnTo>
                        <a:pt x="204" y="110"/>
                      </a:lnTo>
                      <a:lnTo>
                        <a:pt x="195" y="121"/>
                      </a:lnTo>
                      <a:lnTo>
                        <a:pt x="188" y="116"/>
                      </a:lnTo>
                      <a:lnTo>
                        <a:pt x="173" y="124"/>
                      </a:lnTo>
                      <a:lnTo>
                        <a:pt x="176" y="146"/>
                      </a:lnTo>
                      <a:lnTo>
                        <a:pt x="158" y="160"/>
                      </a:lnTo>
                      <a:lnTo>
                        <a:pt x="158" y="196"/>
                      </a:lnTo>
                      <a:lnTo>
                        <a:pt x="158" y="220"/>
                      </a:lnTo>
                      <a:lnTo>
                        <a:pt x="149" y="231"/>
                      </a:lnTo>
                      <a:lnTo>
                        <a:pt x="143" y="248"/>
                      </a:lnTo>
                      <a:lnTo>
                        <a:pt x="134" y="245"/>
                      </a:lnTo>
                      <a:lnTo>
                        <a:pt x="121" y="237"/>
                      </a:lnTo>
                      <a:lnTo>
                        <a:pt x="109" y="229"/>
                      </a:lnTo>
                      <a:lnTo>
                        <a:pt x="101" y="215"/>
                      </a:lnTo>
                      <a:lnTo>
                        <a:pt x="70" y="218"/>
                      </a:lnTo>
                      <a:lnTo>
                        <a:pt x="44" y="209"/>
                      </a:lnTo>
                      <a:lnTo>
                        <a:pt x="26" y="187"/>
                      </a:lnTo>
                      <a:lnTo>
                        <a:pt x="16" y="171"/>
                      </a:lnTo>
                      <a:lnTo>
                        <a:pt x="7" y="157"/>
                      </a:lnTo>
                      <a:lnTo>
                        <a:pt x="7" y="130"/>
                      </a:lnTo>
                      <a:lnTo>
                        <a:pt x="0" y="83"/>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139"/>
                <p:cNvSpPr>
                  <a:spLocks/>
                </p:cNvSpPr>
                <p:nvPr/>
              </p:nvSpPr>
              <p:spPr bwMode="auto">
                <a:xfrm>
                  <a:off x="5550" y="2528"/>
                  <a:ext cx="392" cy="235"/>
                </a:xfrm>
                <a:custGeom>
                  <a:avLst/>
                  <a:gdLst>
                    <a:gd name="T0" fmla="*/ 35 w 392"/>
                    <a:gd name="T1" fmla="*/ 3 h 235"/>
                    <a:gd name="T2" fmla="*/ 77 w 392"/>
                    <a:gd name="T3" fmla="*/ 39 h 235"/>
                    <a:gd name="T4" fmla="*/ 83 w 392"/>
                    <a:gd name="T5" fmla="*/ 56 h 235"/>
                    <a:gd name="T6" fmla="*/ 108 w 392"/>
                    <a:gd name="T7" fmla="*/ 47 h 235"/>
                    <a:gd name="T8" fmla="*/ 121 w 392"/>
                    <a:gd name="T9" fmla="*/ 53 h 235"/>
                    <a:gd name="T10" fmla="*/ 136 w 392"/>
                    <a:gd name="T11" fmla="*/ 39 h 235"/>
                    <a:gd name="T12" fmla="*/ 158 w 392"/>
                    <a:gd name="T13" fmla="*/ 31 h 235"/>
                    <a:gd name="T14" fmla="*/ 208 w 392"/>
                    <a:gd name="T15" fmla="*/ 47 h 235"/>
                    <a:gd name="T16" fmla="*/ 239 w 392"/>
                    <a:gd name="T17" fmla="*/ 67 h 235"/>
                    <a:gd name="T18" fmla="*/ 264 w 392"/>
                    <a:gd name="T19" fmla="*/ 81 h 235"/>
                    <a:gd name="T20" fmla="*/ 305 w 392"/>
                    <a:gd name="T21" fmla="*/ 111 h 235"/>
                    <a:gd name="T22" fmla="*/ 310 w 392"/>
                    <a:gd name="T23" fmla="*/ 128 h 235"/>
                    <a:gd name="T24" fmla="*/ 329 w 392"/>
                    <a:gd name="T25" fmla="*/ 142 h 235"/>
                    <a:gd name="T26" fmla="*/ 345 w 392"/>
                    <a:gd name="T27" fmla="*/ 148 h 235"/>
                    <a:gd name="T28" fmla="*/ 363 w 392"/>
                    <a:gd name="T29" fmla="*/ 176 h 235"/>
                    <a:gd name="T30" fmla="*/ 375 w 392"/>
                    <a:gd name="T31" fmla="*/ 192 h 235"/>
                    <a:gd name="T32" fmla="*/ 377 w 392"/>
                    <a:gd name="T33" fmla="*/ 234 h 235"/>
                    <a:gd name="T34" fmla="*/ 360 w 392"/>
                    <a:gd name="T35" fmla="*/ 234 h 235"/>
                    <a:gd name="T36" fmla="*/ 349 w 392"/>
                    <a:gd name="T37" fmla="*/ 226 h 235"/>
                    <a:gd name="T38" fmla="*/ 310 w 392"/>
                    <a:gd name="T39" fmla="*/ 184 h 235"/>
                    <a:gd name="T40" fmla="*/ 270 w 392"/>
                    <a:gd name="T41" fmla="*/ 184 h 235"/>
                    <a:gd name="T42" fmla="*/ 257 w 392"/>
                    <a:gd name="T43" fmla="*/ 198 h 235"/>
                    <a:gd name="T44" fmla="*/ 246 w 392"/>
                    <a:gd name="T45" fmla="*/ 206 h 235"/>
                    <a:gd name="T46" fmla="*/ 222 w 392"/>
                    <a:gd name="T47" fmla="*/ 217 h 235"/>
                    <a:gd name="T48" fmla="*/ 199 w 392"/>
                    <a:gd name="T49" fmla="*/ 212 h 235"/>
                    <a:gd name="T50" fmla="*/ 180 w 392"/>
                    <a:gd name="T51" fmla="*/ 212 h 235"/>
                    <a:gd name="T52" fmla="*/ 155 w 392"/>
                    <a:gd name="T53" fmla="*/ 159 h 235"/>
                    <a:gd name="T54" fmla="*/ 127 w 392"/>
                    <a:gd name="T55" fmla="*/ 111 h 235"/>
                    <a:gd name="T56" fmla="*/ 92 w 392"/>
                    <a:gd name="T57" fmla="*/ 95 h 235"/>
                    <a:gd name="T58" fmla="*/ 60 w 392"/>
                    <a:gd name="T59" fmla="*/ 92 h 235"/>
                    <a:gd name="T60" fmla="*/ 26 w 392"/>
                    <a:gd name="T61" fmla="*/ 75 h 235"/>
                    <a:gd name="T62" fmla="*/ 28 w 392"/>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2" h="235">
                      <a:moveTo>
                        <a:pt x="0" y="0"/>
                      </a:moveTo>
                      <a:lnTo>
                        <a:pt x="35" y="3"/>
                      </a:lnTo>
                      <a:lnTo>
                        <a:pt x="64" y="6"/>
                      </a:lnTo>
                      <a:lnTo>
                        <a:pt x="77" y="39"/>
                      </a:lnTo>
                      <a:lnTo>
                        <a:pt x="79" y="50"/>
                      </a:lnTo>
                      <a:lnTo>
                        <a:pt x="83" y="56"/>
                      </a:lnTo>
                      <a:lnTo>
                        <a:pt x="92" y="47"/>
                      </a:lnTo>
                      <a:lnTo>
                        <a:pt x="108" y="47"/>
                      </a:lnTo>
                      <a:lnTo>
                        <a:pt x="116" y="56"/>
                      </a:lnTo>
                      <a:lnTo>
                        <a:pt x="121" y="53"/>
                      </a:lnTo>
                      <a:lnTo>
                        <a:pt x="134" y="39"/>
                      </a:lnTo>
                      <a:lnTo>
                        <a:pt x="136" y="39"/>
                      </a:lnTo>
                      <a:lnTo>
                        <a:pt x="148" y="31"/>
                      </a:lnTo>
                      <a:lnTo>
                        <a:pt x="158" y="31"/>
                      </a:lnTo>
                      <a:lnTo>
                        <a:pt x="194" y="47"/>
                      </a:lnTo>
                      <a:lnTo>
                        <a:pt x="208" y="47"/>
                      </a:lnTo>
                      <a:lnTo>
                        <a:pt x="224" y="61"/>
                      </a:lnTo>
                      <a:lnTo>
                        <a:pt x="239" y="67"/>
                      </a:lnTo>
                      <a:lnTo>
                        <a:pt x="252" y="78"/>
                      </a:lnTo>
                      <a:lnTo>
                        <a:pt x="264" y="81"/>
                      </a:lnTo>
                      <a:lnTo>
                        <a:pt x="292" y="92"/>
                      </a:lnTo>
                      <a:lnTo>
                        <a:pt x="305" y="111"/>
                      </a:lnTo>
                      <a:lnTo>
                        <a:pt x="312" y="123"/>
                      </a:lnTo>
                      <a:lnTo>
                        <a:pt x="310" y="128"/>
                      </a:lnTo>
                      <a:lnTo>
                        <a:pt x="321" y="139"/>
                      </a:lnTo>
                      <a:lnTo>
                        <a:pt x="329" y="142"/>
                      </a:lnTo>
                      <a:lnTo>
                        <a:pt x="333" y="145"/>
                      </a:lnTo>
                      <a:lnTo>
                        <a:pt x="345" y="148"/>
                      </a:lnTo>
                      <a:lnTo>
                        <a:pt x="363" y="164"/>
                      </a:lnTo>
                      <a:lnTo>
                        <a:pt x="363" y="176"/>
                      </a:lnTo>
                      <a:lnTo>
                        <a:pt x="373" y="187"/>
                      </a:lnTo>
                      <a:lnTo>
                        <a:pt x="375" y="192"/>
                      </a:lnTo>
                      <a:lnTo>
                        <a:pt x="391" y="215"/>
                      </a:lnTo>
                      <a:lnTo>
                        <a:pt x="377" y="234"/>
                      </a:lnTo>
                      <a:lnTo>
                        <a:pt x="373" y="234"/>
                      </a:lnTo>
                      <a:lnTo>
                        <a:pt x="360" y="234"/>
                      </a:lnTo>
                      <a:lnTo>
                        <a:pt x="356" y="226"/>
                      </a:lnTo>
                      <a:lnTo>
                        <a:pt x="349" y="226"/>
                      </a:lnTo>
                      <a:lnTo>
                        <a:pt x="342" y="228"/>
                      </a:lnTo>
                      <a:lnTo>
                        <a:pt x="310" y="184"/>
                      </a:lnTo>
                      <a:lnTo>
                        <a:pt x="289" y="187"/>
                      </a:lnTo>
                      <a:lnTo>
                        <a:pt x="270" y="184"/>
                      </a:lnTo>
                      <a:lnTo>
                        <a:pt x="264" y="189"/>
                      </a:lnTo>
                      <a:lnTo>
                        <a:pt x="257" y="198"/>
                      </a:lnTo>
                      <a:lnTo>
                        <a:pt x="255" y="192"/>
                      </a:lnTo>
                      <a:lnTo>
                        <a:pt x="246" y="206"/>
                      </a:lnTo>
                      <a:lnTo>
                        <a:pt x="233" y="226"/>
                      </a:lnTo>
                      <a:lnTo>
                        <a:pt x="222" y="217"/>
                      </a:lnTo>
                      <a:lnTo>
                        <a:pt x="208" y="212"/>
                      </a:lnTo>
                      <a:lnTo>
                        <a:pt x="199" y="212"/>
                      </a:lnTo>
                      <a:lnTo>
                        <a:pt x="187" y="206"/>
                      </a:lnTo>
                      <a:lnTo>
                        <a:pt x="180" y="212"/>
                      </a:lnTo>
                      <a:lnTo>
                        <a:pt x="171" y="184"/>
                      </a:lnTo>
                      <a:lnTo>
                        <a:pt x="155" y="159"/>
                      </a:lnTo>
                      <a:lnTo>
                        <a:pt x="141" y="128"/>
                      </a:lnTo>
                      <a:lnTo>
                        <a:pt x="127" y="111"/>
                      </a:lnTo>
                      <a:lnTo>
                        <a:pt x="116" y="95"/>
                      </a:lnTo>
                      <a:lnTo>
                        <a:pt x="92" y="95"/>
                      </a:lnTo>
                      <a:lnTo>
                        <a:pt x="70" y="103"/>
                      </a:lnTo>
                      <a:lnTo>
                        <a:pt x="60" y="92"/>
                      </a:lnTo>
                      <a:lnTo>
                        <a:pt x="37" y="84"/>
                      </a:lnTo>
                      <a:lnTo>
                        <a:pt x="26" y="75"/>
                      </a:lnTo>
                      <a:lnTo>
                        <a:pt x="26" y="42"/>
                      </a:lnTo>
                      <a:lnTo>
                        <a:pt x="28" y="25"/>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8" name="Freeform 140"/>
                <p:cNvSpPr>
                  <a:spLocks/>
                </p:cNvSpPr>
                <p:nvPr/>
              </p:nvSpPr>
              <p:spPr bwMode="auto">
                <a:xfrm>
                  <a:off x="4829" y="2362"/>
                  <a:ext cx="235" cy="310"/>
                </a:xfrm>
                <a:custGeom>
                  <a:avLst/>
                  <a:gdLst>
                    <a:gd name="T0" fmla="*/ 0 w 235"/>
                    <a:gd name="T1" fmla="*/ 8 h 310"/>
                    <a:gd name="T2" fmla="*/ 24 w 235"/>
                    <a:gd name="T3" fmla="*/ 0 h 310"/>
                    <a:gd name="T4" fmla="*/ 52 w 235"/>
                    <a:gd name="T5" fmla="*/ 14 h 310"/>
                    <a:gd name="T6" fmla="*/ 56 w 235"/>
                    <a:gd name="T7" fmla="*/ 28 h 310"/>
                    <a:gd name="T8" fmla="*/ 56 w 235"/>
                    <a:gd name="T9" fmla="*/ 33 h 310"/>
                    <a:gd name="T10" fmla="*/ 63 w 235"/>
                    <a:gd name="T11" fmla="*/ 36 h 310"/>
                    <a:gd name="T12" fmla="*/ 63 w 235"/>
                    <a:gd name="T13" fmla="*/ 42 h 310"/>
                    <a:gd name="T14" fmla="*/ 72 w 235"/>
                    <a:gd name="T15" fmla="*/ 45 h 310"/>
                    <a:gd name="T16" fmla="*/ 72 w 235"/>
                    <a:gd name="T17" fmla="*/ 56 h 310"/>
                    <a:gd name="T18" fmla="*/ 100 w 235"/>
                    <a:gd name="T19" fmla="*/ 89 h 310"/>
                    <a:gd name="T20" fmla="*/ 103 w 235"/>
                    <a:gd name="T21" fmla="*/ 89 h 310"/>
                    <a:gd name="T22" fmla="*/ 108 w 235"/>
                    <a:gd name="T23" fmla="*/ 97 h 310"/>
                    <a:gd name="T24" fmla="*/ 112 w 235"/>
                    <a:gd name="T25" fmla="*/ 106 h 310"/>
                    <a:gd name="T26" fmla="*/ 117 w 235"/>
                    <a:gd name="T27" fmla="*/ 106 h 310"/>
                    <a:gd name="T28" fmla="*/ 136 w 235"/>
                    <a:gd name="T29" fmla="*/ 117 h 310"/>
                    <a:gd name="T30" fmla="*/ 173 w 235"/>
                    <a:gd name="T31" fmla="*/ 122 h 310"/>
                    <a:gd name="T32" fmla="*/ 175 w 235"/>
                    <a:gd name="T33" fmla="*/ 161 h 310"/>
                    <a:gd name="T34" fmla="*/ 184 w 235"/>
                    <a:gd name="T35" fmla="*/ 167 h 310"/>
                    <a:gd name="T36" fmla="*/ 182 w 235"/>
                    <a:gd name="T37" fmla="*/ 181 h 310"/>
                    <a:gd name="T38" fmla="*/ 204 w 235"/>
                    <a:gd name="T39" fmla="*/ 200 h 310"/>
                    <a:gd name="T40" fmla="*/ 223 w 235"/>
                    <a:gd name="T41" fmla="*/ 209 h 310"/>
                    <a:gd name="T42" fmla="*/ 223 w 235"/>
                    <a:gd name="T43" fmla="*/ 273 h 310"/>
                    <a:gd name="T44" fmla="*/ 234 w 235"/>
                    <a:gd name="T45" fmla="*/ 298 h 310"/>
                    <a:gd name="T46" fmla="*/ 227 w 235"/>
                    <a:gd name="T47" fmla="*/ 306 h 310"/>
                    <a:gd name="T48" fmla="*/ 215 w 235"/>
                    <a:gd name="T49" fmla="*/ 309 h 310"/>
                    <a:gd name="T50" fmla="*/ 213 w 235"/>
                    <a:gd name="T51" fmla="*/ 287 h 310"/>
                    <a:gd name="T52" fmla="*/ 190 w 235"/>
                    <a:gd name="T53" fmla="*/ 309 h 310"/>
                    <a:gd name="T54" fmla="*/ 175 w 235"/>
                    <a:gd name="T55" fmla="*/ 276 h 310"/>
                    <a:gd name="T56" fmla="*/ 166 w 235"/>
                    <a:gd name="T57" fmla="*/ 253 h 310"/>
                    <a:gd name="T58" fmla="*/ 141 w 235"/>
                    <a:gd name="T59" fmla="*/ 223 h 310"/>
                    <a:gd name="T60" fmla="*/ 134 w 235"/>
                    <a:gd name="T61" fmla="*/ 223 h 310"/>
                    <a:gd name="T62" fmla="*/ 110 w 235"/>
                    <a:gd name="T63" fmla="*/ 206 h 310"/>
                    <a:gd name="T64" fmla="*/ 106 w 235"/>
                    <a:gd name="T65" fmla="*/ 189 h 310"/>
                    <a:gd name="T66" fmla="*/ 106 w 235"/>
                    <a:gd name="T67" fmla="*/ 178 h 310"/>
                    <a:gd name="T68" fmla="*/ 87 w 235"/>
                    <a:gd name="T69" fmla="*/ 134 h 310"/>
                    <a:gd name="T70" fmla="*/ 78 w 235"/>
                    <a:gd name="T71" fmla="*/ 106 h 310"/>
                    <a:gd name="T72" fmla="*/ 54 w 235"/>
                    <a:gd name="T73" fmla="*/ 81 h 310"/>
                    <a:gd name="T74" fmla="*/ 21 w 235"/>
                    <a:gd name="T75" fmla="*/ 42 h 310"/>
                    <a:gd name="T76" fmla="*/ 0 w 235"/>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5" h="310">
                      <a:moveTo>
                        <a:pt x="0" y="8"/>
                      </a:moveTo>
                      <a:lnTo>
                        <a:pt x="24" y="0"/>
                      </a:lnTo>
                      <a:lnTo>
                        <a:pt x="52" y="14"/>
                      </a:lnTo>
                      <a:lnTo>
                        <a:pt x="56" y="28"/>
                      </a:lnTo>
                      <a:lnTo>
                        <a:pt x="56" y="33"/>
                      </a:lnTo>
                      <a:lnTo>
                        <a:pt x="63" y="36"/>
                      </a:lnTo>
                      <a:lnTo>
                        <a:pt x="63" y="42"/>
                      </a:lnTo>
                      <a:lnTo>
                        <a:pt x="72" y="45"/>
                      </a:lnTo>
                      <a:lnTo>
                        <a:pt x="72" y="56"/>
                      </a:lnTo>
                      <a:lnTo>
                        <a:pt x="100" y="89"/>
                      </a:lnTo>
                      <a:lnTo>
                        <a:pt x="103" y="89"/>
                      </a:lnTo>
                      <a:lnTo>
                        <a:pt x="108" y="97"/>
                      </a:lnTo>
                      <a:lnTo>
                        <a:pt x="112" y="106"/>
                      </a:lnTo>
                      <a:lnTo>
                        <a:pt x="117" y="106"/>
                      </a:lnTo>
                      <a:lnTo>
                        <a:pt x="136" y="117"/>
                      </a:lnTo>
                      <a:lnTo>
                        <a:pt x="173" y="122"/>
                      </a:lnTo>
                      <a:lnTo>
                        <a:pt x="175" y="161"/>
                      </a:lnTo>
                      <a:lnTo>
                        <a:pt x="184" y="167"/>
                      </a:lnTo>
                      <a:lnTo>
                        <a:pt x="182" y="181"/>
                      </a:lnTo>
                      <a:lnTo>
                        <a:pt x="204" y="200"/>
                      </a:lnTo>
                      <a:lnTo>
                        <a:pt x="223" y="209"/>
                      </a:lnTo>
                      <a:lnTo>
                        <a:pt x="223" y="273"/>
                      </a:lnTo>
                      <a:lnTo>
                        <a:pt x="234" y="298"/>
                      </a:lnTo>
                      <a:lnTo>
                        <a:pt x="227" y="306"/>
                      </a:lnTo>
                      <a:lnTo>
                        <a:pt x="215" y="309"/>
                      </a:lnTo>
                      <a:lnTo>
                        <a:pt x="213" y="287"/>
                      </a:lnTo>
                      <a:lnTo>
                        <a:pt x="190" y="309"/>
                      </a:lnTo>
                      <a:lnTo>
                        <a:pt x="175" y="276"/>
                      </a:lnTo>
                      <a:lnTo>
                        <a:pt x="166" y="253"/>
                      </a:lnTo>
                      <a:lnTo>
                        <a:pt x="141" y="223"/>
                      </a:lnTo>
                      <a:lnTo>
                        <a:pt x="134" y="223"/>
                      </a:lnTo>
                      <a:lnTo>
                        <a:pt x="110" y="206"/>
                      </a:lnTo>
                      <a:lnTo>
                        <a:pt x="106" y="189"/>
                      </a:lnTo>
                      <a:lnTo>
                        <a:pt x="106" y="178"/>
                      </a:lnTo>
                      <a:lnTo>
                        <a:pt x="87" y="134"/>
                      </a:lnTo>
                      <a:lnTo>
                        <a:pt x="78" y="106"/>
                      </a:lnTo>
                      <a:lnTo>
                        <a:pt x="54" y="81"/>
                      </a:lnTo>
                      <a:lnTo>
                        <a:pt x="21" y="42"/>
                      </a:lnTo>
                      <a:lnTo>
                        <a:pt x="0" y="8"/>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9" name="Freeform 141"/>
                <p:cNvSpPr>
                  <a:spLocks/>
                </p:cNvSpPr>
                <p:nvPr/>
              </p:nvSpPr>
              <p:spPr bwMode="auto">
                <a:xfrm>
                  <a:off x="5247" y="2029"/>
                  <a:ext cx="229" cy="341"/>
                </a:xfrm>
                <a:custGeom>
                  <a:avLst/>
                  <a:gdLst>
                    <a:gd name="T0" fmla="*/ 16 w 230"/>
                    <a:gd name="T1" fmla="*/ 0 h 341"/>
                    <a:gd name="T2" fmla="*/ 35 w 230"/>
                    <a:gd name="T3" fmla="*/ 0 h 341"/>
                    <a:gd name="T4" fmla="*/ 57 w 230"/>
                    <a:gd name="T5" fmla="*/ 36 h 341"/>
                    <a:gd name="T6" fmla="*/ 53 w 230"/>
                    <a:gd name="T7" fmla="*/ 70 h 341"/>
                    <a:gd name="T8" fmla="*/ 66 w 230"/>
                    <a:gd name="T9" fmla="*/ 81 h 341"/>
                    <a:gd name="T10" fmla="*/ 73 w 230"/>
                    <a:gd name="T11" fmla="*/ 103 h 341"/>
                    <a:gd name="T12" fmla="*/ 88 w 230"/>
                    <a:gd name="T13" fmla="*/ 114 h 341"/>
                    <a:gd name="T14" fmla="*/ 105 w 230"/>
                    <a:gd name="T15" fmla="*/ 117 h 341"/>
                    <a:gd name="T16" fmla="*/ 115 w 230"/>
                    <a:gd name="T17" fmla="*/ 134 h 341"/>
                    <a:gd name="T18" fmla="*/ 127 w 230"/>
                    <a:gd name="T19" fmla="*/ 153 h 341"/>
                    <a:gd name="T20" fmla="*/ 132 w 230"/>
                    <a:gd name="T21" fmla="*/ 153 h 341"/>
                    <a:gd name="T22" fmla="*/ 154 w 230"/>
                    <a:gd name="T23" fmla="*/ 170 h 341"/>
                    <a:gd name="T24" fmla="*/ 154 w 230"/>
                    <a:gd name="T25" fmla="*/ 212 h 341"/>
                    <a:gd name="T26" fmla="*/ 161 w 230"/>
                    <a:gd name="T27" fmla="*/ 231 h 341"/>
                    <a:gd name="T28" fmla="*/ 168 w 230"/>
                    <a:gd name="T29" fmla="*/ 242 h 341"/>
                    <a:gd name="T30" fmla="*/ 177 w 230"/>
                    <a:gd name="T31" fmla="*/ 254 h 341"/>
                    <a:gd name="T32" fmla="*/ 184 w 230"/>
                    <a:gd name="T33" fmla="*/ 268 h 341"/>
                    <a:gd name="T34" fmla="*/ 189 w 230"/>
                    <a:gd name="T35" fmla="*/ 284 h 341"/>
                    <a:gd name="T36" fmla="*/ 207 w 230"/>
                    <a:gd name="T37" fmla="*/ 298 h 341"/>
                    <a:gd name="T38" fmla="*/ 205 w 230"/>
                    <a:gd name="T39" fmla="*/ 315 h 341"/>
                    <a:gd name="T40" fmla="*/ 187 w 230"/>
                    <a:gd name="T41" fmla="*/ 318 h 341"/>
                    <a:gd name="T42" fmla="*/ 180 w 230"/>
                    <a:gd name="T43" fmla="*/ 304 h 341"/>
                    <a:gd name="T44" fmla="*/ 168 w 230"/>
                    <a:gd name="T45" fmla="*/ 304 h 341"/>
                    <a:gd name="T46" fmla="*/ 168 w 230"/>
                    <a:gd name="T47" fmla="*/ 340 h 341"/>
                    <a:gd name="T48" fmla="*/ 156 w 230"/>
                    <a:gd name="T49" fmla="*/ 340 h 341"/>
                    <a:gd name="T50" fmla="*/ 143 w 230"/>
                    <a:gd name="T51" fmla="*/ 323 h 341"/>
                    <a:gd name="T52" fmla="*/ 134 w 230"/>
                    <a:gd name="T53" fmla="*/ 315 h 341"/>
                    <a:gd name="T54" fmla="*/ 134 w 230"/>
                    <a:gd name="T55" fmla="*/ 295 h 341"/>
                    <a:gd name="T56" fmla="*/ 115 w 230"/>
                    <a:gd name="T57" fmla="*/ 295 h 341"/>
                    <a:gd name="T58" fmla="*/ 115 w 230"/>
                    <a:gd name="T59" fmla="*/ 315 h 341"/>
                    <a:gd name="T60" fmla="*/ 115 w 230"/>
                    <a:gd name="T61" fmla="*/ 295 h 341"/>
                    <a:gd name="T62" fmla="*/ 115 w 230"/>
                    <a:gd name="T63" fmla="*/ 276 h 341"/>
                    <a:gd name="T64" fmla="*/ 123 w 230"/>
                    <a:gd name="T65" fmla="*/ 268 h 341"/>
                    <a:gd name="T66" fmla="*/ 136 w 230"/>
                    <a:gd name="T67" fmla="*/ 273 h 341"/>
                    <a:gd name="T68" fmla="*/ 138 w 230"/>
                    <a:gd name="T69" fmla="*/ 240 h 341"/>
                    <a:gd name="T70" fmla="*/ 125 w 230"/>
                    <a:gd name="T71" fmla="*/ 229 h 341"/>
                    <a:gd name="T72" fmla="*/ 117 w 230"/>
                    <a:gd name="T73" fmla="*/ 201 h 341"/>
                    <a:gd name="T74" fmla="*/ 115 w 230"/>
                    <a:gd name="T75" fmla="*/ 167 h 341"/>
                    <a:gd name="T76" fmla="*/ 108 w 230"/>
                    <a:gd name="T77" fmla="*/ 156 h 341"/>
                    <a:gd name="T78" fmla="*/ 96 w 230"/>
                    <a:gd name="T79" fmla="*/ 142 h 341"/>
                    <a:gd name="T80" fmla="*/ 77 w 230"/>
                    <a:gd name="T81" fmla="*/ 134 h 341"/>
                    <a:gd name="T82" fmla="*/ 88 w 230"/>
                    <a:gd name="T83" fmla="*/ 164 h 341"/>
                    <a:gd name="T84" fmla="*/ 66 w 230"/>
                    <a:gd name="T85" fmla="*/ 178 h 341"/>
                    <a:gd name="T86" fmla="*/ 53 w 230"/>
                    <a:gd name="T87" fmla="*/ 145 h 341"/>
                    <a:gd name="T88" fmla="*/ 42 w 230"/>
                    <a:gd name="T89" fmla="*/ 137 h 341"/>
                    <a:gd name="T90" fmla="*/ 42 w 230"/>
                    <a:gd name="T91" fmla="*/ 117 h 341"/>
                    <a:gd name="T92" fmla="*/ 27 w 230"/>
                    <a:gd name="T93" fmla="*/ 95 h 341"/>
                    <a:gd name="T94" fmla="*/ 9 w 230"/>
                    <a:gd name="T95" fmla="*/ 81 h 341"/>
                    <a:gd name="T96" fmla="*/ 0 w 230"/>
                    <a:gd name="T97" fmla="*/ 67 h 341"/>
                    <a:gd name="T98" fmla="*/ 4 w 230"/>
                    <a:gd name="T99" fmla="*/ 56 h 341"/>
                    <a:gd name="T100" fmla="*/ 18 w 230"/>
                    <a:gd name="T101" fmla="*/ 61 h 341"/>
                    <a:gd name="T102" fmla="*/ 22 w 230"/>
                    <a:gd name="T103" fmla="*/ 47 h 341"/>
                    <a:gd name="T104" fmla="*/ 18 w 230"/>
                    <a:gd name="T105" fmla="*/ 28 h 341"/>
                    <a:gd name="T106" fmla="*/ 16 w 230"/>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0" h="341">
                      <a:moveTo>
                        <a:pt x="16" y="0"/>
                      </a:moveTo>
                      <a:lnTo>
                        <a:pt x="35" y="0"/>
                      </a:lnTo>
                      <a:lnTo>
                        <a:pt x="57" y="36"/>
                      </a:lnTo>
                      <a:lnTo>
                        <a:pt x="53" y="70"/>
                      </a:lnTo>
                      <a:lnTo>
                        <a:pt x="66" y="81"/>
                      </a:lnTo>
                      <a:lnTo>
                        <a:pt x="73" y="103"/>
                      </a:lnTo>
                      <a:lnTo>
                        <a:pt x="88" y="114"/>
                      </a:lnTo>
                      <a:lnTo>
                        <a:pt x="105" y="117"/>
                      </a:lnTo>
                      <a:lnTo>
                        <a:pt x="132" y="134"/>
                      </a:lnTo>
                      <a:lnTo>
                        <a:pt x="149" y="153"/>
                      </a:lnTo>
                      <a:lnTo>
                        <a:pt x="154" y="153"/>
                      </a:lnTo>
                      <a:lnTo>
                        <a:pt x="176" y="170"/>
                      </a:lnTo>
                      <a:lnTo>
                        <a:pt x="176" y="212"/>
                      </a:lnTo>
                      <a:lnTo>
                        <a:pt x="183" y="231"/>
                      </a:lnTo>
                      <a:lnTo>
                        <a:pt x="190" y="242"/>
                      </a:lnTo>
                      <a:lnTo>
                        <a:pt x="199" y="254"/>
                      </a:lnTo>
                      <a:lnTo>
                        <a:pt x="206" y="268"/>
                      </a:lnTo>
                      <a:lnTo>
                        <a:pt x="211" y="284"/>
                      </a:lnTo>
                      <a:lnTo>
                        <a:pt x="229" y="298"/>
                      </a:lnTo>
                      <a:lnTo>
                        <a:pt x="227" y="315"/>
                      </a:lnTo>
                      <a:lnTo>
                        <a:pt x="209" y="318"/>
                      </a:lnTo>
                      <a:lnTo>
                        <a:pt x="202" y="304"/>
                      </a:lnTo>
                      <a:lnTo>
                        <a:pt x="190" y="304"/>
                      </a:lnTo>
                      <a:lnTo>
                        <a:pt x="190" y="340"/>
                      </a:lnTo>
                      <a:lnTo>
                        <a:pt x="178" y="340"/>
                      </a:lnTo>
                      <a:lnTo>
                        <a:pt x="165" y="323"/>
                      </a:lnTo>
                      <a:lnTo>
                        <a:pt x="156" y="315"/>
                      </a:lnTo>
                      <a:lnTo>
                        <a:pt x="156" y="295"/>
                      </a:lnTo>
                      <a:lnTo>
                        <a:pt x="137" y="295"/>
                      </a:lnTo>
                      <a:lnTo>
                        <a:pt x="130" y="315"/>
                      </a:lnTo>
                      <a:lnTo>
                        <a:pt x="123" y="295"/>
                      </a:lnTo>
                      <a:lnTo>
                        <a:pt x="121" y="276"/>
                      </a:lnTo>
                      <a:lnTo>
                        <a:pt x="145" y="268"/>
                      </a:lnTo>
                      <a:lnTo>
                        <a:pt x="158" y="273"/>
                      </a:lnTo>
                      <a:lnTo>
                        <a:pt x="160" y="240"/>
                      </a:lnTo>
                      <a:lnTo>
                        <a:pt x="147" y="229"/>
                      </a:lnTo>
                      <a:lnTo>
                        <a:pt x="139" y="201"/>
                      </a:lnTo>
                      <a:lnTo>
                        <a:pt x="132" y="167"/>
                      </a:lnTo>
                      <a:lnTo>
                        <a:pt x="108" y="156"/>
                      </a:lnTo>
                      <a:lnTo>
                        <a:pt x="96" y="142"/>
                      </a:lnTo>
                      <a:lnTo>
                        <a:pt x="77" y="134"/>
                      </a:lnTo>
                      <a:lnTo>
                        <a:pt x="88" y="164"/>
                      </a:lnTo>
                      <a:lnTo>
                        <a:pt x="66" y="178"/>
                      </a:lnTo>
                      <a:lnTo>
                        <a:pt x="53" y="145"/>
                      </a:lnTo>
                      <a:lnTo>
                        <a:pt x="42" y="137"/>
                      </a:lnTo>
                      <a:lnTo>
                        <a:pt x="42" y="117"/>
                      </a:lnTo>
                      <a:lnTo>
                        <a:pt x="27" y="95"/>
                      </a:lnTo>
                      <a:lnTo>
                        <a:pt x="9" y="81"/>
                      </a:lnTo>
                      <a:lnTo>
                        <a:pt x="0" y="67"/>
                      </a:lnTo>
                      <a:lnTo>
                        <a:pt x="4" y="56"/>
                      </a:lnTo>
                      <a:lnTo>
                        <a:pt x="18" y="61"/>
                      </a:lnTo>
                      <a:lnTo>
                        <a:pt x="22" y="47"/>
                      </a:lnTo>
                      <a:lnTo>
                        <a:pt x="18" y="28"/>
                      </a:lnTo>
                      <a:lnTo>
                        <a:pt x="16"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60" name="Freeform 142"/>
                <p:cNvSpPr>
                  <a:spLocks/>
                </p:cNvSpPr>
                <p:nvPr/>
              </p:nvSpPr>
              <p:spPr bwMode="auto">
                <a:xfrm>
                  <a:off x="5196" y="1452"/>
                  <a:ext cx="169" cy="289"/>
                </a:xfrm>
                <a:custGeom>
                  <a:avLst/>
                  <a:gdLst>
                    <a:gd name="T0" fmla="*/ 35 w 169"/>
                    <a:gd name="T1" fmla="*/ 0 h 289"/>
                    <a:gd name="T2" fmla="*/ 68 w 169"/>
                    <a:gd name="T3" fmla="*/ 20 h 289"/>
                    <a:gd name="T4" fmla="*/ 87 w 169"/>
                    <a:gd name="T5" fmla="*/ 36 h 289"/>
                    <a:gd name="T6" fmla="*/ 100 w 169"/>
                    <a:gd name="T7" fmla="*/ 62 h 289"/>
                    <a:gd name="T8" fmla="*/ 112 w 169"/>
                    <a:gd name="T9" fmla="*/ 62 h 289"/>
                    <a:gd name="T10" fmla="*/ 109 w 169"/>
                    <a:gd name="T11" fmla="*/ 78 h 289"/>
                    <a:gd name="T12" fmla="*/ 122 w 169"/>
                    <a:gd name="T13" fmla="*/ 89 h 289"/>
                    <a:gd name="T14" fmla="*/ 131 w 169"/>
                    <a:gd name="T15" fmla="*/ 106 h 289"/>
                    <a:gd name="T16" fmla="*/ 152 w 169"/>
                    <a:gd name="T17" fmla="*/ 140 h 289"/>
                    <a:gd name="T18" fmla="*/ 168 w 169"/>
                    <a:gd name="T19" fmla="*/ 179 h 289"/>
                    <a:gd name="T20" fmla="*/ 140 w 169"/>
                    <a:gd name="T21" fmla="*/ 176 h 289"/>
                    <a:gd name="T22" fmla="*/ 117 w 169"/>
                    <a:gd name="T23" fmla="*/ 171 h 289"/>
                    <a:gd name="T24" fmla="*/ 133 w 169"/>
                    <a:gd name="T25" fmla="*/ 199 h 289"/>
                    <a:gd name="T26" fmla="*/ 133 w 169"/>
                    <a:gd name="T27" fmla="*/ 215 h 289"/>
                    <a:gd name="T28" fmla="*/ 133 w 169"/>
                    <a:gd name="T29" fmla="*/ 232 h 289"/>
                    <a:gd name="T30" fmla="*/ 124 w 169"/>
                    <a:gd name="T31" fmla="*/ 224 h 289"/>
                    <a:gd name="T32" fmla="*/ 114 w 169"/>
                    <a:gd name="T33" fmla="*/ 210 h 289"/>
                    <a:gd name="T34" fmla="*/ 94 w 169"/>
                    <a:gd name="T35" fmla="*/ 193 h 289"/>
                    <a:gd name="T36" fmla="*/ 83 w 169"/>
                    <a:gd name="T37" fmla="*/ 185 h 289"/>
                    <a:gd name="T38" fmla="*/ 65 w 169"/>
                    <a:gd name="T39" fmla="*/ 193 h 289"/>
                    <a:gd name="T40" fmla="*/ 54 w 169"/>
                    <a:gd name="T41" fmla="*/ 199 h 289"/>
                    <a:gd name="T42" fmla="*/ 61 w 169"/>
                    <a:gd name="T43" fmla="*/ 213 h 289"/>
                    <a:gd name="T44" fmla="*/ 79 w 169"/>
                    <a:gd name="T45" fmla="*/ 224 h 289"/>
                    <a:gd name="T46" fmla="*/ 96 w 169"/>
                    <a:gd name="T47" fmla="*/ 235 h 289"/>
                    <a:gd name="T48" fmla="*/ 103 w 169"/>
                    <a:gd name="T49" fmla="*/ 254 h 289"/>
                    <a:gd name="T50" fmla="*/ 100 w 169"/>
                    <a:gd name="T51" fmla="*/ 280 h 289"/>
                    <a:gd name="T52" fmla="*/ 100 w 169"/>
                    <a:gd name="T53" fmla="*/ 288 h 289"/>
                    <a:gd name="T54" fmla="*/ 94 w 169"/>
                    <a:gd name="T55" fmla="*/ 288 h 289"/>
                    <a:gd name="T56" fmla="*/ 83 w 169"/>
                    <a:gd name="T57" fmla="*/ 280 h 289"/>
                    <a:gd name="T58" fmla="*/ 79 w 169"/>
                    <a:gd name="T59" fmla="*/ 277 h 289"/>
                    <a:gd name="T60" fmla="*/ 72 w 169"/>
                    <a:gd name="T61" fmla="*/ 271 h 289"/>
                    <a:gd name="T62" fmla="*/ 65 w 169"/>
                    <a:gd name="T63" fmla="*/ 285 h 289"/>
                    <a:gd name="T64" fmla="*/ 54 w 169"/>
                    <a:gd name="T65" fmla="*/ 288 h 289"/>
                    <a:gd name="T66" fmla="*/ 46 w 169"/>
                    <a:gd name="T67" fmla="*/ 277 h 289"/>
                    <a:gd name="T68" fmla="*/ 46 w 169"/>
                    <a:gd name="T69" fmla="*/ 252 h 289"/>
                    <a:gd name="T70" fmla="*/ 44 w 169"/>
                    <a:gd name="T71" fmla="*/ 238 h 289"/>
                    <a:gd name="T72" fmla="*/ 33 w 169"/>
                    <a:gd name="T73" fmla="*/ 229 h 289"/>
                    <a:gd name="T74" fmla="*/ 21 w 169"/>
                    <a:gd name="T75" fmla="*/ 243 h 289"/>
                    <a:gd name="T76" fmla="*/ 5 w 169"/>
                    <a:gd name="T77" fmla="*/ 243 h 289"/>
                    <a:gd name="T78" fmla="*/ 0 w 169"/>
                    <a:gd name="T79" fmla="*/ 232 h 289"/>
                    <a:gd name="T80" fmla="*/ 5 w 169"/>
                    <a:gd name="T81" fmla="*/ 204 h 289"/>
                    <a:gd name="T82" fmla="*/ 17 w 169"/>
                    <a:gd name="T83" fmla="*/ 187 h 289"/>
                    <a:gd name="T84" fmla="*/ 16 w 169"/>
                    <a:gd name="T85" fmla="*/ 143 h 289"/>
                    <a:gd name="T86" fmla="*/ 16 w 169"/>
                    <a:gd name="T87" fmla="*/ 131 h 289"/>
                    <a:gd name="T88" fmla="*/ 28 w 169"/>
                    <a:gd name="T89" fmla="*/ 129 h 289"/>
                    <a:gd name="T90" fmla="*/ 39 w 169"/>
                    <a:gd name="T91" fmla="*/ 140 h 289"/>
                    <a:gd name="T92" fmla="*/ 59 w 169"/>
                    <a:gd name="T93" fmla="*/ 145 h 289"/>
                    <a:gd name="T94" fmla="*/ 59 w 169"/>
                    <a:gd name="T95" fmla="*/ 126 h 289"/>
                    <a:gd name="T96" fmla="*/ 51 w 169"/>
                    <a:gd name="T97" fmla="*/ 115 h 289"/>
                    <a:gd name="T98" fmla="*/ 46 w 169"/>
                    <a:gd name="T99" fmla="*/ 106 h 289"/>
                    <a:gd name="T100" fmla="*/ 52 w 169"/>
                    <a:gd name="T101" fmla="*/ 106 h 289"/>
                    <a:gd name="T102" fmla="*/ 56 w 169"/>
                    <a:gd name="T103" fmla="*/ 106 h 289"/>
                    <a:gd name="T104" fmla="*/ 61 w 169"/>
                    <a:gd name="T105" fmla="*/ 106 h 289"/>
                    <a:gd name="T106" fmla="*/ 65 w 169"/>
                    <a:gd name="T107" fmla="*/ 106 h 289"/>
                    <a:gd name="T108" fmla="*/ 72 w 169"/>
                    <a:gd name="T109" fmla="*/ 98 h 289"/>
                    <a:gd name="T110" fmla="*/ 70 w 169"/>
                    <a:gd name="T111" fmla="*/ 89 h 289"/>
                    <a:gd name="T112" fmla="*/ 63 w 169"/>
                    <a:gd name="T113" fmla="*/ 70 h 289"/>
                    <a:gd name="T114" fmla="*/ 51 w 169"/>
                    <a:gd name="T115" fmla="*/ 50 h 289"/>
                    <a:gd name="T116" fmla="*/ 33 w 169"/>
                    <a:gd name="T117" fmla="*/ 39 h 289"/>
                    <a:gd name="T118" fmla="*/ 26 w 169"/>
                    <a:gd name="T119" fmla="*/ 28 h 289"/>
                    <a:gd name="T120" fmla="*/ 35 w 169"/>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9" h="289">
                      <a:moveTo>
                        <a:pt x="35" y="0"/>
                      </a:moveTo>
                      <a:lnTo>
                        <a:pt x="68" y="20"/>
                      </a:lnTo>
                      <a:lnTo>
                        <a:pt x="87" y="36"/>
                      </a:lnTo>
                      <a:lnTo>
                        <a:pt x="100" y="62"/>
                      </a:lnTo>
                      <a:lnTo>
                        <a:pt x="112" y="62"/>
                      </a:lnTo>
                      <a:lnTo>
                        <a:pt x="109" y="78"/>
                      </a:lnTo>
                      <a:lnTo>
                        <a:pt x="122" y="89"/>
                      </a:lnTo>
                      <a:lnTo>
                        <a:pt x="131" y="106"/>
                      </a:lnTo>
                      <a:lnTo>
                        <a:pt x="152" y="140"/>
                      </a:lnTo>
                      <a:lnTo>
                        <a:pt x="168" y="179"/>
                      </a:lnTo>
                      <a:lnTo>
                        <a:pt x="140" y="176"/>
                      </a:lnTo>
                      <a:lnTo>
                        <a:pt x="117" y="171"/>
                      </a:lnTo>
                      <a:lnTo>
                        <a:pt x="133" y="199"/>
                      </a:lnTo>
                      <a:lnTo>
                        <a:pt x="133" y="215"/>
                      </a:lnTo>
                      <a:lnTo>
                        <a:pt x="133" y="232"/>
                      </a:lnTo>
                      <a:lnTo>
                        <a:pt x="124" y="224"/>
                      </a:lnTo>
                      <a:lnTo>
                        <a:pt x="114" y="210"/>
                      </a:lnTo>
                      <a:lnTo>
                        <a:pt x="94" y="193"/>
                      </a:lnTo>
                      <a:lnTo>
                        <a:pt x="83" y="185"/>
                      </a:lnTo>
                      <a:lnTo>
                        <a:pt x="65" y="193"/>
                      </a:lnTo>
                      <a:lnTo>
                        <a:pt x="54" y="199"/>
                      </a:lnTo>
                      <a:lnTo>
                        <a:pt x="61" y="213"/>
                      </a:lnTo>
                      <a:lnTo>
                        <a:pt x="79" y="224"/>
                      </a:lnTo>
                      <a:lnTo>
                        <a:pt x="96" y="235"/>
                      </a:lnTo>
                      <a:lnTo>
                        <a:pt x="103" y="254"/>
                      </a:lnTo>
                      <a:lnTo>
                        <a:pt x="100" y="280"/>
                      </a:lnTo>
                      <a:lnTo>
                        <a:pt x="100" y="288"/>
                      </a:lnTo>
                      <a:lnTo>
                        <a:pt x="94" y="288"/>
                      </a:lnTo>
                      <a:lnTo>
                        <a:pt x="83" y="280"/>
                      </a:lnTo>
                      <a:lnTo>
                        <a:pt x="79" y="277"/>
                      </a:lnTo>
                      <a:lnTo>
                        <a:pt x="72" y="271"/>
                      </a:lnTo>
                      <a:lnTo>
                        <a:pt x="65" y="285"/>
                      </a:lnTo>
                      <a:lnTo>
                        <a:pt x="54" y="288"/>
                      </a:lnTo>
                      <a:lnTo>
                        <a:pt x="46" y="277"/>
                      </a:lnTo>
                      <a:lnTo>
                        <a:pt x="46" y="252"/>
                      </a:lnTo>
                      <a:lnTo>
                        <a:pt x="44" y="238"/>
                      </a:lnTo>
                      <a:lnTo>
                        <a:pt x="33" y="229"/>
                      </a:lnTo>
                      <a:lnTo>
                        <a:pt x="21" y="243"/>
                      </a:lnTo>
                      <a:lnTo>
                        <a:pt x="5" y="243"/>
                      </a:lnTo>
                      <a:lnTo>
                        <a:pt x="0" y="232"/>
                      </a:lnTo>
                      <a:lnTo>
                        <a:pt x="5" y="204"/>
                      </a:lnTo>
                      <a:lnTo>
                        <a:pt x="17" y="187"/>
                      </a:lnTo>
                      <a:lnTo>
                        <a:pt x="16" y="143"/>
                      </a:lnTo>
                      <a:lnTo>
                        <a:pt x="16" y="131"/>
                      </a:lnTo>
                      <a:lnTo>
                        <a:pt x="28" y="129"/>
                      </a:lnTo>
                      <a:lnTo>
                        <a:pt x="39" y="140"/>
                      </a:lnTo>
                      <a:lnTo>
                        <a:pt x="59" y="145"/>
                      </a:lnTo>
                      <a:lnTo>
                        <a:pt x="59" y="126"/>
                      </a:lnTo>
                      <a:lnTo>
                        <a:pt x="51" y="115"/>
                      </a:lnTo>
                      <a:lnTo>
                        <a:pt x="46" y="106"/>
                      </a:lnTo>
                      <a:lnTo>
                        <a:pt x="52" y="106"/>
                      </a:lnTo>
                      <a:lnTo>
                        <a:pt x="56" y="106"/>
                      </a:lnTo>
                      <a:lnTo>
                        <a:pt x="61" y="106"/>
                      </a:lnTo>
                      <a:lnTo>
                        <a:pt x="65" y="106"/>
                      </a:lnTo>
                      <a:lnTo>
                        <a:pt x="72" y="98"/>
                      </a:lnTo>
                      <a:lnTo>
                        <a:pt x="70" y="89"/>
                      </a:lnTo>
                      <a:lnTo>
                        <a:pt x="63" y="70"/>
                      </a:lnTo>
                      <a:lnTo>
                        <a:pt x="51" y="50"/>
                      </a:lnTo>
                      <a:lnTo>
                        <a:pt x="33" y="39"/>
                      </a:lnTo>
                      <a:lnTo>
                        <a:pt x="26" y="28"/>
                      </a:lnTo>
                      <a:lnTo>
                        <a:pt x="35"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61" name="Freeform 143"/>
                <p:cNvSpPr>
                  <a:spLocks/>
                </p:cNvSpPr>
                <p:nvPr/>
              </p:nvSpPr>
              <p:spPr bwMode="auto">
                <a:xfrm>
                  <a:off x="5002" y="1104"/>
                  <a:ext cx="186" cy="236"/>
                </a:xfrm>
                <a:custGeom>
                  <a:avLst/>
                  <a:gdLst>
                    <a:gd name="T0" fmla="*/ 0 w 186"/>
                    <a:gd name="T1" fmla="*/ 0 h 237"/>
                    <a:gd name="T2" fmla="*/ 18 w 186"/>
                    <a:gd name="T3" fmla="*/ 0 h 237"/>
                    <a:gd name="T4" fmla="*/ 24 w 186"/>
                    <a:gd name="T5" fmla="*/ 17 h 237"/>
                    <a:gd name="T6" fmla="*/ 48 w 186"/>
                    <a:gd name="T7" fmla="*/ 42 h 237"/>
                    <a:gd name="T8" fmla="*/ 60 w 186"/>
                    <a:gd name="T9" fmla="*/ 69 h 237"/>
                    <a:gd name="T10" fmla="*/ 77 w 186"/>
                    <a:gd name="T11" fmla="*/ 72 h 237"/>
                    <a:gd name="T12" fmla="*/ 90 w 186"/>
                    <a:gd name="T13" fmla="*/ 78 h 237"/>
                    <a:gd name="T14" fmla="*/ 101 w 186"/>
                    <a:gd name="T15" fmla="*/ 89 h 237"/>
                    <a:gd name="T16" fmla="*/ 115 w 186"/>
                    <a:gd name="T17" fmla="*/ 89 h 237"/>
                    <a:gd name="T18" fmla="*/ 130 w 186"/>
                    <a:gd name="T19" fmla="*/ 106 h 237"/>
                    <a:gd name="T20" fmla="*/ 143 w 186"/>
                    <a:gd name="T21" fmla="*/ 118 h 237"/>
                    <a:gd name="T22" fmla="*/ 159 w 186"/>
                    <a:gd name="T23" fmla="*/ 118 h 237"/>
                    <a:gd name="T24" fmla="*/ 157 w 186"/>
                    <a:gd name="T25" fmla="*/ 118 h 237"/>
                    <a:gd name="T26" fmla="*/ 148 w 186"/>
                    <a:gd name="T27" fmla="*/ 120 h 237"/>
                    <a:gd name="T28" fmla="*/ 139 w 186"/>
                    <a:gd name="T29" fmla="*/ 120 h 237"/>
                    <a:gd name="T30" fmla="*/ 134 w 186"/>
                    <a:gd name="T31" fmla="*/ 128 h 237"/>
                    <a:gd name="T32" fmla="*/ 152 w 186"/>
                    <a:gd name="T33" fmla="*/ 145 h 237"/>
                    <a:gd name="T34" fmla="*/ 165 w 186"/>
                    <a:gd name="T35" fmla="*/ 161 h 237"/>
                    <a:gd name="T36" fmla="*/ 185 w 186"/>
                    <a:gd name="T37" fmla="*/ 178 h 237"/>
                    <a:gd name="T38" fmla="*/ 171 w 186"/>
                    <a:gd name="T39" fmla="*/ 197 h 237"/>
                    <a:gd name="T40" fmla="*/ 161 w 186"/>
                    <a:gd name="T41" fmla="*/ 203 h 237"/>
                    <a:gd name="T42" fmla="*/ 162 w 186"/>
                    <a:gd name="T43" fmla="*/ 214 h 237"/>
                    <a:gd name="T44" fmla="*/ 143 w 186"/>
                    <a:gd name="T45" fmla="*/ 214 h 237"/>
                    <a:gd name="T46" fmla="*/ 136 w 186"/>
                    <a:gd name="T47" fmla="*/ 206 h 237"/>
                    <a:gd name="T48" fmla="*/ 121 w 186"/>
                    <a:gd name="T49" fmla="*/ 183 h 237"/>
                    <a:gd name="T50" fmla="*/ 110 w 186"/>
                    <a:gd name="T51" fmla="*/ 164 h 237"/>
                    <a:gd name="T52" fmla="*/ 92 w 186"/>
                    <a:gd name="T53" fmla="*/ 131 h 237"/>
                    <a:gd name="T54" fmla="*/ 72 w 186"/>
                    <a:gd name="T55" fmla="*/ 118 h 237"/>
                    <a:gd name="T56" fmla="*/ 51 w 186"/>
                    <a:gd name="T57" fmla="*/ 92 h 237"/>
                    <a:gd name="T58" fmla="*/ 37 w 186"/>
                    <a:gd name="T59" fmla="*/ 81 h 237"/>
                    <a:gd name="T60" fmla="*/ 26 w 186"/>
                    <a:gd name="T61" fmla="*/ 72 h 237"/>
                    <a:gd name="T62" fmla="*/ 23 w 186"/>
                    <a:gd name="T63" fmla="*/ 53 h 237"/>
                    <a:gd name="T64" fmla="*/ 2 w 186"/>
                    <a:gd name="T65" fmla="*/ 36 h 237"/>
                    <a:gd name="T66" fmla="*/ 2 w 186"/>
                    <a:gd name="T67" fmla="*/ 25 h 237"/>
                    <a:gd name="T68" fmla="*/ 0 w 186"/>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6" h="237">
                      <a:moveTo>
                        <a:pt x="0" y="0"/>
                      </a:moveTo>
                      <a:lnTo>
                        <a:pt x="18" y="0"/>
                      </a:lnTo>
                      <a:lnTo>
                        <a:pt x="24" y="17"/>
                      </a:lnTo>
                      <a:lnTo>
                        <a:pt x="48" y="42"/>
                      </a:lnTo>
                      <a:lnTo>
                        <a:pt x="60" y="69"/>
                      </a:lnTo>
                      <a:lnTo>
                        <a:pt x="77" y="72"/>
                      </a:lnTo>
                      <a:lnTo>
                        <a:pt x="90" y="78"/>
                      </a:lnTo>
                      <a:lnTo>
                        <a:pt x="101" y="89"/>
                      </a:lnTo>
                      <a:lnTo>
                        <a:pt x="115" y="89"/>
                      </a:lnTo>
                      <a:lnTo>
                        <a:pt x="130" y="106"/>
                      </a:lnTo>
                      <a:lnTo>
                        <a:pt x="143" y="119"/>
                      </a:lnTo>
                      <a:lnTo>
                        <a:pt x="159" y="128"/>
                      </a:lnTo>
                      <a:lnTo>
                        <a:pt x="157" y="136"/>
                      </a:lnTo>
                      <a:lnTo>
                        <a:pt x="148" y="142"/>
                      </a:lnTo>
                      <a:lnTo>
                        <a:pt x="139" y="142"/>
                      </a:lnTo>
                      <a:lnTo>
                        <a:pt x="134" y="150"/>
                      </a:lnTo>
                      <a:lnTo>
                        <a:pt x="152" y="167"/>
                      </a:lnTo>
                      <a:lnTo>
                        <a:pt x="165" y="183"/>
                      </a:lnTo>
                      <a:lnTo>
                        <a:pt x="185" y="200"/>
                      </a:lnTo>
                      <a:lnTo>
                        <a:pt x="171" y="219"/>
                      </a:lnTo>
                      <a:lnTo>
                        <a:pt x="161" y="225"/>
                      </a:lnTo>
                      <a:lnTo>
                        <a:pt x="162" y="236"/>
                      </a:lnTo>
                      <a:lnTo>
                        <a:pt x="143" y="236"/>
                      </a:lnTo>
                      <a:lnTo>
                        <a:pt x="136" y="228"/>
                      </a:lnTo>
                      <a:lnTo>
                        <a:pt x="121" y="205"/>
                      </a:lnTo>
                      <a:lnTo>
                        <a:pt x="110" y="186"/>
                      </a:lnTo>
                      <a:lnTo>
                        <a:pt x="92" y="153"/>
                      </a:lnTo>
                      <a:lnTo>
                        <a:pt x="72" y="128"/>
                      </a:lnTo>
                      <a:lnTo>
                        <a:pt x="51" y="92"/>
                      </a:lnTo>
                      <a:lnTo>
                        <a:pt x="37" y="81"/>
                      </a:lnTo>
                      <a:lnTo>
                        <a:pt x="26" y="72"/>
                      </a:lnTo>
                      <a:lnTo>
                        <a:pt x="23" y="53"/>
                      </a:lnTo>
                      <a:lnTo>
                        <a:pt x="2" y="36"/>
                      </a:lnTo>
                      <a:lnTo>
                        <a:pt x="2" y="25"/>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43" name="Group 144"/>
              <p:cNvGrpSpPr>
                <a:grpSpLocks/>
              </p:cNvGrpSpPr>
              <p:nvPr/>
            </p:nvGrpSpPr>
            <p:grpSpPr bwMode="auto">
              <a:xfrm>
                <a:off x="2603" y="617"/>
                <a:ext cx="2685" cy="2766"/>
                <a:chOff x="2603" y="617"/>
                <a:chExt cx="2685" cy="2766"/>
              </a:xfrm>
            </p:grpSpPr>
            <p:sp>
              <p:nvSpPr>
                <p:cNvPr id="1044" name="Freeform 145"/>
                <p:cNvSpPr>
                  <a:spLocks/>
                </p:cNvSpPr>
                <p:nvPr/>
              </p:nvSpPr>
              <p:spPr bwMode="auto">
                <a:xfrm>
                  <a:off x="2603" y="1584"/>
                  <a:ext cx="1335" cy="1798"/>
                </a:xfrm>
                <a:custGeom>
                  <a:avLst/>
                  <a:gdLst>
                    <a:gd name="T0" fmla="*/ 1019 w 1335"/>
                    <a:gd name="T1" fmla="*/ 290 h 1799"/>
                    <a:gd name="T2" fmla="*/ 1144 w 1335"/>
                    <a:gd name="T3" fmla="*/ 589 h 1799"/>
                    <a:gd name="T4" fmla="*/ 1194 w 1335"/>
                    <a:gd name="T5" fmla="*/ 664 h 1799"/>
                    <a:gd name="T6" fmla="*/ 1304 w 1335"/>
                    <a:gd name="T7" fmla="*/ 645 h 1799"/>
                    <a:gd name="T8" fmla="*/ 1332 w 1335"/>
                    <a:gd name="T9" fmla="*/ 718 h 1799"/>
                    <a:gd name="T10" fmla="*/ 1200 w 1335"/>
                    <a:gd name="T11" fmla="*/ 899 h 1799"/>
                    <a:gd name="T12" fmla="*/ 1093 w 1335"/>
                    <a:gd name="T13" fmla="*/ 1128 h 1799"/>
                    <a:gd name="T14" fmla="*/ 1109 w 1335"/>
                    <a:gd name="T15" fmla="*/ 1212 h 1799"/>
                    <a:gd name="T16" fmla="*/ 1109 w 1335"/>
                    <a:gd name="T17" fmla="*/ 1296 h 1799"/>
                    <a:gd name="T18" fmla="*/ 1061 w 1335"/>
                    <a:gd name="T19" fmla="*/ 1327 h 1799"/>
                    <a:gd name="T20" fmla="*/ 991 w 1335"/>
                    <a:gd name="T21" fmla="*/ 1441 h 1799"/>
                    <a:gd name="T22" fmla="*/ 964 w 1335"/>
                    <a:gd name="T23" fmla="*/ 1539 h 1799"/>
                    <a:gd name="T24" fmla="*/ 899 w 1335"/>
                    <a:gd name="T25" fmla="*/ 1673 h 1799"/>
                    <a:gd name="T26" fmla="*/ 862 w 1335"/>
                    <a:gd name="T27" fmla="*/ 1703 h 1799"/>
                    <a:gd name="T28" fmla="*/ 781 w 1335"/>
                    <a:gd name="T29" fmla="*/ 1770 h 1799"/>
                    <a:gd name="T30" fmla="*/ 683 w 1335"/>
                    <a:gd name="T31" fmla="*/ 1748 h 1799"/>
                    <a:gd name="T32" fmla="*/ 671 w 1335"/>
                    <a:gd name="T33" fmla="*/ 1684 h 1799"/>
                    <a:gd name="T34" fmla="*/ 628 w 1335"/>
                    <a:gd name="T35" fmla="*/ 1595 h 1799"/>
                    <a:gd name="T36" fmla="*/ 619 w 1335"/>
                    <a:gd name="T37" fmla="*/ 1519 h 1799"/>
                    <a:gd name="T38" fmla="*/ 606 w 1335"/>
                    <a:gd name="T39" fmla="*/ 1469 h 1799"/>
                    <a:gd name="T40" fmla="*/ 565 w 1335"/>
                    <a:gd name="T41" fmla="*/ 1413 h 1799"/>
                    <a:gd name="T42" fmla="*/ 538 w 1335"/>
                    <a:gd name="T43" fmla="*/ 1340 h 1799"/>
                    <a:gd name="T44" fmla="*/ 575 w 1335"/>
                    <a:gd name="T45" fmla="*/ 1218 h 1799"/>
                    <a:gd name="T46" fmla="*/ 558 w 1335"/>
                    <a:gd name="T47" fmla="*/ 1045 h 1799"/>
                    <a:gd name="T48" fmla="*/ 498 w 1335"/>
                    <a:gd name="T49" fmla="*/ 958 h 1799"/>
                    <a:gd name="T50" fmla="*/ 490 w 1335"/>
                    <a:gd name="T51" fmla="*/ 843 h 1799"/>
                    <a:gd name="T52" fmla="*/ 405 w 1335"/>
                    <a:gd name="T53" fmla="*/ 793 h 1799"/>
                    <a:gd name="T54" fmla="*/ 294 w 1335"/>
                    <a:gd name="T55" fmla="*/ 807 h 1799"/>
                    <a:gd name="T56" fmla="*/ 63 w 1335"/>
                    <a:gd name="T57" fmla="*/ 698 h 1799"/>
                    <a:gd name="T58" fmla="*/ 11 w 1335"/>
                    <a:gd name="T59" fmla="*/ 522 h 1799"/>
                    <a:gd name="T60" fmla="*/ 53 w 1335"/>
                    <a:gd name="T61" fmla="*/ 396 h 1799"/>
                    <a:gd name="T62" fmla="*/ 129 w 1335"/>
                    <a:gd name="T63" fmla="*/ 260 h 1799"/>
                    <a:gd name="T64" fmla="*/ 243 w 1335"/>
                    <a:gd name="T65" fmla="*/ 156 h 1799"/>
                    <a:gd name="T66" fmla="*/ 328 w 1335"/>
                    <a:gd name="T67" fmla="*/ 47 h 1799"/>
                    <a:gd name="T68" fmla="*/ 407 w 1335"/>
                    <a:gd name="T69" fmla="*/ 75 h 1799"/>
                    <a:gd name="T70" fmla="*/ 491 w 1335"/>
                    <a:gd name="T71" fmla="*/ 28 h 1799"/>
                    <a:gd name="T72" fmla="*/ 551 w 1335"/>
                    <a:gd name="T73" fmla="*/ 6 h 1799"/>
                    <a:gd name="T74" fmla="*/ 597 w 1335"/>
                    <a:gd name="T75" fmla="*/ 61 h 1799"/>
                    <a:gd name="T76" fmla="*/ 688 w 1335"/>
                    <a:gd name="T77" fmla="*/ 151 h 1799"/>
                    <a:gd name="T78" fmla="*/ 752 w 1335"/>
                    <a:gd name="T79" fmla="*/ 109 h 1799"/>
                    <a:gd name="T80" fmla="*/ 848 w 1335"/>
                    <a:gd name="T81" fmla="*/ 140 h 1799"/>
                    <a:gd name="T82" fmla="*/ 954 w 1335"/>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35" h="1799">
                      <a:moveTo>
                        <a:pt x="998" y="215"/>
                      </a:moveTo>
                      <a:lnTo>
                        <a:pt x="1019" y="290"/>
                      </a:lnTo>
                      <a:lnTo>
                        <a:pt x="1061" y="405"/>
                      </a:lnTo>
                      <a:lnTo>
                        <a:pt x="1144" y="589"/>
                      </a:lnTo>
                      <a:lnTo>
                        <a:pt x="1174" y="611"/>
                      </a:lnTo>
                      <a:lnTo>
                        <a:pt x="1194" y="664"/>
                      </a:lnTo>
                      <a:lnTo>
                        <a:pt x="1260" y="662"/>
                      </a:lnTo>
                      <a:lnTo>
                        <a:pt x="1304" y="645"/>
                      </a:lnTo>
                      <a:lnTo>
                        <a:pt x="1334" y="645"/>
                      </a:lnTo>
                      <a:lnTo>
                        <a:pt x="1332" y="718"/>
                      </a:lnTo>
                      <a:lnTo>
                        <a:pt x="1320" y="757"/>
                      </a:lnTo>
                      <a:lnTo>
                        <a:pt x="1200" y="919"/>
                      </a:lnTo>
                      <a:lnTo>
                        <a:pt x="1091" y="1086"/>
                      </a:lnTo>
                      <a:lnTo>
                        <a:pt x="1093" y="1150"/>
                      </a:lnTo>
                      <a:lnTo>
                        <a:pt x="1124" y="1198"/>
                      </a:lnTo>
                      <a:lnTo>
                        <a:pt x="1109" y="1234"/>
                      </a:lnTo>
                      <a:lnTo>
                        <a:pt x="1118" y="1281"/>
                      </a:lnTo>
                      <a:lnTo>
                        <a:pt x="1109" y="1318"/>
                      </a:lnTo>
                      <a:lnTo>
                        <a:pt x="1082" y="1349"/>
                      </a:lnTo>
                      <a:lnTo>
                        <a:pt x="1061" y="1349"/>
                      </a:lnTo>
                      <a:lnTo>
                        <a:pt x="1023" y="1402"/>
                      </a:lnTo>
                      <a:lnTo>
                        <a:pt x="991" y="1463"/>
                      </a:lnTo>
                      <a:lnTo>
                        <a:pt x="998" y="1530"/>
                      </a:lnTo>
                      <a:lnTo>
                        <a:pt x="964" y="1561"/>
                      </a:lnTo>
                      <a:lnTo>
                        <a:pt x="933" y="1630"/>
                      </a:lnTo>
                      <a:lnTo>
                        <a:pt x="899" y="1695"/>
                      </a:lnTo>
                      <a:lnTo>
                        <a:pt x="880" y="1720"/>
                      </a:lnTo>
                      <a:lnTo>
                        <a:pt x="862" y="1725"/>
                      </a:lnTo>
                      <a:lnTo>
                        <a:pt x="831" y="1767"/>
                      </a:lnTo>
                      <a:lnTo>
                        <a:pt x="781" y="1792"/>
                      </a:lnTo>
                      <a:lnTo>
                        <a:pt x="718" y="1798"/>
                      </a:lnTo>
                      <a:lnTo>
                        <a:pt x="683" y="1770"/>
                      </a:lnTo>
                      <a:lnTo>
                        <a:pt x="678" y="1742"/>
                      </a:lnTo>
                      <a:lnTo>
                        <a:pt x="671" y="1706"/>
                      </a:lnTo>
                      <a:lnTo>
                        <a:pt x="648" y="1686"/>
                      </a:lnTo>
                      <a:lnTo>
                        <a:pt x="628" y="1617"/>
                      </a:lnTo>
                      <a:lnTo>
                        <a:pt x="621" y="1583"/>
                      </a:lnTo>
                      <a:lnTo>
                        <a:pt x="619" y="1541"/>
                      </a:lnTo>
                      <a:lnTo>
                        <a:pt x="608" y="1510"/>
                      </a:lnTo>
                      <a:lnTo>
                        <a:pt x="606" y="1491"/>
                      </a:lnTo>
                      <a:lnTo>
                        <a:pt x="586" y="1460"/>
                      </a:lnTo>
                      <a:lnTo>
                        <a:pt x="565" y="1435"/>
                      </a:lnTo>
                      <a:lnTo>
                        <a:pt x="549" y="1393"/>
                      </a:lnTo>
                      <a:lnTo>
                        <a:pt x="538" y="1362"/>
                      </a:lnTo>
                      <a:lnTo>
                        <a:pt x="542" y="1312"/>
                      </a:lnTo>
                      <a:lnTo>
                        <a:pt x="575" y="1240"/>
                      </a:lnTo>
                      <a:lnTo>
                        <a:pt x="581" y="1159"/>
                      </a:lnTo>
                      <a:lnTo>
                        <a:pt x="558" y="1067"/>
                      </a:lnTo>
                      <a:lnTo>
                        <a:pt x="523" y="1030"/>
                      </a:lnTo>
                      <a:lnTo>
                        <a:pt x="498" y="980"/>
                      </a:lnTo>
                      <a:lnTo>
                        <a:pt x="507" y="902"/>
                      </a:lnTo>
                      <a:lnTo>
                        <a:pt x="490" y="843"/>
                      </a:lnTo>
                      <a:lnTo>
                        <a:pt x="449" y="838"/>
                      </a:lnTo>
                      <a:lnTo>
                        <a:pt x="405" y="793"/>
                      </a:lnTo>
                      <a:lnTo>
                        <a:pt x="350" y="768"/>
                      </a:lnTo>
                      <a:lnTo>
                        <a:pt x="294" y="807"/>
                      </a:lnTo>
                      <a:lnTo>
                        <a:pt x="144" y="796"/>
                      </a:lnTo>
                      <a:lnTo>
                        <a:pt x="63" y="698"/>
                      </a:lnTo>
                      <a:lnTo>
                        <a:pt x="0" y="567"/>
                      </a:lnTo>
                      <a:lnTo>
                        <a:pt x="11" y="522"/>
                      </a:lnTo>
                      <a:lnTo>
                        <a:pt x="39" y="489"/>
                      </a:lnTo>
                      <a:lnTo>
                        <a:pt x="53" y="396"/>
                      </a:lnTo>
                      <a:lnTo>
                        <a:pt x="72" y="329"/>
                      </a:lnTo>
                      <a:lnTo>
                        <a:pt x="129" y="260"/>
                      </a:lnTo>
                      <a:lnTo>
                        <a:pt x="188" y="229"/>
                      </a:lnTo>
                      <a:lnTo>
                        <a:pt x="243" y="156"/>
                      </a:lnTo>
                      <a:lnTo>
                        <a:pt x="255" y="126"/>
                      </a:lnTo>
                      <a:lnTo>
                        <a:pt x="328" y="47"/>
                      </a:lnTo>
                      <a:lnTo>
                        <a:pt x="373" y="78"/>
                      </a:lnTo>
                      <a:lnTo>
                        <a:pt x="407" y="75"/>
                      </a:lnTo>
                      <a:lnTo>
                        <a:pt x="446" y="34"/>
                      </a:lnTo>
                      <a:lnTo>
                        <a:pt x="491" y="28"/>
                      </a:lnTo>
                      <a:lnTo>
                        <a:pt x="523" y="39"/>
                      </a:lnTo>
                      <a:lnTo>
                        <a:pt x="551" y="6"/>
                      </a:lnTo>
                      <a:lnTo>
                        <a:pt x="588" y="0"/>
                      </a:lnTo>
                      <a:lnTo>
                        <a:pt x="597" y="61"/>
                      </a:lnTo>
                      <a:lnTo>
                        <a:pt x="621" y="106"/>
                      </a:lnTo>
                      <a:lnTo>
                        <a:pt x="688" y="151"/>
                      </a:lnTo>
                      <a:lnTo>
                        <a:pt x="746" y="159"/>
                      </a:lnTo>
                      <a:lnTo>
                        <a:pt x="752" y="109"/>
                      </a:lnTo>
                      <a:lnTo>
                        <a:pt x="796" y="109"/>
                      </a:lnTo>
                      <a:lnTo>
                        <a:pt x="848" y="140"/>
                      </a:lnTo>
                      <a:lnTo>
                        <a:pt x="905" y="156"/>
                      </a:lnTo>
                      <a:lnTo>
                        <a:pt x="954" y="137"/>
                      </a:lnTo>
                      <a:lnTo>
                        <a:pt x="998" y="215"/>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45" name="Group 146"/>
                <p:cNvGrpSpPr>
                  <a:grpSpLocks/>
                </p:cNvGrpSpPr>
                <p:nvPr/>
              </p:nvGrpSpPr>
              <p:grpSpPr bwMode="auto">
                <a:xfrm>
                  <a:off x="2694" y="617"/>
                  <a:ext cx="592" cy="620"/>
                  <a:chOff x="2694" y="617"/>
                  <a:chExt cx="592" cy="620"/>
                </a:xfrm>
              </p:grpSpPr>
              <p:grpSp>
                <p:nvGrpSpPr>
                  <p:cNvPr id="1048" name="Group 147"/>
                  <p:cNvGrpSpPr>
                    <a:grpSpLocks/>
                  </p:cNvGrpSpPr>
                  <p:nvPr/>
                </p:nvGrpSpPr>
                <p:grpSpPr bwMode="auto">
                  <a:xfrm>
                    <a:off x="2928" y="1004"/>
                    <a:ext cx="186" cy="233"/>
                    <a:chOff x="2928" y="1004"/>
                    <a:chExt cx="186" cy="233"/>
                  </a:xfrm>
                </p:grpSpPr>
                <p:sp>
                  <p:nvSpPr>
                    <p:cNvPr id="1050" name="Freeform 148"/>
                    <p:cNvSpPr>
                      <a:spLocks/>
                    </p:cNvSpPr>
                    <p:nvPr/>
                  </p:nvSpPr>
                  <p:spPr bwMode="auto">
                    <a:xfrm>
                      <a:off x="2928" y="1089"/>
                      <a:ext cx="87" cy="132"/>
                    </a:xfrm>
                    <a:custGeom>
                      <a:avLst/>
                      <a:gdLst>
                        <a:gd name="T0" fmla="*/ 20 w 88"/>
                        <a:gd name="T1" fmla="*/ 40 h 132"/>
                        <a:gd name="T2" fmla="*/ 27 w 88"/>
                        <a:gd name="T3" fmla="*/ 26 h 132"/>
                        <a:gd name="T4" fmla="*/ 43 w 88"/>
                        <a:gd name="T5" fmla="*/ 26 h 132"/>
                        <a:gd name="T6" fmla="*/ 44 w 88"/>
                        <a:gd name="T7" fmla="*/ 0 h 132"/>
                        <a:gd name="T8" fmla="*/ 49 w 88"/>
                        <a:gd name="T9" fmla="*/ 17 h 132"/>
                        <a:gd name="T10" fmla="*/ 60 w 88"/>
                        <a:gd name="T11" fmla="*/ 17 h 132"/>
                        <a:gd name="T12" fmla="*/ 65 w 88"/>
                        <a:gd name="T13" fmla="*/ 26 h 132"/>
                        <a:gd name="T14" fmla="*/ 58 w 88"/>
                        <a:gd name="T15" fmla="*/ 40 h 132"/>
                        <a:gd name="T16" fmla="*/ 49 w 88"/>
                        <a:gd name="T17" fmla="*/ 46 h 132"/>
                        <a:gd name="T18" fmla="*/ 49 w 88"/>
                        <a:gd name="T19" fmla="*/ 57 h 132"/>
                        <a:gd name="T20" fmla="*/ 47 w 88"/>
                        <a:gd name="T21" fmla="*/ 63 h 132"/>
                        <a:gd name="T22" fmla="*/ 45 w 88"/>
                        <a:gd name="T23" fmla="*/ 71 h 132"/>
                        <a:gd name="T24" fmla="*/ 49 w 88"/>
                        <a:gd name="T25" fmla="*/ 83 h 132"/>
                        <a:gd name="T26" fmla="*/ 44 w 88"/>
                        <a:gd name="T27" fmla="*/ 94 h 132"/>
                        <a:gd name="T28" fmla="*/ 44 w 88"/>
                        <a:gd name="T29" fmla="*/ 100 h 132"/>
                        <a:gd name="T30" fmla="*/ 44 w 88"/>
                        <a:gd name="T31" fmla="*/ 100 h 132"/>
                        <a:gd name="T32" fmla="*/ 44 w 88"/>
                        <a:gd name="T33" fmla="*/ 103 h 132"/>
                        <a:gd name="T34" fmla="*/ 44 w 88"/>
                        <a:gd name="T35" fmla="*/ 111 h 132"/>
                        <a:gd name="T36" fmla="*/ 36 w 88"/>
                        <a:gd name="T37" fmla="*/ 114 h 132"/>
                        <a:gd name="T38" fmla="*/ 34 w 88"/>
                        <a:gd name="T39" fmla="*/ 111 h 132"/>
                        <a:gd name="T40" fmla="*/ 25 w 88"/>
                        <a:gd name="T41" fmla="*/ 120 h 132"/>
                        <a:gd name="T42" fmla="*/ 23 w 88"/>
                        <a:gd name="T43" fmla="*/ 122 h 132"/>
                        <a:gd name="T44" fmla="*/ 11 w 88"/>
                        <a:gd name="T45" fmla="*/ 131 h 132"/>
                        <a:gd name="T46" fmla="*/ 7 w 88"/>
                        <a:gd name="T47" fmla="*/ 131 h 132"/>
                        <a:gd name="T48" fmla="*/ 5 w 88"/>
                        <a:gd name="T49" fmla="*/ 125 h 132"/>
                        <a:gd name="T50" fmla="*/ 2 w 88"/>
                        <a:gd name="T51" fmla="*/ 111 h 132"/>
                        <a:gd name="T52" fmla="*/ 0 w 88"/>
                        <a:gd name="T53" fmla="*/ 108 h 132"/>
                        <a:gd name="T54" fmla="*/ 0 w 88"/>
                        <a:gd name="T55" fmla="*/ 97 h 132"/>
                        <a:gd name="T56" fmla="*/ 7 w 88"/>
                        <a:gd name="T57" fmla="*/ 91 h 132"/>
                        <a:gd name="T58" fmla="*/ 14 w 88"/>
                        <a:gd name="T59" fmla="*/ 85 h 132"/>
                        <a:gd name="T60" fmla="*/ 18 w 88"/>
                        <a:gd name="T61" fmla="*/ 74 h 132"/>
                        <a:gd name="T62" fmla="*/ 25 w 88"/>
                        <a:gd name="T63" fmla="*/ 74 h 132"/>
                        <a:gd name="T64" fmla="*/ 29 w 88"/>
                        <a:gd name="T65" fmla="*/ 77 h 132"/>
                        <a:gd name="T66" fmla="*/ 36 w 88"/>
                        <a:gd name="T67" fmla="*/ 74 h 132"/>
                        <a:gd name="T68" fmla="*/ 29 w 88"/>
                        <a:gd name="T69" fmla="*/ 71 h 132"/>
                        <a:gd name="T70" fmla="*/ 20 w 8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 h="132">
                          <a:moveTo>
                            <a:pt x="20" y="40"/>
                          </a:moveTo>
                          <a:lnTo>
                            <a:pt x="27" y="26"/>
                          </a:lnTo>
                          <a:lnTo>
                            <a:pt x="43" y="26"/>
                          </a:lnTo>
                          <a:lnTo>
                            <a:pt x="64" y="0"/>
                          </a:lnTo>
                          <a:lnTo>
                            <a:pt x="71" y="17"/>
                          </a:lnTo>
                          <a:lnTo>
                            <a:pt x="82" y="17"/>
                          </a:lnTo>
                          <a:lnTo>
                            <a:pt x="87" y="26"/>
                          </a:lnTo>
                          <a:lnTo>
                            <a:pt x="80" y="40"/>
                          </a:lnTo>
                          <a:lnTo>
                            <a:pt x="71" y="46"/>
                          </a:lnTo>
                          <a:lnTo>
                            <a:pt x="71" y="57"/>
                          </a:lnTo>
                          <a:lnTo>
                            <a:pt x="69" y="63"/>
                          </a:lnTo>
                          <a:lnTo>
                            <a:pt x="67" y="71"/>
                          </a:lnTo>
                          <a:lnTo>
                            <a:pt x="71" y="83"/>
                          </a:lnTo>
                          <a:lnTo>
                            <a:pt x="64" y="94"/>
                          </a:lnTo>
                          <a:lnTo>
                            <a:pt x="58" y="100"/>
                          </a:lnTo>
                          <a:lnTo>
                            <a:pt x="51" y="100"/>
                          </a:lnTo>
                          <a:lnTo>
                            <a:pt x="49" y="103"/>
                          </a:lnTo>
                          <a:lnTo>
                            <a:pt x="46" y="111"/>
                          </a:lnTo>
                          <a:lnTo>
                            <a:pt x="36" y="114"/>
                          </a:lnTo>
                          <a:lnTo>
                            <a:pt x="34" y="111"/>
                          </a:lnTo>
                          <a:lnTo>
                            <a:pt x="25" y="120"/>
                          </a:lnTo>
                          <a:lnTo>
                            <a:pt x="23" y="122"/>
                          </a:lnTo>
                          <a:lnTo>
                            <a:pt x="11" y="131"/>
                          </a:lnTo>
                          <a:lnTo>
                            <a:pt x="7" y="131"/>
                          </a:lnTo>
                          <a:lnTo>
                            <a:pt x="5" y="125"/>
                          </a:lnTo>
                          <a:lnTo>
                            <a:pt x="2" y="111"/>
                          </a:lnTo>
                          <a:lnTo>
                            <a:pt x="0" y="108"/>
                          </a:lnTo>
                          <a:lnTo>
                            <a:pt x="0" y="97"/>
                          </a:lnTo>
                          <a:lnTo>
                            <a:pt x="7" y="91"/>
                          </a:lnTo>
                          <a:lnTo>
                            <a:pt x="14" y="85"/>
                          </a:lnTo>
                          <a:lnTo>
                            <a:pt x="18" y="74"/>
                          </a:lnTo>
                          <a:lnTo>
                            <a:pt x="25" y="74"/>
                          </a:lnTo>
                          <a:lnTo>
                            <a:pt x="29" y="77"/>
                          </a:lnTo>
                          <a:lnTo>
                            <a:pt x="36" y="74"/>
                          </a:lnTo>
                          <a:lnTo>
                            <a:pt x="29" y="71"/>
                          </a:lnTo>
                          <a:lnTo>
                            <a:pt x="20" y="4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49"/>
                    <p:cNvSpPr>
                      <a:spLocks/>
                    </p:cNvSpPr>
                    <p:nvPr/>
                  </p:nvSpPr>
                  <p:spPr bwMode="auto">
                    <a:xfrm>
                      <a:off x="3007" y="1004"/>
                      <a:ext cx="106" cy="233"/>
                    </a:xfrm>
                    <a:custGeom>
                      <a:avLst/>
                      <a:gdLst>
                        <a:gd name="T0" fmla="*/ 41 w 106"/>
                        <a:gd name="T1" fmla="*/ 25 h 233"/>
                        <a:gd name="T2" fmla="*/ 64 w 106"/>
                        <a:gd name="T3" fmla="*/ 22 h 233"/>
                        <a:gd name="T4" fmla="*/ 73 w 106"/>
                        <a:gd name="T5" fmla="*/ 14 h 233"/>
                        <a:gd name="T6" fmla="*/ 85 w 106"/>
                        <a:gd name="T7" fmla="*/ 6 h 233"/>
                        <a:gd name="T8" fmla="*/ 105 w 106"/>
                        <a:gd name="T9" fmla="*/ 3 h 233"/>
                        <a:gd name="T10" fmla="*/ 98 w 106"/>
                        <a:gd name="T11" fmla="*/ 22 h 233"/>
                        <a:gd name="T12" fmla="*/ 89 w 106"/>
                        <a:gd name="T13" fmla="*/ 28 h 233"/>
                        <a:gd name="T14" fmla="*/ 76 w 106"/>
                        <a:gd name="T15" fmla="*/ 45 h 233"/>
                        <a:gd name="T16" fmla="*/ 91 w 106"/>
                        <a:gd name="T17" fmla="*/ 45 h 233"/>
                        <a:gd name="T18" fmla="*/ 105 w 106"/>
                        <a:gd name="T19" fmla="*/ 45 h 233"/>
                        <a:gd name="T20" fmla="*/ 96 w 106"/>
                        <a:gd name="T21" fmla="*/ 64 h 233"/>
                        <a:gd name="T22" fmla="*/ 80 w 106"/>
                        <a:gd name="T23" fmla="*/ 73 h 233"/>
                        <a:gd name="T24" fmla="*/ 78 w 106"/>
                        <a:gd name="T25" fmla="*/ 87 h 233"/>
                        <a:gd name="T26" fmla="*/ 91 w 106"/>
                        <a:gd name="T27" fmla="*/ 106 h 233"/>
                        <a:gd name="T28" fmla="*/ 98 w 106"/>
                        <a:gd name="T29" fmla="*/ 126 h 233"/>
                        <a:gd name="T30" fmla="*/ 105 w 106"/>
                        <a:gd name="T31" fmla="*/ 151 h 233"/>
                        <a:gd name="T32" fmla="*/ 100 w 106"/>
                        <a:gd name="T33" fmla="*/ 182 h 233"/>
                        <a:gd name="T34" fmla="*/ 89 w 106"/>
                        <a:gd name="T35" fmla="*/ 196 h 233"/>
                        <a:gd name="T36" fmla="*/ 98 w 106"/>
                        <a:gd name="T37" fmla="*/ 218 h 233"/>
                        <a:gd name="T38" fmla="*/ 73 w 106"/>
                        <a:gd name="T39" fmla="*/ 218 h 233"/>
                        <a:gd name="T40" fmla="*/ 60 w 106"/>
                        <a:gd name="T41" fmla="*/ 215 h 233"/>
                        <a:gd name="T42" fmla="*/ 41 w 106"/>
                        <a:gd name="T43" fmla="*/ 224 h 233"/>
                        <a:gd name="T44" fmla="*/ 29 w 106"/>
                        <a:gd name="T45" fmla="*/ 226 h 233"/>
                        <a:gd name="T46" fmla="*/ 16 w 106"/>
                        <a:gd name="T47" fmla="*/ 229 h 233"/>
                        <a:gd name="T48" fmla="*/ 5 w 106"/>
                        <a:gd name="T49" fmla="*/ 221 h 233"/>
                        <a:gd name="T50" fmla="*/ 0 w 106"/>
                        <a:gd name="T51" fmla="*/ 207 h 233"/>
                        <a:gd name="T52" fmla="*/ 11 w 106"/>
                        <a:gd name="T53" fmla="*/ 193 h 233"/>
                        <a:gd name="T54" fmla="*/ 27 w 106"/>
                        <a:gd name="T55" fmla="*/ 190 h 233"/>
                        <a:gd name="T56" fmla="*/ 18 w 106"/>
                        <a:gd name="T57" fmla="*/ 182 h 233"/>
                        <a:gd name="T58" fmla="*/ 18 w 106"/>
                        <a:gd name="T59" fmla="*/ 168 h 233"/>
                        <a:gd name="T60" fmla="*/ 32 w 106"/>
                        <a:gd name="T61" fmla="*/ 159 h 233"/>
                        <a:gd name="T62" fmla="*/ 43 w 106"/>
                        <a:gd name="T63" fmla="*/ 157 h 233"/>
                        <a:gd name="T64" fmla="*/ 50 w 106"/>
                        <a:gd name="T65" fmla="*/ 131 h 233"/>
                        <a:gd name="T66" fmla="*/ 55 w 106"/>
                        <a:gd name="T67" fmla="*/ 106 h 233"/>
                        <a:gd name="T68" fmla="*/ 45 w 106"/>
                        <a:gd name="T69" fmla="*/ 89 h 233"/>
                        <a:gd name="T70" fmla="*/ 23 w 106"/>
                        <a:gd name="T71" fmla="*/ 84 h 233"/>
                        <a:gd name="T72" fmla="*/ 34 w 106"/>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 h="233">
                          <a:moveTo>
                            <a:pt x="34" y="34"/>
                          </a:moveTo>
                          <a:lnTo>
                            <a:pt x="41" y="25"/>
                          </a:lnTo>
                          <a:lnTo>
                            <a:pt x="60" y="28"/>
                          </a:lnTo>
                          <a:lnTo>
                            <a:pt x="64" y="22"/>
                          </a:lnTo>
                          <a:lnTo>
                            <a:pt x="69" y="14"/>
                          </a:lnTo>
                          <a:lnTo>
                            <a:pt x="73" y="14"/>
                          </a:lnTo>
                          <a:lnTo>
                            <a:pt x="78" y="11"/>
                          </a:lnTo>
                          <a:lnTo>
                            <a:pt x="85" y="6"/>
                          </a:lnTo>
                          <a:lnTo>
                            <a:pt x="94" y="0"/>
                          </a:lnTo>
                          <a:lnTo>
                            <a:pt x="105" y="3"/>
                          </a:lnTo>
                          <a:lnTo>
                            <a:pt x="103" y="14"/>
                          </a:lnTo>
                          <a:lnTo>
                            <a:pt x="98" y="22"/>
                          </a:lnTo>
                          <a:lnTo>
                            <a:pt x="94" y="25"/>
                          </a:lnTo>
                          <a:lnTo>
                            <a:pt x="89" y="28"/>
                          </a:lnTo>
                          <a:lnTo>
                            <a:pt x="76" y="34"/>
                          </a:lnTo>
                          <a:lnTo>
                            <a:pt x="76" y="45"/>
                          </a:lnTo>
                          <a:lnTo>
                            <a:pt x="78" y="50"/>
                          </a:lnTo>
                          <a:lnTo>
                            <a:pt x="91" y="45"/>
                          </a:lnTo>
                          <a:lnTo>
                            <a:pt x="103" y="39"/>
                          </a:lnTo>
                          <a:lnTo>
                            <a:pt x="105" y="45"/>
                          </a:lnTo>
                          <a:lnTo>
                            <a:pt x="105" y="61"/>
                          </a:lnTo>
                          <a:lnTo>
                            <a:pt x="96" y="64"/>
                          </a:lnTo>
                          <a:lnTo>
                            <a:pt x="87" y="64"/>
                          </a:lnTo>
                          <a:lnTo>
                            <a:pt x="80" y="73"/>
                          </a:lnTo>
                          <a:lnTo>
                            <a:pt x="78" y="78"/>
                          </a:lnTo>
                          <a:lnTo>
                            <a:pt x="78" y="87"/>
                          </a:lnTo>
                          <a:lnTo>
                            <a:pt x="85" y="98"/>
                          </a:lnTo>
                          <a:lnTo>
                            <a:pt x="91" y="106"/>
                          </a:lnTo>
                          <a:lnTo>
                            <a:pt x="96" y="115"/>
                          </a:lnTo>
                          <a:lnTo>
                            <a:pt x="98" y="126"/>
                          </a:lnTo>
                          <a:lnTo>
                            <a:pt x="100" y="137"/>
                          </a:lnTo>
                          <a:lnTo>
                            <a:pt x="105" y="151"/>
                          </a:lnTo>
                          <a:lnTo>
                            <a:pt x="105" y="171"/>
                          </a:lnTo>
                          <a:lnTo>
                            <a:pt x="100" y="182"/>
                          </a:lnTo>
                          <a:lnTo>
                            <a:pt x="91" y="190"/>
                          </a:lnTo>
                          <a:lnTo>
                            <a:pt x="89" y="196"/>
                          </a:lnTo>
                          <a:lnTo>
                            <a:pt x="94" y="207"/>
                          </a:lnTo>
                          <a:lnTo>
                            <a:pt x="98" y="218"/>
                          </a:lnTo>
                          <a:lnTo>
                            <a:pt x="85" y="218"/>
                          </a:lnTo>
                          <a:lnTo>
                            <a:pt x="73" y="218"/>
                          </a:lnTo>
                          <a:lnTo>
                            <a:pt x="69" y="215"/>
                          </a:lnTo>
                          <a:lnTo>
                            <a:pt x="60" y="215"/>
                          </a:lnTo>
                          <a:lnTo>
                            <a:pt x="50" y="218"/>
                          </a:lnTo>
                          <a:lnTo>
                            <a:pt x="41" y="224"/>
                          </a:lnTo>
                          <a:lnTo>
                            <a:pt x="34" y="224"/>
                          </a:lnTo>
                          <a:lnTo>
                            <a:pt x="29" y="226"/>
                          </a:lnTo>
                          <a:lnTo>
                            <a:pt x="18" y="232"/>
                          </a:lnTo>
                          <a:lnTo>
                            <a:pt x="16" y="229"/>
                          </a:lnTo>
                          <a:lnTo>
                            <a:pt x="11" y="224"/>
                          </a:lnTo>
                          <a:lnTo>
                            <a:pt x="5" y="221"/>
                          </a:lnTo>
                          <a:lnTo>
                            <a:pt x="0" y="218"/>
                          </a:lnTo>
                          <a:lnTo>
                            <a:pt x="0" y="207"/>
                          </a:lnTo>
                          <a:lnTo>
                            <a:pt x="5" y="193"/>
                          </a:lnTo>
                          <a:lnTo>
                            <a:pt x="11" y="193"/>
                          </a:lnTo>
                          <a:lnTo>
                            <a:pt x="18" y="190"/>
                          </a:lnTo>
                          <a:lnTo>
                            <a:pt x="27" y="190"/>
                          </a:lnTo>
                          <a:lnTo>
                            <a:pt x="27" y="187"/>
                          </a:lnTo>
                          <a:lnTo>
                            <a:pt x="18" y="182"/>
                          </a:lnTo>
                          <a:lnTo>
                            <a:pt x="18" y="173"/>
                          </a:lnTo>
                          <a:lnTo>
                            <a:pt x="18" y="168"/>
                          </a:lnTo>
                          <a:lnTo>
                            <a:pt x="27" y="162"/>
                          </a:lnTo>
                          <a:lnTo>
                            <a:pt x="32" y="159"/>
                          </a:lnTo>
                          <a:lnTo>
                            <a:pt x="36" y="157"/>
                          </a:lnTo>
                          <a:lnTo>
                            <a:pt x="43" y="157"/>
                          </a:lnTo>
                          <a:lnTo>
                            <a:pt x="47" y="154"/>
                          </a:lnTo>
                          <a:lnTo>
                            <a:pt x="50" y="131"/>
                          </a:lnTo>
                          <a:lnTo>
                            <a:pt x="55" y="115"/>
                          </a:lnTo>
                          <a:lnTo>
                            <a:pt x="55" y="106"/>
                          </a:lnTo>
                          <a:lnTo>
                            <a:pt x="41" y="103"/>
                          </a:lnTo>
                          <a:lnTo>
                            <a:pt x="45" y="89"/>
                          </a:lnTo>
                          <a:lnTo>
                            <a:pt x="34" y="81"/>
                          </a:lnTo>
                          <a:lnTo>
                            <a:pt x="23" y="84"/>
                          </a:lnTo>
                          <a:lnTo>
                            <a:pt x="36" y="64"/>
                          </a:lnTo>
                          <a:lnTo>
                            <a:pt x="34" y="34"/>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49" name="Freeform 150"/>
                  <p:cNvSpPr>
                    <a:spLocks/>
                  </p:cNvSpPr>
                  <p:nvPr/>
                </p:nvSpPr>
                <p:spPr bwMode="auto">
                  <a:xfrm>
                    <a:off x="2694" y="617"/>
                    <a:ext cx="592" cy="390"/>
                  </a:xfrm>
                  <a:custGeom>
                    <a:avLst/>
                    <a:gdLst>
                      <a:gd name="T0" fmla="*/ 37 w 592"/>
                      <a:gd name="T1" fmla="*/ 381 h 390"/>
                      <a:gd name="T2" fmla="*/ 60 w 592"/>
                      <a:gd name="T3" fmla="*/ 353 h 390"/>
                      <a:gd name="T4" fmla="*/ 72 w 592"/>
                      <a:gd name="T5" fmla="*/ 344 h 390"/>
                      <a:gd name="T6" fmla="*/ 92 w 592"/>
                      <a:gd name="T7" fmla="*/ 336 h 390"/>
                      <a:gd name="T8" fmla="*/ 107 w 592"/>
                      <a:gd name="T9" fmla="*/ 336 h 390"/>
                      <a:gd name="T10" fmla="*/ 120 w 592"/>
                      <a:gd name="T11" fmla="*/ 325 h 390"/>
                      <a:gd name="T12" fmla="*/ 136 w 592"/>
                      <a:gd name="T13" fmla="*/ 308 h 390"/>
                      <a:gd name="T14" fmla="*/ 151 w 592"/>
                      <a:gd name="T15" fmla="*/ 299 h 390"/>
                      <a:gd name="T16" fmla="*/ 167 w 592"/>
                      <a:gd name="T17" fmla="*/ 291 h 390"/>
                      <a:gd name="T18" fmla="*/ 183 w 592"/>
                      <a:gd name="T19" fmla="*/ 280 h 390"/>
                      <a:gd name="T20" fmla="*/ 206 w 592"/>
                      <a:gd name="T21" fmla="*/ 274 h 390"/>
                      <a:gd name="T22" fmla="*/ 241 w 592"/>
                      <a:gd name="T23" fmla="*/ 280 h 390"/>
                      <a:gd name="T24" fmla="*/ 269 w 592"/>
                      <a:gd name="T25" fmla="*/ 269 h 390"/>
                      <a:gd name="T26" fmla="*/ 285 w 592"/>
                      <a:gd name="T27" fmla="*/ 241 h 390"/>
                      <a:gd name="T28" fmla="*/ 304 w 592"/>
                      <a:gd name="T29" fmla="*/ 218 h 390"/>
                      <a:gd name="T30" fmla="*/ 317 w 592"/>
                      <a:gd name="T31" fmla="*/ 199 h 390"/>
                      <a:gd name="T32" fmla="*/ 329 w 592"/>
                      <a:gd name="T33" fmla="*/ 182 h 390"/>
                      <a:gd name="T34" fmla="*/ 355 w 592"/>
                      <a:gd name="T35" fmla="*/ 165 h 390"/>
                      <a:gd name="T36" fmla="*/ 350 w 592"/>
                      <a:gd name="T37" fmla="*/ 188 h 390"/>
                      <a:gd name="T38" fmla="*/ 370 w 592"/>
                      <a:gd name="T39" fmla="*/ 199 h 390"/>
                      <a:gd name="T40" fmla="*/ 387 w 592"/>
                      <a:gd name="T41" fmla="*/ 190 h 390"/>
                      <a:gd name="T42" fmla="*/ 394 w 592"/>
                      <a:gd name="T43" fmla="*/ 174 h 390"/>
                      <a:gd name="T44" fmla="*/ 401 w 592"/>
                      <a:gd name="T45" fmla="*/ 157 h 390"/>
                      <a:gd name="T46" fmla="*/ 412 w 592"/>
                      <a:gd name="T47" fmla="*/ 140 h 390"/>
                      <a:gd name="T48" fmla="*/ 445 w 592"/>
                      <a:gd name="T49" fmla="*/ 140 h 390"/>
                      <a:gd name="T50" fmla="*/ 477 w 592"/>
                      <a:gd name="T51" fmla="*/ 112 h 390"/>
                      <a:gd name="T52" fmla="*/ 510 w 592"/>
                      <a:gd name="T53" fmla="*/ 92 h 390"/>
                      <a:gd name="T54" fmla="*/ 545 w 592"/>
                      <a:gd name="T55" fmla="*/ 45 h 390"/>
                      <a:gd name="T56" fmla="*/ 575 w 592"/>
                      <a:gd name="T57" fmla="*/ 22 h 390"/>
                      <a:gd name="T58" fmla="*/ 565 w 592"/>
                      <a:gd name="T59" fmla="*/ 0 h 390"/>
                      <a:gd name="T60" fmla="*/ 512 w 592"/>
                      <a:gd name="T61" fmla="*/ 14 h 390"/>
                      <a:gd name="T62" fmla="*/ 477 w 592"/>
                      <a:gd name="T63" fmla="*/ 28 h 390"/>
                      <a:gd name="T64" fmla="*/ 440 w 592"/>
                      <a:gd name="T65" fmla="*/ 36 h 390"/>
                      <a:gd name="T66" fmla="*/ 394 w 592"/>
                      <a:gd name="T67" fmla="*/ 59 h 390"/>
                      <a:gd name="T68" fmla="*/ 355 w 592"/>
                      <a:gd name="T69" fmla="*/ 73 h 390"/>
                      <a:gd name="T70" fmla="*/ 313 w 592"/>
                      <a:gd name="T71" fmla="*/ 92 h 390"/>
                      <a:gd name="T72" fmla="*/ 285 w 592"/>
                      <a:gd name="T73" fmla="*/ 120 h 390"/>
                      <a:gd name="T74" fmla="*/ 260 w 592"/>
                      <a:gd name="T75" fmla="*/ 140 h 390"/>
                      <a:gd name="T76" fmla="*/ 213 w 592"/>
                      <a:gd name="T77" fmla="*/ 174 h 390"/>
                      <a:gd name="T78" fmla="*/ 164 w 592"/>
                      <a:gd name="T79" fmla="*/ 215 h 390"/>
                      <a:gd name="T80" fmla="*/ 123 w 592"/>
                      <a:gd name="T81" fmla="*/ 246 h 390"/>
                      <a:gd name="T82" fmla="*/ 90 w 592"/>
                      <a:gd name="T83" fmla="*/ 288 h 390"/>
                      <a:gd name="T84" fmla="*/ 55 w 592"/>
                      <a:gd name="T85" fmla="*/ 316 h 390"/>
                      <a:gd name="T86" fmla="*/ 0 w 592"/>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2" h="390">
                        <a:moveTo>
                          <a:pt x="0" y="389"/>
                        </a:moveTo>
                        <a:lnTo>
                          <a:pt x="37" y="381"/>
                        </a:lnTo>
                        <a:lnTo>
                          <a:pt x="51" y="364"/>
                        </a:lnTo>
                        <a:lnTo>
                          <a:pt x="60" y="353"/>
                        </a:lnTo>
                        <a:lnTo>
                          <a:pt x="63" y="344"/>
                        </a:lnTo>
                        <a:lnTo>
                          <a:pt x="72" y="344"/>
                        </a:lnTo>
                        <a:lnTo>
                          <a:pt x="81" y="336"/>
                        </a:lnTo>
                        <a:lnTo>
                          <a:pt x="92" y="336"/>
                        </a:lnTo>
                        <a:lnTo>
                          <a:pt x="99" y="336"/>
                        </a:lnTo>
                        <a:lnTo>
                          <a:pt x="107" y="336"/>
                        </a:lnTo>
                        <a:lnTo>
                          <a:pt x="111" y="336"/>
                        </a:lnTo>
                        <a:lnTo>
                          <a:pt x="120" y="325"/>
                        </a:lnTo>
                        <a:lnTo>
                          <a:pt x="125" y="316"/>
                        </a:lnTo>
                        <a:lnTo>
                          <a:pt x="136" y="308"/>
                        </a:lnTo>
                        <a:lnTo>
                          <a:pt x="144" y="305"/>
                        </a:lnTo>
                        <a:lnTo>
                          <a:pt x="151" y="299"/>
                        </a:lnTo>
                        <a:lnTo>
                          <a:pt x="160" y="297"/>
                        </a:lnTo>
                        <a:lnTo>
                          <a:pt x="167" y="291"/>
                        </a:lnTo>
                        <a:lnTo>
                          <a:pt x="176" y="285"/>
                        </a:lnTo>
                        <a:lnTo>
                          <a:pt x="183" y="280"/>
                        </a:lnTo>
                        <a:lnTo>
                          <a:pt x="195" y="271"/>
                        </a:lnTo>
                        <a:lnTo>
                          <a:pt x="206" y="274"/>
                        </a:lnTo>
                        <a:lnTo>
                          <a:pt x="223" y="280"/>
                        </a:lnTo>
                        <a:lnTo>
                          <a:pt x="241" y="280"/>
                        </a:lnTo>
                        <a:lnTo>
                          <a:pt x="260" y="271"/>
                        </a:lnTo>
                        <a:lnTo>
                          <a:pt x="269" y="269"/>
                        </a:lnTo>
                        <a:lnTo>
                          <a:pt x="276" y="252"/>
                        </a:lnTo>
                        <a:lnTo>
                          <a:pt x="285" y="241"/>
                        </a:lnTo>
                        <a:lnTo>
                          <a:pt x="299" y="227"/>
                        </a:lnTo>
                        <a:lnTo>
                          <a:pt x="304" y="218"/>
                        </a:lnTo>
                        <a:lnTo>
                          <a:pt x="304" y="207"/>
                        </a:lnTo>
                        <a:lnTo>
                          <a:pt x="317" y="199"/>
                        </a:lnTo>
                        <a:lnTo>
                          <a:pt x="324" y="190"/>
                        </a:lnTo>
                        <a:lnTo>
                          <a:pt x="329" y="182"/>
                        </a:lnTo>
                        <a:lnTo>
                          <a:pt x="333" y="182"/>
                        </a:lnTo>
                        <a:lnTo>
                          <a:pt x="355" y="165"/>
                        </a:lnTo>
                        <a:lnTo>
                          <a:pt x="355" y="182"/>
                        </a:lnTo>
                        <a:lnTo>
                          <a:pt x="350" y="188"/>
                        </a:lnTo>
                        <a:lnTo>
                          <a:pt x="355" y="196"/>
                        </a:lnTo>
                        <a:lnTo>
                          <a:pt x="370" y="199"/>
                        </a:lnTo>
                        <a:lnTo>
                          <a:pt x="378" y="199"/>
                        </a:lnTo>
                        <a:lnTo>
                          <a:pt x="387" y="190"/>
                        </a:lnTo>
                        <a:lnTo>
                          <a:pt x="394" y="182"/>
                        </a:lnTo>
                        <a:lnTo>
                          <a:pt x="394" y="174"/>
                        </a:lnTo>
                        <a:lnTo>
                          <a:pt x="401" y="165"/>
                        </a:lnTo>
                        <a:lnTo>
                          <a:pt x="401" y="157"/>
                        </a:lnTo>
                        <a:lnTo>
                          <a:pt x="407" y="146"/>
                        </a:lnTo>
                        <a:lnTo>
                          <a:pt x="412" y="140"/>
                        </a:lnTo>
                        <a:lnTo>
                          <a:pt x="422" y="140"/>
                        </a:lnTo>
                        <a:lnTo>
                          <a:pt x="445" y="140"/>
                        </a:lnTo>
                        <a:lnTo>
                          <a:pt x="461" y="129"/>
                        </a:lnTo>
                        <a:lnTo>
                          <a:pt x="477" y="112"/>
                        </a:lnTo>
                        <a:lnTo>
                          <a:pt x="494" y="106"/>
                        </a:lnTo>
                        <a:lnTo>
                          <a:pt x="510" y="92"/>
                        </a:lnTo>
                        <a:lnTo>
                          <a:pt x="521" y="70"/>
                        </a:lnTo>
                        <a:lnTo>
                          <a:pt x="545" y="45"/>
                        </a:lnTo>
                        <a:lnTo>
                          <a:pt x="560" y="34"/>
                        </a:lnTo>
                        <a:lnTo>
                          <a:pt x="575" y="22"/>
                        </a:lnTo>
                        <a:lnTo>
                          <a:pt x="591" y="8"/>
                        </a:lnTo>
                        <a:lnTo>
                          <a:pt x="565" y="0"/>
                        </a:lnTo>
                        <a:lnTo>
                          <a:pt x="538" y="0"/>
                        </a:lnTo>
                        <a:lnTo>
                          <a:pt x="512" y="14"/>
                        </a:lnTo>
                        <a:lnTo>
                          <a:pt x="499" y="22"/>
                        </a:lnTo>
                        <a:lnTo>
                          <a:pt x="477" y="28"/>
                        </a:lnTo>
                        <a:lnTo>
                          <a:pt x="454" y="31"/>
                        </a:lnTo>
                        <a:lnTo>
                          <a:pt x="440" y="36"/>
                        </a:lnTo>
                        <a:lnTo>
                          <a:pt x="412" y="50"/>
                        </a:lnTo>
                        <a:lnTo>
                          <a:pt x="394" y="59"/>
                        </a:lnTo>
                        <a:lnTo>
                          <a:pt x="376" y="67"/>
                        </a:lnTo>
                        <a:lnTo>
                          <a:pt x="355" y="73"/>
                        </a:lnTo>
                        <a:lnTo>
                          <a:pt x="333" y="81"/>
                        </a:lnTo>
                        <a:lnTo>
                          <a:pt x="313" y="92"/>
                        </a:lnTo>
                        <a:lnTo>
                          <a:pt x="297" y="106"/>
                        </a:lnTo>
                        <a:lnTo>
                          <a:pt x="285" y="120"/>
                        </a:lnTo>
                        <a:lnTo>
                          <a:pt x="271" y="132"/>
                        </a:lnTo>
                        <a:lnTo>
                          <a:pt x="260" y="140"/>
                        </a:lnTo>
                        <a:lnTo>
                          <a:pt x="236" y="157"/>
                        </a:lnTo>
                        <a:lnTo>
                          <a:pt x="213" y="174"/>
                        </a:lnTo>
                        <a:lnTo>
                          <a:pt x="183" y="190"/>
                        </a:lnTo>
                        <a:lnTo>
                          <a:pt x="164" y="215"/>
                        </a:lnTo>
                        <a:lnTo>
                          <a:pt x="142" y="235"/>
                        </a:lnTo>
                        <a:lnTo>
                          <a:pt x="123" y="246"/>
                        </a:lnTo>
                        <a:lnTo>
                          <a:pt x="102" y="271"/>
                        </a:lnTo>
                        <a:lnTo>
                          <a:pt x="90" y="288"/>
                        </a:lnTo>
                        <a:lnTo>
                          <a:pt x="72" y="305"/>
                        </a:lnTo>
                        <a:lnTo>
                          <a:pt x="55" y="316"/>
                        </a:lnTo>
                        <a:lnTo>
                          <a:pt x="37" y="327"/>
                        </a:lnTo>
                        <a:lnTo>
                          <a:pt x="0" y="389"/>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46" name="Freeform 151"/>
                <p:cNvSpPr>
                  <a:spLocks/>
                </p:cNvSpPr>
                <p:nvPr/>
              </p:nvSpPr>
              <p:spPr bwMode="auto">
                <a:xfrm>
                  <a:off x="3739" y="2814"/>
                  <a:ext cx="178" cy="378"/>
                </a:xfrm>
                <a:custGeom>
                  <a:avLst/>
                  <a:gdLst>
                    <a:gd name="T0" fmla="*/ 33 w 178"/>
                    <a:gd name="T1" fmla="*/ 117 h 378"/>
                    <a:gd name="T2" fmla="*/ 29 w 178"/>
                    <a:gd name="T3" fmla="*/ 193 h 378"/>
                    <a:gd name="T4" fmla="*/ 14 w 178"/>
                    <a:gd name="T5" fmla="*/ 240 h 378"/>
                    <a:gd name="T6" fmla="*/ 0 w 178"/>
                    <a:gd name="T7" fmla="*/ 285 h 378"/>
                    <a:gd name="T8" fmla="*/ 0 w 178"/>
                    <a:gd name="T9" fmla="*/ 318 h 378"/>
                    <a:gd name="T10" fmla="*/ 5 w 178"/>
                    <a:gd name="T11" fmla="*/ 346 h 378"/>
                    <a:gd name="T12" fmla="*/ 20 w 178"/>
                    <a:gd name="T13" fmla="*/ 371 h 378"/>
                    <a:gd name="T14" fmla="*/ 33 w 178"/>
                    <a:gd name="T15" fmla="*/ 374 h 378"/>
                    <a:gd name="T16" fmla="*/ 44 w 178"/>
                    <a:gd name="T17" fmla="*/ 374 h 378"/>
                    <a:gd name="T18" fmla="*/ 57 w 178"/>
                    <a:gd name="T19" fmla="*/ 377 h 378"/>
                    <a:gd name="T20" fmla="*/ 64 w 178"/>
                    <a:gd name="T21" fmla="*/ 357 h 378"/>
                    <a:gd name="T22" fmla="*/ 71 w 178"/>
                    <a:gd name="T23" fmla="*/ 307 h 378"/>
                    <a:gd name="T24" fmla="*/ 90 w 178"/>
                    <a:gd name="T25" fmla="*/ 274 h 378"/>
                    <a:gd name="T26" fmla="*/ 95 w 178"/>
                    <a:gd name="T27" fmla="*/ 223 h 378"/>
                    <a:gd name="T28" fmla="*/ 104 w 178"/>
                    <a:gd name="T29" fmla="*/ 204 h 378"/>
                    <a:gd name="T30" fmla="*/ 113 w 178"/>
                    <a:gd name="T31" fmla="*/ 190 h 378"/>
                    <a:gd name="T32" fmla="*/ 119 w 178"/>
                    <a:gd name="T33" fmla="*/ 154 h 378"/>
                    <a:gd name="T34" fmla="*/ 133 w 178"/>
                    <a:gd name="T35" fmla="*/ 131 h 378"/>
                    <a:gd name="T36" fmla="*/ 142 w 178"/>
                    <a:gd name="T37" fmla="*/ 114 h 378"/>
                    <a:gd name="T38" fmla="*/ 150 w 178"/>
                    <a:gd name="T39" fmla="*/ 101 h 378"/>
                    <a:gd name="T40" fmla="*/ 150 w 178"/>
                    <a:gd name="T41" fmla="*/ 92 h 378"/>
                    <a:gd name="T42" fmla="*/ 170 w 178"/>
                    <a:gd name="T43" fmla="*/ 73 h 378"/>
                    <a:gd name="T44" fmla="*/ 172 w 178"/>
                    <a:gd name="T45" fmla="*/ 42 h 378"/>
                    <a:gd name="T46" fmla="*/ 177 w 178"/>
                    <a:gd name="T47" fmla="*/ 22 h 378"/>
                    <a:gd name="T48" fmla="*/ 159 w 178"/>
                    <a:gd name="T49" fmla="*/ 14 h 378"/>
                    <a:gd name="T50" fmla="*/ 148 w 178"/>
                    <a:gd name="T51" fmla="*/ 0 h 378"/>
                    <a:gd name="T52" fmla="*/ 133 w 178"/>
                    <a:gd name="T53" fmla="*/ 14 h 378"/>
                    <a:gd name="T54" fmla="*/ 119 w 178"/>
                    <a:gd name="T55" fmla="*/ 47 h 378"/>
                    <a:gd name="T56" fmla="*/ 104 w 178"/>
                    <a:gd name="T57" fmla="*/ 70 h 378"/>
                    <a:gd name="T58" fmla="*/ 90 w 178"/>
                    <a:gd name="T59" fmla="*/ 89 h 378"/>
                    <a:gd name="T60" fmla="*/ 84 w 178"/>
                    <a:gd name="T61" fmla="*/ 89 h 378"/>
                    <a:gd name="T62" fmla="*/ 71 w 178"/>
                    <a:gd name="T63" fmla="*/ 101 h 378"/>
                    <a:gd name="T64" fmla="*/ 64 w 178"/>
                    <a:gd name="T65" fmla="*/ 112 h 378"/>
                    <a:gd name="T66" fmla="*/ 33 w 17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8" h="378">
                      <a:moveTo>
                        <a:pt x="33" y="117"/>
                      </a:moveTo>
                      <a:lnTo>
                        <a:pt x="29" y="193"/>
                      </a:lnTo>
                      <a:lnTo>
                        <a:pt x="14" y="240"/>
                      </a:lnTo>
                      <a:lnTo>
                        <a:pt x="0" y="285"/>
                      </a:lnTo>
                      <a:lnTo>
                        <a:pt x="0" y="318"/>
                      </a:lnTo>
                      <a:lnTo>
                        <a:pt x="5" y="346"/>
                      </a:lnTo>
                      <a:lnTo>
                        <a:pt x="20" y="371"/>
                      </a:lnTo>
                      <a:lnTo>
                        <a:pt x="33" y="374"/>
                      </a:lnTo>
                      <a:lnTo>
                        <a:pt x="44" y="374"/>
                      </a:lnTo>
                      <a:lnTo>
                        <a:pt x="57" y="377"/>
                      </a:lnTo>
                      <a:lnTo>
                        <a:pt x="64" y="357"/>
                      </a:lnTo>
                      <a:lnTo>
                        <a:pt x="71" y="307"/>
                      </a:lnTo>
                      <a:lnTo>
                        <a:pt x="90" y="274"/>
                      </a:lnTo>
                      <a:lnTo>
                        <a:pt x="95" y="223"/>
                      </a:lnTo>
                      <a:lnTo>
                        <a:pt x="104" y="204"/>
                      </a:lnTo>
                      <a:lnTo>
                        <a:pt x="113" y="190"/>
                      </a:lnTo>
                      <a:lnTo>
                        <a:pt x="119" y="154"/>
                      </a:lnTo>
                      <a:lnTo>
                        <a:pt x="133" y="131"/>
                      </a:lnTo>
                      <a:lnTo>
                        <a:pt x="142" y="114"/>
                      </a:lnTo>
                      <a:lnTo>
                        <a:pt x="150" y="101"/>
                      </a:lnTo>
                      <a:lnTo>
                        <a:pt x="150" y="92"/>
                      </a:lnTo>
                      <a:lnTo>
                        <a:pt x="170" y="73"/>
                      </a:lnTo>
                      <a:lnTo>
                        <a:pt x="172" y="42"/>
                      </a:lnTo>
                      <a:lnTo>
                        <a:pt x="177" y="22"/>
                      </a:lnTo>
                      <a:lnTo>
                        <a:pt x="159" y="14"/>
                      </a:lnTo>
                      <a:lnTo>
                        <a:pt x="148" y="0"/>
                      </a:lnTo>
                      <a:lnTo>
                        <a:pt x="133" y="14"/>
                      </a:lnTo>
                      <a:lnTo>
                        <a:pt x="119" y="47"/>
                      </a:lnTo>
                      <a:lnTo>
                        <a:pt x="104" y="70"/>
                      </a:lnTo>
                      <a:lnTo>
                        <a:pt x="90" y="89"/>
                      </a:lnTo>
                      <a:lnTo>
                        <a:pt x="84" y="89"/>
                      </a:lnTo>
                      <a:lnTo>
                        <a:pt x="71" y="101"/>
                      </a:lnTo>
                      <a:lnTo>
                        <a:pt x="64" y="112"/>
                      </a:lnTo>
                      <a:lnTo>
                        <a:pt x="33" y="117"/>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2"/>
                <p:cNvSpPr>
                  <a:spLocks/>
                </p:cNvSpPr>
                <p:nvPr/>
              </p:nvSpPr>
              <p:spPr bwMode="auto">
                <a:xfrm>
                  <a:off x="2897" y="656"/>
                  <a:ext cx="2391" cy="1788"/>
                </a:xfrm>
                <a:custGeom>
                  <a:avLst/>
                  <a:gdLst>
                    <a:gd name="T0" fmla="*/ 139 w 2391"/>
                    <a:gd name="T1" fmla="*/ 750 h 1789"/>
                    <a:gd name="T2" fmla="*/ 160 w 2391"/>
                    <a:gd name="T3" fmla="*/ 619 h 1789"/>
                    <a:gd name="T4" fmla="*/ 241 w 2391"/>
                    <a:gd name="T5" fmla="*/ 544 h 1789"/>
                    <a:gd name="T6" fmla="*/ 333 w 2391"/>
                    <a:gd name="T7" fmla="*/ 508 h 1789"/>
                    <a:gd name="T8" fmla="*/ 359 w 2391"/>
                    <a:gd name="T9" fmla="*/ 432 h 1789"/>
                    <a:gd name="T10" fmla="*/ 477 w 2391"/>
                    <a:gd name="T11" fmla="*/ 365 h 1789"/>
                    <a:gd name="T12" fmla="*/ 553 w 2391"/>
                    <a:gd name="T13" fmla="*/ 271 h 1789"/>
                    <a:gd name="T14" fmla="*/ 518 w 2391"/>
                    <a:gd name="T15" fmla="*/ 223 h 1789"/>
                    <a:gd name="T16" fmla="*/ 525 w 2391"/>
                    <a:gd name="T17" fmla="*/ 179 h 1789"/>
                    <a:gd name="T18" fmla="*/ 449 w 2391"/>
                    <a:gd name="T19" fmla="*/ 243 h 1789"/>
                    <a:gd name="T20" fmla="*/ 424 w 2391"/>
                    <a:gd name="T21" fmla="*/ 371 h 1789"/>
                    <a:gd name="T22" fmla="*/ 372 w 2391"/>
                    <a:gd name="T23" fmla="*/ 410 h 1789"/>
                    <a:gd name="T24" fmla="*/ 345 w 2391"/>
                    <a:gd name="T25" fmla="*/ 343 h 1789"/>
                    <a:gd name="T26" fmla="*/ 273 w 2391"/>
                    <a:gd name="T27" fmla="*/ 374 h 1789"/>
                    <a:gd name="T28" fmla="*/ 254 w 2391"/>
                    <a:gd name="T29" fmla="*/ 324 h 1789"/>
                    <a:gd name="T30" fmla="*/ 255 w 2391"/>
                    <a:gd name="T31" fmla="*/ 273 h 1789"/>
                    <a:gd name="T32" fmla="*/ 333 w 2391"/>
                    <a:gd name="T33" fmla="*/ 240 h 1789"/>
                    <a:gd name="T34" fmla="*/ 382 w 2391"/>
                    <a:gd name="T35" fmla="*/ 153 h 1789"/>
                    <a:gd name="T36" fmla="*/ 463 w 2391"/>
                    <a:gd name="T37" fmla="*/ 53 h 1789"/>
                    <a:gd name="T38" fmla="*/ 575 w 2391"/>
                    <a:gd name="T39" fmla="*/ 25 h 1789"/>
                    <a:gd name="T40" fmla="*/ 722 w 2391"/>
                    <a:gd name="T41" fmla="*/ 103 h 1789"/>
                    <a:gd name="T42" fmla="*/ 669 w 2391"/>
                    <a:gd name="T43" fmla="*/ 223 h 1789"/>
                    <a:gd name="T44" fmla="*/ 722 w 2391"/>
                    <a:gd name="T45" fmla="*/ 285 h 1789"/>
                    <a:gd name="T46" fmla="*/ 767 w 2391"/>
                    <a:gd name="T47" fmla="*/ 215 h 1789"/>
                    <a:gd name="T48" fmla="*/ 966 w 2391"/>
                    <a:gd name="T49" fmla="*/ 187 h 1789"/>
                    <a:gd name="T50" fmla="*/ 1207 w 2391"/>
                    <a:gd name="T51" fmla="*/ 33 h 1789"/>
                    <a:gd name="T52" fmla="*/ 1581 w 2391"/>
                    <a:gd name="T53" fmla="*/ 103 h 1789"/>
                    <a:gd name="T54" fmla="*/ 2254 w 2391"/>
                    <a:gd name="T55" fmla="*/ 226 h 1789"/>
                    <a:gd name="T56" fmla="*/ 2313 w 2391"/>
                    <a:gd name="T57" fmla="*/ 298 h 1789"/>
                    <a:gd name="T58" fmla="*/ 2335 w 2391"/>
                    <a:gd name="T59" fmla="*/ 541 h 1789"/>
                    <a:gd name="T60" fmla="*/ 2138 w 2391"/>
                    <a:gd name="T61" fmla="*/ 346 h 1789"/>
                    <a:gd name="T62" fmla="*/ 1983 w 2391"/>
                    <a:gd name="T63" fmla="*/ 435 h 1789"/>
                    <a:gd name="T64" fmla="*/ 2198 w 2391"/>
                    <a:gd name="T65" fmla="*/ 775 h 1789"/>
                    <a:gd name="T66" fmla="*/ 2110 w 2391"/>
                    <a:gd name="T67" fmla="*/ 898 h 1789"/>
                    <a:gd name="T68" fmla="*/ 2253 w 2391"/>
                    <a:gd name="T69" fmla="*/ 1230 h 1789"/>
                    <a:gd name="T70" fmla="*/ 2108 w 2391"/>
                    <a:gd name="T71" fmla="*/ 1403 h 1789"/>
                    <a:gd name="T72" fmla="*/ 2070 w 2391"/>
                    <a:gd name="T73" fmla="*/ 1537 h 1789"/>
                    <a:gd name="T74" fmla="*/ 2061 w 2391"/>
                    <a:gd name="T75" fmla="*/ 1668 h 1789"/>
                    <a:gd name="T76" fmla="*/ 2012 w 2391"/>
                    <a:gd name="T77" fmla="*/ 1663 h 1789"/>
                    <a:gd name="T78" fmla="*/ 1865 w 2391"/>
                    <a:gd name="T79" fmla="*/ 1389 h 1789"/>
                    <a:gd name="T80" fmla="*/ 1655 w 2391"/>
                    <a:gd name="T81" fmla="*/ 1381 h 1789"/>
                    <a:gd name="T82" fmla="*/ 1528 w 2391"/>
                    <a:gd name="T83" fmla="*/ 1540 h 1789"/>
                    <a:gd name="T84" fmla="*/ 1269 w 2391"/>
                    <a:gd name="T85" fmla="*/ 1191 h 1789"/>
                    <a:gd name="T86" fmla="*/ 924 w 2391"/>
                    <a:gd name="T87" fmla="*/ 1069 h 1789"/>
                    <a:gd name="T88" fmla="*/ 1185 w 2391"/>
                    <a:gd name="T89" fmla="*/ 1286 h 1789"/>
                    <a:gd name="T90" fmla="*/ 882 w 2391"/>
                    <a:gd name="T91" fmla="*/ 1481 h 1789"/>
                    <a:gd name="T92" fmla="*/ 803 w 2391"/>
                    <a:gd name="T93" fmla="*/ 1297 h 1789"/>
                    <a:gd name="T94" fmla="*/ 676 w 2391"/>
                    <a:gd name="T95" fmla="*/ 1083 h 1789"/>
                    <a:gd name="T96" fmla="*/ 604 w 2391"/>
                    <a:gd name="T97" fmla="*/ 924 h 1789"/>
                    <a:gd name="T98" fmla="*/ 568 w 2391"/>
                    <a:gd name="T99" fmla="*/ 873 h 1789"/>
                    <a:gd name="T100" fmla="*/ 523 w 2391"/>
                    <a:gd name="T101" fmla="*/ 831 h 1789"/>
                    <a:gd name="T102" fmla="*/ 505 w 2391"/>
                    <a:gd name="T103" fmla="*/ 894 h 1789"/>
                    <a:gd name="T104" fmla="*/ 442 w 2391"/>
                    <a:gd name="T105" fmla="*/ 787 h 1789"/>
                    <a:gd name="T106" fmla="*/ 370 w 2391"/>
                    <a:gd name="T107" fmla="*/ 742 h 1789"/>
                    <a:gd name="T108" fmla="*/ 446 w 2391"/>
                    <a:gd name="T109" fmla="*/ 848 h 1789"/>
                    <a:gd name="T110" fmla="*/ 413 w 2391"/>
                    <a:gd name="T111" fmla="*/ 873 h 1789"/>
                    <a:gd name="T112" fmla="*/ 352 w 2391"/>
                    <a:gd name="T113" fmla="*/ 803 h 1789"/>
                    <a:gd name="T114" fmla="*/ 282 w 2391"/>
                    <a:gd name="T115" fmla="*/ 753 h 1789"/>
                    <a:gd name="T116" fmla="*/ 190 w 2391"/>
                    <a:gd name="T117" fmla="*/ 817 h 1789"/>
                    <a:gd name="T118" fmla="*/ 171 w 2391"/>
                    <a:gd name="T119" fmla="*/ 890 h 1789"/>
                    <a:gd name="T120" fmla="*/ 107 w 2391"/>
                    <a:gd name="T121" fmla="*/ 921 h 1789"/>
                    <a:gd name="T122" fmla="*/ 13 w 2391"/>
                    <a:gd name="T123" fmla="*/ 894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1" h="1789">
                      <a:moveTo>
                        <a:pt x="0" y="803"/>
                      </a:moveTo>
                      <a:lnTo>
                        <a:pt x="21" y="778"/>
                      </a:lnTo>
                      <a:lnTo>
                        <a:pt x="35" y="759"/>
                      </a:lnTo>
                      <a:lnTo>
                        <a:pt x="63" y="759"/>
                      </a:lnTo>
                      <a:lnTo>
                        <a:pt x="94" y="764"/>
                      </a:lnTo>
                      <a:lnTo>
                        <a:pt x="116" y="753"/>
                      </a:lnTo>
                      <a:lnTo>
                        <a:pt x="139" y="750"/>
                      </a:lnTo>
                      <a:lnTo>
                        <a:pt x="142" y="717"/>
                      </a:lnTo>
                      <a:lnTo>
                        <a:pt x="155" y="695"/>
                      </a:lnTo>
                      <a:lnTo>
                        <a:pt x="123" y="669"/>
                      </a:lnTo>
                      <a:lnTo>
                        <a:pt x="118" y="650"/>
                      </a:lnTo>
                      <a:lnTo>
                        <a:pt x="120" y="622"/>
                      </a:lnTo>
                      <a:lnTo>
                        <a:pt x="144" y="622"/>
                      </a:lnTo>
                      <a:lnTo>
                        <a:pt x="160" y="619"/>
                      </a:lnTo>
                      <a:lnTo>
                        <a:pt x="162" y="622"/>
                      </a:lnTo>
                      <a:lnTo>
                        <a:pt x="179" y="605"/>
                      </a:lnTo>
                      <a:lnTo>
                        <a:pt x="197" y="597"/>
                      </a:lnTo>
                      <a:lnTo>
                        <a:pt x="204" y="597"/>
                      </a:lnTo>
                      <a:lnTo>
                        <a:pt x="215" y="580"/>
                      </a:lnTo>
                      <a:lnTo>
                        <a:pt x="227" y="575"/>
                      </a:lnTo>
                      <a:lnTo>
                        <a:pt x="241" y="544"/>
                      </a:lnTo>
                      <a:lnTo>
                        <a:pt x="250" y="552"/>
                      </a:lnTo>
                      <a:lnTo>
                        <a:pt x="267" y="533"/>
                      </a:lnTo>
                      <a:lnTo>
                        <a:pt x="269" y="533"/>
                      </a:lnTo>
                      <a:lnTo>
                        <a:pt x="291" y="510"/>
                      </a:lnTo>
                      <a:lnTo>
                        <a:pt x="304" y="508"/>
                      </a:lnTo>
                      <a:lnTo>
                        <a:pt x="322" y="508"/>
                      </a:lnTo>
                      <a:lnTo>
                        <a:pt x="333" y="508"/>
                      </a:lnTo>
                      <a:lnTo>
                        <a:pt x="324" y="480"/>
                      </a:lnTo>
                      <a:lnTo>
                        <a:pt x="319" y="457"/>
                      </a:lnTo>
                      <a:lnTo>
                        <a:pt x="315" y="410"/>
                      </a:lnTo>
                      <a:lnTo>
                        <a:pt x="341" y="407"/>
                      </a:lnTo>
                      <a:lnTo>
                        <a:pt x="354" y="399"/>
                      </a:lnTo>
                      <a:lnTo>
                        <a:pt x="348" y="418"/>
                      </a:lnTo>
                      <a:lnTo>
                        <a:pt x="359" y="432"/>
                      </a:lnTo>
                      <a:lnTo>
                        <a:pt x="370" y="449"/>
                      </a:lnTo>
                      <a:lnTo>
                        <a:pt x="376" y="460"/>
                      </a:lnTo>
                      <a:lnTo>
                        <a:pt x="407" y="457"/>
                      </a:lnTo>
                      <a:lnTo>
                        <a:pt x="433" y="416"/>
                      </a:lnTo>
                      <a:lnTo>
                        <a:pt x="452" y="396"/>
                      </a:lnTo>
                      <a:lnTo>
                        <a:pt x="463" y="382"/>
                      </a:lnTo>
                      <a:lnTo>
                        <a:pt x="477" y="365"/>
                      </a:lnTo>
                      <a:lnTo>
                        <a:pt x="489" y="343"/>
                      </a:lnTo>
                      <a:lnTo>
                        <a:pt x="500" y="351"/>
                      </a:lnTo>
                      <a:lnTo>
                        <a:pt x="500" y="338"/>
                      </a:lnTo>
                      <a:lnTo>
                        <a:pt x="507" y="329"/>
                      </a:lnTo>
                      <a:lnTo>
                        <a:pt x="527" y="335"/>
                      </a:lnTo>
                      <a:lnTo>
                        <a:pt x="560" y="371"/>
                      </a:lnTo>
                      <a:lnTo>
                        <a:pt x="553" y="271"/>
                      </a:lnTo>
                      <a:lnTo>
                        <a:pt x="525" y="315"/>
                      </a:lnTo>
                      <a:lnTo>
                        <a:pt x="503" y="312"/>
                      </a:lnTo>
                      <a:lnTo>
                        <a:pt x="496" y="285"/>
                      </a:lnTo>
                      <a:lnTo>
                        <a:pt x="496" y="271"/>
                      </a:lnTo>
                      <a:lnTo>
                        <a:pt x="489" y="262"/>
                      </a:lnTo>
                      <a:lnTo>
                        <a:pt x="507" y="240"/>
                      </a:lnTo>
                      <a:lnTo>
                        <a:pt x="518" y="223"/>
                      </a:lnTo>
                      <a:lnTo>
                        <a:pt x="529" y="218"/>
                      </a:lnTo>
                      <a:lnTo>
                        <a:pt x="538" y="215"/>
                      </a:lnTo>
                      <a:lnTo>
                        <a:pt x="544" y="201"/>
                      </a:lnTo>
                      <a:lnTo>
                        <a:pt x="553" y="198"/>
                      </a:lnTo>
                      <a:lnTo>
                        <a:pt x="565" y="198"/>
                      </a:lnTo>
                      <a:lnTo>
                        <a:pt x="544" y="173"/>
                      </a:lnTo>
                      <a:lnTo>
                        <a:pt x="525" y="179"/>
                      </a:lnTo>
                      <a:lnTo>
                        <a:pt x="512" y="179"/>
                      </a:lnTo>
                      <a:lnTo>
                        <a:pt x="500" y="170"/>
                      </a:lnTo>
                      <a:lnTo>
                        <a:pt x="500" y="187"/>
                      </a:lnTo>
                      <a:lnTo>
                        <a:pt x="489" y="204"/>
                      </a:lnTo>
                      <a:lnTo>
                        <a:pt x="475" y="232"/>
                      </a:lnTo>
                      <a:lnTo>
                        <a:pt x="459" y="243"/>
                      </a:lnTo>
                      <a:lnTo>
                        <a:pt x="449" y="243"/>
                      </a:lnTo>
                      <a:lnTo>
                        <a:pt x="444" y="262"/>
                      </a:lnTo>
                      <a:lnTo>
                        <a:pt x="444" y="271"/>
                      </a:lnTo>
                      <a:lnTo>
                        <a:pt x="435" y="279"/>
                      </a:lnTo>
                      <a:lnTo>
                        <a:pt x="446" y="312"/>
                      </a:lnTo>
                      <a:lnTo>
                        <a:pt x="452" y="329"/>
                      </a:lnTo>
                      <a:lnTo>
                        <a:pt x="440" y="354"/>
                      </a:lnTo>
                      <a:lnTo>
                        <a:pt x="424" y="371"/>
                      </a:lnTo>
                      <a:lnTo>
                        <a:pt x="419" y="396"/>
                      </a:lnTo>
                      <a:lnTo>
                        <a:pt x="412" y="416"/>
                      </a:lnTo>
                      <a:lnTo>
                        <a:pt x="403" y="416"/>
                      </a:lnTo>
                      <a:lnTo>
                        <a:pt x="389" y="418"/>
                      </a:lnTo>
                      <a:lnTo>
                        <a:pt x="376" y="427"/>
                      </a:lnTo>
                      <a:lnTo>
                        <a:pt x="372" y="424"/>
                      </a:lnTo>
                      <a:lnTo>
                        <a:pt x="372" y="410"/>
                      </a:lnTo>
                      <a:lnTo>
                        <a:pt x="370" y="388"/>
                      </a:lnTo>
                      <a:lnTo>
                        <a:pt x="359" y="388"/>
                      </a:lnTo>
                      <a:lnTo>
                        <a:pt x="352" y="374"/>
                      </a:lnTo>
                      <a:lnTo>
                        <a:pt x="354" y="354"/>
                      </a:lnTo>
                      <a:lnTo>
                        <a:pt x="357" y="343"/>
                      </a:lnTo>
                      <a:lnTo>
                        <a:pt x="354" y="338"/>
                      </a:lnTo>
                      <a:lnTo>
                        <a:pt x="345" y="343"/>
                      </a:lnTo>
                      <a:lnTo>
                        <a:pt x="341" y="343"/>
                      </a:lnTo>
                      <a:lnTo>
                        <a:pt x="334" y="340"/>
                      </a:lnTo>
                      <a:lnTo>
                        <a:pt x="331" y="338"/>
                      </a:lnTo>
                      <a:lnTo>
                        <a:pt x="319" y="349"/>
                      </a:lnTo>
                      <a:lnTo>
                        <a:pt x="308" y="363"/>
                      </a:lnTo>
                      <a:lnTo>
                        <a:pt x="297" y="377"/>
                      </a:lnTo>
                      <a:lnTo>
                        <a:pt x="273" y="374"/>
                      </a:lnTo>
                      <a:lnTo>
                        <a:pt x="258" y="371"/>
                      </a:lnTo>
                      <a:lnTo>
                        <a:pt x="247" y="357"/>
                      </a:lnTo>
                      <a:lnTo>
                        <a:pt x="247" y="349"/>
                      </a:lnTo>
                      <a:lnTo>
                        <a:pt x="254" y="338"/>
                      </a:lnTo>
                      <a:lnTo>
                        <a:pt x="262" y="329"/>
                      </a:lnTo>
                      <a:lnTo>
                        <a:pt x="269" y="318"/>
                      </a:lnTo>
                      <a:lnTo>
                        <a:pt x="254" y="324"/>
                      </a:lnTo>
                      <a:lnTo>
                        <a:pt x="247" y="310"/>
                      </a:lnTo>
                      <a:lnTo>
                        <a:pt x="247" y="301"/>
                      </a:lnTo>
                      <a:lnTo>
                        <a:pt x="269" y="298"/>
                      </a:lnTo>
                      <a:lnTo>
                        <a:pt x="289" y="296"/>
                      </a:lnTo>
                      <a:lnTo>
                        <a:pt x="276" y="287"/>
                      </a:lnTo>
                      <a:lnTo>
                        <a:pt x="255" y="290"/>
                      </a:lnTo>
                      <a:lnTo>
                        <a:pt x="255" y="273"/>
                      </a:lnTo>
                      <a:lnTo>
                        <a:pt x="264" y="262"/>
                      </a:lnTo>
                      <a:lnTo>
                        <a:pt x="285" y="251"/>
                      </a:lnTo>
                      <a:lnTo>
                        <a:pt x="291" y="240"/>
                      </a:lnTo>
                      <a:lnTo>
                        <a:pt x="297" y="234"/>
                      </a:lnTo>
                      <a:lnTo>
                        <a:pt x="313" y="232"/>
                      </a:lnTo>
                      <a:lnTo>
                        <a:pt x="326" y="234"/>
                      </a:lnTo>
                      <a:lnTo>
                        <a:pt x="333" y="240"/>
                      </a:lnTo>
                      <a:lnTo>
                        <a:pt x="343" y="232"/>
                      </a:lnTo>
                      <a:lnTo>
                        <a:pt x="333" y="229"/>
                      </a:lnTo>
                      <a:lnTo>
                        <a:pt x="333" y="206"/>
                      </a:lnTo>
                      <a:lnTo>
                        <a:pt x="361" y="181"/>
                      </a:lnTo>
                      <a:lnTo>
                        <a:pt x="376" y="165"/>
                      </a:lnTo>
                      <a:lnTo>
                        <a:pt x="385" y="162"/>
                      </a:lnTo>
                      <a:lnTo>
                        <a:pt x="382" y="153"/>
                      </a:lnTo>
                      <a:lnTo>
                        <a:pt x="396" y="137"/>
                      </a:lnTo>
                      <a:lnTo>
                        <a:pt x="412" y="112"/>
                      </a:lnTo>
                      <a:lnTo>
                        <a:pt x="428" y="100"/>
                      </a:lnTo>
                      <a:lnTo>
                        <a:pt x="415" y="89"/>
                      </a:lnTo>
                      <a:lnTo>
                        <a:pt x="451" y="64"/>
                      </a:lnTo>
                      <a:lnTo>
                        <a:pt x="466" y="67"/>
                      </a:lnTo>
                      <a:lnTo>
                        <a:pt x="463" y="53"/>
                      </a:lnTo>
                      <a:lnTo>
                        <a:pt x="494" y="50"/>
                      </a:lnTo>
                      <a:lnTo>
                        <a:pt x="551" y="6"/>
                      </a:lnTo>
                      <a:lnTo>
                        <a:pt x="560" y="0"/>
                      </a:lnTo>
                      <a:lnTo>
                        <a:pt x="549" y="33"/>
                      </a:lnTo>
                      <a:lnTo>
                        <a:pt x="562" y="17"/>
                      </a:lnTo>
                      <a:lnTo>
                        <a:pt x="577" y="11"/>
                      </a:lnTo>
                      <a:lnTo>
                        <a:pt x="575" y="25"/>
                      </a:lnTo>
                      <a:lnTo>
                        <a:pt x="619" y="8"/>
                      </a:lnTo>
                      <a:lnTo>
                        <a:pt x="639" y="22"/>
                      </a:lnTo>
                      <a:lnTo>
                        <a:pt x="610" y="36"/>
                      </a:lnTo>
                      <a:lnTo>
                        <a:pt x="621" y="53"/>
                      </a:lnTo>
                      <a:lnTo>
                        <a:pt x="662" y="50"/>
                      </a:lnTo>
                      <a:lnTo>
                        <a:pt x="725" y="75"/>
                      </a:lnTo>
                      <a:lnTo>
                        <a:pt x="722" y="103"/>
                      </a:lnTo>
                      <a:lnTo>
                        <a:pt x="695" y="128"/>
                      </a:lnTo>
                      <a:lnTo>
                        <a:pt x="656" y="142"/>
                      </a:lnTo>
                      <a:lnTo>
                        <a:pt x="649" y="170"/>
                      </a:lnTo>
                      <a:lnTo>
                        <a:pt x="651" y="198"/>
                      </a:lnTo>
                      <a:lnTo>
                        <a:pt x="662" y="204"/>
                      </a:lnTo>
                      <a:lnTo>
                        <a:pt x="665" y="218"/>
                      </a:lnTo>
                      <a:lnTo>
                        <a:pt x="669" y="223"/>
                      </a:lnTo>
                      <a:lnTo>
                        <a:pt x="678" y="229"/>
                      </a:lnTo>
                      <a:lnTo>
                        <a:pt x="680" y="245"/>
                      </a:lnTo>
                      <a:lnTo>
                        <a:pt x="693" y="265"/>
                      </a:lnTo>
                      <a:lnTo>
                        <a:pt x="693" y="273"/>
                      </a:lnTo>
                      <a:lnTo>
                        <a:pt x="706" y="273"/>
                      </a:lnTo>
                      <a:lnTo>
                        <a:pt x="711" y="279"/>
                      </a:lnTo>
                      <a:lnTo>
                        <a:pt x="722" y="285"/>
                      </a:lnTo>
                      <a:lnTo>
                        <a:pt x="728" y="276"/>
                      </a:lnTo>
                      <a:lnTo>
                        <a:pt x="734" y="262"/>
                      </a:lnTo>
                      <a:lnTo>
                        <a:pt x="739" y="254"/>
                      </a:lnTo>
                      <a:lnTo>
                        <a:pt x="750" y="259"/>
                      </a:lnTo>
                      <a:lnTo>
                        <a:pt x="764" y="240"/>
                      </a:lnTo>
                      <a:lnTo>
                        <a:pt x="764" y="226"/>
                      </a:lnTo>
                      <a:lnTo>
                        <a:pt x="767" y="215"/>
                      </a:lnTo>
                      <a:lnTo>
                        <a:pt x="769" y="206"/>
                      </a:lnTo>
                      <a:lnTo>
                        <a:pt x="796" y="198"/>
                      </a:lnTo>
                      <a:lnTo>
                        <a:pt x="818" y="190"/>
                      </a:lnTo>
                      <a:lnTo>
                        <a:pt x="846" y="179"/>
                      </a:lnTo>
                      <a:lnTo>
                        <a:pt x="879" y="187"/>
                      </a:lnTo>
                      <a:lnTo>
                        <a:pt x="912" y="187"/>
                      </a:lnTo>
                      <a:lnTo>
                        <a:pt x="966" y="187"/>
                      </a:lnTo>
                      <a:lnTo>
                        <a:pt x="975" y="120"/>
                      </a:lnTo>
                      <a:lnTo>
                        <a:pt x="1005" y="123"/>
                      </a:lnTo>
                      <a:lnTo>
                        <a:pt x="1028" y="173"/>
                      </a:lnTo>
                      <a:lnTo>
                        <a:pt x="1032" y="131"/>
                      </a:lnTo>
                      <a:lnTo>
                        <a:pt x="1133" y="8"/>
                      </a:lnTo>
                      <a:lnTo>
                        <a:pt x="1172" y="8"/>
                      </a:lnTo>
                      <a:lnTo>
                        <a:pt x="1207" y="33"/>
                      </a:lnTo>
                      <a:lnTo>
                        <a:pt x="1253" y="31"/>
                      </a:lnTo>
                      <a:lnTo>
                        <a:pt x="1314" y="75"/>
                      </a:lnTo>
                      <a:lnTo>
                        <a:pt x="1384" y="100"/>
                      </a:lnTo>
                      <a:lnTo>
                        <a:pt x="1434" y="95"/>
                      </a:lnTo>
                      <a:lnTo>
                        <a:pt x="1500" y="123"/>
                      </a:lnTo>
                      <a:lnTo>
                        <a:pt x="1554" y="123"/>
                      </a:lnTo>
                      <a:lnTo>
                        <a:pt x="1581" y="103"/>
                      </a:lnTo>
                      <a:lnTo>
                        <a:pt x="1642" y="103"/>
                      </a:lnTo>
                      <a:lnTo>
                        <a:pt x="1675" y="126"/>
                      </a:lnTo>
                      <a:lnTo>
                        <a:pt x="1758" y="126"/>
                      </a:lnTo>
                      <a:lnTo>
                        <a:pt x="1828" y="162"/>
                      </a:lnTo>
                      <a:lnTo>
                        <a:pt x="1952" y="156"/>
                      </a:lnTo>
                      <a:lnTo>
                        <a:pt x="2156" y="173"/>
                      </a:lnTo>
                      <a:lnTo>
                        <a:pt x="2254" y="226"/>
                      </a:lnTo>
                      <a:lnTo>
                        <a:pt x="2337" y="259"/>
                      </a:lnTo>
                      <a:lnTo>
                        <a:pt x="2390" y="287"/>
                      </a:lnTo>
                      <a:lnTo>
                        <a:pt x="2374" y="296"/>
                      </a:lnTo>
                      <a:lnTo>
                        <a:pt x="2337" y="273"/>
                      </a:lnTo>
                      <a:lnTo>
                        <a:pt x="2253" y="265"/>
                      </a:lnTo>
                      <a:lnTo>
                        <a:pt x="2276" y="287"/>
                      </a:lnTo>
                      <a:lnTo>
                        <a:pt x="2313" y="298"/>
                      </a:lnTo>
                      <a:lnTo>
                        <a:pt x="2302" y="335"/>
                      </a:lnTo>
                      <a:lnTo>
                        <a:pt x="2263" y="357"/>
                      </a:lnTo>
                      <a:lnTo>
                        <a:pt x="2250" y="393"/>
                      </a:lnTo>
                      <a:lnTo>
                        <a:pt x="2302" y="427"/>
                      </a:lnTo>
                      <a:lnTo>
                        <a:pt x="2339" y="471"/>
                      </a:lnTo>
                      <a:lnTo>
                        <a:pt x="2360" y="536"/>
                      </a:lnTo>
                      <a:lnTo>
                        <a:pt x="2335" y="541"/>
                      </a:lnTo>
                      <a:lnTo>
                        <a:pt x="2283" y="522"/>
                      </a:lnTo>
                      <a:lnTo>
                        <a:pt x="2228" y="474"/>
                      </a:lnTo>
                      <a:lnTo>
                        <a:pt x="2207" y="449"/>
                      </a:lnTo>
                      <a:lnTo>
                        <a:pt x="2193" y="416"/>
                      </a:lnTo>
                      <a:lnTo>
                        <a:pt x="2180" y="365"/>
                      </a:lnTo>
                      <a:lnTo>
                        <a:pt x="2158" y="349"/>
                      </a:lnTo>
                      <a:lnTo>
                        <a:pt x="2138" y="346"/>
                      </a:lnTo>
                      <a:lnTo>
                        <a:pt x="2121" y="351"/>
                      </a:lnTo>
                      <a:lnTo>
                        <a:pt x="2140" y="391"/>
                      </a:lnTo>
                      <a:lnTo>
                        <a:pt x="2088" y="396"/>
                      </a:lnTo>
                      <a:lnTo>
                        <a:pt x="2064" y="377"/>
                      </a:lnTo>
                      <a:lnTo>
                        <a:pt x="2018" y="388"/>
                      </a:lnTo>
                      <a:lnTo>
                        <a:pt x="1983" y="418"/>
                      </a:lnTo>
                      <a:lnTo>
                        <a:pt x="1983" y="435"/>
                      </a:lnTo>
                      <a:lnTo>
                        <a:pt x="1996" y="463"/>
                      </a:lnTo>
                      <a:lnTo>
                        <a:pt x="2051" y="471"/>
                      </a:lnTo>
                      <a:lnTo>
                        <a:pt x="2095" y="505"/>
                      </a:lnTo>
                      <a:lnTo>
                        <a:pt x="2169" y="597"/>
                      </a:lnTo>
                      <a:lnTo>
                        <a:pt x="2200" y="658"/>
                      </a:lnTo>
                      <a:lnTo>
                        <a:pt x="2204" y="722"/>
                      </a:lnTo>
                      <a:lnTo>
                        <a:pt x="2198" y="775"/>
                      </a:lnTo>
                      <a:lnTo>
                        <a:pt x="2180" y="775"/>
                      </a:lnTo>
                      <a:lnTo>
                        <a:pt x="2160" y="756"/>
                      </a:lnTo>
                      <a:lnTo>
                        <a:pt x="2132" y="781"/>
                      </a:lnTo>
                      <a:lnTo>
                        <a:pt x="2103" y="803"/>
                      </a:lnTo>
                      <a:lnTo>
                        <a:pt x="2099" y="840"/>
                      </a:lnTo>
                      <a:lnTo>
                        <a:pt x="2130" y="884"/>
                      </a:lnTo>
                      <a:lnTo>
                        <a:pt x="2110" y="920"/>
                      </a:lnTo>
                      <a:lnTo>
                        <a:pt x="2103" y="982"/>
                      </a:lnTo>
                      <a:lnTo>
                        <a:pt x="2140" y="1021"/>
                      </a:lnTo>
                      <a:lnTo>
                        <a:pt x="2182" y="1032"/>
                      </a:lnTo>
                      <a:lnTo>
                        <a:pt x="2226" y="1074"/>
                      </a:lnTo>
                      <a:lnTo>
                        <a:pt x="2263" y="1130"/>
                      </a:lnTo>
                      <a:lnTo>
                        <a:pt x="2265" y="1213"/>
                      </a:lnTo>
                      <a:lnTo>
                        <a:pt x="2253" y="1252"/>
                      </a:lnTo>
                      <a:lnTo>
                        <a:pt x="2213" y="1286"/>
                      </a:lnTo>
                      <a:lnTo>
                        <a:pt x="2165" y="1303"/>
                      </a:lnTo>
                      <a:lnTo>
                        <a:pt x="2135" y="1328"/>
                      </a:lnTo>
                      <a:lnTo>
                        <a:pt x="2117" y="1314"/>
                      </a:lnTo>
                      <a:lnTo>
                        <a:pt x="2101" y="1328"/>
                      </a:lnTo>
                      <a:lnTo>
                        <a:pt x="2096" y="1389"/>
                      </a:lnTo>
                      <a:lnTo>
                        <a:pt x="2108" y="1425"/>
                      </a:lnTo>
                      <a:lnTo>
                        <a:pt x="2156" y="1467"/>
                      </a:lnTo>
                      <a:lnTo>
                        <a:pt x="2175" y="1509"/>
                      </a:lnTo>
                      <a:lnTo>
                        <a:pt x="2191" y="1531"/>
                      </a:lnTo>
                      <a:lnTo>
                        <a:pt x="2186" y="1576"/>
                      </a:lnTo>
                      <a:lnTo>
                        <a:pt x="2156" y="1612"/>
                      </a:lnTo>
                      <a:lnTo>
                        <a:pt x="2123" y="1612"/>
                      </a:lnTo>
                      <a:lnTo>
                        <a:pt x="2070" y="1559"/>
                      </a:lnTo>
                      <a:lnTo>
                        <a:pt x="2033" y="1540"/>
                      </a:lnTo>
                      <a:lnTo>
                        <a:pt x="2018" y="1529"/>
                      </a:lnTo>
                      <a:lnTo>
                        <a:pt x="2003" y="1556"/>
                      </a:lnTo>
                      <a:lnTo>
                        <a:pt x="2007" y="1596"/>
                      </a:lnTo>
                      <a:lnTo>
                        <a:pt x="2020" y="1626"/>
                      </a:lnTo>
                      <a:lnTo>
                        <a:pt x="2029" y="1674"/>
                      </a:lnTo>
                      <a:lnTo>
                        <a:pt x="2061" y="1690"/>
                      </a:lnTo>
                      <a:lnTo>
                        <a:pt x="2051" y="1715"/>
                      </a:lnTo>
                      <a:lnTo>
                        <a:pt x="2054" y="1752"/>
                      </a:lnTo>
                      <a:lnTo>
                        <a:pt x="2064" y="1788"/>
                      </a:lnTo>
                      <a:lnTo>
                        <a:pt x="2042" y="1785"/>
                      </a:lnTo>
                      <a:lnTo>
                        <a:pt x="2018" y="1743"/>
                      </a:lnTo>
                      <a:lnTo>
                        <a:pt x="2020" y="1699"/>
                      </a:lnTo>
                      <a:lnTo>
                        <a:pt x="2012" y="1685"/>
                      </a:lnTo>
                      <a:lnTo>
                        <a:pt x="2003" y="1635"/>
                      </a:lnTo>
                      <a:lnTo>
                        <a:pt x="1992" y="1621"/>
                      </a:lnTo>
                      <a:lnTo>
                        <a:pt x="1987" y="1551"/>
                      </a:lnTo>
                      <a:lnTo>
                        <a:pt x="1973" y="1509"/>
                      </a:lnTo>
                      <a:lnTo>
                        <a:pt x="1946" y="1470"/>
                      </a:lnTo>
                      <a:lnTo>
                        <a:pt x="1898" y="1448"/>
                      </a:lnTo>
                      <a:lnTo>
                        <a:pt x="1865" y="1411"/>
                      </a:lnTo>
                      <a:lnTo>
                        <a:pt x="1852" y="1384"/>
                      </a:lnTo>
                      <a:lnTo>
                        <a:pt x="1828" y="1353"/>
                      </a:lnTo>
                      <a:lnTo>
                        <a:pt x="1790" y="1283"/>
                      </a:lnTo>
                      <a:lnTo>
                        <a:pt x="1758" y="1289"/>
                      </a:lnTo>
                      <a:lnTo>
                        <a:pt x="1714" y="1322"/>
                      </a:lnTo>
                      <a:lnTo>
                        <a:pt x="1695" y="1350"/>
                      </a:lnTo>
                      <a:lnTo>
                        <a:pt x="1655" y="1403"/>
                      </a:lnTo>
                      <a:lnTo>
                        <a:pt x="1626" y="1459"/>
                      </a:lnTo>
                      <a:lnTo>
                        <a:pt x="1616" y="1478"/>
                      </a:lnTo>
                      <a:lnTo>
                        <a:pt x="1626" y="1543"/>
                      </a:lnTo>
                      <a:lnTo>
                        <a:pt x="1625" y="1607"/>
                      </a:lnTo>
                      <a:lnTo>
                        <a:pt x="1589" y="1651"/>
                      </a:lnTo>
                      <a:lnTo>
                        <a:pt x="1570" y="1654"/>
                      </a:lnTo>
                      <a:lnTo>
                        <a:pt x="1528" y="1562"/>
                      </a:lnTo>
                      <a:lnTo>
                        <a:pt x="1496" y="1498"/>
                      </a:lnTo>
                      <a:lnTo>
                        <a:pt x="1431" y="1375"/>
                      </a:lnTo>
                      <a:lnTo>
                        <a:pt x="1428" y="1328"/>
                      </a:lnTo>
                      <a:lnTo>
                        <a:pt x="1413" y="1305"/>
                      </a:lnTo>
                      <a:lnTo>
                        <a:pt x="1401" y="1336"/>
                      </a:lnTo>
                      <a:lnTo>
                        <a:pt x="1345" y="1266"/>
                      </a:lnTo>
                      <a:lnTo>
                        <a:pt x="1269" y="1213"/>
                      </a:lnTo>
                      <a:lnTo>
                        <a:pt x="1220" y="1225"/>
                      </a:lnTo>
                      <a:lnTo>
                        <a:pt x="1151" y="1219"/>
                      </a:lnTo>
                      <a:lnTo>
                        <a:pt x="1117" y="1180"/>
                      </a:lnTo>
                      <a:lnTo>
                        <a:pt x="1080" y="1185"/>
                      </a:lnTo>
                      <a:lnTo>
                        <a:pt x="1028" y="1169"/>
                      </a:lnTo>
                      <a:lnTo>
                        <a:pt x="919" y="1038"/>
                      </a:lnTo>
                      <a:lnTo>
                        <a:pt x="924" y="1091"/>
                      </a:lnTo>
                      <a:lnTo>
                        <a:pt x="958" y="1166"/>
                      </a:lnTo>
                      <a:lnTo>
                        <a:pt x="995" y="1219"/>
                      </a:lnTo>
                      <a:lnTo>
                        <a:pt x="1035" y="1247"/>
                      </a:lnTo>
                      <a:lnTo>
                        <a:pt x="1077" y="1225"/>
                      </a:lnTo>
                      <a:lnTo>
                        <a:pt x="1113" y="1225"/>
                      </a:lnTo>
                      <a:lnTo>
                        <a:pt x="1158" y="1272"/>
                      </a:lnTo>
                      <a:lnTo>
                        <a:pt x="1185" y="1308"/>
                      </a:lnTo>
                      <a:lnTo>
                        <a:pt x="1181" y="1331"/>
                      </a:lnTo>
                      <a:lnTo>
                        <a:pt x="1102" y="1434"/>
                      </a:lnTo>
                      <a:lnTo>
                        <a:pt x="1049" y="1473"/>
                      </a:lnTo>
                      <a:lnTo>
                        <a:pt x="940" y="1523"/>
                      </a:lnTo>
                      <a:lnTo>
                        <a:pt x="908" y="1540"/>
                      </a:lnTo>
                      <a:lnTo>
                        <a:pt x="887" y="1523"/>
                      </a:lnTo>
                      <a:lnTo>
                        <a:pt x="882" y="1503"/>
                      </a:lnTo>
                      <a:lnTo>
                        <a:pt x="879" y="1473"/>
                      </a:lnTo>
                      <a:lnTo>
                        <a:pt x="870" y="1442"/>
                      </a:lnTo>
                      <a:lnTo>
                        <a:pt x="855" y="1417"/>
                      </a:lnTo>
                      <a:lnTo>
                        <a:pt x="842" y="1395"/>
                      </a:lnTo>
                      <a:lnTo>
                        <a:pt x="822" y="1364"/>
                      </a:lnTo>
                      <a:lnTo>
                        <a:pt x="811" y="1344"/>
                      </a:lnTo>
                      <a:lnTo>
                        <a:pt x="803" y="1319"/>
                      </a:lnTo>
                      <a:lnTo>
                        <a:pt x="787" y="1297"/>
                      </a:lnTo>
                      <a:lnTo>
                        <a:pt x="764" y="1241"/>
                      </a:lnTo>
                      <a:lnTo>
                        <a:pt x="750" y="1219"/>
                      </a:lnTo>
                      <a:lnTo>
                        <a:pt x="732" y="1188"/>
                      </a:lnTo>
                      <a:lnTo>
                        <a:pt x="704" y="1146"/>
                      </a:lnTo>
                      <a:lnTo>
                        <a:pt x="688" y="1121"/>
                      </a:lnTo>
                      <a:lnTo>
                        <a:pt x="676" y="1105"/>
                      </a:lnTo>
                      <a:lnTo>
                        <a:pt x="660" y="1068"/>
                      </a:lnTo>
                      <a:lnTo>
                        <a:pt x="706" y="1035"/>
                      </a:lnTo>
                      <a:lnTo>
                        <a:pt x="725" y="962"/>
                      </a:lnTo>
                      <a:lnTo>
                        <a:pt x="683" y="943"/>
                      </a:lnTo>
                      <a:lnTo>
                        <a:pt x="623" y="954"/>
                      </a:lnTo>
                      <a:lnTo>
                        <a:pt x="610" y="946"/>
                      </a:lnTo>
                      <a:lnTo>
                        <a:pt x="604" y="946"/>
                      </a:lnTo>
                      <a:lnTo>
                        <a:pt x="595" y="946"/>
                      </a:lnTo>
                      <a:lnTo>
                        <a:pt x="588" y="946"/>
                      </a:lnTo>
                      <a:lnTo>
                        <a:pt x="586" y="932"/>
                      </a:lnTo>
                      <a:lnTo>
                        <a:pt x="581" y="920"/>
                      </a:lnTo>
                      <a:lnTo>
                        <a:pt x="581" y="898"/>
                      </a:lnTo>
                      <a:lnTo>
                        <a:pt x="570" y="887"/>
                      </a:lnTo>
                      <a:lnTo>
                        <a:pt x="568" y="873"/>
                      </a:lnTo>
                      <a:lnTo>
                        <a:pt x="562" y="870"/>
                      </a:lnTo>
                      <a:lnTo>
                        <a:pt x="556" y="859"/>
                      </a:lnTo>
                      <a:lnTo>
                        <a:pt x="553" y="848"/>
                      </a:lnTo>
                      <a:lnTo>
                        <a:pt x="549" y="837"/>
                      </a:lnTo>
                      <a:lnTo>
                        <a:pt x="544" y="831"/>
                      </a:lnTo>
                      <a:lnTo>
                        <a:pt x="531" y="831"/>
                      </a:lnTo>
                      <a:lnTo>
                        <a:pt x="523" y="831"/>
                      </a:lnTo>
                      <a:lnTo>
                        <a:pt x="518" y="831"/>
                      </a:lnTo>
                      <a:lnTo>
                        <a:pt x="516" y="845"/>
                      </a:lnTo>
                      <a:lnTo>
                        <a:pt x="516" y="859"/>
                      </a:lnTo>
                      <a:lnTo>
                        <a:pt x="516" y="876"/>
                      </a:lnTo>
                      <a:lnTo>
                        <a:pt x="516" y="893"/>
                      </a:lnTo>
                      <a:lnTo>
                        <a:pt x="516" y="904"/>
                      </a:lnTo>
                      <a:lnTo>
                        <a:pt x="505" y="909"/>
                      </a:lnTo>
                      <a:lnTo>
                        <a:pt x="496" y="920"/>
                      </a:lnTo>
                      <a:lnTo>
                        <a:pt x="484" y="904"/>
                      </a:lnTo>
                      <a:lnTo>
                        <a:pt x="475" y="881"/>
                      </a:lnTo>
                      <a:lnTo>
                        <a:pt x="477" y="856"/>
                      </a:lnTo>
                      <a:lnTo>
                        <a:pt x="463" y="823"/>
                      </a:lnTo>
                      <a:lnTo>
                        <a:pt x="457" y="801"/>
                      </a:lnTo>
                      <a:lnTo>
                        <a:pt x="442" y="787"/>
                      </a:lnTo>
                      <a:lnTo>
                        <a:pt x="424" y="773"/>
                      </a:lnTo>
                      <a:lnTo>
                        <a:pt x="415" y="753"/>
                      </a:lnTo>
                      <a:lnTo>
                        <a:pt x="409" y="739"/>
                      </a:lnTo>
                      <a:lnTo>
                        <a:pt x="394" y="736"/>
                      </a:lnTo>
                      <a:lnTo>
                        <a:pt x="389" y="728"/>
                      </a:lnTo>
                      <a:lnTo>
                        <a:pt x="378" y="728"/>
                      </a:lnTo>
                      <a:lnTo>
                        <a:pt x="370" y="742"/>
                      </a:lnTo>
                      <a:lnTo>
                        <a:pt x="361" y="753"/>
                      </a:lnTo>
                      <a:lnTo>
                        <a:pt x="380" y="767"/>
                      </a:lnTo>
                      <a:lnTo>
                        <a:pt x="391" y="787"/>
                      </a:lnTo>
                      <a:lnTo>
                        <a:pt x="412" y="812"/>
                      </a:lnTo>
                      <a:lnTo>
                        <a:pt x="419" y="823"/>
                      </a:lnTo>
                      <a:lnTo>
                        <a:pt x="435" y="831"/>
                      </a:lnTo>
                      <a:lnTo>
                        <a:pt x="446" y="848"/>
                      </a:lnTo>
                      <a:lnTo>
                        <a:pt x="433" y="868"/>
                      </a:lnTo>
                      <a:lnTo>
                        <a:pt x="431" y="859"/>
                      </a:lnTo>
                      <a:lnTo>
                        <a:pt x="431" y="848"/>
                      </a:lnTo>
                      <a:lnTo>
                        <a:pt x="424" y="873"/>
                      </a:lnTo>
                      <a:lnTo>
                        <a:pt x="422" y="895"/>
                      </a:lnTo>
                      <a:lnTo>
                        <a:pt x="409" y="901"/>
                      </a:lnTo>
                      <a:lnTo>
                        <a:pt x="413" y="873"/>
                      </a:lnTo>
                      <a:lnTo>
                        <a:pt x="412" y="859"/>
                      </a:lnTo>
                      <a:lnTo>
                        <a:pt x="396" y="851"/>
                      </a:lnTo>
                      <a:lnTo>
                        <a:pt x="389" y="845"/>
                      </a:lnTo>
                      <a:lnTo>
                        <a:pt x="382" y="834"/>
                      </a:lnTo>
                      <a:lnTo>
                        <a:pt x="370" y="828"/>
                      </a:lnTo>
                      <a:lnTo>
                        <a:pt x="361" y="820"/>
                      </a:lnTo>
                      <a:lnTo>
                        <a:pt x="352" y="803"/>
                      </a:lnTo>
                      <a:lnTo>
                        <a:pt x="341" y="795"/>
                      </a:lnTo>
                      <a:lnTo>
                        <a:pt x="334" y="778"/>
                      </a:lnTo>
                      <a:lnTo>
                        <a:pt x="333" y="764"/>
                      </a:lnTo>
                      <a:lnTo>
                        <a:pt x="324" y="759"/>
                      </a:lnTo>
                      <a:lnTo>
                        <a:pt x="315" y="750"/>
                      </a:lnTo>
                      <a:lnTo>
                        <a:pt x="297" y="750"/>
                      </a:lnTo>
                      <a:lnTo>
                        <a:pt x="282" y="753"/>
                      </a:lnTo>
                      <a:lnTo>
                        <a:pt x="264" y="750"/>
                      </a:lnTo>
                      <a:lnTo>
                        <a:pt x="234" y="753"/>
                      </a:lnTo>
                      <a:lnTo>
                        <a:pt x="213" y="756"/>
                      </a:lnTo>
                      <a:lnTo>
                        <a:pt x="206" y="762"/>
                      </a:lnTo>
                      <a:lnTo>
                        <a:pt x="204" y="778"/>
                      </a:lnTo>
                      <a:lnTo>
                        <a:pt x="204" y="798"/>
                      </a:lnTo>
                      <a:lnTo>
                        <a:pt x="190" y="817"/>
                      </a:lnTo>
                      <a:lnTo>
                        <a:pt x="181" y="826"/>
                      </a:lnTo>
                      <a:lnTo>
                        <a:pt x="177" y="831"/>
                      </a:lnTo>
                      <a:lnTo>
                        <a:pt x="171" y="845"/>
                      </a:lnTo>
                      <a:lnTo>
                        <a:pt x="166" y="856"/>
                      </a:lnTo>
                      <a:lnTo>
                        <a:pt x="173" y="865"/>
                      </a:lnTo>
                      <a:lnTo>
                        <a:pt x="173" y="881"/>
                      </a:lnTo>
                      <a:lnTo>
                        <a:pt x="171" y="890"/>
                      </a:lnTo>
                      <a:lnTo>
                        <a:pt x="166" y="901"/>
                      </a:lnTo>
                      <a:lnTo>
                        <a:pt x="155" y="920"/>
                      </a:lnTo>
                      <a:lnTo>
                        <a:pt x="148" y="912"/>
                      </a:lnTo>
                      <a:lnTo>
                        <a:pt x="142" y="918"/>
                      </a:lnTo>
                      <a:lnTo>
                        <a:pt x="134" y="926"/>
                      </a:lnTo>
                      <a:lnTo>
                        <a:pt x="120" y="929"/>
                      </a:lnTo>
                      <a:lnTo>
                        <a:pt x="107" y="943"/>
                      </a:lnTo>
                      <a:lnTo>
                        <a:pt x="94" y="946"/>
                      </a:lnTo>
                      <a:lnTo>
                        <a:pt x="81" y="946"/>
                      </a:lnTo>
                      <a:lnTo>
                        <a:pt x="67" y="946"/>
                      </a:lnTo>
                      <a:lnTo>
                        <a:pt x="39" y="954"/>
                      </a:lnTo>
                      <a:lnTo>
                        <a:pt x="26" y="954"/>
                      </a:lnTo>
                      <a:lnTo>
                        <a:pt x="19" y="934"/>
                      </a:lnTo>
                      <a:lnTo>
                        <a:pt x="13" y="909"/>
                      </a:lnTo>
                      <a:lnTo>
                        <a:pt x="9" y="887"/>
                      </a:lnTo>
                      <a:lnTo>
                        <a:pt x="7" y="865"/>
                      </a:lnTo>
                      <a:lnTo>
                        <a:pt x="7" y="837"/>
                      </a:lnTo>
                      <a:lnTo>
                        <a:pt x="0" y="803"/>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34" name="Group 153"/>
            <p:cNvGrpSpPr>
              <a:grpSpLocks/>
            </p:cNvGrpSpPr>
            <p:nvPr/>
          </p:nvGrpSpPr>
          <p:grpSpPr bwMode="auto">
            <a:xfrm>
              <a:off x="104" y="615"/>
              <a:ext cx="2098" cy="3311"/>
              <a:chOff x="104" y="615"/>
              <a:chExt cx="2098" cy="3311"/>
            </a:xfrm>
          </p:grpSpPr>
          <p:sp>
            <p:nvSpPr>
              <p:cNvPr id="1035" name="Freeform 154"/>
              <p:cNvSpPr>
                <a:spLocks/>
              </p:cNvSpPr>
              <p:nvPr/>
            </p:nvSpPr>
            <p:spPr bwMode="auto">
              <a:xfrm>
                <a:off x="104" y="761"/>
                <a:ext cx="1420" cy="1550"/>
              </a:xfrm>
              <a:custGeom>
                <a:avLst/>
                <a:gdLst>
                  <a:gd name="T0" fmla="*/ 114 w 1420"/>
                  <a:gd name="T1" fmla="*/ 290 h 1550"/>
                  <a:gd name="T2" fmla="*/ 92 w 1420"/>
                  <a:gd name="T3" fmla="*/ 203 h 1550"/>
                  <a:gd name="T4" fmla="*/ 204 w 1420"/>
                  <a:gd name="T5" fmla="*/ 131 h 1550"/>
                  <a:gd name="T6" fmla="*/ 253 w 1420"/>
                  <a:gd name="T7" fmla="*/ 75 h 1550"/>
                  <a:gd name="T8" fmla="*/ 341 w 1420"/>
                  <a:gd name="T9" fmla="*/ 64 h 1550"/>
                  <a:gd name="T10" fmla="*/ 612 w 1420"/>
                  <a:gd name="T11" fmla="*/ 67 h 1550"/>
                  <a:gd name="T12" fmla="*/ 749 w 1420"/>
                  <a:gd name="T13" fmla="*/ 95 h 1550"/>
                  <a:gd name="T14" fmla="*/ 698 w 1420"/>
                  <a:gd name="T15" fmla="*/ 92 h 1550"/>
                  <a:gd name="T16" fmla="*/ 663 w 1420"/>
                  <a:gd name="T17" fmla="*/ 3 h 1550"/>
                  <a:gd name="T18" fmla="*/ 730 w 1420"/>
                  <a:gd name="T19" fmla="*/ 0 h 1550"/>
                  <a:gd name="T20" fmla="*/ 783 w 1420"/>
                  <a:gd name="T21" fmla="*/ 39 h 1550"/>
                  <a:gd name="T22" fmla="*/ 863 w 1420"/>
                  <a:gd name="T23" fmla="*/ 103 h 1550"/>
                  <a:gd name="T24" fmla="*/ 848 w 1420"/>
                  <a:gd name="T25" fmla="*/ 33 h 1550"/>
                  <a:gd name="T26" fmla="*/ 995 w 1420"/>
                  <a:gd name="T27" fmla="*/ 100 h 1550"/>
                  <a:gd name="T28" fmla="*/ 997 w 1420"/>
                  <a:gd name="T29" fmla="*/ 128 h 1550"/>
                  <a:gd name="T30" fmla="*/ 953 w 1420"/>
                  <a:gd name="T31" fmla="*/ 198 h 1550"/>
                  <a:gd name="T32" fmla="*/ 916 w 1420"/>
                  <a:gd name="T33" fmla="*/ 312 h 1550"/>
                  <a:gd name="T34" fmla="*/ 1052 w 1420"/>
                  <a:gd name="T35" fmla="*/ 376 h 1550"/>
                  <a:gd name="T36" fmla="*/ 1055 w 1420"/>
                  <a:gd name="T37" fmla="*/ 476 h 1550"/>
                  <a:gd name="T38" fmla="*/ 1076 w 1420"/>
                  <a:gd name="T39" fmla="*/ 398 h 1550"/>
                  <a:gd name="T40" fmla="*/ 1076 w 1420"/>
                  <a:gd name="T41" fmla="*/ 254 h 1550"/>
                  <a:gd name="T42" fmla="*/ 1174 w 1420"/>
                  <a:gd name="T43" fmla="*/ 293 h 1550"/>
                  <a:gd name="T44" fmla="*/ 1235 w 1420"/>
                  <a:gd name="T45" fmla="*/ 251 h 1550"/>
                  <a:gd name="T46" fmla="*/ 1345 w 1420"/>
                  <a:gd name="T47" fmla="*/ 357 h 1550"/>
                  <a:gd name="T48" fmla="*/ 1419 w 1420"/>
                  <a:gd name="T49" fmla="*/ 449 h 1550"/>
                  <a:gd name="T50" fmla="*/ 1360 w 1420"/>
                  <a:gd name="T51" fmla="*/ 485 h 1550"/>
                  <a:gd name="T52" fmla="*/ 1257 w 1420"/>
                  <a:gd name="T53" fmla="*/ 515 h 1550"/>
                  <a:gd name="T54" fmla="*/ 1329 w 1420"/>
                  <a:gd name="T55" fmla="*/ 535 h 1550"/>
                  <a:gd name="T56" fmla="*/ 1360 w 1420"/>
                  <a:gd name="T57" fmla="*/ 618 h 1550"/>
                  <a:gd name="T58" fmla="*/ 1331 w 1420"/>
                  <a:gd name="T59" fmla="*/ 624 h 1550"/>
                  <a:gd name="T60" fmla="*/ 1289 w 1420"/>
                  <a:gd name="T61" fmla="*/ 657 h 1550"/>
                  <a:gd name="T62" fmla="*/ 1224 w 1420"/>
                  <a:gd name="T63" fmla="*/ 730 h 1550"/>
                  <a:gd name="T64" fmla="*/ 1217 w 1420"/>
                  <a:gd name="T65" fmla="*/ 839 h 1550"/>
                  <a:gd name="T66" fmla="*/ 1148 w 1420"/>
                  <a:gd name="T67" fmla="*/ 1003 h 1550"/>
                  <a:gd name="T68" fmla="*/ 1168 w 1420"/>
                  <a:gd name="T69" fmla="*/ 1142 h 1550"/>
                  <a:gd name="T70" fmla="*/ 1129 w 1420"/>
                  <a:gd name="T71" fmla="*/ 1048 h 1550"/>
                  <a:gd name="T72" fmla="*/ 1060 w 1420"/>
                  <a:gd name="T73" fmla="*/ 1006 h 1550"/>
                  <a:gd name="T74" fmla="*/ 1001 w 1420"/>
                  <a:gd name="T75" fmla="*/ 1034 h 1550"/>
                  <a:gd name="T76" fmla="*/ 905 w 1420"/>
                  <a:gd name="T77" fmla="*/ 1048 h 1550"/>
                  <a:gd name="T78" fmla="*/ 855 w 1420"/>
                  <a:gd name="T79" fmla="*/ 1151 h 1550"/>
                  <a:gd name="T80" fmla="*/ 967 w 1420"/>
                  <a:gd name="T81" fmla="*/ 1290 h 1550"/>
                  <a:gd name="T82" fmla="*/ 983 w 1420"/>
                  <a:gd name="T83" fmla="*/ 1212 h 1550"/>
                  <a:gd name="T84" fmla="*/ 1048 w 1420"/>
                  <a:gd name="T85" fmla="*/ 1268 h 1550"/>
                  <a:gd name="T86" fmla="*/ 1082 w 1420"/>
                  <a:gd name="T87" fmla="*/ 1346 h 1550"/>
                  <a:gd name="T88" fmla="*/ 1111 w 1420"/>
                  <a:gd name="T89" fmla="*/ 1415 h 1550"/>
                  <a:gd name="T90" fmla="*/ 1176 w 1420"/>
                  <a:gd name="T91" fmla="*/ 1521 h 1550"/>
                  <a:gd name="T92" fmla="*/ 1275 w 1420"/>
                  <a:gd name="T93" fmla="*/ 1518 h 1550"/>
                  <a:gd name="T94" fmla="*/ 1215 w 1420"/>
                  <a:gd name="T95" fmla="*/ 1532 h 1550"/>
                  <a:gd name="T96" fmla="*/ 1099 w 1420"/>
                  <a:gd name="T97" fmla="*/ 1516 h 1550"/>
                  <a:gd name="T98" fmla="*/ 1018 w 1420"/>
                  <a:gd name="T99" fmla="*/ 1421 h 1550"/>
                  <a:gd name="T100" fmla="*/ 960 w 1420"/>
                  <a:gd name="T101" fmla="*/ 1385 h 1550"/>
                  <a:gd name="T102" fmla="*/ 865 w 1420"/>
                  <a:gd name="T103" fmla="*/ 1340 h 1550"/>
                  <a:gd name="T104" fmla="*/ 700 w 1420"/>
                  <a:gd name="T105" fmla="*/ 1190 h 1550"/>
                  <a:gd name="T106" fmla="*/ 564 w 1420"/>
                  <a:gd name="T107" fmla="*/ 970 h 1550"/>
                  <a:gd name="T108" fmla="*/ 610 w 1420"/>
                  <a:gd name="T109" fmla="*/ 1167 h 1550"/>
                  <a:gd name="T110" fmla="*/ 522 w 1420"/>
                  <a:gd name="T111" fmla="*/ 1031 h 1550"/>
                  <a:gd name="T112" fmla="*/ 441 w 1420"/>
                  <a:gd name="T113" fmla="*/ 763 h 1550"/>
                  <a:gd name="T114" fmla="*/ 450 w 1420"/>
                  <a:gd name="T115" fmla="*/ 568 h 1550"/>
                  <a:gd name="T116" fmla="*/ 422 w 1420"/>
                  <a:gd name="T117" fmla="*/ 418 h 1550"/>
                  <a:gd name="T118" fmla="*/ 398 w 1420"/>
                  <a:gd name="T119" fmla="*/ 329 h 1550"/>
                  <a:gd name="T120" fmla="*/ 343 w 1420"/>
                  <a:gd name="T121" fmla="*/ 276 h 1550"/>
                  <a:gd name="T122" fmla="*/ 227 w 1420"/>
                  <a:gd name="T123" fmla="*/ 290 h 1550"/>
                  <a:gd name="T124" fmla="*/ 140 w 1420"/>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20" h="1550">
                    <a:moveTo>
                      <a:pt x="0" y="398"/>
                    </a:moveTo>
                    <a:lnTo>
                      <a:pt x="68" y="345"/>
                    </a:lnTo>
                    <a:lnTo>
                      <a:pt x="107" y="323"/>
                    </a:lnTo>
                    <a:lnTo>
                      <a:pt x="114" y="290"/>
                    </a:lnTo>
                    <a:lnTo>
                      <a:pt x="83" y="270"/>
                    </a:lnTo>
                    <a:lnTo>
                      <a:pt x="81" y="231"/>
                    </a:lnTo>
                    <a:lnTo>
                      <a:pt x="95" y="220"/>
                    </a:lnTo>
                    <a:lnTo>
                      <a:pt x="92" y="203"/>
                    </a:lnTo>
                    <a:lnTo>
                      <a:pt x="144" y="198"/>
                    </a:lnTo>
                    <a:lnTo>
                      <a:pt x="158" y="167"/>
                    </a:lnTo>
                    <a:lnTo>
                      <a:pt x="160" y="139"/>
                    </a:lnTo>
                    <a:lnTo>
                      <a:pt x="204" y="131"/>
                    </a:lnTo>
                    <a:lnTo>
                      <a:pt x="208" y="103"/>
                    </a:lnTo>
                    <a:lnTo>
                      <a:pt x="167" y="95"/>
                    </a:lnTo>
                    <a:lnTo>
                      <a:pt x="186" y="75"/>
                    </a:lnTo>
                    <a:lnTo>
                      <a:pt x="253" y="75"/>
                    </a:lnTo>
                    <a:lnTo>
                      <a:pt x="273" y="53"/>
                    </a:lnTo>
                    <a:lnTo>
                      <a:pt x="302" y="50"/>
                    </a:lnTo>
                    <a:lnTo>
                      <a:pt x="320" y="33"/>
                    </a:lnTo>
                    <a:lnTo>
                      <a:pt x="341" y="64"/>
                    </a:lnTo>
                    <a:lnTo>
                      <a:pt x="426" y="59"/>
                    </a:lnTo>
                    <a:lnTo>
                      <a:pt x="466" y="92"/>
                    </a:lnTo>
                    <a:lnTo>
                      <a:pt x="593" y="84"/>
                    </a:lnTo>
                    <a:lnTo>
                      <a:pt x="612" y="67"/>
                    </a:lnTo>
                    <a:lnTo>
                      <a:pt x="660" y="95"/>
                    </a:lnTo>
                    <a:lnTo>
                      <a:pt x="710" y="120"/>
                    </a:lnTo>
                    <a:lnTo>
                      <a:pt x="735" y="109"/>
                    </a:lnTo>
                    <a:lnTo>
                      <a:pt x="749" y="95"/>
                    </a:lnTo>
                    <a:lnTo>
                      <a:pt x="791" y="103"/>
                    </a:lnTo>
                    <a:lnTo>
                      <a:pt x="763" y="84"/>
                    </a:lnTo>
                    <a:lnTo>
                      <a:pt x="737" y="86"/>
                    </a:lnTo>
                    <a:lnTo>
                      <a:pt x="698" y="92"/>
                    </a:lnTo>
                    <a:lnTo>
                      <a:pt x="677" y="64"/>
                    </a:lnTo>
                    <a:lnTo>
                      <a:pt x="656" y="50"/>
                    </a:lnTo>
                    <a:lnTo>
                      <a:pt x="656" y="28"/>
                    </a:lnTo>
                    <a:lnTo>
                      <a:pt x="663" y="3"/>
                    </a:lnTo>
                    <a:lnTo>
                      <a:pt x="680" y="0"/>
                    </a:lnTo>
                    <a:lnTo>
                      <a:pt x="704" y="22"/>
                    </a:lnTo>
                    <a:lnTo>
                      <a:pt x="710" y="11"/>
                    </a:lnTo>
                    <a:lnTo>
                      <a:pt x="730" y="0"/>
                    </a:lnTo>
                    <a:lnTo>
                      <a:pt x="754" y="17"/>
                    </a:lnTo>
                    <a:lnTo>
                      <a:pt x="767" y="3"/>
                    </a:lnTo>
                    <a:lnTo>
                      <a:pt x="781" y="25"/>
                    </a:lnTo>
                    <a:lnTo>
                      <a:pt x="783" y="39"/>
                    </a:lnTo>
                    <a:lnTo>
                      <a:pt x="818" y="59"/>
                    </a:lnTo>
                    <a:lnTo>
                      <a:pt x="805" y="75"/>
                    </a:lnTo>
                    <a:lnTo>
                      <a:pt x="805" y="98"/>
                    </a:lnTo>
                    <a:lnTo>
                      <a:pt x="863" y="103"/>
                    </a:lnTo>
                    <a:lnTo>
                      <a:pt x="879" y="75"/>
                    </a:lnTo>
                    <a:lnTo>
                      <a:pt x="868" y="61"/>
                    </a:lnTo>
                    <a:lnTo>
                      <a:pt x="842" y="64"/>
                    </a:lnTo>
                    <a:lnTo>
                      <a:pt x="848" y="33"/>
                    </a:lnTo>
                    <a:lnTo>
                      <a:pt x="901" y="50"/>
                    </a:lnTo>
                    <a:lnTo>
                      <a:pt x="911" y="72"/>
                    </a:lnTo>
                    <a:lnTo>
                      <a:pt x="955" y="72"/>
                    </a:lnTo>
                    <a:lnTo>
                      <a:pt x="995" y="100"/>
                    </a:lnTo>
                    <a:lnTo>
                      <a:pt x="1016" y="95"/>
                    </a:lnTo>
                    <a:lnTo>
                      <a:pt x="1041" y="120"/>
                    </a:lnTo>
                    <a:lnTo>
                      <a:pt x="1016" y="153"/>
                    </a:lnTo>
                    <a:lnTo>
                      <a:pt x="997" y="128"/>
                    </a:lnTo>
                    <a:lnTo>
                      <a:pt x="983" y="137"/>
                    </a:lnTo>
                    <a:lnTo>
                      <a:pt x="967" y="156"/>
                    </a:lnTo>
                    <a:lnTo>
                      <a:pt x="938" y="173"/>
                    </a:lnTo>
                    <a:lnTo>
                      <a:pt x="953" y="198"/>
                    </a:lnTo>
                    <a:lnTo>
                      <a:pt x="927" y="201"/>
                    </a:lnTo>
                    <a:lnTo>
                      <a:pt x="905" y="234"/>
                    </a:lnTo>
                    <a:lnTo>
                      <a:pt x="883" y="276"/>
                    </a:lnTo>
                    <a:lnTo>
                      <a:pt x="916" y="312"/>
                    </a:lnTo>
                    <a:lnTo>
                      <a:pt x="942" y="354"/>
                    </a:lnTo>
                    <a:lnTo>
                      <a:pt x="988" y="359"/>
                    </a:lnTo>
                    <a:lnTo>
                      <a:pt x="1032" y="354"/>
                    </a:lnTo>
                    <a:lnTo>
                      <a:pt x="1052" y="376"/>
                    </a:lnTo>
                    <a:lnTo>
                      <a:pt x="1043" y="387"/>
                    </a:lnTo>
                    <a:lnTo>
                      <a:pt x="1030" y="410"/>
                    </a:lnTo>
                    <a:lnTo>
                      <a:pt x="1050" y="449"/>
                    </a:lnTo>
                    <a:lnTo>
                      <a:pt x="1055" y="476"/>
                    </a:lnTo>
                    <a:lnTo>
                      <a:pt x="1080" y="490"/>
                    </a:lnTo>
                    <a:lnTo>
                      <a:pt x="1113" y="465"/>
                    </a:lnTo>
                    <a:lnTo>
                      <a:pt x="1104" y="429"/>
                    </a:lnTo>
                    <a:lnTo>
                      <a:pt x="1076" y="398"/>
                    </a:lnTo>
                    <a:lnTo>
                      <a:pt x="1108" y="362"/>
                    </a:lnTo>
                    <a:lnTo>
                      <a:pt x="1080" y="301"/>
                    </a:lnTo>
                    <a:lnTo>
                      <a:pt x="1054" y="276"/>
                    </a:lnTo>
                    <a:lnTo>
                      <a:pt x="1076" y="254"/>
                    </a:lnTo>
                    <a:lnTo>
                      <a:pt x="1071" y="220"/>
                    </a:lnTo>
                    <a:lnTo>
                      <a:pt x="1087" y="201"/>
                    </a:lnTo>
                    <a:lnTo>
                      <a:pt x="1113" y="220"/>
                    </a:lnTo>
                    <a:lnTo>
                      <a:pt x="1174" y="293"/>
                    </a:lnTo>
                    <a:lnTo>
                      <a:pt x="1211" y="304"/>
                    </a:lnTo>
                    <a:lnTo>
                      <a:pt x="1222" y="284"/>
                    </a:lnTo>
                    <a:lnTo>
                      <a:pt x="1213" y="245"/>
                    </a:lnTo>
                    <a:lnTo>
                      <a:pt x="1235" y="251"/>
                    </a:lnTo>
                    <a:lnTo>
                      <a:pt x="1273" y="295"/>
                    </a:lnTo>
                    <a:lnTo>
                      <a:pt x="1279" y="320"/>
                    </a:lnTo>
                    <a:lnTo>
                      <a:pt x="1301" y="337"/>
                    </a:lnTo>
                    <a:lnTo>
                      <a:pt x="1345" y="357"/>
                    </a:lnTo>
                    <a:lnTo>
                      <a:pt x="1366" y="393"/>
                    </a:lnTo>
                    <a:lnTo>
                      <a:pt x="1400" y="418"/>
                    </a:lnTo>
                    <a:lnTo>
                      <a:pt x="1417" y="426"/>
                    </a:lnTo>
                    <a:lnTo>
                      <a:pt x="1419" y="449"/>
                    </a:lnTo>
                    <a:lnTo>
                      <a:pt x="1393" y="462"/>
                    </a:lnTo>
                    <a:lnTo>
                      <a:pt x="1377" y="446"/>
                    </a:lnTo>
                    <a:lnTo>
                      <a:pt x="1364" y="449"/>
                    </a:lnTo>
                    <a:lnTo>
                      <a:pt x="1360" y="485"/>
                    </a:lnTo>
                    <a:lnTo>
                      <a:pt x="1338" y="493"/>
                    </a:lnTo>
                    <a:lnTo>
                      <a:pt x="1314" y="474"/>
                    </a:lnTo>
                    <a:lnTo>
                      <a:pt x="1264" y="474"/>
                    </a:lnTo>
                    <a:lnTo>
                      <a:pt x="1257" y="515"/>
                    </a:lnTo>
                    <a:lnTo>
                      <a:pt x="1270" y="540"/>
                    </a:lnTo>
                    <a:lnTo>
                      <a:pt x="1289" y="527"/>
                    </a:lnTo>
                    <a:lnTo>
                      <a:pt x="1310" y="521"/>
                    </a:lnTo>
                    <a:lnTo>
                      <a:pt x="1329" y="535"/>
                    </a:lnTo>
                    <a:lnTo>
                      <a:pt x="1303" y="566"/>
                    </a:lnTo>
                    <a:lnTo>
                      <a:pt x="1329" y="593"/>
                    </a:lnTo>
                    <a:lnTo>
                      <a:pt x="1364" y="602"/>
                    </a:lnTo>
                    <a:lnTo>
                      <a:pt x="1360" y="618"/>
                    </a:lnTo>
                    <a:lnTo>
                      <a:pt x="1347" y="621"/>
                    </a:lnTo>
                    <a:lnTo>
                      <a:pt x="1314" y="716"/>
                    </a:lnTo>
                    <a:lnTo>
                      <a:pt x="1316" y="655"/>
                    </a:lnTo>
                    <a:lnTo>
                      <a:pt x="1331" y="624"/>
                    </a:lnTo>
                    <a:lnTo>
                      <a:pt x="1314" y="610"/>
                    </a:lnTo>
                    <a:lnTo>
                      <a:pt x="1294" y="630"/>
                    </a:lnTo>
                    <a:lnTo>
                      <a:pt x="1305" y="646"/>
                    </a:lnTo>
                    <a:lnTo>
                      <a:pt x="1289" y="657"/>
                    </a:lnTo>
                    <a:lnTo>
                      <a:pt x="1275" y="671"/>
                    </a:lnTo>
                    <a:lnTo>
                      <a:pt x="1277" y="713"/>
                    </a:lnTo>
                    <a:lnTo>
                      <a:pt x="1255" y="727"/>
                    </a:lnTo>
                    <a:lnTo>
                      <a:pt x="1224" y="730"/>
                    </a:lnTo>
                    <a:lnTo>
                      <a:pt x="1235" y="752"/>
                    </a:lnTo>
                    <a:lnTo>
                      <a:pt x="1224" y="777"/>
                    </a:lnTo>
                    <a:lnTo>
                      <a:pt x="1235" y="797"/>
                    </a:lnTo>
                    <a:lnTo>
                      <a:pt x="1217" y="839"/>
                    </a:lnTo>
                    <a:lnTo>
                      <a:pt x="1211" y="878"/>
                    </a:lnTo>
                    <a:lnTo>
                      <a:pt x="1185" y="900"/>
                    </a:lnTo>
                    <a:lnTo>
                      <a:pt x="1152" y="961"/>
                    </a:lnTo>
                    <a:lnTo>
                      <a:pt x="1148" y="1003"/>
                    </a:lnTo>
                    <a:lnTo>
                      <a:pt x="1159" y="1036"/>
                    </a:lnTo>
                    <a:lnTo>
                      <a:pt x="1174" y="1078"/>
                    </a:lnTo>
                    <a:lnTo>
                      <a:pt x="1183" y="1123"/>
                    </a:lnTo>
                    <a:lnTo>
                      <a:pt x="1168" y="1142"/>
                    </a:lnTo>
                    <a:lnTo>
                      <a:pt x="1148" y="1128"/>
                    </a:lnTo>
                    <a:lnTo>
                      <a:pt x="1152" y="1106"/>
                    </a:lnTo>
                    <a:lnTo>
                      <a:pt x="1141" y="1056"/>
                    </a:lnTo>
                    <a:lnTo>
                      <a:pt x="1129" y="1048"/>
                    </a:lnTo>
                    <a:lnTo>
                      <a:pt x="1120" y="1017"/>
                    </a:lnTo>
                    <a:lnTo>
                      <a:pt x="1102" y="1017"/>
                    </a:lnTo>
                    <a:lnTo>
                      <a:pt x="1082" y="1000"/>
                    </a:lnTo>
                    <a:lnTo>
                      <a:pt x="1060" y="1006"/>
                    </a:lnTo>
                    <a:lnTo>
                      <a:pt x="1041" y="995"/>
                    </a:lnTo>
                    <a:lnTo>
                      <a:pt x="1016" y="1009"/>
                    </a:lnTo>
                    <a:lnTo>
                      <a:pt x="973" y="997"/>
                    </a:lnTo>
                    <a:lnTo>
                      <a:pt x="1001" y="1034"/>
                    </a:lnTo>
                    <a:lnTo>
                      <a:pt x="967" y="1031"/>
                    </a:lnTo>
                    <a:lnTo>
                      <a:pt x="942" y="1003"/>
                    </a:lnTo>
                    <a:lnTo>
                      <a:pt x="899" y="1003"/>
                    </a:lnTo>
                    <a:lnTo>
                      <a:pt x="905" y="1048"/>
                    </a:lnTo>
                    <a:lnTo>
                      <a:pt x="872" y="1034"/>
                    </a:lnTo>
                    <a:lnTo>
                      <a:pt x="855" y="1078"/>
                    </a:lnTo>
                    <a:lnTo>
                      <a:pt x="868" y="1098"/>
                    </a:lnTo>
                    <a:lnTo>
                      <a:pt x="855" y="1151"/>
                    </a:lnTo>
                    <a:lnTo>
                      <a:pt x="870" y="1212"/>
                    </a:lnTo>
                    <a:lnTo>
                      <a:pt x="888" y="1254"/>
                    </a:lnTo>
                    <a:lnTo>
                      <a:pt x="907" y="1293"/>
                    </a:lnTo>
                    <a:lnTo>
                      <a:pt x="967" y="1290"/>
                    </a:lnTo>
                    <a:lnTo>
                      <a:pt x="990" y="1282"/>
                    </a:lnTo>
                    <a:lnTo>
                      <a:pt x="995" y="1254"/>
                    </a:lnTo>
                    <a:lnTo>
                      <a:pt x="981" y="1231"/>
                    </a:lnTo>
                    <a:lnTo>
                      <a:pt x="983" y="1212"/>
                    </a:lnTo>
                    <a:lnTo>
                      <a:pt x="1021" y="1217"/>
                    </a:lnTo>
                    <a:lnTo>
                      <a:pt x="1058" y="1206"/>
                    </a:lnTo>
                    <a:lnTo>
                      <a:pt x="1058" y="1231"/>
                    </a:lnTo>
                    <a:lnTo>
                      <a:pt x="1048" y="1268"/>
                    </a:lnTo>
                    <a:lnTo>
                      <a:pt x="1030" y="1295"/>
                    </a:lnTo>
                    <a:lnTo>
                      <a:pt x="1025" y="1334"/>
                    </a:lnTo>
                    <a:lnTo>
                      <a:pt x="1050" y="1351"/>
                    </a:lnTo>
                    <a:lnTo>
                      <a:pt x="1082" y="1346"/>
                    </a:lnTo>
                    <a:lnTo>
                      <a:pt x="1102" y="1360"/>
                    </a:lnTo>
                    <a:lnTo>
                      <a:pt x="1120" y="1354"/>
                    </a:lnTo>
                    <a:lnTo>
                      <a:pt x="1126" y="1379"/>
                    </a:lnTo>
                    <a:lnTo>
                      <a:pt x="1111" y="1415"/>
                    </a:lnTo>
                    <a:lnTo>
                      <a:pt x="1124" y="1438"/>
                    </a:lnTo>
                    <a:lnTo>
                      <a:pt x="1126" y="1482"/>
                    </a:lnTo>
                    <a:lnTo>
                      <a:pt x="1148" y="1513"/>
                    </a:lnTo>
                    <a:lnTo>
                      <a:pt x="1176" y="1521"/>
                    </a:lnTo>
                    <a:lnTo>
                      <a:pt x="1196" y="1513"/>
                    </a:lnTo>
                    <a:lnTo>
                      <a:pt x="1205" y="1516"/>
                    </a:lnTo>
                    <a:lnTo>
                      <a:pt x="1242" y="1516"/>
                    </a:lnTo>
                    <a:lnTo>
                      <a:pt x="1275" y="1518"/>
                    </a:lnTo>
                    <a:lnTo>
                      <a:pt x="1284" y="1499"/>
                    </a:lnTo>
                    <a:lnTo>
                      <a:pt x="1255" y="1532"/>
                    </a:lnTo>
                    <a:lnTo>
                      <a:pt x="1235" y="1529"/>
                    </a:lnTo>
                    <a:lnTo>
                      <a:pt x="1215" y="1532"/>
                    </a:lnTo>
                    <a:lnTo>
                      <a:pt x="1176" y="1549"/>
                    </a:lnTo>
                    <a:lnTo>
                      <a:pt x="1143" y="1527"/>
                    </a:lnTo>
                    <a:lnTo>
                      <a:pt x="1113" y="1513"/>
                    </a:lnTo>
                    <a:lnTo>
                      <a:pt x="1099" y="1516"/>
                    </a:lnTo>
                    <a:lnTo>
                      <a:pt x="1102" y="1496"/>
                    </a:lnTo>
                    <a:lnTo>
                      <a:pt x="1099" y="1465"/>
                    </a:lnTo>
                    <a:lnTo>
                      <a:pt x="1073" y="1438"/>
                    </a:lnTo>
                    <a:lnTo>
                      <a:pt x="1018" y="1421"/>
                    </a:lnTo>
                    <a:lnTo>
                      <a:pt x="1010" y="1410"/>
                    </a:lnTo>
                    <a:lnTo>
                      <a:pt x="995" y="1412"/>
                    </a:lnTo>
                    <a:lnTo>
                      <a:pt x="979" y="1399"/>
                    </a:lnTo>
                    <a:lnTo>
                      <a:pt x="960" y="1385"/>
                    </a:lnTo>
                    <a:lnTo>
                      <a:pt x="934" y="1346"/>
                    </a:lnTo>
                    <a:lnTo>
                      <a:pt x="902" y="1334"/>
                    </a:lnTo>
                    <a:lnTo>
                      <a:pt x="886" y="1360"/>
                    </a:lnTo>
                    <a:lnTo>
                      <a:pt x="865" y="1340"/>
                    </a:lnTo>
                    <a:lnTo>
                      <a:pt x="842" y="1340"/>
                    </a:lnTo>
                    <a:lnTo>
                      <a:pt x="793" y="1326"/>
                    </a:lnTo>
                    <a:lnTo>
                      <a:pt x="707" y="1259"/>
                    </a:lnTo>
                    <a:lnTo>
                      <a:pt x="700" y="1190"/>
                    </a:lnTo>
                    <a:lnTo>
                      <a:pt x="691" y="1162"/>
                    </a:lnTo>
                    <a:lnTo>
                      <a:pt x="675" y="1142"/>
                    </a:lnTo>
                    <a:lnTo>
                      <a:pt x="656" y="1103"/>
                    </a:lnTo>
                    <a:lnTo>
                      <a:pt x="564" y="970"/>
                    </a:lnTo>
                    <a:lnTo>
                      <a:pt x="564" y="1020"/>
                    </a:lnTo>
                    <a:lnTo>
                      <a:pt x="621" y="1109"/>
                    </a:lnTo>
                    <a:lnTo>
                      <a:pt x="645" y="1184"/>
                    </a:lnTo>
                    <a:lnTo>
                      <a:pt x="610" y="1167"/>
                    </a:lnTo>
                    <a:lnTo>
                      <a:pt x="603" y="1123"/>
                    </a:lnTo>
                    <a:lnTo>
                      <a:pt x="557" y="1095"/>
                    </a:lnTo>
                    <a:lnTo>
                      <a:pt x="584" y="1078"/>
                    </a:lnTo>
                    <a:lnTo>
                      <a:pt x="522" y="1031"/>
                    </a:lnTo>
                    <a:lnTo>
                      <a:pt x="547" y="1003"/>
                    </a:lnTo>
                    <a:lnTo>
                      <a:pt x="524" y="947"/>
                    </a:lnTo>
                    <a:lnTo>
                      <a:pt x="450" y="830"/>
                    </a:lnTo>
                    <a:lnTo>
                      <a:pt x="441" y="763"/>
                    </a:lnTo>
                    <a:lnTo>
                      <a:pt x="446" y="713"/>
                    </a:lnTo>
                    <a:lnTo>
                      <a:pt x="466" y="657"/>
                    </a:lnTo>
                    <a:lnTo>
                      <a:pt x="466" y="602"/>
                    </a:lnTo>
                    <a:lnTo>
                      <a:pt x="450" y="568"/>
                    </a:lnTo>
                    <a:lnTo>
                      <a:pt x="492" y="557"/>
                    </a:lnTo>
                    <a:lnTo>
                      <a:pt x="441" y="490"/>
                    </a:lnTo>
                    <a:lnTo>
                      <a:pt x="443" y="460"/>
                    </a:lnTo>
                    <a:lnTo>
                      <a:pt x="422" y="418"/>
                    </a:lnTo>
                    <a:lnTo>
                      <a:pt x="431" y="393"/>
                    </a:lnTo>
                    <a:lnTo>
                      <a:pt x="415" y="379"/>
                    </a:lnTo>
                    <a:lnTo>
                      <a:pt x="413" y="351"/>
                    </a:lnTo>
                    <a:lnTo>
                      <a:pt x="398" y="329"/>
                    </a:lnTo>
                    <a:lnTo>
                      <a:pt x="415" y="309"/>
                    </a:lnTo>
                    <a:lnTo>
                      <a:pt x="392" y="295"/>
                    </a:lnTo>
                    <a:lnTo>
                      <a:pt x="371" y="315"/>
                    </a:lnTo>
                    <a:lnTo>
                      <a:pt x="343" y="276"/>
                    </a:lnTo>
                    <a:lnTo>
                      <a:pt x="313" y="265"/>
                    </a:lnTo>
                    <a:lnTo>
                      <a:pt x="269" y="265"/>
                    </a:lnTo>
                    <a:lnTo>
                      <a:pt x="241" y="301"/>
                    </a:lnTo>
                    <a:lnTo>
                      <a:pt x="227" y="290"/>
                    </a:lnTo>
                    <a:lnTo>
                      <a:pt x="251" y="242"/>
                    </a:lnTo>
                    <a:lnTo>
                      <a:pt x="230" y="251"/>
                    </a:lnTo>
                    <a:lnTo>
                      <a:pt x="186" y="301"/>
                    </a:lnTo>
                    <a:lnTo>
                      <a:pt x="140" y="345"/>
                    </a:lnTo>
                    <a:lnTo>
                      <a:pt x="98" y="357"/>
                    </a:lnTo>
                    <a:lnTo>
                      <a:pt x="28" y="401"/>
                    </a:lnTo>
                    <a:lnTo>
                      <a:pt x="0" y="398"/>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155"/>
              <p:cNvSpPr>
                <a:spLocks/>
              </p:cNvSpPr>
              <p:nvPr/>
            </p:nvSpPr>
            <p:spPr bwMode="auto">
              <a:xfrm>
                <a:off x="1118" y="615"/>
                <a:ext cx="482" cy="408"/>
              </a:xfrm>
              <a:custGeom>
                <a:avLst/>
                <a:gdLst>
                  <a:gd name="T0" fmla="*/ 0 w 482"/>
                  <a:gd name="T1" fmla="*/ 84 h 408"/>
                  <a:gd name="T2" fmla="*/ 11 w 482"/>
                  <a:gd name="T3" fmla="*/ 53 h 408"/>
                  <a:gd name="T4" fmla="*/ 11 w 482"/>
                  <a:gd name="T5" fmla="*/ 31 h 408"/>
                  <a:gd name="T6" fmla="*/ 28 w 482"/>
                  <a:gd name="T7" fmla="*/ 0 h 408"/>
                  <a:gd name="T8" fmla="*/ 116 w 482"/>
                  <a:gd name="T9" fmla="*/ 20 h 408"/>
                  <a:gd name="T10" fmla="*/ 265 w 482"/>
                  <a:gd name="T11" fmla="*/ 56 h 408"/>
                  <a:gd name="T12" fmla="*/ 325 w 482"/>
                  <a:gd name="T13" fmla="*/ 86 h 408"/>
                  <a:gd name="T14" fmla="*/ 402 w 482"/>
                  <a:gd name="T15" fmla="*/ 114 h 408"/>
                  <a:gd name="T16" fmla="*/ 442 w 482"/>
                  <a:gd name="T17" fmla="*/ 167 h 408"/>
                  <a:gd name="T18" fmla="*/ 481 w 482"/>
                  <a:gd name="T19" fmla="*/ 192 h 408"/>
                  <a:gd name="T20" fmla="*/ 465 w 482"/>
                  <a:gd name="T21" fmla="*/ 212 h 408"/>
                  <a:gd name="T22" fmla="*/ 465 w 482"/>
                  <a:gd name="T23" fmla="*/ 237 h 408"/>
                  <a:gd name="T24" fmla="*/ 451 w 482"/>
                  <a:gd name="T25" fmla="*/ 243 h 408"/>
                  <a:gd name="T26" fmla="*/ 437 w 482"/>
                  <a:gd name="T27" fmla="*/ 265 h 408"/>
                  <a:gd name="T28" fmla="*/ 451 w 482"/>
                  <a:gd name="T29" fmla="*/ 287 h 408"/>
                  <a:gd name="T30" fmla="*/ 448 w 482"/>
                  <a:gd name="T31" fmla="*/ 304 h 408"/>
                  <a:gd name="T32" fmla="*/ 433 w 482"/>
                  <a:gd name="T33" fmla="*/ 326 h 408"/>
                  <a:gd name="T34" fmla="*/ 435 w 482"/>
                  <a:gd name="T35" fmla="*/ 348 h 408"/>
                  <a:gd name="T36" fmla="*/ 462 w 482"/>
                  <a:gd name="T37" fmla="*/ 371 h 408"/>
                  <a:gd name="T38" fmla="*/ 464 w 482"/>
                  <a:gd name="T39" fmla="*/ 393 h 408"/>
                  <a:gd name="T40" fmla="*/ 457 w 482"/>
                  <a:gd name="T41" fmla="*/ 404 h 408"/>
                  <a:gd name="T42" fmla="*/ 430 w 482"/>
                  <a:gd name="T43" fmla="*/ 407 h 408"/>
                  <a:gd name="T44" fmla="*/ 411 w 482"/>
                  <a:gd name="T45" fmla="*/ 396 h 408"/>
                  <a:gd name="T46" fmla="*/ 390 w 482"/>
                  <a:gd name="T47" fmla="*/ 368 h 408"/>
                  <a:gd name="T48" fmla="*/ 381 w 482"/>
                  <a:gd name="T49" fmla="*/ 368 h 408"/>
                  <a:gd name="T50" fmla="*/ 370 w 482"/>
                  <a:gd name="T51" fmla="*/ 357 h 408"/>
                  <a:gd name="T52" fmla="*/ 360 w 482"/>
                  <a:gd name="T53" fmla="*/ 323 h 408"/>
                  <a:gd name="T54" fmla="*/ 346 w 482"/>
                  <a:gd name="T55" fmla="*/ 312 h 408"/>
                  <a:gd name="T56" fmla="*/ 318 w 482"/>
                  <a:gd name="T57" fmla="*/ 295 h 408"/>
                  <a:gd name="T58" fmla="*/ 293 w 482"/>
                  <a:gd name="T59" fmla="*/ 284 h 408"/>
                  <a:gd name="T60" fmla="*/ 258 w 482"/>
                  <a:gd name="T61" fmla="*/ 254 h 408"/>
                  <a:gd name="T62" fmla="*/ 244 w 482"/>
                  <a:gd name="T63" fmla="*/ 231 h 408"/>
                  <a:gd name="T64" fmla="*/ 246 w 482"/>
                  <a:gd name="T65" fmla="*/ 215 h 408"/>
                  <a:gd name="T66" fmla="*/ 261 w 482"/>
                  <a:gd name="T67" fmla="*/ 201 h 408"/>
                  <a:gd name="T68" fmla="*/ 248 w 482"/>
                  <a:gd name="T69" fmla="*/ 184 h 408"/>
                  <a:gd name="T70" fmla="*/ 235 w 482"/>
                  <a:gd name="T71" fmla="*/ 192 h 408"/>
                  <a:gd name="T72" fmla="*/ 213 w 482"/>
                  <a:gd name="T73" fmla="*/ 167 h 408"/>
                  <a:gd name="T74" fmla="*/ 209 w 482"/>
                  <a:gd name="T75" fmla="*/ 181 h 408"/>
                  <a:gd name="T76" fmla="*/ 189 w 482"/>
                  <a:gd name="T77" fmla="*/ 181 h 408"/>
                  <a:gd name="T78" fmla="*/ 185 w 482"/>
                  <a:gd name="T79" fmla="*/ 170 h 408"/>
                  <a:gd name="T80" fmla="*/ 185 w 482"/>
                  <a:gd name="T81" fmla="*/ 151 h 408"/>
                  <a:gd name="T82" fmla="*/ 176 w 482"/>
                  <a:gd name="T83" fmla="*/ 139 h 408"/>
                  <a:gd name="T84" fmla="*/ 163 w 482"/>
                  <a:gd name="T85" fmla="*/ 142 h 408"/>
                  <a:gd name="T86" fmla="*/ 146 w 482"/>
                  <a:gd name="T87" fmla="*/ 112 h 408"/>
                  <a:gd name="T88" fmla="*/ 133 w 482"/>
                  <a:gd name="T89" fmla="*/ 109 h 408"/>
                  <a:gd name="T90" fmla="*/ 113 w 482"/>
                  <a:gd name="T91" fmla="*/ 95 h 408"/>
                  <a:gd name="T92" fmla="*/ 72 w 482"/>
                  <a:gd name="T93" fmla="*/ 98 h 408"/>
                  <a:gd name="T94" fmla="*/ 30 w 482"/>
                  <a:gd name="T95" fmla="*/ 95 h 408"/>
                  <a:gd name="T96" fmla="*/ 0 w 482"/>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2" h="408">
                    <a:moveTo>
                      <a:pt x="0" y="84"/>
                    </a:moveTo>
                    <a:lnTo>
                      <a:pt x="11" y="53"/>
                    </a:lnTo>
                    <a:lnTo>
                      <a:pt x="11" y="31"/>
                    </a:lnTo>
                    <a:lnTo>
                      <a:pt x="28" y="0"/>
                    </a:lnTo>
                    <a:lnTo>
                      <a:pt x="116" y="20"/>
                    </a:lnTo>
                    <a:lnTo>
                      <a:pt x="265" y="56"/>
                    </a:lnTo>
                    <a:lnTo>
                      <a:pt x="325" y="86"/>
                    </a:lnTo>
                    <a:lnTo>
                      <a:pt x="402" y="114"/>
                    </a:lnTo>
                    <a:lnTo>
                      <a:pt x="442" y="167"/>
                    </a:lnTo>
                    <a:lnTo>
                      <a:pt x="481" y="192"/>
                    </a:lnTo>
                    <a:lnTo>
                      <a:pt x="465" y="212"/>
                    </a:lnTo>
                    <a:lnTo>
                      <a:pt x="465" y="237"/>
                    </a:lnTo>
                    <a:lnTo>
                      <a:pt x="451" y="243"/>
                    </a:lnTo>
                    <a:lnTo>
                      <a:pt x="437" y="265"/>
                    </a:lnTo>
                    <a:lnTo>
                      <a:pt x="451" y="287"/>
                    </a:lnTo>
                    <a:lnTo>
                      <a:pt x="448" y="304"/>
                    </a:lnTo>
                    <a:lnTo>
                      <a:pt x="433" y="326"/>
                    </a:lnTo>
                    <a:lnTo>
                      <a:pt x="435" y="348"/>
                    </a:lnTo>
                    <a:lnTo>
                      <a:pt x="462" y="371"/>
                    </a:lnTo>
                    <a:lnTo>
                      <a:pt x="464" y="393"/>
                    </a:lnTo>
                    <a:lnTo>
                      <a:pt x="457" y="404"/>
                    </a:lnTo>
                    <a:lnTo>
                      <a:pt x="430" y="407"/>
                    </a:lnTo>
                    <a:lnTo>
                      <a:pt x="411" y="396"/>
                    </a:lnTo>
                    <a:lnTo>
                      <a:pt x="390" y="368"/>
                    </a:lnTo>
                    <a:lnTo>
                      <a:pt x="381" y="368"/>
                    </a:lnTo>
                    <a:lnTo>
                      <a:pt x="370" y="357"/>
                    </a:lnTo>
                    <a:lnTo>
                      <a:pt x="360" y="323"/>
                    </a:lnTo>
                    <a:lnTo>
                      <a:pt x="346" y="312"/>
                    </a:lnTo>
                    <a:lnTo>
                      <a:pt x="318" y="295"/>
                    </a:lnTo>
                    <a:lnTo>
                      <a:pt x="293" y="284"/>
                    </a:lnTo>
                    <a:lnTo>
                      <a:pt x="258" y="254"/>
                    </a:lnTo>
                    <a:lnTo>
                      <a:pt x="244" y="231"/>
                    </a:lnTo>
                    <a:lnTo>
                      <a:pt x="246" y="215"/>
                    </a:lnTo>
                    <a:lnTo>
                      <a:pt x="261" y="201"/>
                    </a:lnTo>
                    <a:lnTo>
                      <a:pt x="248" y="184"/>
                    </a:lnTo>
                    <a:lnTo>
                      <a:pt x="235" y="192"/>
                    </a:lnTo>
                    <a:lnTo>
                      <a:pt x="213" y="167"/>
                    </a:lnTo>
                    <a:lnTo>
                      <a:pt x="209" y="181"/>
                    </a:lnTo>
                    <a:lnTo>
                      <a:pt x="189" y="181"/>
                    </a:lnTo>
                    <a:lnTo>
                      <a:pt x="185" y="170"/>
                    </a:lnTo>
                    <a:lnTo>
                      <a:pt x="185" y="151"/>
                    </a:lnTo>
                    <a:lnTo>
                      <a:pt x="176" y="139"/>
                    </a:lnTo>
                    <a:lnTo>
                      <a:pt x="163" y="142"/>
                    </a:lnTo>
                    <a:lnTo>
                      <a:pt x="146" y="112"/>
                    </a:lnTo>
                    <a:lnTo>
                      <a:pt x="133" y="109"/>
                    </a:lnTo>
                    <a:lnTo>
                      <a:pt x="113" y="95"/>
                    </a:lnTo>
                    <a:lnTo>
                      <a:pt x="72" y="98"/>
                    </a:lnTo>
                    <a:lnTo>
                      <a:pt x="30" y="95"/>
                    </a:lnTo>
                    <a:lnTo>
                      <a:pt x="0" y="84"/>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156"/>
              <p:cNvSpPr>
                <a:spLocks/>
              </p:cNvSpPr>
              <p:nvPr/>
            </p:nvSpPr>
            <p:spPr bwMode="auto">
              <a:xfrm>
                <a:off x="1022" y="758"/>
                <a:ext cx="307" cy="210"/>
              </a:xfrm>
              <a:custGeom>
                <a:avLst/>
                <a:gdLst>
                  <a:gd name="T0" fmla="*/ 11 w 308"/>
                  <a:gd name="T1" fmla="*/ 0 h 210"/>
                  <a:gd name="T2" fmla="*/ 0 w 308"/>
                  <a:gd name="T3" fmla="*/ 17 h 210"/>
                  <a:gd name="T4" fmla="*/ 0 w 308"/>
                  <a:gd name="T5" fmla="*/ 36 h 210"/>
                  <a:gd name="T6" fmla="*/ 21 w 308"/>
                  <a:gd name="T7" fmla="*/ 56 h 210"/>
                  <a:gd name="T8" fmla="*/ 35 w 308"/>
                  <a:gd name="T9" fmla="*/ 50 h 210"/>
                  <a:gd name="T10" fmla="*/ 39 w 308"/>
                  <a:gd name="T11" fmla="*/ 59 h 210"/>
                  <a:gd name="T12" fmla="*/ 52 w 308"/>
                  <a:gd name="T13" fmla="*/ 61 h 210"/>
                  <a:gd name="T14" fmla="*/ 61 w 308"/>
                  <a:gd name="T15" fmla="*/ 47 h 210"/>
                  <a:gd name="T16" fmla="*/ 91 w 308"/>
                  <a:gd name="T17" fmla="*/ 50 h 210"/>
                  <a:gd name="T18" fmla="*/ 96 w 308"/>
                  <a:gd name="T19" fmla="*/ 64 h 210"/>
                  <a:gd name="T20" fmla="*/ 106 w 308"/>
                  <a:gd name="T21" fmla="*/ 70 h 210"/>
                  <a:gd name="T22" fmla="*/ 132 w 308"/>
                  <a:gd name="T23" fmla="*/ 67 h 210"/>
                  <a:gd name="T24" fmla="*/ 141 w 308"/>
                  <a:gd name="T25" fmla="*/ 75 h 210"/>
                  <a:gd name="T26" fmla="*/ 154 w 308"/>
                  <a:gd name="T27" fmla="*/ 84 h 210"/>
                  <a:gd name="T28" fmla="*/ 154 w 308"/>
                  <a:gd name="T29" fmla="*/ 100 h 210"/>
                  <a:gd name="T30" fmla="*/ 154 w 308"/>
                  <a:gd name="T31" fmla="*/ 123 h 210"/>
                  <a:gd name="T32" fmla="*/ 154 w 308"/>
                  <a:gd name="T33" fmla="*/ 128 h 210"/>
                  <a:gd name="T34" fmla="*/ 154 w 308"/>
                  <a:gd name="T35" fmla="*/ 137 h 210"/>
                  <a:gd name="T36" fmla="*/ 147 w 308"/>
                  <a:gd name="T37" fmla="*/ 150 h 210"/>
                  <a:gd name="T38" fmla="*/ 147 w 308"/>
                  <a:gd name="T39" fmla="*/ 170 h 210"/>
                  <a:gd name="T40" fmla="*/ 154 w 308"/>
                  <a:gd name="T41" fmla="*/ 173 h 210"/>
                  <a:gd name="T42" fmla="*/ 156 w 308"/>
                  <a:gd name="T43" fmla="*/ 167 h 210"/>
                  <a:gd name="T44" fmla="*/ 159 w 308"/>
                  <a:gd name="T45" fmla="*/ 159 h 210"/>
                  <a:gd name="T46" fmla="*/ 166 w 308"/>
                  <a:gd name="T47" fmla="*/ 167 h 210"/>
                  <a:gd name="T48" fmla="*/ 177 w 308"/>
                  <a:gd name="T49" fmla="*/ 162 h 210"/>
                  <a:gd name="T50" fmla="*/ 201 w 308"/>
                  <a:gd name="T51" fmla="*/ 173 h 210"/>
                  <a:gd name="T52" fmla="*/ 215 w 308"/>
                  <a:gd name="T53" fmla="*/ 192 h 210"/>
                  <a:gd name="T54" fmla="*/ 220 w 308"/>
                  <a:gd name="T55" fmla="*/ 192 h 210"/>
                  <a:gd name="T56" fmla="*/ 222 w 308"/>
                  <a:gd name="T57" fmla="*/ 203 h 210"/>
                  <a:gd name="T58" fmla="*/ 238 w 308"/>
                  <a:gd name="T59" fmla="*/ 209 h 210"/>
                  <a:gd name="T60" fmla="*/ 255 w 308"/>
                  <a:gd name="T61" fmla="*/ 209 h 210"/>
                  <a:gd name="T62" fmla="*/ 243 w 308"/>
                  <a:gd name="T63" fmla="*/ 198 h 210"/>
                  <a:gd name="T64" fmla="*/ 248 w 308"/>
                  <a:gd name="T65" fmla="*/ 187 h 210"/>
                  <a:gd name="T66" fmla="*/ 261 w 308"/>
                  <a:gd name="T67" fmla="*/ 198 h 210"/>
                  <a:gd name="T68" fmla="*/ 276 w 308"/>
                  <a:gd name="T69" fmla="*/ 201 h 210"/>
                  <a:gd name="T70" fmla="*/ 278 w 308"/>
                  <a:gd name="T71" fmla="*/ 184 h 210"/>
                  <a:gd name="T72" fmla="*/ 264 w 308"/>
                  <a:gd name="T73" fmla="*/ 170 h 210"/>
                  <a:gd name="T74" fmla="*/ 252 w 308"/>
                  <a:gd name="T75" fmla="*/ 170 h 210"/>
                  <a:gd name="T76" fmla="*/ 238 w 308"/>
                  <a:gd name="T77" fmla="*/ 156 h 210"/>
                  <a:gd name="T78" fmla="*/ 252 w 308"/>
                  <a:gd name="T79" fmla="*/ 156 h 210"/>
                  <a:gd name="T80" fmla="*/ 264 w 308"/>
                  <a:gd name="T81" fmla="*/ 164 h 210"/>
                  <a:gd name="T82" fmla="*/ 285 w 308"/>
                  <a:gd name="T83" fmla="*/ 164 h 210"/>
                  <a:gd name="T84" fmla="*/ 280 w 308"/>
                  <a:gd name="T85" fmla="*/ 148 h 210"/>
                  <a:gd name="T86" fmla="*/ 261 w 308"/>
                  <a:gd name="T87" fmla="*/ 131 h 210"/>
                  <a:gd name="T88" fmla="*/ 248 w 308"/>
                  <a:gd name="T89" fmla="*/ 128 h 210"/>
                  <a:gd name="T90" fmla="*/ 229 w 308"/>
                  <a:gd name="T91" fmla="*/ 109 h 210"/>
                  <a:gd name="T92" fmla="*/ 205 w 308"/>
                  <a:gd name="T93" fmla="*/ 103 h 210"/>
                  <a:gd name="T94" fmla="*/ 186 w 308"/>
                  <a:gd name="T95" fmla="*/ 95 h 210"/>
                  <a:gd name="T96" fmla="*/ 170 w 308"/>
                  <a:gd name="T97" fmla="*/ 70 h 210"/>
                  <a:gd name="T98" fmla="*/ 159 w 308"/>
                  <a:gd name="T99" fmla="*/ 39 h 210"/>
                  <a:gd name="T100" fmla="*/ 154 w 308"/>
                  <a:gd name="T101" fmla="*/ 39 h 210"/>
                  <a:gd name="T102" fmla="*/ 154 w 308"/>
                  <a:gd name="T103" fmla="*/ 31 h 210"/>
                  <a:gd name="T104" fmla="*/ 154 w 308"/>
                  <a:gd name="T105" fmla="*/ 33 h 210"/>
                  <a:gd name="T106" fmla="*/ 138 w 308"/>
                  <a:gd name="T107" fmla="*/ 20 h 210"/>
                  <a:gd name="T108" fmla="*/ 112 w 308"/>
                  <a:gd name="T109" fmla="*/ 14 h 210"/>
                  <a:gd name="T110" fmla="*/ 101 w 308"/>
                  <a:gd name="T111" fmla="*/ 22 h 210"/>
                  <a:gd name="T112" fmla="*/ 78 w 308"/>
                  <a:gd name="T113" fmla="*/ 14 h 210"/>
                  <a:gd name="T114" fmla="*/ 63 w 308"/>
                  <a:gd name="T115" fmla="*/ 14 h 210"/>
                  <a:gd name="T116" fmla="*/ 56 w 308"/>
                  <a:gd name="T117" fmla="*/ 3 h 210"/>
                  <a:gd name="T118" fmla="*/ 49 w 308"/>
                  <a:gd name="T119" fmla="*/ 0 h 210"/>
                  <a:gd name="T120" fmla="*/ 39 w 308"/>
                  <a:gd name="T121" fmla="*/ 3 h 210"/>
                  <a:gd name="T122" fmla="*/ 11 w 308"/>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8" h="210">
                    <a:moveTo>
                      <a:pt x="11" y="0"/>
                    </a:moveTo>
                    <a:lnTo>
                      <a:pt x="0" y="17"/>
                    </a:lnTo>
                    <a:lnTo>
                      <a:pt x="0" y="36"/>
                    </a:lnTo>
                    <a:lnTo>
                      <a:pt x="21" y="56"/>
                    </a:lnTo>
                    <a:lnTo>
                      <a:pt x="35" y="50"/>
                    </a:lnTo>
                    <a:lnTo>
                      <a:pt x="39" y="59"/>
                    </a:lnTo>
                    <a:lnTo>
                      <a:pt x="52" y="61"/>
                    </a:lnTo>
                    <a:lnTo>
                      <a:pt x="61" y="47"/>
                    </a:lnTo>
                    <a:lnTo>
                      <a:pt x="91" y="50"/>
                    </a:lnTo>
                    <a:lnTo>
                      <a:pt x="96" y="64"/>
                    </a:lnTo>
                    <a:lnTo>
                      <a:pt x="106" y="70"/>
                    </a:lnTo>
                    <a:lnTo>
                      <a:pt x="132" y="67"/>
                    </a:lnTo>
                    <a:lnTo>
                      <a:pt x="141" y="75"/>
                    </a:lnTo>
                    <a:lnTo>
                      <a:pt x="154" y="84"/>
                    </a:lnTo>
                    <a:lnTo>
                      <a:pt x="164" y="100"/>
                    </a:lnTo>
                    <a:lnTo>
                      <a:pt x="164" y="123"/>
                    </a:lnTo>
                    <a:lnTo>
                      <a:pt x="155" y="128"/>
                    </a:lnTo>
                    <a:lnTo>
                      <a:pt x="160" y="137"/>
                    </a:lnTo>
                    <a:lnTo>
                      <a:pt x="147" y="150"/>
                    </a:lnTo>
                    <a:lnTo>
                      <a:pt x="147" y="170"/>
                    </a:lnTo>
                    <a:lnTo>
                      <a:pt x="166" y="173"/>
                    </a:lnTo>
                    <a:lnTo>
                      <a:pt x="178" y="167"/>
                    </a:lnTo>
                    <a:lnTo>
                      <a:pt x="181" y="159"/>
                    </a:lnTo>
                    <a:lnTo>
                      <a:pt x="188" y="167"/>
                    </a:lnTo>
                    <a:lnTo>
                      <a:pt x="199" y="162"/>
                    </a:lnTo>
                    <a:lnTo>
                      <a:pt x="223" y="173"/>
                    </a:lnTo>
                    <a:lnTo>
                      <a:pt x="237" y="192"/>
                    </a:lnTo>
                    <a:lnTo>
                      <a:pt x="242" y="192"/>
                    </a:lnTo>
                    <a:lnTo>
                      <a:pt x="244" y="203"/>
                    </a:lnTo>
                    <a:lnTo>
                      <a:pt x="260" y="209"/>
                    </a:lnTo>
                    <a:lnTo>
                      <a:pt x="277" y="209"/>
                    </a:lnTo>
                    <a:lnTo>
                      <a:pt x="265" y="198"/>
                    </a:lnTo>
                    <a:lnTo>
                      <a:pt x="270" y="187"/>
                    </a:lnTo>
                    <a:lnTo>
                      <a:pt x="283" y="198"/>
                    </a:lnTo>
                    <a:lnTo>
                      <a:pt x="298" y="201"/>
                    </a:lnTo>
                    <a:lnTo>
                      <a:pt x="300" y="184"/>
                    </a:lnTo>
                    <a:lnTo>
                      <a:pt x="286" y="170"/>
                    </a:lnTo>
                    <a:lnTo>
                      <a:pt x="274" y="170"/>
                    </a:lnTo>
                    <a:lnTo>
                      <a:pt x="260" y="156"/>
                    </a:lnTo>
                    <a:lnTo>
                      <a:pt x="274" y="156"/>
                    </a:lnTo>
                    <a:lnTo>
                      <a:pt x="286" y="164"/>
                    </a:lnTo>
                    <a:lnTo>
                      <a:pt x="307" y="164"/>
                    </a:lnTo>
                    <a:lnTo>
                      <a:pt x="302" y="148"/>
                    </a:lnTo>
                    <a:lnTo>
                      <a:pt x="283" y="131"/>
                    </a:lnTo>
                    <a:lnTo>
                      <a:pt x="270" y="128"/>
                    </a:lnTo>
                    <a:lnTo>
                      <a:pt x="251" y="109"/>
                    </a:lnTo>
                    <a:lnTo>
                      <a:pt x="227" y="103"/>
                    </a:lnTo>
                    <a:lnTo>
                      <a:pt x="208" y="95"/>
                    </a:lnTo>
                    <a:lnTo>
                      <a:pt x="192" y="70"/>
                    </a:lnTo>
                    <a:lnTo>
                      <a:pt x="181" y="39"/>
                    </a:lnTo>
                    <a:lnTo>
                      <a:pt x="166" y="39"/>
                    </a:lnTo>
                    <a:lnTo>
                      <a:pt x="162" y="31"/>
                    </a:lnTo>
                    <a:lnTo>
                      <a:pt x="154" y="33"/>
                    </a:lnTo>
                    <a:lnTo>
                      <a:pt x="138" y="20"/>
                    </a:lnTo>
                    <a:lnTo>
                      <a:pt x="112" y="14"/>
                    </a:lnTo>
                    <a:lnTo>
                      <a:pt x="101" y="22"/>
                    </a:lnTo>
                    <a:lnTo>
                      <a:pt x="78" y="14"/>
                    </a:lnTo>
                    <a:lnTo>
                      <a:pt x="63" y="14"/>
                    </a:lnTo>
                    <a:lnTo>
                      <a:pt x="56" y="3"/>
                    </a:lnTo>
                    <a:lnTo>
                      <a:pt x="49" y="0"/>
                    </a:lnTo>
                    <a:lnTo>
                      <a:pt x="39" y="3"/>
                    </a:lnTo>
                    <a:lnTo>
                      <a:pt x="11"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157"/>
              <p:cNvSpPr>
                <a:spLocks/>
              </p:cNvSpPr>
              <p:nvPr/>
            </p:nvSpPr>
            <p:spPr bwMode="auto">
              <a:xfrm>
                <a:off x="1196" y="1925"/>
                <a:ext cx="220" cy="98"/>
              </a:xfrm>
              <a:custGeom>
                <a:avLst/>
                <a:gdLst>
                  <a:gd name="T0" fmla="*/ 0 w 220"/>
                  <a:gd name="T1" fmla="*/ 49 h 98"/>
                  <a:gd name="T2" fmla="*/ 19 w 220"/>
                  <a:gd name="T3" fmla="*/ 20 h 98"/>
                  <a:gd name="T4" fmla="*/ 28 w 220"/>
                  <a:gd name="T5" fmla="*/ 20 h 98"/>
                  <a:gd name="T6" fmla="*/ 43 w 220"/>
                  <a:gd name="T7" fmla="*/ 6 h 98"/>
                  <a:gd name="T8" fmla="*/ 61 w 220"/>
                  <a:gd name="T9" fmla="*/ 6 h 98"/>
                  <a:gd name="T10" fmla="*/ 65 w 220"/>
                  <a:gd name="T11" fmla="*/ 3 h 98"/>
                  <a:gd name="T12" fmla="*/ 71 w 220"/>
                  <a:gd name="T13" fmla="*/ 0 h 98"/>
                  <a:gd name="T14" fmla="*/ 94 w 220"/>
                  <a:gd name="T15" fmla="*/ 17 h 98"/>
                  <a:gd name="T16" fmla="*/ 99 w 220"/>
                  <a:gd name="T17" fmla="*/ 29 h 98"/>
                  <a:gd name="T18" fmla="*/ 104 w 220"/>
                  <a:gd name="T19" fmla="*/ 23 h 98"/>
                  <a:gd name="T20" fmla="*/ 122 w 220"/>
                  <a:gd name="T21" fmla="*/ 34 h 98"/>
                  <a:gd name="T22" fmla="*/ 132 w 220"/>
                  <a:gd name="T23" fmla="*/ 34 h 98"/>
                  <a:gd name="T24" fmla="*/ 141 w 220"/>
                  <a:gd name="T25" fmla="*/ 43 h 98"/>
                  <a:gd name="T26" fmla="*/ 156 w 220"/>
                  <a:gd name="T27" fmla="*/ 49 h 98"/>
                  <a:gd name="T28" fmla="*/ 156 w 220"/>
                  <a:gd name="T29" fmla="*/ 63 h 98"/>
                  <a:gd name="T30" fmla="*/ 184 w 220"/>
                  <a:gd name="T31" fmla="*/ 63 h 98"/>
                  <a:gd name="T32" fmla="*/ 191 w 220"/>
                  <a:gd name="T33" fmla="*/ 77 h 98"/>
                  <a:gd name="T34" fmla="*/ 208 w 220"/>
                  <a:gd name="T35" fmla="*/ 77 h 98"/>
                  <a:gd name="T36" fmla="*/ 219 w 220"/>
                  <a:gd name="T37" fmla="*/ 94 h 98"/>
                  <a:gd name="T38" fmla="*/ 212 w 220"/>
                  <a:gd name="T39" fmla="*/ 97 h 98"/>
                  <a:gd name="T40" fmla="*/ 208 w 220"/>
                  <a:gd name="T41" fmla="*/ 91 h 98"/>
                  <a:gd name="T42" fmla="*/ 205 w 220"/>
                  <a:gd name="T43" fmla="*/ 88 h 98"/>
                  <a:gd name="T44" fmla="*/ 191 w 220"/>
                  <a:gd name="T45" fmla="*/ 91 h 98"/>
                  <a:gd name="T46" fmla="*/ 186 w 220"/>
                  <a:gd name="T47" fmla="*/ 94 h 98"/>
                  <a:gd name="T48" fmla="*/ 174 w 220"/>
                  <a:gd name="T49" fmla="*/ 97 h 98"/>
                  <a:gd name="T50" fmla="*/ 153 w 220"/>
                  <a:gd name="T51" fmla="*/ 97 h 98"/>
                  <a:gd name="T52" fmla="*/ 141 w 220"/>
                  <a:gd name="T53" fmla="*/ 97 h 98"/>
                  <a:gd name="T54" fmla="*/ 141 w 220"/>
                  <a:gd name="T55" fmla="*/ 88 h 98"/>
                  <a:gd name="T56" fmla="*/ 122 w 220"/>
                  <a:gd name="T57" fmla="*/ 66 h 98"/>
                  <a:gd name="T58" fmla="*/ 122 w 220"/>
                  <a:gd name="T59" fmla="*/ 51 h 98"/>
                  <a:gd name="T60" fmla="*/ 99 w 220"/>
                  <a:gd name="T61" fmla="*/ 51 h 98"/>
                  <a:gd name="T62" fmla="*/ 91 w 220"/>
                  <a:gd name="T63" fmla="*/ 43 h 98"/>
                  <a:gd name="T64" fmla="*/ 85 w 220"/>
                  <a:gd name="T65" fmla="*/ 51 h 98"/>
                  <a:gd name="T66" fmla="*/ 78 w 220"/>
                  <a:gd name="T67" fmla="*/ 40 h 98"/>
                  <a:gd name="T68" fmla="*/ 71 w 220"/>
                  <a:gd name="T69" fmla="*/ 40 h 98"/>
                  <a:gd name="T70" fmla="*/ 71 w 220"/>
                  <a:gd name="T71" fmla="*/ 26 h 98"/>
                  <a:gd name="T72" fmla="*/ 65 w 220"/>
                  <a:gd name="T73" fmla="*/ 20 h 98"/>
                  <a:gd name="T74" fmla="*/ 45 w 220"/>
                  <a:gd name="T75" fmla="*/ 23 h 98"/>
                  <a:gd name="T76" fmla="*/ 33 w 220"/>
                  <a:gd name="T77" fmla="*/ 40 h 98"/>
                  <a:gd name="T78" fmla="*/ 17 w 220"/>
                  <a:gd name="T79" fmla="*/ 43 h 98"/>
                  <a:gd name="T80" fmla="*/ 0 w 220"/>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0" h="98">
                    <a:moveTo>
                      <a:pt x="0" y="49"/>
                    </a:moveTo>
                    <a:lnTo>
                      <a:pt x="19" y="20"/>
                    </a:lnTo>
                    <a:lnTo>
                      <a:pt x="28" y="20"/>
                    </a:lnTo>
                    <a:lnTo>
                      <a:pt x="43" y="6"/>
                    </a:lnTo>
                    <a:lnTo>
                      <a:pt x="61" y="6"/>
                    </a:lnTo>
                    <a:lnTo>
                      <a:pt x="65" y="3"/>
                    </a:lnTo>
                    <a:lnTo>
                      <a:pt x="71" y="0"/>
                    </a:lnTo>
                    <a:lnTo>
                      <a:pt x="94" y="17"/>
                    </a:lnTo>
                    <a:lnTo>
                      <a:pt x="99" y="29"/>
                    </a:lnTo>
                    <a:lnTo>
                      <a:pt x="104" y="23"/>
                    </a:lnTo>
                    <a:lnTo>
                      <a:pt x="122" y="34"/>
                    </a:lnTo>
                    <a:lnTo>
                      <a:pt x="132" y="34"/>
                    </a:lnTo>
                    <a:lnTo>
                      <a:pt x="141" y="43"/>
                    </a:lnTo>
                    <a:lnTo>
                      <a:pt x="156" y="49"/>
                    </a:lnTo>
                    <a:lnTo>
                      <a:pt x="156" y="63"/>
                    </a:lnTo>
                    <a:lnTo>
                      <a:pt x="184" y="63"/>
                    </a:lnTo>
                    <a:lnTo>
                      <a:pt x="191" y="77"/>
                    </a:lnTo>
                    <a:lnTo>
                      <a:pt x="208" y="77"/>
                    </a:lnTo>
                    <a:lnTo>
                      <a:pt x="219" y="94"/>
                    </a:lnTo>
                    <a:lnTo>
                      <a:pt x="212" y="97"/>
                    </a:lnTo>
                    <a:lnTo>
                      <a:pt x="208" y="91"/>
                    </a:lnTo>
                    <a:lnTo>
                      <a:pt x="205" y="88"/>
                    </a:lnTo>
                    <a:lnTo>
                      <a:pt x="191" y="91"/>
                    </a:lnTo>
                    <a:lnTo>
                      <a:pt x="186" y="94"/>
                    </a:lnTo>
                    <a:lnTo>
                      <a:pt x="174" y="97"/>
                    </a:lnTo>
                    <a:lnTo>
                      <a:pt x="153" y="97"/>
                    </a:lnTo>
                    <a:lnTo>
                      <a:pt x="141" y="97"/>
                    </a:lnTo>
                    <a:lnTo>
                      <a:pt x="141" y="88"/>
                    </a:lnTo>
                    <a:lnTo>
                      <a:pt x="122" y="66"/>
                    </a:lnTo>
                    <a:lnTo>
                      <a:pt x="122" y="51"/>
                    </a:lnTo>
                    <a:lnTo>
                      <a:pt x="99" y="51"/>
                    </a:lnTo>
                    <a:lnTo>
                      <a:pt x="91" y="43"/>
                    </a:lnTo>
                    <a:lnTo>
                      <a:pt x="85" y="51"/>
                    </a:lnTo>
                    <a:lnTo>
                      <a:pt x="78" y="40"/>
                    </a:lnTo>
                    <a:lnTo>
                      <a:pt x="71" y="40"/>
                    </a:lnTo>
                    <a:lnTo>
                      <a:pt x="71" y="26"/>
                    </a:lnTo>
                    <a:lnTo>
                      <a:pt x="65" y="20"/>
                    </a:lnTo>
                    <a:lnTo>
                      <a:pt x="45" y="23"/>
                    </a:lnTo>
                    <a:lnTo>
                      <a:pt x="33" y="40"/>
                    </a:lnTo>
                    <a:lnTo>
                      <a:pt x="17" y="43"/>
                    </a:lnTo>
                    <a:lnTo>
                      <a:pt x="0" y="49"/>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158"/>
              <p:cNvSpPr>
                <a:spLocks/>
              </p:cNvSpPr>
              <p:nvPr/>
            </p:nvSpPr>
            <p:spPr bwMode="auto">
              <a:xfrm>
                <a:off x="1389" y="1995"/>
                <a:ext cx="146" cy="83"/>
              </a:xfrm>
              <a:custGeom>
                <a:avLst/>
                <a:gdLst>
                  <a:gd name="T0" fmla="*/ 0 w 145"/>
                  <a:gd name="T1" fmla="*/ 62 h 83"/>
                  <a:gd name="T2" fmla="*/ 13 w 145"/>
                  <a:gd name="T3" fmla="*/ 65 h 83"/>
                  <a:gd name="T4" fmla="*/ 45 w 145"/>
                  <a:gd name="T5" fmla="*/ 62 h 83"/>
                  <a:gd name="T6" fmla="*/ 58 w 145"/>
                  <a:gd name="T7" fmla="*/ 79 h 83"/>
                  <a:gd name="T8" fmla="*/ 98 w 145"/>
                  <a:gd name="T9" fmla="*/ 82 h 83"/>
                  <a:gd name="T10" fmla="*/ 107 w 145"/>
                  <a:gd name="T11" fmla="*/ 62 h 83"/>
                  <a:gd name="T12" fmla="*/ 103 w 145"/>
                  <a:gd name="T13" fmla="*/ 57 h 83"/>
                  <a:gd name="T14" fmla="*/ 112 w 145"/>
                  <a:gd name="T15" fmla="*/ 48 h 83"/>
                  <a:gd name="T16" fmla="*/ 130 w 145"/>
                  <a:gd name="T17" fmla="*/ 62 h 83"/>
                  <a:gd name="T18" fmla="*/ 143 w 145"/>
                  <a:gd name="T19" fmla="*/ 62 h 83"/>
                  <a:gd name="T20" fmla="*/ 143 w 145"/>
                  <a:gd name="T21" fmla="*/ 54 h 83"/>
                  <a:gd name="T22" fmla="*/ 152 w 145"/>
                  <a:gd name="T23" fmla="*/ 54 h 83"/>
                  <a:gd name="T24" fmla="*/ 166 w 145"/>
                  <a:gd name="T25" fmla="*/ 40 h 83"/>
                  <a:gd name="T26" fmla="*/ 157 w 145"/>
                  <a:gd name="T27" fmla="*/ 37 h 83"/>
                  <a:gd name="T28" fmla="*/ 157 w 145"/>
                  <a:gd name="T29" fmla="*/ 23 h 83"/>
                  <a:gd name="T30" fmla="*/ 157 w 145"/>
                  <a:gd name="T31" fmla="*/ 11 h 83"/>
                  <a:gd name="T32" fmla="*/ 137 w 145"/>
                  <a:gd name="T33" fmla="*/ 8 h 83"/>
                  <a:gd name="T34" fmla="*/ 121 w 145"/>
                  <a:gd name="T35" fmla="*/ 11 h 83"/>
                  <a:gd name="T36" fmla="*/ 107 w 145"/>
                  <a:gd name="T37" fmla="*/ 11 h 83"/>
                  <a:gd name="T38" fmla="*/ 65 w 145"/>
                  <a:gd name="T39" fmla="*/ 8 h 83"/>
                  <a:gd name="T40" fmla="*/ 49 w 145"/>
                  <a:gd name="T41" fmla="*/ 0 h 83"/>
                  <a:gd name="T42" fmla="*/ 45 w 145"/>
                  <a:gd name="T43" fmla="*/ 8 h 83"/>
                  <a:gd name="T44" fmla="*/ 43 w 145"/>
                  <a:gd name="T45" fmla="*/ 25 h 83"/>
                  <a:gd name="T46" fmla="*/ 27 w 145"/>
                  <a:gd name="T47" fmla="*/ 25 h 83"/>
                  <a:gd name="T48" fmla="*/ 22 w 145"/>
                  <a:gd name="T49" fmla="*/ 40 h 83"/>
                  <a:gd name="T50" fmla="*/ 13 w 145"/>
                  <a:gd name="T51" fmla="*/ 45 h 83"/>
                  <a:gd name="T52" fmla="*/ 0 w 145"/>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5" h="83">
                    <a:moveTo>
                      <a:pt x="0" y="62"/>
                    </a:moveTo>
                    <a:lnTo>
                      <a:pt x="13" y="65"/>
                    </a:lnTo>
                    <a:lnTo>
                      <a:pt x="45" y="62"/>
                    </a:lnTo>
                    <a:lnTo>
                      <a:pt x="58" y="79"/>
                    </a:lnTo>
                    <a:lnTo>
                      <a:pt x="76" y="82"/>
                    </a:lnTo>
                    <a:lnTo>
                      <a:pt x="85" y="62"/>
                    </a:lnTo>
                    <a:lnTo>
                      <a:pt x="81" y="57"/>
                    </a:lnTo>
                    <a:lnTo>
                      <a:pt x="90" y="48"/>
                    </a:lnTo>
                    <a:lnTo>
                      <a:pt x="108" y="62"/>
                    </a:lnTo>
                    <a:lnTo>
                      <a:pt x="121" y="62"/>
                    </a:lnTo>
                    <a:lnTo>
                      <a:pt x="121" y="54"/>
                    </a:lnTo>
                    <a:lnTo>
                      <a:pt x="130" y="54"/>
                    </a:lnTo>
                    <a:lnTo>
                      <a:pt x="144" y="40"/>
                    </a:lnTo>
                    <a:lnTo>
                      <a:pt x="135" y="37"/>
                    </a:lnTo>
                    <a:lnTo>
                      <a:pt x="135" y="23"/>
                    </a:lnTo>
                    <a:lnTo>
                      <a:pt x="135" y="11"/>
                    </a:lnTo>
                    <a:lnTo>
                      <a:pt x="115" y="8"/>
                    </a:lnTo>
                    <a:lnTo>
                      <a:pt x="99" y="11"/>
                    </a:lnTo>
                    <a:lnTo>
                      <a:pt x="85" y="11"/>
                    </a:lnTo>
                    <a:lnTo>
                      <a:pt x="65" y="8"/>
                    </a:lnTo>
                    <a:lnTo>
                      <a:pt x="49" y="0"/>
                    </a:lnTo>
                    <a:lnTo>
                      <a:pt x="45" y="8"/>
                    </a:lnTo>
                    <a:lnTo>
                      <a:pt x="43" y="25"/>
                    </a:lnTo>
                    <a:lnTo>
                      <a:pt x="27" y="25"/>
                    </a:lnTo>
                    <a:lnTo>
                      <a:pt x="22" y="40"/>
                    </a:lnTo>
                    <a:lnTo>
                      <a:pt x="13" y="45"/>
                    </a:lnTo>
                    <a:lnTo>
                      <a:pt x="0" y="62"/>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159"/>
              <p:cNvSpPr>
                <a:spLocks/>
              </p:cNvSpPr>
              <p:nvPr/>
            </p:nvSpPr>
            <p:spPr bwMode="auto">
              <a:xfrm>
                <a:off x="1300" y="2228"/>
                <a:ext cx="901" cy="1698"/>
              </a:xfrm>
              <a:custGeom>
                <a:avLst/>
                <a:gdLst>
                  <a:gd name="T0" fmla="*/ 103 w 902"/>
                  <a:gd name="T1" fmla="*/ 28 h 1698"/>
                  <a:gd name="T2" fmla="*/ 171 w 902"/>
                  <a:gd name="T3" fmla="*/ 3 h 1698"/>
                  <a:gd name="T4" fmla="*/ 143 w 902"/>
                  <a:gd name="T5" fmla="*/ 59 h 1698"/>
                  <a:gd name="T6" fmla="*/ 171 w 902"/>
                  <a:gd name="T7" fmla="*/ 56 h 1698"/>
                  <a:gd name="T8" fmla="*/ 199 w 902"/>
                  <a:gd name="T9" fmla="*/ 53 h 1698"/>
                  <a:gd name="T10" fmla="*/ 238 w 902"/>
                  <a:gd name="T11" fmla="*/ 73 h 1698"/>
                  <a:gd name="T12" fmla="*/ 362 w 902"/>
                  <a:gd name="T13" fmla="*/ 103 h 1698"/>
                  <a:gd name="T14" fmla="*/ 418 w 902"/>
                  <a:gd name="T15" fmla="*/ 134 h 1698"/>
                  <a:gd name="T16" fmla="*/ 469 w 902"/>
                  <a:gd name="T17" fmla="*/ 151 h 1698"/>
                  <a:gd name="T18" fmla="*/ 574 w 902"/>
                  <a:gd name="T19" fmla="*/ 234 h 1698"/>
                  <a:gd name="T20" fmla="*/ 631 w 902"/>
                  <a:gd name="T21" fmla="*/ 338 h 1698"/>
                  <a:gd name="T22" fmla="*/ 855 w 902"/>
                  <a:gd name="T23" fmla="*/ 424 h 1698"/>
                  <a:gd name="T24" fmla="*/ 858 w 902"/>
                  <a:gd name="T25" fmla="*/ 567 h 1698"/>
                  <a:gd name="T26" fmla="*/ 800 w 902"/>
                  <a:gd name="T27" fmla="*/ 642 h 1698"/>
                  <a:gd name="T28" fmla="*/ 791 w 902"/>
                  <a:gd name="T29" fmla="*/ 751 h 1698"/>
                  <a:gd name="T30" fmla="*/ 759 w 902"/>
                  <a:gd name="T31" fmla="*/ 798 h 1698"/>
                  <a:gd name="T32" fmla="*/ 706 w 902"/>
                  <a:gd name="T33" fmla="*/ 879 h 1698"/>
                  <a:gd name="T34" fmla="*/ 629 w 902"/>
                  <a:gd name="T35" fmla="*/ 907 h 1698"/>
                  <a:gd name="T36" fmla="*/ 590 w 902"/>
                  <a:gd name="T37" fmla="*/ 991 h 1698"/>
                  <a:gd name="T38" fmla="*/ 581 w 902"/>
                  <a:gd name="T39" fmla="*/ 1061 h 1698"/>
                  <a:gd name="T40" fmla="*/ 519 w 902"/>
                  <a:gd name="T41" fmla="*/ 1125 h 1698"/>
                  <a:gd name="T42" fmla="*/ 482 w 902"/>
                  <a:gd name="T43" fmla="*/ 1175 h 1698"/>
                  <a:gd name="T44" fmla="*/ 458 w 902"/>
                  <a:gd name="T45" fmla="*/ 1200 h 1698"/>
                  <a:gd name="T46" fmla="*/ 451 w 902"/>
                  <a:gd name="T47" fmla="*/ 1267 h 1698"/>
                  <a:gd name="T48" fmla="*/ 406 w 902"/>
                  <a:gd name="T49" fmla="*/ 1295 h 1698"/>
                  <a:gd name="T50" fmla="*/ 358 w 902"/>
                  <a:gd name="T51" fmla="*/ 1323 h 1698"/>
                  <a:gd name="T52" fmla="*/ 355 w 902"/>
                  <a:gd name="T53" fmla="*/ 1387 h 1698"/>
                  <a:gd name="T54" fmla="*/ 309 w 902"/>
                  <a:gd name="T55" fmla="*/ 1437 h 1698"/>
                  <a:gd name="T56" fmla="*/ 337 w 902"/>
                  <a:gd name="T57" fmla="*/ 1482 h 1698"/>
                  <a:gd name="T58" fmla="*/ 291 w 902"/>
                  <a:gd name="T59" fmla="*/ 1524 h 1698"/>
                  <a:gd name="T60" fmla="*/ 268 w 902"/>
                  <a:gd name="T61" fmla="*/ 1597 h 1698"/>
                  <a:gd name="T62" fmla="*/ 328 w 902"/>
                  <a:gd name="T63" fmla="*/ 1697 h 1698"/>
                  <a:gd name="T64" fmla="*/ 256 w 902"/>
                  <a:gd name="T65" fmla="*/ 1647 h 1698"/>
                  <a:gd name="T66" fmla="*/ 210 w 902"/>
                  <a:gd name="T67" fmla="*/ 1557 h 1698"/>
                  <a:gd name="T68" fmla="*/ 206 w 902"/>
                  <a:gd name="T69" fmla="*/ 1323 h 1698"/>
                  <a:gd name="T70" fmla="*/ 199 w 902"/>
                  <a:gd name="T71" fmla="*/ 1223 h 1698"/>
                  <a:gd name="T72" fmla="*/ 204 w 902"/>
                  <a:gd name="T73" fmla="*/ 1114 h 1698"/>
                  <a:gd name="T74" fmla="*/ 213 w 902"/>
                  <a:gd name="T75" fmla="*/ 1027 h 1698"/>
                  <a:gd name="T76" fmla="*/ 208 w 902"/>
                  <a:gd name="T77" fmla="*/ 888 h 1698"/>
                  <a:gd name="T78" fmla="*/ 215 w 902"/>
                  <a:gd name="T79" fmla="*/ 773 h 1698"/>
                  <a:gd name="T80" fmla="*/ 162 w 902"/>
                  <a:gd name="T81" fmla="*/ 695 h 1698"/>
                  <a:gd name="T82" fmla="*/ 81 w 902"/>
                  <a:gd name="T83" fmla="*/ 634 h 1698"/>
                  <a:gd name="T84" fmla="*/ 53 w 902"/>
                  <a:gd name="T85" fmla="*/ 539 h 1698"/>
                  <a:gd name="T86" fmla="*/ 16 w 902"/>
                  <a:gd name="T87" fmla="*/ 486 h 1698"/>
                  <a:gd name="T88" fmla="*/ 18 w 902"/>
                  <a:gd name="T89" fmla="*/ 396 h 1698"/>
                  <a:gd name="T90" fmla="*/ 9 w 902"/>
                  <a:gd name="T91" fmla="*/ 310 h 1698"/>
                  <a:gd name="T92" fmla="*/ 65 w 9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02" h="1698">
                    <a:moveTo>
                      <a:pt x="70" y="75"/>
                    </a:moveTo>
                    <a:lnTo>
                      <a:pt x="81" y="56"/>
                    </a:lnTo>
                    <a:lnTo>
                      <a:pt x="103" y="28"/>
                    </a:lnTo>
                    <a:lnTo>
                      <a:pt x="136" y="11"/>
                    </a:lnTo>
                    <a:lnTo>
                      <a:pt x="153" y="0"/>
                    </a:lnTo>
                    <a:lnTo>
                      <a:pt x="171" y="3"/>
                    </a:lnTo>
                    <a:lnTo>
                      <a:pt x="166" y="17"/>
                    </a:lnTo>
                    <a:lnTo>
                      <a:pt x="147" y="31"/>
                    </a:lnTo>
                    <a:lnTo>
                      <a:pt x="143" y="59"/>
                    </a:lnTo>
                    <a:lnTo>
                      <a:pt x="147" y="81"/>
                    </a:lnTo>
                    <a:lnTo>
                      <a:pt x="164" y="81"/>
                    </a:lnTo>
                    <a:lnTo>
                      <a:pt x="171" y="56"/>
                    </a:lnTo>
                    <a:lnTo>
                      <a:pt x="175" y="31"/>
                    </a:lnTo>
                    <a:lnTo>
                      <a:pt x="187" y="39"/>
                    </a:lnTo>
                    <a:lnTo>
                      <a:pt x="199" y="53"/>
                    </a:lnTo>
                    <a:lnTo>
                      <a:pt x="222" y="47"/>
                    </a:lnTo>
                    <a:lnTo>
                      <a:pt x="235" y="59"/>
                    </a:lnTo>
                    <a:lnTo>
                      <a:pt x="238" y="73"/>
                    </a:lnTo>
                    <a:lnTo>
                      <a:pt x="272" y="67"/>
                    </a:lnTo>
                    <a:lnTo>
                      <a:pt x="337" y="59"/>
                    </a:lnTo>
                    <a:lnTo>
                      <a:pt x="362" y="103"/>
                    </a:lnTo>
                    <a:lnTo>
                      <a:pt x="404" y="126"/>
                    </a:lnTo>
                    <a:lnTo>
                      <a:pt x="402" y="145"/>
                    </a:lnTo>
                    <a:lnTo>
                      <a:pt x="418" y="134"/>
                    </a:lnTo>
                    <a:lnTo>
                      <a:pt x="439" y="134"/>
                    </a:lnTo>
                    <a:lnTo>
                      <a:pt x="462" y="154"/>
                    </a:lnTo>
                    <a:lnTo>
                      <a:pt x="491" y="151"/>
                    </a:lnTo>
                    <a:lnTo>
                      <a:pt x="515" y="154"/>
                    </a:lnTo>
                    <a:lnTo>
                      <a:pt x="554" y="190"/>
                    </a:lnTo>
                    <a:lnTo>
                      <a:pt x="596" y="234"/>
                    </a:lnTo>
                    <a:lnTo>
                      <a:pt x="614" y="285"/>
                    </a:lnTo>
                    <a:lnTo>
                      <a:pt x="603" y="324"/>
                    </a:lnTo>
                    <a:lnTo>
                      <a:pt x="653" y="338"/>
                    </a:lnTo>
                    <a:lnTo>
                      <a:pt x="737" y="357"/>
                    </a:lnTo>
                    <a:lnTo>
                      <a:pt x="822" y="380"/>
                    </a:lnTo>
                    <a:lnTo>
                      <a:pt x="877" y="424"/>
                    </a:lnTo>
                    <a:lnTo>
                      <a:pt x="901" y="466"/>
                    </a:lnTo>
                    <a:lnTo>
                      <a:pt x="901" y="519"/>
                    </a:lnTo>
                    <a:lnTo>
                      <a:pt x="880" y="567"/>
                    </a:lnTo>
                    <a:lnTo>
                      <a:pt x="855" y="592"/>
                    </a:lnTo>
                    <a:lnTo>
                      <a:pt x="839" y="608"/>
                    </a:lnTo>
                    <a:lnTo>
                      <a:pt x="822" y="642"/>
                    </a:lnTo>
                    <a:lnTo>
                      <a:pt x="820" y="673"/>
                    </a:lnTo>
                    <a:lnTo>
                      <a:pt x="822" y="712"/>
                    </a:lnTo>
                    <a:lnTo>
                      <a:pt x="813" y="751"/>
                    </a:lnTo>
                    <a:lnTo>
                      <a:pt x="800" y="759"/>
                    </a:lnTo>
                    <a:lnTo>
                      <a:pt x="795" y="782"/>
                    </a:lnTo>
                    <a:lnTo>
                      <a:pt x="781" y="798"/>
                    </a:lnTo>
                    <a:lnTo>
                      <a:pt x="778" y="818"/>
                    </a:lnTo>
                    <a:lnTo>
                      <a:pt x="758" y="840"/>
                    </a:lnTo>
                    <a:lnTo>
                      <a:pt x="728" y="879"/>
                    </a:lnTo>
                    <a:lnTo>
                      <a:pt x="702" y="890"/>
                    </a:lnTo>
                    <a:lnTo>
                      <a:pt x="684" y="888"/>
                    </a:lnTo>
                    <a:lnTo>
                      <a:pt x="651" y="907"/>
                    </a:lnTo>
                    <a:lnTo>
                      <a:pt x="619" y="952"/>
                    </a:lnTo>
                    <a:lnTo>
                      <a:pt x="612" y="969"/>
                    </a:lnTo>
                    <a:lnTo>
                      <a:pt x="612" y="991"/>
                    </a:lnTo>
                    <a:lnTo>
                      <a:pt x="619" y="1016"/>
                    </a:lnTo>
                    <a:lnTo>
                      <a:pt x="603" y="1041"/>
                    </a:lnTo>
                    <a:lnTo>
                      <a:pt x="603" y="1061"/>
                    </a:lnTo>
                    <a:lnTo>
                      <a:pt x="577" y="1083"/>
                    </a:lnTo>
                    <a:lnTo>
                      <a:pt x="557" y="1100"/>
                    </a:lnTo>
                    <a:lnTo>
                      <a:pt x="541" y="1125"/>
                    </a:lnTo>
                    <a:lnTo>
                      <a:pt x="535" y="1150"/>
                    </a:lnTo>
                    <a:lnTo>
                      <a:pt x="513" y="1181"/>
                    </a:lnTo>
                    <a:lnTo>
                      <a:pt x="504" y="1175"/>
                    </a:lnTo>
                    <a:lnTo>
                      <a:pt x="487" y="1175"/>
                    </a:lnTo>
                    <a:lnTo>
                      <a:pt x="464" y="1186"/>
                    </a:lnTo>
                    <a:lnTo>
                      <a:pt x="480" y="1200"/>
                    </a:lnTo>
                    <a:lnTo>
                      <a:pt x="480" y="1228"/>
                    </a:lnTo>
                    <a:lnTo>
                      <a:pt x="478" y="1250"/>
                    </a:lnTo>
                    <a:lnTo>
                      <a:pt x="467" y="1267"/>
                    </a:lnTo>
                    <a:lnTo>
                      <a:pt x="439" y="1270"/>
                    </a:lnTo>
                    <a:lnTo>
                      <a:pt x="416" y="1278"/>
                    </a:lnTo>
                    <a:lnTo>
                      <a:pt x="406" y="1295"/>
                    </a:lnTo>
                    <a:lnTo>
                      <a:pt x="406" y="1323"/>
                    </a:lnTo>
                    <a:lnTo>
                      <a:pt x="379" y="1326"/>
                    </a:lnTo>
                    <a:lnTo>
                      <a:pt x="358" y="1323"/>
                    </a:lnTo>
                    <a:lnTo>
                      <a:pt x="351" y="1334"/>
                    </a:lnTo>
                    <a:lnTo>
                      <a:pt x="362" y="1345"/>
                    </a:lnTo>
                    <a:lnTo>
                      <a:pt x="355" y="1387"/>
                    </a:lnTo>
                    <a:lnTo>
                      <a:pt x="346" y="1423"/>
                    </a:lnTo>
                    <a:lnTo>
                      <a:pt x="318" y="1423"/>
                    </a:lnTo>
                    <a:lnTo>
                      <a:pt x="309" y="1437"/>
                    </a:lnTo>
                    <a:lnTo>
                      <a:pt x="312" y="1465"/>
                    </a:lnTo>
                    <a:lnTo>
                      <a:pt x="326" y="1465"/>
                    </a:lnTo>
                    <a:lnTo>
                      <a:pt x="337" y="1482"/>
                    </a:lnTo>
                    <a:lnTo>
                      <a:pt x="331" y="1510"/>
                    </a:lnTo>
                    <a:lnTo>
                      <a:pt x="316" y="1513"/>
                    </a:lnTo>
                    <a:lnTo>
                      <a:pt x="291" y="1524"/>
                    </a:lnTo>
                    <a:lnTo>
                      <a:pt x="285" y="1546"/>
                    </a:lnTo>
                    <a:lnTo>
                      <a:pt x="282" y="1580"/>
                    </a:lnTo>
                    <a:lnTo>
                      <a:pt x="268" y="1597"/>
                    </a:lnTo>
                    <a:lnTo>
                      <a:pt x="322" y="1652"/>
                    </a:lnTo>
                    <a:lnTo>
                      <a:pt x="337" y="1680"/>
                    </a:lnTo>
                    <a:lnTo>
                      <a:pt x="328" y="1697"/>
                    </a:lnTo>
                    <a:lnTo>
                      <a:pt x="305" y="1686"/>
                    </a:lnTo>
                    <a:lnTo>
                      <a:pt x="285" y="1664"/>
                    </a:lnTo>
                    <a:lnTo>
                      <a:pt x="256" y="1647"/>
                    </a:lnTo>
                    <a:lnTo>
                      <a:pt x="231" y="1619"/>
                    </a:lnTo>
                    <a:lnTo>
                      <a:pt x="213" y="1585"/>
                    </a:lnTo>
                    <a:lnTo>
                      <a:pt x="210" y="1557"/>
                    </a:lnTo>
                    <a:lnTo>
                      <a:pt x="215" y="1535"/>
                    </a:lnTo>
                    <a:lnTo>
                      <a:pt x="213" y="1354"/>
                    </a:lnTo>
                    <a:lnTo>
                      <a:pt x="206" y="1323"/>
                    </a:lnTo>
                    <a:lnTo>
                      <a:pt x="187" y="1289"/>
                    </a:lnTo>
                    <a:lnTo>
                      <a:pt x="187" y="1259"/>
                    </a:lnTo>
                    <a:lnTo>
                      <a:pt x="199" y="1223"/>
                    </a:lnTo>
                    <a:lnTo>
                      <a:pt x="210" y="1178"/>
                    </a:lnTo>
                    <a:lnTo>
                      <a:pt x="206" y="1133"/>
                    </a:lnTo>
                    <a:lnTo>
                      <a:pt x="204" y="1114"/>
                    </a:lnTo>
                    <a:lnTo>
                      <a:pt x="201" y="1089"/>
                    </a:lnTo>
                    <a:lnTo>
                      <a:pt x="208" y="1077"/>
                    </a:lnTo>
                    <a:lnTo>
                      <a:pt x="213" y="1027"/>
                    </a:lnTo>
                    <a:lnTo>
                      <a:pt x="208" y="1002"/>
                    </a:lnTo>
                    <a:lnTo>
                      <a:pt x="217" y="941"/>
                    </a:lnTo>
                    <a:lnTo>
                      <a:pt x="208" y="888"/>
                    </a:lnTo>
                    <a:lnTo>
                      <a:pt x="215" y="860"/>
                    </a:lnTo>
                    <a:lnTo>
                      <a:pt x="226" y="807"/>
                    </a:lnTo>
                    <a:lnTo>
                      <a:pt x="215" y="773"/>
                    </a:lnTo>
                    <a:lnTo>
                      <a:pt x="193" y="748"/>
                    </a:lnTo>
                    <a:lnTo>
                      <a:pt x="187" y="720"/>
                    </a:lnTo>
                    <a:lnTo>
                      <a:pt x="162" y="695"/>
                    </a:lnTo>
                    <a:lnTo>
                      <a:pt x="136" y="678"/>
                    </a:lnTo>
                    <a:lnTo>
                      <a:pt x="99" y="670"/>
                    </a:lnTo>
                    <a:lnTo>
                      <a:pt x="81" y="634"/>
                    </a:lnTo>
                    <a:lnTo>
                      <a:pt x="57" y="597"/>
                    </a:lnTo>
                    <a:lnTo>
                      <a:pt x="55" y="567"/>
                    </a:lnTo>
                    <a:lnTo>
                      <a:pt x="53" y="539"/>
                    </a:lnTo>
                    <a:lnTo>
                      <a:pt x="46" y="519"/>
                    </a:lnTo>
                    <a:lnTo>
                      <a:pt x="33" y="497"/>
                    </a:lnTo>
                    <a:lnTo>
                      <a:pt x="16" y="486"/>
                    </a:lnTo>
                    <a:lnTo>
                      <a:pt x="2" y="463"/>
                    </a:lnTo>
                    <a:lnTo>
                      <a:pt x="18" y="444"/>
                    </a:lnTo>
                    <a:lnTo>
                      <a:pt x="18" y="396"/>
                    </a:lnTo>
                    <a:lnTo>
                      <a:pt x="9" y="371"/>
                    </a:lnTo>
                    <a:lnTo>
                      <a:pt x="0" y="346"/>
                    </a:lnTo>
                    <a:lnTo>
                      <a:pt x="9" y="310"/>
                    </a:lnTo>
                    <a:lnTo>
                      <a:pt x="44" y="220"/>
                    </a:lnTo>
                    <a:lnTo>
                      <a:pt x="46" y="181"/>
                    </a:lnTo>
                    <a:lnTo>
                      <a:pt x="65" y="140"/>
                    </a:lnTo>
                    <a:lnTo>
                      <a:pt x="65" y="117"/>
                    </a:lnTo>
                    <a:lnTo>
                      <a:pt x="70" y="75"/>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A1E862-8D4C-484B-9F29-BE578061A2AA}" type="slidenum">
              <a:rPr lang="en-US" altLang="en-US"/>
              <a:pPr/>
              <a:t>‹#›</a:t>
            </a:fld>
            <a:endParaRPr lang="en-US" altLang="en-US"/>
          </a:p>
        </p:txBody>
      </p:sp>
      <p:pic>
        <p:nvPicPr>
          <p:cNvPr id="1032" name="Picture 7" descr="consumer_blue_wav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2pPr>
      <a:lvl3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3pPr>
      <a:lvl4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4pPr>
      <a:lvl5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5pPr>
      <a:lvl6pPr marL="4572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6pPr>
      <a:lvl7pPr marL="9144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7pPr>
      <a:lvl8pPr marL="13716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8pPr>
      <a:lvl9pPr marL="18288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fld id="{6654A66B-4ED8-4212-870A-DFE09CF244B0}" type="datetime1">
              <a:rPr lang="en-US" altLang="en-US"/>
              <a:pPr/>
              <a:t>6/17/2014</a:t>
            </a:fld>
            <a:endParaRPr lang="en-US" alt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ＭＳ Ｐゴシック" pitchFamily="34" charset="-128"/>
                <a:cs typeface="+mn-cs"/>
              </a:defRPr>
            </a:lvl1pPr>
          </a:lstStyle>
          <a:p>
            <a:pPr>
              <a:defRPr/>
            </a:pPr>
            <a:endParaRPr lang="en-US"/>
          </a:p>
        </p:txBody>
      </p:sp>
      <p:grpSp>
        <p:nvGrpSpPr>
          <p:cNvPr id="14342" name="Group 122"/>
          <p:cNvGrpSpPr>
            <a:grpSpLocks/>
          </p:cNvGrpSpPr>
          <p:nvPr/>
        </p:nvGrpSpPr>
        <p:grpSpPr bwMode="auto">
          <a:xfrm>
            <a:off x="304800" y="2039938"/>
            <a:ext cx="8534400" cy="4513262"/>
            <a:chOff x="104" y="615"/>
            <a:chExt cx="6261" cy="3311"/>
          </a:xfrm>
        </p:grpSpPr>
        <p:grpSp>
          <p:nvGrpSpPr>
            <p:cNvPr id="14345" name="Group 123"/>
            <p:cNvGrpSpPr>
              <a:grpSpLocks/>
            </p:cNvGrpSpPr>
            <p:nvPr/>
          </p:nvGrpSpPr>
          <p:grpSpPr bwMode="auto">
            <a:xfrm>
              <a:off x="2603" y="617"/>
              <a:ext cx="3762" cy="3080"/>
              <a:chOff x="2603" y="617"/>
              <a:chExt cx="3762" cy="3080"/>
            </a:xfrm>
          </p:grpSpPr>
          <p:grpSp>
            <p:nvGrpSpPr>
              <p:cNvPr id="14353" name="Group 124"/>
              <p:cNvGrpSpPr>
                <a:grpSpLocks/>
              </p:cNvGrpSpPr>
              <p:nvPr/>
            </p:nvGrpSpPr>
            <p:grpSpPr bwMode="auto">
              <a:xfrm>
                <a:off x="5812" y="2575"/>
                <a:ext cx="553" cy="1122"/>
                <a:chOff x="5812" y="2575"/>
                <a:chExt cx="553" cy="1122"/>
              </a:xfrm>
            </p:grpSpPr>
            <p:grpSp>
              <p:nvGrpSpPr>
                <p:cNvPr id="14377" name="Group 125"/>
                <p:cNvGrpSpPr>
                  <a:grpSpLocks/>
                </p:cNvGrpSpPr>
                <p:nvPr/>
              </p:nvGrpSpPr>
              <p:grpSpPr bwMode="auto">
                <a:xfrm>
                  <a:off x="5812" y="3367"/>
                  <a:ext cx="553" cy="330"/>
                  <a:chOff x="5812" y="3367"/>
                  <a:chExt cx="553" cy="330"/>
                </a:xfrm>
              </p:grpSpPr>
              <p:sp>
                <p:nvSpPr>
                  <p:cNvPr id="14379" name="Freeform 126"/>
                  <p:cNvSpPr>
                    <a:spLocks/>
                  </p:cNvSpPr>
                  <p:nvPr/>
                </p:nvSpPr>
                <p:spPr bwMode="auto">
                  <a:xfrm>
                    <a:off x="6276" y="3367"/>
                    <a:ext cx="89" cy="200"/>
                  </a:xfrm>
                  <a:custGeom>
                    <a:avLst/>
                    <a:gdLst>
                      <a:gd name="T0" fmla="*/ 28 w 89"/>
                      <a:gd name="T1" fmla="*/ 3 h 200"/>
                      <a:gd name="T2" fmla="*/ 37 w 89"/>
                      <a:gd name="T3" fmla="*/ 0 h 200"/>
                      <a:gd name="T4" fmla="*/ 53 w 89"/>
                      <a:gd name="T5" fmla="*/ 22 h 200"/>
                      <a:gd name="T6" fmla="*/ 51 w 89"/>
                      <a:gd name="T7" fmla="*/ 86 h 200"/>
                      <a:gd name="T8" fmla="*/ 62 w 89"/>
                      <a:gd name="T9" fmla="*/ 86 h 200"/>
                      <a:gd name="T10" fmla="*/ 64 w 89"/>
                      <a:gd name="T11" fmla="*/ 94 h 200"/>
                      <a:gd name="T12" fmla="*/ 68 w 89"/>
                      <a:gd name="T13" fmla="*/ 108 h 200"/>
                      <a:gd name="T14" fmla="*/ 70 w 89"/>
                      <a:gd name="T15" fmla="*/ 116 h 200"/>
                      <a:gd name="T16" fmla="*/ 79 w 89"/>
                      <a:gd name="T17" fmla="*/ 113 h 200"/>
                      <a:gd name="T18" fmla="*/ 86 w 89"/>
                      <a:gd name="T19" fmla="*/ 100 h 200"/>
                      <a:gd name="T20" fmla="*/ 88 w 89"/>
                      <a:gd name="T21" fmla="*/ 108 h 200"/>
                      <a:gd name="T22" fmla="*/ 83 w 89"/>
                      <a:gd name="T23" fmla="*/ 119 h 200"/>
                      <a:gd name="T24" fmla="*/ 79 w 89"/>
                      <a:gd name="T25" fmla="*/ 127 h 200"/>
                      <a:gd name="T26" fmla="*/ 77 w 89"/>
                      <a:gd name="T27" fmla="*/ 144 h 200"/>
                      <a:gd name="T28" fmla="*/ 66 w 89"/>
                      <a:gd name="T29" fmla="*/ 152 h 200"/>
                      <a:gd name="T30" fmla="*/ 60 w 89"/>
                      <a:gd name="T31" fmla="*/ 155 h 200"/>
                      <a:gd name="T32" fmla="*/ 51 w 89"/>
                      <a:gd name="T33" fmla="*/ 163 h 200"/>
                      <a:gd name="T34" fmla="*/ 48 w 89"/>
                      <a:gd name="T35" fmla="*/ 171 h 200"/>
                      <a:gd name="T36" fmla="*/ 51 w 89"/>
                      <a:gd name="T37" fmla="*/ 180 h 200"/>
                      <a:gd name="T38" fmla="*/ 53 w 89"/>
                      <a:gd name="T39" fmla="*/ 188 h 200"/>
                      <a:gd name="T40" fmla="*/ 42 w 89"/>
                      <a:gd name="T41" fmla="*/ 193 h 200"/>
                      <a:gd name="T42" fmla="*/ 35 w 89"/>
                      <a:gd name="T43" fmla="*/ 196 h 200"/>
                      <a:gd name="T44" fmla="*/ 28 w 89"/>
                      <a:gd name="T45" fmla="*/ 199 h 200"/>
                      <a:gd name="T46" fmla="*/ 24 w 89"/>
                      <a:gd name="T47" fmla="*/ 196 h 200"/>
                      <a:gd name="T48" fmla="*/ 14 w 89"/>
                      <a:gd name="T49" fmla="*/ 193 h 200"/>
                      <a:gd name="T50" fmla="*/ 9 w 89"/>
                      <a:gd name="T51" fmla="*/ 188 h 200"/>
                      <a:gd name="T52" fmla="*/ 14 w 89"/>
                      <a:gd name="T53" fmla="*/ 182 h 200"/>
                      <a:gd name="T54" fmla="*/ 23 w 89"/>
                      <a:gd name="T55" fmla="*/ 180 h 200"/>
                      <a:gd name="T56" fmla="*/ 28 w 89"/>
                      <a:gd name="T57" fmla="*/ 166 h 200"/>
                      <a:gd name="T58" fmla="*/ 28 w 89"/>
                      <a:gd name="T59" fmla="*/ 160 h 200"/>
                      <a:gd name="T60" fmla="*/ 23 w 89"/>
                      <a:gd name="T61" fmla="*/ 155 h 200"/>
                      <a:gd name="T62" fmla="*/ 14 w 89"/>
                      <a:gd name="T63" fmla="*/ 146 h 200"/>
                      <a:gd name="T64" fmla="*/ 7 w 89"/>
                      <a:gd name="T65" fmla="*/ 146 h 200"/>
                      <a:gd name="T66" fmla="*/ 2 w 89"/>
                      <a:gd name="T67" fmla="*/ 144 h 200"/>
                      <a:gd name="T68" fmla="*/ 0 w 89"/>
                      <a:gd name="T69" fmla="*/ 135 h 200"/>
                      <a:gd name="T70" fmla="*/ 2 w 89"/>
                      <a:gd name="T71" fmla="*/ 130 h 200"/>
                      <a:gd name="T72" fmla="*/ 7 w 89"/>
                      <a:gd name="T73" fmla="*/ 130 h 200"/>
                      <a:gd name="T74" fmla="*/ 14 w 89"/>
                      <a:gd name="T75" fmla="*/ 127 h 200"/>
                      <a:gd name="T76" fmla="*/ 23 w 89"/>
                      <a:gd name="T77" fmla="*/ 119 h 200"/>
                      <a:gd name="T78" fmla="*/ 26 w 89"/>
                      <a:gd name="T79" fmla="*/ 116 h 200"/>
                      <a:gd name="T80" fmla="*/ 30 w 89"/>
                      <a:gd name="T81" fmla="*/ 86 h 200"/>
                      <a:gd name="T82" fmla="*/ 26 w 89"/>
                      <a:gd name="T83" fmla="*/ 77 h 200"/>
                      <a:gd name="T84" fmla="*/ 20 w 89"/>
                      <a:gd name="T85" fmla="*/ 72 h 200"/>
                      <a:gd name="T86" fmla="*/ 18 w 89"/>
                      <a:gd name="T87" fmla="*/ 55 h 200"/>
                      <a:gd name="T88" fmla="*/ 20 w 89"/>
                      <a:gd name="T89" fmla="*/ 39 h 200"/>
                      <a:gd name="T90" fmla="*/ 23 w 89"/>
                      <a:gd name="T91" fmla="*/ 28 h 200"/>
                      <a:gd name="T92" fmla="*/ 28 w 8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 h="200">
                        <a:moveTo>
                          <a:pt x="28" y="3"/>
                        </a:moveTo>
                        <a:lnTo>
                          <a:pt x="37" y="0"/>
                        </a:lnTo>
                        <a:lnTo>
                          <a:pt x="53" y="22"/>
                        </a:lnTo>
                        <a:lnTo>
                          <a:pt x="51" y="86"/>
                        </a:lnTo>
                        <a:lnTo>
                          <a:pt x="62" y="86"/>
                        </a:lnTo>
                        <a:lnTo>
                          <a:pt x="64" y="94"/>
                        </a:lnTo>
                        <a:lnTo>
                          <a:pt x="68" y="108"/>
                        </a:lnTo>
                        <a:lnTo>
                          <a:pt x="70" y="116"/>
                        </a:lnTo>
                        <a:lnTo>
                          <a:pt x="79" y="113"/>
                        </a:lnTo>
                        <a:lnTo>
                          <a:pt x="86" y="100"/>
                        </a:lnTo>
                        <a:lnTo>
                          <a:pt x="88" y="108"/>
                        </a:lnTo>
                        <a:lnTo>
                          <a:pt x="83" y="119"/>
                        </a:lnTo>
                        <a:lnTo>
                          <a:pt x="79" y="127"/>
                        </a:lnTo>
                        <a:lnTo>
                          <a:pt x="77" y="144"/>
                        </a:lnTo>
                        <a:lnTo>
                          <a:pt x="66" y="152"/>
                        </a:lnTo>
                        <a:lnTo>
                          <a:pt x="60" y="155"/>
                        </a:lnTo>
                        <a:lnTo>
                          <a:pt x="51" y="163"/>
                        </a:lnTo>
                        <a:lnTo>
                          <a:pt x="48" y="171"/>
                        </a:lnTo>
                        <a:lnTo>
                          <a:pt x="51" y="180"/>
                        </a:lnTo>
                        <a:lnTo>
                          <a:pt x="53" y="188"/>
                        </a:lnTo>
                        <a:lnTo>
                          <a:pt x="42" y="193"/>
                        </a:lnTo>
                        <a:lnTo>
                          <a:pt x="35" y="196"/>
                        </a:lnTo>
                        <a:lnTo>
                          <a:pt x="28" y="199"/>
                        </a:lnTo>
                        <a:lnTo>
                          <a:pt x="24" y="196"/>
                        </a:lnTo>
                        <a:lnTo>
                          <a:pt x="14" y="193"/>
                        </a:lnTo>
                        <a:lnTo>
                          <a:pt x="9" y="188"/>
                        </a:lnTo>
                        <a:lnTo>
                          <a:pt x="14" y="182"/>
                        </a:lnTo>
                        <a:lnTo>
                          <a:pt x="23" y="180"/>
                        </a:lnTo>
                        <a:lnTo>
                          <a:pt x="28" y="166"/>
                        </a:lnTo>
                        <a:lnTo>
                          <a:pt x="28" y="160"/>
                        </a:lnTo>
                        <a:lnTo>
                          <a:pt x="23" y="155"/>
                        </a:lnTo>
                        <a:lnTo>
                          <a:pt x="14" y="146"/>
                        </a:lnTo>
                        <a:lnTo>
                          <a:pt x="7" y="146"/>
                        </a:lnTo>
                        <a:lnTo>
                          <a:pt x="2" y="144"/>
                        </a:lnTo>
                        <a:lnTo>
                          <a:pt x="0" y="135"/>
                        </a:lnTo>
                        <a:lnTo>
                          <a:pt x="2" y="130"/>
                        </a:lnTo>
                        <a:lnTo>
                          <a:pt x="7" y="130"/>
                        </a:lnTo>
                        <a:lnTo>
                          <a:pt x="14" y="127"/>
                        </a:lnTo>
                        <a:lnTo>
                          <a:pt x="23" y="119"/>
                        </a:lnTo>
                        <a:lnTo>
                          <a:pt x="26" y="116"/>
                        </a:lnTo>
                        <a:lnTo>
                          <a:pt x="30" y="86"/>
                        </a:lnTo>
                        <a:lnTo>
                          <a:pt x="26" y="77"/>
                        </a:lnTo>
                        <a:lnTo>
                          <a:pt x="20" y="72"/>
                        </a:lnTo>
                        <a:lnTo>
                          <a:pt x="18" y="55"/>
                        </a:lnTo>
                        <a:lnTo>
                          <a:pt x="20" y="39"/>
                        </a:lnTo>
                        <a:lnTo>
                          <a:pt x="23" y="28"/>
                        </a:lnTo>
                        <a:lnTo>
                          <a:pt x="28" y="3"/>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80" name="Freeform 127"/>
                  <p:cNvSpPr>
                    <a:spLocks/>
                  </p:cNvSpPr>
                  <p:nvPr/>
                </p:nvSpPr>
                <p:spPr bwMode="auto">
                  <a:xfrm>
                    <a:off x="6106" y="3527"/>
                    <a:ext cx="164" cy="170"/>
                  </a:xfrm>
                  <a:custGeom>
                    <a:avLst/>
                    <a:gdLst>
                      <a:gd name="T0" fmla="*/ 91 w 165"/>
                      <a:gd name="T1" fmla="*/ 0 h 170"/>
                      <a:gd name="T2" fmla="*/ 112 w 165"/>
                      <a:gd name="T3" fmla="*/ 0 h 170"/>
                      <a:gd name="T4" fmla="*/ 140 w 165"/>
                      <a:gd name="T5" fmla="*/ 44 h 170"/>
                      <a:gd name="T6" fmla="*/ 109 w 165"/>
                      <a:gd name="T7" fmla="*/ 83 h 170"/>
                      <a:gd name="T8" fmla="*/ 109 w 165"/>
                      <a:gd name="T9" fmla="*/ 100 h 170"/>
                      <a:gd name="T10" fmla="*/ 103 w 165"/>
                      <a:gd name="T11" fmla="*/ 105 h 170"/>
                      <a:gd name="T12" fmla="*/ 84 w 165"/>
                      <a:gd name="T13" fmla="*/ 105 h 170"/>
                      <a:gd name="T14" fmla="*/ 82 w 165"/>
                      <a:gd name="T15" fmla="*/ 127 h 170"/>
                      <a:gd name="T16" fmla="*/ 67 w 165"/>
                      <a:gd name="T17" fmla="*/ 150 h 170"/>
                      <a:gd name="T18" fmla="*/ 53 w 165"/>
                      <a:gd name="T19" fmla="*/ 169 h 170"/>
                      <a:gd name="T20" fmla="*/ 53 w 165"/>
                      <a:gd name="T21" fmla="*/ 152 h 170"/>
                      <a:gd name="T22" fmla="*/ 28 w 165"/>
                      <a:gd name="T23" fmla="*/ 155 h 170"/>
                      <a:gd name="T24" fmla="*/ 18 w 165"/>
                      <a:gd name="T25" fmla="*/ 155 h 170"/>
                      <a:gd name="T26" fmla="*/ 0 w 165"/>
                      <a:gd name="T27" fmla="*/ 155 h 170"/>
                      <a:gd name="T28" fmla="*/ 25 w 165"/>
                      <a:gd name="T29" fmla="*/ 127 h 170"/>
                      <a:gd name="T30" fmla="*/ 33 w 165"/>
                      <a:gd name="T31" fmla="*/ 114 h 170"/>
                      <a:gd name="T32" fmla="*/ 42 w 165"/>
                      <a:gd name="T33" fmla="*/ 114 h 170"/>
                      <a:gd name="T34" fmla="*/ 60 w 165"/>
                      <a:gd name="T35" fmla="*/ 91 h 170"/>
                      <a:gd name="T36" fmla="*/ 67 w 165"/>
                      <a:gd name="T37" fmla="*/ 91 h 170"/>
                      <a:gd name="T38" fmla="*/ 67 w 165"/>
                      <a:gd name="T39" fmla="*/ 89 h 170"/>
                      <a:gd name="T40" fmla="*/ 76 w 165"/>
                      <a:gd name="T41" fmla="*/ 80 h 170"/>
                      <a:gd name="T42" fmla="*/ 82 w 165"/>
                      <a:gd name="T43" fmla="*/ 80 h 170"/>
                      <a:gd name="T44" fmla="*/ 82 w 165"/>
                      <a:gd name="T45" fmla="*/ 55 h 170"/>
                      <a:gd name="T46" fmla="*/ 82 w 165"/>
                      <a:gd name="T47" fmla="*/ 55 h 170"/>
                      <a:gd name="T48" fmla="*/ 82 w 165"/>
                      <a:gd name="T49" fmla="*/ 42 h 170"/>
                      <a:gd name="T50" fmla="*/ 82 w 165"/>
                      <a:gd name="T51" fmla="*/ 53 h 170"/>
                      <a:gd name="T52" fmla="*/ 94 w 165"/>
                      <a:gd name="T53" fmla="*/ 33 h 170"/>
                      <a:gd name="T54" fmla="*/ 91 w 165"/>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70">
                        <a:moveTo>
                          <a:pt x="115" y="0"/>
                        </a:moveTo>
                        <a:lnTo>
                          <a:pt x="136" y="0"/>
                        </a:lnTo>
                        <a:lnTo>
                          <a:pt x="164" y="44"/>
                        </a:lnTo>
                        <a:lnTo>
                          <a:pt x="133" y="83"/>
                        </a:lnTo>
                        <a:lnTo>
                          <a:pt x="133" y="100"/>
                        </a:lnTo>
                        <a:lnTo>
                          <a:pt x="127" y="105"/>
                        </a:lnTo>
                        <a:lnTo>
                          <a:pt x="108" y="105"/>
                        </a:lnTo>
                        <a:lnTo>
                          <a:pt x="86" y="127"/>
                        </a:lnTo>
                        <a:lnTo>
                          <a:pt x="67" y="150"/>
                        </a:lnTo>
                        <a:lnTo>
                          <a:pt x="53" y="169"/>
                        </a:lnTo>
                        <a:lnTo>
                          <a:pt x="53" y="152"/>
                        </a:lnTo>
                        <a:lnTo>
                          <a:pt x="28" y="155"/>
                        </a:lnTo>
                        <a:lnTo>
                          <a:pt x="18" y="155"/>
                        </a:lnTo>
                        <a:lnTo>
                          <a:pt x="0" y="155"/>
                        </a:lnTo>
                        <a:lnTo>
                          <a:pt x="25" y="127"/>
                        </a:lnTo>
                        <a:lnTo>
                          <a:pt x="33" y="114"/>
                        </a:lnTo>
                        <a:lnTo>
                          <a:pt x="42" y="114"/>
                        </a:lnTo>
                        <a:lnTo>
                          <a:pt x="60" y="91"/>
                        </a:lnTo>
                        <a:lnTo>
                          <a:pt x="67" y="91"/>
                        </a:lnTo>
                        <a:lnTo>
                          <a:pt x="67" y="89"/>
                        </a:lnTo>
                        <a:lnTo>
                          <a:pt x="76" y="80"/>
                        </a:lnTo>
                        <a:lnTo>
                          <a:pt x="86" y="80"/>
                        </a:lnTo>
                        <a:lnTo>
                          <a:pt x="82" y="55"/>
                        </a:lnTo>
                        <a:lnTo>
                          <a:pt x="84" y="55"/>
                        </a:lnTo>
                        <a:lnTo>
                          <a:pt x="95" y="42"/>
                        </a:lnTo>
                        <a:lnTo>
                          <a:pt x="99" y="53"/>
                        </a:lnTo>
                        <a:lnTo>
                          <a:pt x="118" y="33"/>
                        </a:lnTo>
                        <a:lnTo>
                          <a:pt x="115"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81" name="Freeform 128"/>
                  <p:cNvSpPr>
                    <a:spLocks/>
                  </p:cNvSpPr>
                  <p:nvPr/>
                </p:nvSpPr>
                <p:spPr bwMode="auto">
                  <a:xfrm>
                    <a:off x="5812" y="3537"/>
                    <a:ext cx="63" cy="90"/>
                  </a:xfrm>
                  <a:custGeom>
                    <a:avLst/>
                    <a:gdLst>
                      <a:gd name="T0" fmla="*/ 0 w 63"/>
                      <a:gd name="T1" fmla="*/ 0 h 90"/>
                      <a:gd name="T2" fmla="*/ 13 w 63"/>
                      <a:gd name="T3" fmla="*/ 0 h 90"/>
                      <a:gd name="T4" fmla="*/ 29 w 63"/>
                      <a:gd name="T5" fmla="*/ 11 h 90"/>
                      <a:gd name="T6" fmla="*/ 62 w 63"/>
                      <a:gd name="T7" fmla="*/ 11 h 90"/>
                      <a:gd name="T8" fmla="*/ 57 w 63"/>
                      <a:gd name="T9" fmla="*/ 25 h 90"/>
                      <a:gd name="T10" fmla="*/ 62 w 63"/>
                      <a:gd name="T11" fmla="*/ 42 h 90"/>
                      <a:gd name="T12" fmla="*/ 51 w 63"/>
                      <a:gd name="T13" fmla="*/ 42 h 90"/>
                      <a:gd name="T14" fmla="*/ 48 w 63"/>
                      <a:gd name="T15" fmla="*/ 45 h 90"/>
                      <a:gd name="T16" fmla="*/ 42 w 63"/>
                      <a:gd name="T17" fmla="*/ 47 h 90"/>
                      <a:gd name="T18" fmla="*/ 48 w 63"/>
                      <a:gd name="T19" fmla="*/ 89 h 90"/>
                      <a:gd name="T20" fmla="*/ 29 w 63"/>
                      <a:gd name="T21" fmla="*/ 86 h 90"/>
                      <a:gd name="T22" fmla="*/ 11 w 63"/>
                      <a:gd name="T23" fmla="*/ 72 h 90"/>
                      <a:gd name="T24" fmla="*/ 11 w 63"/>
                      <a:gd name="T25" fmla="*/ 45 h 90"/>
                      <a:gd name="T26" fmla="*/ 11 w 63"/>
                      <a:gd name="T27" fmla="*/ 33 h 90"/>
                      <a:gd name="T28" fmla="*/ 0 w 63"/>
                      <a:gd name="T29" fmla="*/ 25 h 90"/>
                      <a:gd name="T30" fmla="*/ 0 w 63"/>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90">
                        <a:moveTo>
                          <a:pt x="0" y="0"/>
                        </a:moveTo>
                        <a:lnTo>
                          <a:pt x="13" y="0"/>
                        </a:lnTo>
                        <a:lnTo>
                          <a:pt x="29" y="11"/>
                        </a:lnTo>
                        <a:lnTo>
                          <a:pt x="62" y="11"/>
                        </a:lnTo>
                        <a:lnTo>
                          <a:pt x="57" y="25"/>
                        </a:lnTo>
                        <a:lnTo>
                          <a:pt x="62" y="42"/>
                        </a:lnTo>
                        <a:lnTo>
                          <a:pt x="51" y="42"/>
                        </a:lnTo>
                        <a:lnTo>
                          <a:pt x="48" y="45"/>
                        </a:lnTo>
                        <a:lnTo>
                          <a:pt x="42" y="47"/>
                        </a:lnTo>
                        <a:lnTo>
                          <a:pt x="48" y="89"/>
                        </a:lnTo>
                        <a:lnTo>
                          <a:pt x="29" y="86"/>
                        </a:lnTo>
                        <a:lnTo>
                          <a:pt x="11" y="72"/>
                        </a:lnTo>
                        <a:lnTo>
                          <a:pt x="11" y="45"/>
                        </a:lnTo>
                        <a:lnTo>
                          <a:pt x="11" y="33"/>
                        </a:lnTo>
                        <a:lnTo>
                          <a:pt x="0" y="25"/>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4378" name="Freeform 129"/>
                <p:cNvSpPr>
                  <a:spLocks/>
                </p:cNvSpPr>
                <p:nvPr/>
              </p:nvSpPr>
              <p:spPr bwMode="auto">
                <a:xfrm>
                  <a:off x="5924" y="2575"/>
                  <a:ext cx="100" cy="101"/>
                </a:xfrm>
                <a:custGeom>
                  <a:avLst/>
                  <a:gdLst>
                    <a:gd name="T0" fmla="*/ 18 w 100"/>
                    <a:gd name="T1" fmla="*/ 37 h 101"/>
                    <a:gd name="T2" fmla="*/ 0 w 100"/>
                    <a:gd name="T3" fmla="*/ 80 h 101"/>
                    <a:gd name="T4" fmla="*/ 7 w 100"/>
                    <a:gd name="T5" fmla="*/ 97 h 101"/>
                    <a:gd name="T6" fmla="*/ 35 w 100"/>
                    <a:gd name="T7" fmla="*/ 100 h 101"/>
                    <a:gd name="T8" fmla="*/ 60 w 100"/>
                    <a:gd name="T9" fmla="*/ 100 h 101"/>
                    <a:gd name="T10" fmla="*/ 69 w 100"/>
                    <a:gd name="T11" fmla="*/ 83 h 101"/>
                    <a:gd name="T12" fmla="*/ 73 w 100"/>
                    <a:gd name="T13" fmla="*/ 66 h 101"/>
                    <a:gd name="T14" fmla="*/ 99 w 100"/>
                    <a:gd name="T15" fmla="*/ 66 h 101"/>
                    <a:gd name="T16" fmla="*/ 94 w 100"/>
                    <a:gd name="T17" fmla="*/ 40 h 101"/>
                    <a:gd name="T18" fmla="*/ 94 w 100"/>
                    <a:gd name="T19" fmla="*/ 14 h 101"/>
                    <a:gd name="T20" fmla="*/ 69 w 100"/>
                    <a:gd name="T21" fmla="*/ 0 h 101"/>
                    <a:gd name="T22" fmla="*/ 66 w 100"/>
                    <a:gd name="T23" fmla="*/ 29 h 101"/>
                    <a:gd name="T24" fmla="*/ 81 w 100"/>
                    <a:gd name="T25" fmla="*/ 46 h 101"/>
                    <a:gd name="T26" fmla="*/ 57 w 100"/>
                    <a:gd name="T27" fmla="*/ 46 h 101"/>
                    <a:gd name="T28" fmla="*/ 48 w 100"/>
                    <a:gd name="T29" fmla="*/ 57 h 101"/>
                    <a:gd name="T30" fmla="*/ 18 w 100"/>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101">
                      <a:moveTo>
                        <a:pt x="18" y="37"/>
                      </a:moveTo>
                      <a:lnTo>
                        <a:pt x="0" y="80"/>
                      </a:lnTo>
                      <a:lnTo>
                        <a:pt x="7" y="97"/>
                      </a:lnTo>
                      <a:lnTo>
                        <a:pt x="35" y="100"/>
                      </a:lnTo>
                      <a:lnTo>
                        <a:pt x="60" y="100"/>
                      </a:lnTo>
                      <a:lnTo>
                        <a:pt x="69" y="83"/>
                      </a:lnTo>
                      <a:lnTo>
                        <a:pt x="73" y="66"/>
                      </a:lnTo>
                      <a:lnTo>
                        <a:pt x="99" y="66"/>
                      </a:lnTo>
                      <a:lnTo>
                        <a:pt x="94" y="40"/>
                      </a:lnTo>
                      <a:lnTo>
                        <a:pt x="94" y="14"/>
                      </a:lnTo>
                      <a:lnTo>
                        <a:pt x="69" y="0"/>
                      </a:lnTo>
                      <a:lnTo>
                        <a:pt x="66" y="29"/>
                      </a:lnTo>
                      <a:lnTo>
                        <a:pt x="81" y="46"/>
                      </a:lnTo>
                      <a:lnTo>
                        <a:pt x="57" y="46"/>
                      </a:lnTo>
                      <a:lnTo>
                        <a:pt x="48" y="57"/>
                      </a:lnTo>
                      <a:lnTo>
                        <a:pt x="18" y="37"/>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354" name="Group 130"/>
              <p:cNvGrpSpPr>
                <a:grpSpLocks/>
              </p:cNvGrpSpPr>
              <p:nvPr/>
            </p:nvGrpSpPr>
            <p:grpSpPr bwMode="auto">
              <a:xfrm>
                <a:off x="4829" y="1104"/>
                <a:ext cx="1167" cy="2393"/>
                <a:chOff x="4829" y="1104"/>
                <a:chExt cx="1167" cy="2393"/>
              </a:xfrm>
            </p:grpSpPr>
            <p:grpSp>
              <p:nvGrpSpPr>
                <p:cNvPr id="14364" name="Group 131"/>
                <p:cNvGrpSpPr>
                  <a:grpSpLocks/>
                </p:cNvGrpSpPr>
                <p:nvPr/>
              </p:nvGrpSpPr>
              <p:grpSpPr bwMode="auto">
                <a:xfrm>
                  <a:off x="5017" y="1348"/>
                  <a:ext cx="261" cy="719"/>
                  <a:chOff x="5017" y="1348"/>
                  <a:chExt cx="261" cy="719"/>
                </a:xfrm>
              </p:grpSpPr>
              <p:sp>
                <p:nvSpPr>
                  <p:cNvPr id="14374" name="Freeform 132"/>
                  <p:cNvSpPr>
                    <a:spLocks/>
                  </p:cNvSpPr>
                  <p:nvPr/>
                </p:nvSpPr>
                <p:spPr bwMode="auto">
                  <a:xfrm>
                    <a:off x="5016" y="1993"/>
                    <a:ext cx="63" cy="75"/>
                  </a:xfrm>
                  <a:custGeom>
                    <a:avLst/>
                    <a:gdLst>
                      <a:gd name="T0" fmla="*/ 0 w 63"/>
                      <a:gd name="T1" fmla="*/ 80 h 74"/>
                      <a:gd name="T2" fmla="*/ 11 w 63"/>
                      <a:gd name="T3" fmla="*/ 94 h 74"/>
                      <a:gd name="T4" fmla="*/ 25 w 63"/>
                      <a:gd name="T5" fmla="*/ 91 h 74"/>
                      <a:gd name="T6" fmla="*/ 44 w 63"/>
                      <a:gd name="T7" fmla="*/ 97 h 74"/>
                      <a:gd name="T8" fmla="*/ 60 w 63"/>
                      <a:gd name="T9" fmla="*/ 97 h 74"/>
                      <a:gd name="T10" fmla="*/ 62 w 63"/>
                      <a:gd name="T11" fmla="*/ 72 h 74"/>
                      <a:gd name="T12" fmla="*/ 57 w 63"/>
                      <a:gd name="T13" fmla="*/ 31 h 74"/>
                      <a:gd name="T14" fmla="*/ 46 w 63"/>
                      <a:gd name="T15" fmla="*/ 11 h 74"/>
                      <a:gd name="T16" fmla="*/ 35 w 63"/>
                      <a:gd name="T17" fmla="*/ 11 h 74"/>
                      <a:gd name="T18" fmla="*/ 31 w 63"/>
                      <a:gd name="T19" fmla="*/ 0 h 74"/>
                      <a:gd name="T20" fmla="*/ 16 w 63"/>
                      <a:gd name="T21" fmla="*/ 0 h 74"/>
                      <a:gd name="T22" fmla="*/ 16 w 63"/>
                      <a:gd name="T23" fmla="*/ 22 h 74"/>
                      <a:gd name="T24" fmla="*/ 0 w 63"/>
                      <a:gd name="T25" fmla="*/ 8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4">
                        <a:moveTo>
                          <a:pt x="0" y="56"/>
                        </a:moveTo>
                        <a:lnTo>
                          <a:pt x="11" y="70"/>
                        </a:lnTo>
                        <a:lnTo>
                          <a:pt x="25" y="67"/>
                        </a:lnTo>
                        <a:lnTo>
                          <a:pt x="44" y="73"/>
                        </a:lnTo>
                        <a:lnTo>
                          <a:pt x="60" y="73"/>
                        </a:lnTo>
                        <a:lnTo>
                          <a:pt x="62" y="48"/>
                        </a:lnTo>
                        <a:lnTo>
                          <a:pt x="57" y="31"/>
                        </a:lnTo>
                        <a:lnTo>
                          <a:pt x="46" y="11"/>
                        </a:lnTo>
                        <a:lnTo>
                          <a:pt x="35" y="11"/>
                        </a:lnTo>
                        <a:lnTo>
                          <a:pt x="31" y="0"/>
                        </a:lnTo>
                        <a:lnTo>
                          <a:pt x="16" y="0"/>
                        </a:lnTo>
                        <a:lnTo>
                          <a:pt x="16" y="22"/>
                        </a:lnTo>
                        <a:lnTo>
                          <a:pt x="0" y="56"/>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75" name="Freeform 133"/>
                  <p:cNvSpPr>
                    <a:spLocks/>
                  </p:cNvSpPr>
                  <p:nvPr/>
                </p:nvSpPr>
                <p:spPr bwMode="auto">
                  <a:xfrm>
                    <a:off x="5182" y="1865"/>
                    <a:ext cx="62" cy="94"/>
                  </a:xfrm>
                  <a:custGeom>
                    <a:avLst/>
                    <a:gdLst>
                      <a:gd name="T0" fmla="*/ 14 w 61"/>
                      <a:gd name="T1" fmla="*/ 0 h 94"/>
                      <a:gd name="T2" fmla="*/ 64 w 61"/>
                      <a:gd name="T3" fmla="*/ 3 h 94"/>
                      <a:gd name="T4" fmla="*/ 73 w 61"/>
                      <a:gd name="T5" fmla="*/ 28 h 94"/>
                      <a:gd name="T6" fmla="*/ 84 w 61"/>
                      <a:gd name="T7" fmla="*/ 42 h 94"/>
                      <a:gd name="T8" fmla="*/ 75 w 61"/>
                      <a:gd name="T9" fmla="*/ 54 h 94"/>
                      <a:gd name="T10" fmla="*/ 84 w 61"/>
                      <a:gd name="T11" fmla="*/ 68 h 94"/>
                      <a:gd name="T12" fmla="*/ 79 w 61"/>
                      <a:gd name="T13" fmla="*/ 85 h 94"/>
                      <a:gd name="T14" fmla="*/ 70 w 61"/>
                      <a:gd name="T15" fmla="*/ 93 h 94"/>
                      <a:gd name="T16" fmla="*/ 29 w 61"/>
                      <a:gd name="T17" fmla="*/ 90 h 94"/>
                      <a:gd name="T18" fmla="*/ 18 w 61"/>
                      <a:gd name="T19" fmla="*/ 90 h 94"/>
                      <a:gd name="T20" fmla="*/ 11 w 61"/>
                      <a:gd name="T21" fmla="*/ 79 h 94"/>
                      <a:gd name="T22" fmla="*/ 5 w 61"/>
                      <a:gd name="T23" fmla="*/ 65 h 94"/>
                      <a:gd name="T24" fmla="*/ 5 w 61"/>
                      <a:gd name="T25" fmla="*/ 51 h 94"/>
                      <a:gd name="T26" fmla="*/ 0 w 61"/>
                      <a:gd name="T27" fmla="*/ 31 h 94"/>
                      <a:gd name="T28" fmla="*/ 14 w 61"/>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94">
                        <a:moveTo>
                          <a:pt x="14" y="0"/>
                        </a:moveTo>
                        <a:lnTo>
                          <a:pt x="40" y="3"/>
                        </a:lnTo>
                        <a:lnTo>
                          <a:pt x="49" y="28"/>
                        </a:lnTo>
                        <a:lnTo>
                          <a:pt x="60" y="42"/>
                        </a:lnTo>
                        <a:lnTo>
                          <a:pt x="51" y="54"/>
                        </a:lnTo>
                        <a:lnTo>
                          <a:pt x="60" y="68"/>
                        </a:lnTo>
                        <a:lnTo>
                          <a:pt x="55" y="85"/>
                        </a:lnTo>
                        <a:lnTo>
                          <a:pt x="46" y="93"/>
                        </a:lnTo>
                        <a:lnTo>
                          <a:pt x="29" y="90"/>
                        </a:lnTo>
                        <a:lnTo>
                          <a:pt x="18" y="90"/>
                        </a:lnTo>
                        <a:lnTo>
                          <a:pt x="11" y="79"/>
                        </a:lnTo>
                        <a:lnTo>
                          <a:pt x="5" y="65"/>
                        </a:lnTo>
                        <a:lnTo>
                          <a:pt x="5" y="51"/>
                        </a:lnTo>
                        <a:lnTo>
                          <a:pt x="0" y="31"/>
                        </a:lnTo>
                        <a:lnTo>
                          <a:pt x="14"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76" name="Freeform 134"/>
                  <p:cNvSpPr>
                    <a:spLocks/>
                  </p:cNvSpPr>
                  <p:nvPr/>
                </p:nvSpPr>
                <p:spPr bwMode="auto">
                  <a:xfrm>
                    <a:off x="5171" y="1348"/>
                    <a:ext cx="107" cy="87"/>
                  </a:xfrm>
                  <a:custGeom>
                    <a:avLst/>
                    <a:gdLst>
                      <a:gd name="T0" fmla="*/ 16 w 107"/>
                      <a:gd name="T1" fmla="*/ 0 h 87"/>
                      <a:gd name="T2" fmla="*/ 28 w 107"/>
                      <a:gd name="T3" fmla="*/ 14 h 87"/>
                      <a:gd name="T4" fmla="*/ 42 w 107"/>
                      <a:gd name="T5" fmla="*/ 11 h 87"/>
                      <a:gd name="T6" fmla="*/ 62 w 107"/>
                      <a:gd name="T7" fmla="*/ 14 h 87"/>
                      <a:gd name="T8" fmla="*/ 80 w 107"/>
                      <a:gd name="T9" fmla="*/ 14 h 87"/>
                      <a:gd name="T10" fmla="*/ 88 w 107"/>
                      <a:gd name="T11" fmla="*/ 22 h 87"/>
                      <a:gd name="T12" fmla="*/ 99 w 107"/>
                      <a:gd name="T13" fmla="*/ 42 h 87"/>
                      <a:gd name="T14" fmla="*/ 106 w 107"/>
                      <a:gd name="T15" fmla="*/ 50 h 87"/>
                      <a:gd name="T16" fmla="*/ 81 w 107"/>
                      <a:gd name="T17" fmla="*/ 55 h 87"/>
                      <a:gd name="T18" fmla="*/ 75 w 107"/>
                      <a:gd name="T19" fmla="*/ 61 h 87"/>
                      <a:gd name="T20" fmla="*/ 81 w 107"/>
                      <a:gd name="T21" fmla="*/ 72 h 87"/>
                      <a:gd name="T22" fmla="*/ 81 w 107"/>
                      <a:gd name="T23" fmla="*/ 83 h 87"/>
                      <a:gd name="T24" fmla="*/ 57 w 107"/>
                      <a:gd name="T25" fmla="*/ 72 h 87"/>
                      <a:gd name="T26" fmla="*/ 37 w 107"/>
                      <a:gd name="T27" fmla="*/ 64 h 87"/>
                      <a:gd name="T28" fmla="*/ 28 w 107"/>
                      <a:gd name="T29" fmla="*/ 67 h 87"/>
                      <a:gd name="T30" fmla="*/ 28 w 107"/>
                      <a:gd name="T31" fmla="*/ 83 h 87"/>
                      <a:gd name="T32" fmla="*/ 16 w 107"/>
                      <a:gd name="T33" fmla="*/ 86 h 87"/>
                      <a:gd name="T34" fmla="*/ 9 w 107"/>
                      <a:gd name="T35" fmla="*/ 72 h 87"/>
                      <a:gd name="T36" fmla="*/ 7 w 107"/>
                      <a:gd name="T37" fmla="*/ 55 h 87"/>
                      <a:gd name="T38" fmla="*/ 0 w 107"/>
                      <a:gd name="T39" fmla="*/ 53 h 87"/>
                      <a:gd name="T40" fmla="*/ 7 w 107"/>
                      <a:gd name="T41" fmla="*/ 36 h 87"/>
                      <a:gd name="T42" fmla="*/ 18 w 107"/>
                      <a:gd name="T43" fmla="*/ 31 h 87"/>
                      <a:gd name="T44" fmla="*/ 16 w 107"/>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87">
                        <a:moveTo>
                          <a:pt x="16" y="0"/>
                        </a:moveTo>
                        <a:lnTo>
                          <a:pt x="28" y="14"/>
                        </a:lnTo>
                        <a:lnTo>
                          <a:pt x="42" y="11"/>
                        </a:lnTo>
                        <a:lnTo>
                          <a:pt x="62" y="14"/>
                        </a:lnTo>
                        <a:lnTo>
                          <a:pt x="80" y="14"/>
                        </a:lnTo>
                        <a:lnTo>
                          <a:pt x="88" y="22"/>
                        </a:lnTo>
                        <a:lnTo>
                          <a:pt x="99" y="42"/>
                        </a:lnTo>
                        <a:lnTo>
                          <a:pt x="106" y="50"/>
                        </a:lnTo>
                        <a:lnTo>
                          <a:pt x="81" y="55"/>
                        </a:lnTo>
                        <a:lnTo>
                          <a:pt x="75" y="61"/>
                        </a:lnTo>
                        <a:lnTo>
                          <a:pt x="81" y="72"/>
                        </a:lnTo>
                        <a:lnTo>
                          <a:pt x="81" y="83"/>
                        </a:lnTo>
                        <a:lnTo>
                          <a:pt x="57" y="72"/>
                        </a:lnTo>
                        <a:lnTo>
                          <a:pt x="37" y="64"/>
                        </a:lnTo>
                        <a:lnTo>
                          <a:pt x="28" y="67"/>
                        </a:lnTo>
                        <a:lnTo>
                          <a:pt x="28" y="83"/>
                        </a:lnTo>
                        <a:lnTo>
                          <a:pt x="16" y="86"/>
                        </a:lnTo>
                        <a:lnTo>
                          <a:pt x="9" y="72"/>
                        </a:lnTo>
                        <a:lnTo>
                          <a:pt x="7" y="55"/>
                        </a:lnTo>
                        <a:lnTo>
                          <a:pt x="0" y="53"/>
                        </a:lnTo>
                        <a:lnTo>
                          <a:pt x="7" y="36"/>
                        </a:lnTo>
                        <a:lnTo>
                          <a:pt x="18" y="31"/>
                        </a:lnTo>
                        <a:lnTo>
                          <a:pt x="16"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4365" name="Freeform 135"/>
                <p:cNvSpPr>
                  <a:spLocks/>
                </p:cNvSpPr>
                <p:nvPr/>
              </p:nvSpPr>
              <p:spPr bwMode="auto">
                <a:xfrm>
                  <a:off x="5260" y="2802"/>
                  <a:ext cx="736" cy="694"/>
                </a:xfrm>
                <a:custGeom>
                  <a:avLst/>
                  <a:gdLst>
                    <a:gd name="T0" fmla="*/ 568 w 736"/>
                    <a:gd name="T1" fmla="*/ 56 h 694"/>
                    <a:gd name="T2" fmla="*/ 598 w 736"/>
                    <a:gd name="T3" fmla="*/ 78 h 694"/>
                    <a:gd name="T4" fmla="*/ 628 w 736"/>
                    <a:gd name="T5" fmla="*/ 181 h 694"/>
                    <a:gd name="T6" fmla="*/ 695 w 736"/>
                    <a:gd name="T7" fmla="*/ 287 h 694"/>
                    <a:gd name="T8" fmla="*/ 735 w 736"/>
                    <a:gd name="T9" fmla="*/ 395 h 694"/>
                    <a:gd name="T10" fmla="*/ 707 w 736"/>
                    <a:gd name="T11" fmla="*/ 495 h 694"/>
                    <a:gd name="T12" fmla="*/ 677 w 736"/>
                    <a:gd name="T13" fmla="*/ 559 h 694"/>
                    <a:gd name="T14" fmla="*/ 661 w 736"/>
                    <a:gd name="T15" fmla="*/ 621 h 694"/>
                    <a:gd name="T16" fmla="*/ 643 w 736"/>
                    <a:gd name="T17" fmla="*/ 657 h 694"/>
                    <a:gd name="T18" fmla="*/ 608 w 736"/>
                    <a:gd name="T19" fmla="*/ 682 h 694"/>
                    <a:gd name="T20" fmla="*/ 551 w 736"/>
                    <a:gd name="T21" fmla="*/ 674 h 694"/>
                    <a:gd name="T22" fmla="*/ 494 w 736"/>
                    <a:gd name="T23" fmla="*/ 657 h 694"/>
                    <a:gd name="T24" fmla="*/ 464 w 736"/>
                    <a:gd name="T25" fmla="*/ 618 h 694"/>
                    <a:gd name="T26" fmla="*/ 455 w 736"/>
                    <a:gd name="T27" fmla="*/ 568 h 694"/>
                    <a:gd name="T28" fmla="*/ 436 w 736"/>
                    <a:gd name="T29" fmla="*/ 545 h 694"/>
                    <a:gd name="T30" fmla="*/ 405 w 736"/>
                    <a:gd name="T31" fmla="*/ 548 h 694"/>
                    <a:gd name="T32" fmla="*/ 376 w 736"/>
                    <a:gd name="T33" fmla="*/ 509 h 694"/>
                    <a:gd name="T34" fmla="*/ 352 w 736"/>
                    <a:gd name="T35" fmla="*/ 504 h 694"/>
                    <a:gd name="T36" fmla="*/ 313 w 736"/>
                    <a:gd name="T37" fmla="*/ 509 h 694"/>
                    <a:gd name="T38" fmla="*/ 280 w 736"/>
                    <a:gd name="T39" fmla="*/ 515 h 694"/>
                    <a:gd name="T40" fmla="*/ 251 w 736"/>
                    <a:gd name="T41" fmla="*/ 537 h 694"/>
                    <a:gd name="T42" fmla="*/ 210 w 736"/>
                    <a:gd name="T43" fmla="*/ 554 h 694"/>
                    <a:gd name="T44" fmla="*/ 169 w 736"/>
                    <a:gd name="T45" fmla="*/ 579 h 694"/>
                    <a:gd name="T46" fmla="*/ 146 w 736"/>
                    <a:gd name="T47" fmla="*/ 590 h 694"/>
                    <a:gd name="T48" fmla="*/ 86 w 736"/>
                    <a:gd name="T49" fmla="*/ 584 h 694"/>
                    <a:gd name="T50" fmla="*/ 72 w 736"/>
                    <a:gd name="T51" fmla="*/ 571 h 694"/>
                    <a:gd name="T52" fmla="*/ 72 w 736"/>
                    <a:gd name="T53" fmla="*/ 495 h 694"/>
                    <a:gd name="T54" fmla="*/ 53 w 736"/>
                    <a:gd name="T55" fmla="*/ 451 h 694"/>
                    <a:gd name="T56" fmla="*/ 33 w 736"/>
                    <a:gd name="T57" fmla="*/ 415 h 694"/>
                    <a:gd name="T58" fmla="*/ 7 w 736"/>
                    <a:gd name="T59" fmla="*/ 287 h 694"/>
                    <a:gd name="T60" fmla="*/ 9 w 736"/>
                    <a:gd name="T61" fmla="*/ 245 h 694"/>
                    <a:gd name="T62" fmla="*/ 61 w 736"/>
                    <a:gd name="T63" fmla="*/ 223 h 694"/>
                    <a:gd name="T64" fmla="*/ 100 w 736"/>
                    <a:gd name="T65" fmla="*/ 217 h 694"/>
                    <a:gd name="T66" fmla="*/ 123 w 736"/>
                    <a:gd name="T67" fmla="*/ 206 h 694"/>
                    <a:gd name="T68" fmla="*/ 135 w 736"/>
                    <a:gd name="T69" fmla="*/ 170 h 694"/>
                    <a:gd name="T70" fmla="*/ 132 w 736"/>
                    <a:gd name="T71" fmla="*/ 150 h 694"/>
                    <a:gd name="T72" fmla="*/ 183 w 736"/>
                    <a:gd name="T73" fmla="*/ 100 h 694"/>
                    <a:gd name="T74" fmla="*/ 225 w 736"/>
                    <a:gd name="T75" fmla="*/ 64 h 694"/>
                    <a:gd name="T76" fmla="*/ 262 w 736"/>
                    <a:gd name="T77" fmla="*/ 89 h 694"/>
                    <a:gd name="T78" fmla="*/ 290 w 736"/>
                    <a:gd name="T79" fmla="*/ 61 h 694"/>
                    <a:gd name="T80" fmla="*/ 320 w 736"/>
                    <a:gd name="T81" fmla="*/ 28 h 694"/>
                    <a:gd name="T82" fmla="*/ 350 w 736"/>
                    <a:gd name="T83" fmla="*/ 8 h 694"/>
                    <a:gd name="T84" fmla="*/ 398 w 736"/>
                    <a:gd name="T85" fmla="*/ 14 h 694"/>
                    <a:gd name="T86" fmla="*/ 415 w 736"/>
                    <a:gd name="T87" fmla="*/ 39 h 694"/>
                    <a:gd name="T88" fmla="*/ 415 w 736"/>
                    <a:gd name="T89" fmla="*/ 70 h 694"/>
                    <a:gd name="T90" fmla="*/ 457 w 736"/>
                    <a:gd name="T91" fmla="*/ 125 h 694"/>
                    <a:gd name="T92" fmla="*/ 492 w 736"/>
                    <a:gd name="T93" fmla="*/ 142 h 694"/>
                    <a:gd name="T94" fmla="*/ 521 w 736"/>
                    <a:gd name="T95" fmla="*/ 89 h 694"/>
                    <a:gd name="T96" fmla="*/ 529 w 736"/>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694">
                      <a:moveTo>
                        <a:pt x="529" y="0"/>
                      </a:moveTo>
                      <a:lnTo>
                        <a:pt x="568" y="0"/>
                      </a:lnTo>
                      <a:lnTo>
                        <a:pt x="568" y="56"/>
                      </a:lnTo>
                      <a:lnTo>
                        <a:pt x="584" y="70"/>
                      </a:lnTo>
                      <a:lnTo>
                        <a:pt x="589" y="78"/>
                      </a:lnTo>
                      <a:lnTo>
                        <a:pt x="598" y="78"/>
                      </a:lnTo>
                      <a:lnTo>
                        <a:pt x="601" y="89"/>
                      </a:lnTo>
                      <a:lnTo>
                        <a:pt x="605" y="145"/>
                      </a:lnTo>
                      <a:lnTo>
                        <a:pt x="628" y="181"/>
                      </a:lnTo>
                      <a:lnTo>
                        <a:pt x="661" y="234"/>
                      </a:lnTo>
                      <a:lnTo>
                        <a:pt x="661" y="242"/>
                      </a:lnTo>
                      <a:lnTo>
                        <a:pt x="695" y="287"/>
                      </a:lnTo>
                      <a:lnTo>
                        <a:pt x="695" y="295"/>
                      </a:lnTo>
                      <a:lnTo>
                        <a:pt x="730" y="331"/>
                      </a:lnTo>
                      <a:lnTo>
                        <a:pt x="735" y="395"/>
                      </a:lnTo>
                      <a:lnTo>
                        <a:pt x="730" y="454"/>
                      </a:lnTo>
                      <a:lnTo>
                        <a:pt x="719" y="481"/>
                      </a:lnTo>
                      <a:lnTo>
                        <a:pt x="707" y="495"/>
                      </a:lnTo>
                      <a:lnTo>
                        <a:pt x="702" y="523"/>
                      </a:lnTo>
                      <a:lnTo>
                        <a:pt x="689" y="548"/>
                      </a:lnTo>
                      <a:lnTo>
                        <a:pt x="677" y="559"/>
                      </a:lnTo>
                      <a:lnTo>
                        <a:pt x="680" y="568"/>
                      </a:lnTo>
                      <a:lnTo>
                        <a:pt x="667" y="584"/>
                      </a:lnTo>
                      <a:lnTo>
                        <a:pt x="661" y="621"/>
                      </a:lnTo>
                      <a:lnTo>
                        <a:pt x="658" y="640"/>
                      </a:lnTo>
                      <a:lnTo>
                        <a:pt x="645" y="648"/>
                      </a:lnTo>
                      <a:lnTo>
                        <a:pt x="643" y="657"/>
                      </a:lnTo>
                      <a:lnTo>
                        <a:pt x="635" y="674"/>
                      </a:lnTo>
                      <a:lnTo>
                        <a:pt x="619" y="676"/>
                      </a:lnTo>
                      <a:lnTo>
                        <a:pt x="608" y="682"/>
                      </a:lnTo>
                      <a:lnTo>
                        <a:pt x="593" y="693"/>
                      </a:lnTo>
                      <a:lnTo>
                        <a:pt x="573" y="671"/>
                      </a:lnTo>
                      <a:lnTo>
                        <a:pt x="551" y="674"/>
                      </a:lnTo>
                      <a:lnTo>
                        <a:pt x="545" y="674"/>
                      </a:lnTo>
                      <a:lnTo>
                        <a:pt x="514" y="679"/>
                      </a:lnTo>
                      <a:lnTo>
                        <a:pt x="494" y="657"/>
                      </a:lnTo>
                      <a:lnTo>
                        <a:pt x="482" y="635"/>
                      </a:lnTo>
                      <a:lnTo>
                        <a:pt x="473" y="637"/>
                      </a:lnTo>
                      <a:lnTo>
                        <a:pt x="464" y="618"/>
                      </a:lnTo>
                      <a:lnTo>
                        <a:pt x="459" y="601"/>
                      </a:lnTo>
                      <a:lnTo>
                        <a:pt x="455" y="596"/>
                      </a:lnTo>
                      <a:lnTo>
                        <a:pt x="455" y="568"/>
                      </a:lnTo>
                      <a:lnTo>
                        <a:pt x="457" y="551"/>
                      </a:lnTo>
                      <a:lnTo>
                        <a:pt x="452" y="540"/>
                      </a:lnTo>
                      <a:lnTo>
                        <a:pt x="436" y="545"/>
                      </a:lnTo>
                      <a:lnTo>
                        <a:pt x="427" y="548"/>
                      </a:lnTo>
                      <a:lnTo>
                        <a:pt x="411" y="548"/>
                      </a:lnTo>
                      <a:lnTo>
                        <a:pt x="405" y="548"/>
                      </a:lnTo>
                      <a:lnTo>
                        <a:pt x="398" y="548"/>
                      </a:lnTo>
                      <a:lnTo>
                        <a:pt x="387" y="532"/>
                      </a:lnTo>
                      <a:lnTo>
                        <a:pt x="376" y="509"/>
                      </a:lnTo>
                      <a:lnTo>
                        <a:pt x="374" y="512"/>
                      </a:lnTo>
                      <a:lnTo>
                        <a:pt x="354" y="512"/>
                      </a:lnTo>
                      <a:lnTo>
                        <a:pt x="352" y="504"/>
                      </a:lnTo>
                      <a:lnTo>
                        <a:pt x="341" y="512"/>
                      </a:lnTo>
                      <a:lnTo>
                        <a:pt x="330" y="509"/>
                      </a:lnTo>
                      <a:lnTo>
                        <a:pt x="313" y="509"/>
                      </a:lnTo>
                      <a:lnTo>
                        <a:pt x="302" y="504"/>
                      </a:lnTo>
                      <a:lnTo>
                        <a:pt x="297" y="512"/>
                      </a:lnTo>
                      <a:lnTo>
                        <a:pt x="280" y="515"/>
                      </a:lnTo>
                      <a:lnTo>
                        <a:pt x="276" y="509"/>
                      </a:lnTo>
                      <a:lnTo>
                        <a:pt x="264" y="523"/>
                      </a:lnTo>
                      <a:lnTo>
                        <a:pt x="251" y="537"/>
                      </a:lnTo>
                      <a:lnTo>
                        <a:pt x="243" y="537"/>
                      </a:lnTo>
                      <a:lnTo>
                        <a:pt x="230" y="554"/>
                      </a:lnTo>
                      <a:lnTo>
                        <a:pt x="210" y="554"/>
                      </a:lnTo>
                      <a:lnTo>
                        <a:pt x="195" y="559"/>
                      </a:lnTo>
                      <a:lnTo>
                        <a:pt x="177" y="568"/>
                      </a:lnTo>
                      <a:lnTo>
                        <a:pt x="169" y="579"/>
                      </a:lnTo>
                      <a:lnTo>
                        <a:pt x="162" y="576"/>
                      </a:lnTo>
                      <a:lnTo>
                        <a:pt x="155" y="587"/>
                      </a:lnTo>
                      <a:lnTo>
                        <a:pt x="146" y="590"/>
                      </a:lnTo>
                      <a:lnTo>
                        <a:pt x="135" y="604"/>
                      </a:lnTo>
                      <a:lnTo>
                        <a:pt x="100" y="604"/>
                      </a:lnTo>
                      <a:lnTo>
                        <a:pt x="86" y="584"/>
                      </a:lnTo>
                      <a:lnTo>
                        <a:pt x="83" y="576"/>
                      </a:lnTo>
                      <a:lnTo>
                        <a:pt x="79" y="584"/>
                      </a:lnTo>
                      <a:lnTo>
                        <a:pt x="72" y="571"/>
                      </a:lnTo>
                      <a:lnTo>
                        <a:pt x="74" y="534"/>
                      </a:lnTo>
                      <a:lnTo>
                        <a:pt x="79" y="512"/>
                      </a:lnTo>
                      <a:lnTo>
                        <a:pt x="72" y="495"/>
                      </a:lnTo>
                      <a:lnTo>
                        <a:pt x="65" y="479"/>
                      </a:lnTo>
                      <a:lnTo>
                        <a:pt x="63" y="459"/>
                      </a:lnTo>
                      <a:lnTo>
                        <a:pt x="53" y="451"/>
                      </a:lnTo>
                      <a:lnTo>
                        <a:pt x="51" y="448"/>
                      </a:lnTo>
                      <a:lnTo>
                        <a:pt x="48" y="440"/>
                      </a:lnTo>
                      <a:lnTo>
                        <a:pt x="33" y="415"/>
                      </a:lnTo>
                      <a:lnTo>
                        <a:pt x="14" y="353"/>
                      </a:lnTo>
                      <a:lnTo>
                        <a:pt x="7" y="312"/>
                      </a:lnTo>
                      <a:lnTo>
                        <a:pt x="7" y="287"/>
                      </a:lnTo>
                      <a:lnTo>
                        <a:pt x="0" y="278"/>
                      </a:lnTo>
                      <a:lnTo>
                        <a:pt x="2" y="256"/>
                      </a:lnTo>
                      <a:lnTo>
                        <a:pt x="9" y="245"/>
                      </a:lnTo>
                      <a:lnTo>
                        <a:pt x="33" y="214"/>
                      </a:lnTo>
                      <a:lnTo>
                        <a:pt x="57" y="217"/>
                      </a:lnTo>
                      <a:lnTo>
                        <a:pt x="61" y="223"/>
                      </a:lnTo>
                      <a:lnTo>
                        <a:pt x="92" y="223"/>
                      </a:lnTo>
                      <a:lnTo>
                        <a:pt x="95" y="214"/>
                      </a:lnTo>
                      <a:lnTo>
                        <a:pt x="100" y="217"/>
                      </a:lnTo>
                      <a:lnTo>
                        <a:pt x="109" y="209"/>
                      </a:lnTo>
                      <a:lnTo>
                        <a:pt x="116" y="212"/>
                      </a:lnTo>
                      <a:lnTo>
                        <a:pt x="123" y="206"/>
                      </a:lnTo>
                      <a:lnTo>
                        <a:pt x="120" y="198"/>
                      </a:lnTo>
                      <a:lnTo>
                        <a:pt x="127" y="178"/>
                      </a:lnTo>
                      <a:lnTo>
                        <a:pt x="135" y="170"/>
                      </a:lnTo>
                      <a:lnTo>
                        <a:pt x="132" y="164"/>
                      </a:lnTo>
                      <a:lnTo>
                        <a:pt x="135" y="159"/>
                      </a:lnTo>
                      <a:lnTo>
                        <a:pt x="132" y="150"/>
                      </a:lnTo>
                      <a:lnTo>
                        <a:pt x="144" y="136"/>
                      </a:lnTo>
                      <a:lnTo>
                        <a:pt x="164" y="134"/>
                      </a:lnTo>
                      <a:lnTo>
                        <a:pt x="183" y="100"/>
                      </a:lnTo>
                      <a:lnTo>
                        <a:pt x="208" y="72"/>
                      </a:lnTo>
                      <a:lnTo>
                        <a:pt x="218" y="70"/>
                      </a:lnTo>
                      <a:lnTo>
                        <a:pt x="225" y="64"/>
                      </a:lnTo>
                      <a:lnTo>
                        <a:pt x="236" y="64"/>
                      </a:lnTo>
                      <a:lnTo>
                        <a:pt x="255" y="86"/>
                      </a:lnTo>
                      <a:lnTo>
                        <a:pt x="262" y="89"/>
                      </a:lnTo>
                      <a:lnTo>
                        <a:pt x="269" y="78"/>
                      </a:lnTo>
                      <a:lnTo>
                        <a:pt x="282" y="64"/>
                      </a:lnTo>
                      <a:lnTo>
                        <a:pt x="290" y="61"/>
                      </a:lnTo>
                      <a:lnTo>
                        <a:pt x="299" y="39"/>
                      </a:lnTo>
                      <a:lnTo>
                        <a:pt x="308" y="36"/>
                      </a:lnTo>
                      <a:lnTo>
                        <a:pt x="320" y="28"/>
                      </a:lnTo>
                      <a:lnTo>
                        <a:pt x="330" y="19"/>
                      </a:lnTo>
                      <a:lnTo>
                        <a:pt x="341" y="19"/>
                      </a:lnTo>
                      <a:lnTo>
                        <a:pt x="350" y="8"/>
                      </a:lnTo>
                      <a:lnTo>
                        <a:pt x="363" y="8"/>
                      </a:lnTo>
                      <a:lnTo>
                        <a:pt x="378" y="8"/>
                      </a:lnTo>
                      <a:lnTo>
                        <a:pt x="398" y="14"/>
                      </a:lnTo>
                      <a:lnTo>
                        <a:pt x="411" y="25"/>
                      </a:lnTo>
                      <a:lnTo>
                        <a:pt x="413" y="33"/>
                      </a:lnTo>
                      <a:lnTo>
                        <a:pt x="415" y="39"/>
                      </a:lnTo>
                      <a:lnTo>
                        <a:pt x="418" y="53"/>
                      </a:lnTo>
                      <a:lnTo>
                        <a:pt x="415" y="58"/>
                      </a:lnTo>
                      <a:lnTo>
                        <a:pt x="415" y="70"/>
                      </a:lnTo>
                      <a:lnTo>
                        <a:pt x="413" y="78"/>
                      </a:lnTo>
                      <a:lnTo>
                        <a:pt x="446" y="109"/>
                      </a:lnTo>
                      <a:lnTo>
                        <a:pt x="457" y="125"/>
                      </a:lnTo>
                      <a:lnTo>
                        <a:pt x="470" y="131"/>
                      </a:lnTo>
                      <a:lnTo>
                        <a:pt x="484" y="139"/>
                      </a:lnTo>
                      <a:lnTo>
                        <a:pt x="492" y="142"/>
                      </a:lnTo>
                      <a:lnTo>
                        <a:pt x="505" y="134"/>
                      </a:lnTo>
                      <a:lnTo>
                        <a:pt x="517" y="109"/>
                      </a:lnTo>
                      <a:lnTo>
                        <a:pt x="521" y="89"/>
                      </a:lnTo>
                      <a:lnTo>
                        <a:pt x="524" y="53"/>
                      </a:lnTo>
                      <a:lnTo>
                        <a:pt x="529" y="36"/>
                      </a:lnTo>
                      <a:lnTo>
                        <a:pt x="529"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6" name="Freeform 136"/>
                <p:cNvSpPr>
                  <a:spLocks/>
                </p:cNvSpPr>
                <p:nvPr/>
              </p:nvSpPr>
              <p:spPr bwMode="auto">
                <a:xfrm>
                  <a:off x="5087" y="2653"/>
                  <a:ext cx="409" cy="94"/>
                </a:xfrm>
                <a:custGeom>
                  <a:avLst/>
                  <a:gdLst>
                    <a:gd name="T0" fmla="*/ 30 w 408"/>
                    <a:gd name="T1" fmla="*/ 14 h 95"/>
                    <a:gd name="T2" fmla="*/ 81 w 408"/>
                    <a:gd name="T3" fmla="*/ 14 h 95"/>
                    <a:gd name="T4" fmla="*/ 111 w 408"/>
                    <a:gd name="T5" fmla="*/ 17 h 95"/>
                    <a:gd name="T6" fmla="*/ 138 w 408"/>
                    <a:gd name="T7" fmla="*/ 44 h 95"/>
                    <a:gd name="T8" fmla="*/ 162 w 408"/>
                    <a:gd name="T9" fmla="*/ 47 h 95"/>
                    <a:gd name="T10" fmla="*/ 199 w 408"/>
                    <a:gd name="T11" fmla="*/ 47 h 95"/>
                    <a:gd name="T12" fmla="*/ 245 w 408"/>
                    <a:gd name="T13" fmla="*/ 47 h 95"/>
                    <a:gd name="T14" fmla="*/ 253 w 408"/>
                    <a:gd name="T15" fmla="*/ 44 h 95"/>
                    <a:gd name="T16" fmla="*/ 302 w 408"/>
                    <a:gd name="T17" fmla="*/ 47 h 95"/>
                    <a:gd name="T18" fmla="*/ 336 w 408"/>
                    <a:gd name="T19" fmla="*/ 47 h 95"/>
                    <a:gd name="T20" fmla="*/ 361 w 408"/>
                    <a:gd name="T21" fmla="*/ 47 h 95"/>
                    <a:gd name="T22" fmla="*/ 378 w 408"/>
                    <a:gd name="T23" fmla="*/ 47 h 95"/>
                    <a:gd name="T24" fmla="*/ 407 w 408"/>
                    <a:gd name="T25" fmla="*/ 44 h 95"/>
                    <a:gd name="T26" fmla="*/ 431 w 408"/>
                    <a:gd name="T27" fmla="*/ 39 h 95"/>
                    <a:gd name="T28" fmla="*/ 424 w 408"/>
                    <a:gd name="T29" fmla="*/ 47 h 95"/>
                    <a:gd name="T30" fmla="*/ 407 w 408"/>
                    <a:gd name="T31" fmla="*/ 51 h 95"/>
                    <a:gd name="T32" fmla="*/ 394 w 408"/>
                    <a:gd name="T33" fmla="*/ 53 h 95"/>
                    <a:gd name="T34" fmla="*/ 376 w 408"/>
                    <a:gd name="T35" fmla="*/ 62 h 95"/>
                    <a:gd name="T36" fmla="*/ 359 w 408"/>
                    <a:gd name="T37" fmla="*/ 62 h 95"/>
                    <a:gd name="T38" fmla="*/ 343 w 408"/>
                    <a:gd name="T39" fmla="*/ 64 h 95"/>
                    <a:gd name="T40" fmla="*/ 320 w 408"/>
                    <a:gd name="T41" fmla="*/ 70 h 95"/>
                    <a:gd name="T42" fmla="*/ 304 w 408"/>
                    <a:gd name="T43" fmla="*/ 51 h 95"/>
                    <a:gd name="T44" fmla="*/ 287 w 408"/>
                    <a:gd name="T45" fmla="*/ 70 h 95"/>
                    <a:gd name="T46" fmla="*/ 262 w 408"/>
                    <a:gd name="T47" fmla="*/ 51 h 95"/>
                    <a:gd name="T48" fmla="*/ 249 w 408"/>
                    <a:gd name="T49" fmla="*/ 53 h 95"/>
                    <a:gd name="T50" fmla="*/ 230 w 408"/>
                    <a:gd name="T51" fmla="*/ 62 h 95"/>
                    <a:gd name="T52" fmla="*/ 185 w 408"/>
                    <a:gd name="T53" fmla="*/ 56 h 95"/>
                    <a:gd name="T54" fmla="*/ 164 w 408"/>
                    <a:gd name="T55" fmla="*/ 53 h 95"/>
                    <a:gd name="T56" fmla="*/ 143 w 408"/>
                    <a:gd name="T57" fmla="*/ 62 h 95"/>
                    <a:gd name="T58" fmla="*/ 114 w 408"/>
                    <a:gd name="T59" fmla="*/ 48 h 95"/>
                    <a:gd name="T60" fmla="*/ 74 w 408"/>
                    <a:gd name="T61" fmla="*/ 47 h 95"/>
                    <a:gd name="T62" fmla="*/ 46 w 408"/>
                    <a:gd name="T63" fmla="*/ 47 h 95"/>
                    <a:gd name="T64" fmla="*/ 18 w 408"/>
                    <a:gd name="T65" fmla="*/ 41 h 95"/>
                    <a:gd name="T66" fmla="*/ 2 w 408"/>
                    <a:gd name="T67" fmla="*/ 36 h 95"/>
                    <a:gd name="T68" fmla="*/ 0 w 408"/>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8" h="95">
                      <a:moveTo>
                        <a:pt x="0" y="0"/>
                      </a:moveTo>
                      <a:lnTo>
                        <a:pt x="30" y="14"/>
                      </a:lnTo>
                      <a:lnTo>
                        <a:pt x="57" y="14"/>
                      </a:lnTo>
                      <a:lnTo>
                        <a:pt x="81" y="14"/>
                      </a:lnTo>
                      <a:lnTo>
                        <a:pt x="99" y="14"/>
                      </a:lnTo>
                      <a:lnTo>
                        <a:pt x="111" y="17"/>
                      </a:lnTo>
                      <a:lnTo>
                        <a:pt x="129" y="25"/>
                      </a:lnTo>
                      <a:lnTo>
                        <a:pt x="138" y="44"/>
                      </a:lnTo>
                      <a:lnTo>
                        <a:pt x="146" y="53"/>
                      </a:lnTo>
                      <a:lnTo>
                        <a:pt x="162" y="50"/>
                      </a:lnTo>
                      <a:lnTo>
                        <a:pt x="180" y="50"/>
                      </a:lnTo>
                      <a:lnTo>
                        <a:pt x="199" y="61"/>
                      </a:lnTo>
                      <a:lnTo>
                        <a:pt x="212" y="66"/>
                      </a:lnTo>
                      <a:lnTo>
                        <a:pt x="221" y="66"/>
                      </a:lnTo>
                      <a:lnTo>
                        <a:pt x="224" y="53"/>
                      </a:lnTo>
                      <a:lnTo>
                        <a:pt x="229" y="44"/>
                      </a:lnTo>
                      <a:lnTo>
                        <a:pt x="256" y="50"/>
                      </a:lnTo>
                      <a:lnTo>
                        <a:pt x="278" y="50"/>
                      </a:lnTo>
                      <a:lnTo>
                        <a:pt x="298" y="50"/>
                      </a:lnTo>
                      <a:lnTo>
                        <a:pt x="312" y="58"/>
                      </a:lnTo>
                      <a:lnTo>
                        <a:pt x="321" y="64"/>
                      </a:lnTo>
                      <a:lnTo>
                        <a:pt x="337" y="61"/>
                      </a:lnTo>
                      <a:lnTo>
                        <a:pt x="347" y="55"/>
                      </a:lnTo>
                      <a:lnTo>
                        <a:pt x="354" y="50"/>
                      </a:lnTo>
                      <a:lnTo>
                        <a:pt x="372" y="50"/>
                      </a:lnTo>
                      <a:lnTo>
                        <a:pt x="383" y="44"/>
                      </a:lnTo>
                      <a:lnTo>
                        <a:pt x="398" y="39"/>
                      </a:lnTo>
                      <a:lnTo>
                        <a:pt x="407" y="39"/>
                      </a:lnTo>
                      <a:lnTo>
                        <a:pt x="405" y="58"/>
                      </a:lnTo>
                      <a:lnTo>
                        <a:pt x="400" y="66"/>
                      </a:lnTo>
                      <a:lnTo>
                        <a:pt x="391" y="75"/>
                      </a:lnTo>
                      <a:lnTo>
                        <a:pt x="383" y="75"/>
                      </a:lnTo>
                      <a:lnTo>
                        <a:pt x="381" y="75"/>
                      </a:lnTo>
                      <a:lnTo>
                        <a:pt x="370" y="77"/>
                      </a:lnTo>
                      <a:lnTo>
                        <a:pt x="361" y="88"/>
                      </a:lnTo>
                      <a:lnTo>
                        <a:pt x="352" y="86"/>
                      </a:lnTo>
                      <a:lnTo>
                        <a:pt x="344" y="80"/>
                      </a:lnTo>
                      <a:lnTo>
                        <a:pt x="335" y="86"/>
                      </a:lnTo>
                      <a:lnTo>
                        <a:pt x="326" y="88"/>
                      </a:lnTo>
                      <a:lnTo>
                        <a:pt x="319" y="88"/>
                      </a:lnTo>
                      <a:lnTo>
                        <a:pt x="312" y="94"/>
                      </a:lnTo>
                      <a:lnTo>
                        <a:pt x="296" y="94"/>
                      </a:lnTo>
                      <a:lnTo>
                        <a:pt x="289" y="86"/>
                      </a:lnTo>
                      <a:lnTo>
                        <a:pt x="280" y="75"/>
                      </a:lnTo>
                      <a:lnTo>
                        <a:pt x="269" y="86"/>
                      </a:lnTo>
                      <a:lnTo>
                        <a:pt x="263" y="94"/>
                      </a:lnTo>
                      <a:lnTo>
                        <a:pt x="254" y="94"/>
                      </a:lnTo>
                      <a:lnTo>
                        <a:pt x="238" y="75"/>
                      </a:lnTo>
                      <a:lnTo>
                        <a:pt x="234" y="77"/>
                      </a:lnTo>
                      <a:lnTo>
                        <a:pt x="225" y="77"/>
                      </a:lnTo>
                      <a:lnTo>
                        <a:pt x="219" y="88"/>
                      </a:lnTo>
                      <a:lnTo>
                        <a:pt x="206" y="86"/>
                      </a:lnTo>
                      <a:lnTo>
                        <a:pt x="192" y="86"/>
                      </a:lnTo>
                      <a:lnTo>
                        <a:pt x="185" y="80"/>
                      </a:lnTo>
                      <a:lnTo>
                        <a:pt x="178" y="75"/>
                      </a:lnTo>
                      <a:lnTo>
                        <a:pt x="164" y="77"/>
                      </a:lnTo>
                      <a:lnTo>
                        <a:pt x="151" y="88"/>
                      </a:lnTo>
                      <a:lnTo>
                        <a:pt x="143" y="86"/>
                      </a:lnTo>
                      <a:lnTo>
                        <a:pt x="129" y="80"/>
                      </a:lnTo>
                      <a:lnTo>
                        <a:pt x="114" y="72"/>
                      </a:lnTo>
                      <a:lnTo>
                        <a:pt x="101" y="72"/>
                      </a:lnTo>
                      <a:lnTo>
                        <a:pt x="74" y="64"/>
                      </a:lnTo>
                      <a:lnTo>
                        <a:pt x="57" y="58"/>
                      </a:lnTo>
                      <a:lnTo>
                        <a:pt x="46" y="55"/>
                      </a:lnTo>
                      <a:lnTo>
                        <a:pt x="28" y="53"/>
                      </a:lnTo>
                      <a:lnTo>
                        <a:pt x="18" y="41"/>
                      </a:lnTo>
                      <a:lnTo>
                        <a:pt x="7" y="39"/>
                      </a:lnTo>
                      <a:lnTo>
                        <a:pt x="2" y="36"/>
                      </a:lnTo>
                      <a:lnTo>
                        <a:pt x="0" y="30"/>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7" name="Freeform 137"/>
                <p:cNvSpPr>
                  <a:spLocks/>
                </p:cNvSpPr>
                <p:nvPr/>
              </p:nvSpPr>
              <p:spPr bwMode="auto">
                <a:xfrm>
                  <a:off x="5311" y="2468"/>
                  <a:ext cx="185" cy="182"/>
                </a:xfrm>
                <a:custGeom>
                  <a:avLst/>
                  <a:gdLst>
                    <a:gd name="T0" fmla="*/ 90 w 185"/>
                    <a:gd name="T1" fmla="*/ 3 h 182"/>
                    <a:gd name="T2" fmla="*/ 154 w 185"/>
                    <a:gd name="T3" fmla="*/ 0 h 182"/>
                    <a:gd name="T4" fmla="*/ 164 w 185"/>
                    <a:gd name="T5" fmla="*/ 22 h 182"/>
                    <a:gd name="T6" fmla="*/ 147 w 185"/>
                    <a:gd name="T7" fmla="*/ 36 h 182"/>
                    <a:gd name="T8" fmla="*/ 142 w 185"/>
                    <a:gd name="T9" fmla="*/ 47 h 182"/>
                    <a:gd name="T10" fmla="*/ 129 w 185"/>
                    <a:gd name="T11" fmla="*/ 61 h 182"/>
                    <a:gd name="T12" fmla="*/ 114 w 185"/>
                    <a:gd name="T13" fmla="*/ 64 h 182"/>
                    <a:gd name="T14" fmla="*/ 99 w 185"/>
                    <a:gd name="T15" fmla="*/ 56 h 182"/>
                    <a:gd name="T16" fmla="*/ 81 w 185"/>
                    <a:gd name="T17" fmla="*/ 36 h 182"/>
                    <a:gd name="T18" fmla="*/ 59 w 185"/>
                    <a:gd name="T19" fmla="*/ 36 h 182"/>
                    <a:gd name="T20" fmla="*/ 57 w 185"/>
                    <a:gd name="T21" fmla="*/ 64 h 182"/>
                    <a:gd name="T22" fmla="*/ 59 w 185"/>
                    <a:gd name="T23" fmla="*/ 81 h 182"/>
                    <a:gd name="T24" fmla="*/ 81 w 185"/>
                    <a:gd name="T25" fmla="*/ 70 h 182"/>
                    <a:gd name="T26" fmla="*/ 96 w 185"/>
                    <a:gd name="T27" fmla="*/ 75 h 182"/>
                    <a:gd name="T28" fmla="*/ 92 w 185"/>
                    <a:gd name="T29" fmla="*/ 92 h 182"/>
                    <a:gd name="T30" fmla="*/ 90 w 185"/>
                    <a:gd name="T31" fmla="*/ 103 h 182"/>
                    <a:gd name="T32" fmla="*/ 92 w 185"/>
                    <a:gd name="T33" fmla="*/ 120 h 182"/>
                    <a:gd name="T34" fmla="*/ 103 w 185"/>
                    <a:gd name="T35" fmla="*/ 128 h 182"/>
                    <a:gd name="T36" fmla="*/ 99 w 185"/>
                    <a:gd name="T37" fmla="*/ 148 h 182"/>
                    <a:gd name="T38" fmla="*/ 92 w 185"/>
                    <a:gd name="T39" fmla="*/ 170 h 182"/>
                    <a:gd name="T40" fmla="*/ 76 w 185"/>
                    <a:gd name="T41" fmla="*/ 175 h 182"/>
                    <a:gd name="T42" fmla="*/ 70 w 185"/>
                    <a:gd name="T43" fmla="*/ 164 h 182"/>
                    <a:gd name="T44" fmla="*/ 62 w 185"/>
                    <a:gd name="T45" fmla="*/ 139 h 182"/>
                    <a:gd name="T46" fmla="*/ 62 w 185"/>
                    <a:gd name="T47" fmla="*/ 114 h 182"/>
                    <a:gd name="T48" fmla="*/ 39 w 185"/>
                    <a:gd name="T49" fmla="*/ 114 h 182"/>
                    <a:gd name="T50" fmla="*/ 26 w 185"/>
                    <a:gd name="T51" fmla="*/ 117 h 182"/>
                    <a:gd name="T52" fmla="*/ 44 w 185"/>
                    <a:gd name="T53" fmla="*/ 128 h 182"/>
                    <a:gd name="T54" fmla="*/ 53 w 185"/>
                    <a:gd name="T55" fmla="*/ 145 h 182"/>
                    <a:gd name="T56" fmla="*/ 46 w 185"/>
                    <a:gd name="T57" fmla="*/ 167 h 182"/>
                    <a:gd name="T58" fmla="*/ 33 w 185"/>
                    <a:gd name="T59" fmla="*/ 181 h 182"/>
                    <a:gd name="T60" fmla="*/ 33 w 185"/>
                    <a:gd name="T61" fmla="*/ 164 h 182"/>
                    <a:gd name="T62" fmla="*/ 24 w 185"/>
                    <a:gd name="T63" fmla="*/ 145 h 182"/>
                    <a:gd name="T64" fmla="*/ 11 w 185"/>
                    <a:gd name="T65" fmla="*/ 128 h 182"/>
                    <a:gd name="T66" fmla="*/ 2 w 185"/>
                    <a:gd name="T67" fmla="*/ 109 h 182"/>
                    <a:gd name="T68" fmla="*/ 18 w 185"/>
                    <a:gd name="T69" fmla="*/ 86 h 182"/>
                    <a:gd name="T70" fmla="*/ 26 w 185"/>
                    <a:gd name="T71" fmla="*/ 58 h 182"/>
                    <a:gd name="T72" fmla="*/ 28 w 185"/>
                    <a:gd name="T73" fmla="*/ 39 h 182"/>
                    <a:gd name="T74" fmla="*/ 26 w 18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5" h="182">
                      <a:moveTo>
                        <a:pt x="46" y="0"/>
                      </a:moveTo>
                      <a:lnTo>
                        <a:pt x="90" y="3"/>
                      </a:lnTo>
                      <a:lnTo>
                        <a:pt x="131" y="3"/>
                      </a:lnTo>
                      <a:lnTo>
                        <a:pt x="154" y="0"/>
                      </a:lnTo>
                      <a:lnTo>
                        <a:pt x="184" y="17"/>
                      </a:lnTo>
                      <a:lnTo>
                        <a:pt x="164" y="22"/>
                      </a:lnTo>
                      <a:lnTo>
                        <a:pt x="154" y="31"/>
                      </a:lnTo>
                      <a:lnTo>
                        <a:pt x="147" y="36"/>
                      </a:lnTo>
                      <a:lnTo>
                        <a:pt x="142" y="42"/>
                      </a:lnTo>
                      <a:lnTo>
                        <a:pt x="142" y="47"/>
                      </a:lnTo>
                      <a:lnTo>
                        <a:pt x="142" y="56"/>
                      </a:lnTo>
                      <a:lnTo>
                        <a:pt x="129" y="61"/>
                      </a:lnTo>
                      <a:lnTo>
                        <a:pt x="118" y="61"/>
                      </a:lnTo>
                      <a:lnTo>
                        <a:pt x="114" y="64"/>
                      </a:lnTo>
                      <a:lnTo>
                        <a:pt x="103" y="64"/>
                      </a:lnTo>
                      <a:lnTo>
                        <a:pt x="99" y="56"/>
                      </a:lnTo>
                      <a:lnTo>
                        <a:pt x="90" y="45"/>
                      </a:lnTo>
                      <a:lnTo>
                        <a:pt x="81" y="36"/>
                      </a:lnTo>
                      <a:lnTo>
                        <a:pt x="64" y="36"/>
                      </a:lnTo>
                      <a:lnTo>
                        <a:pt x="59" y="36"/>
                      </a:lnTo>
                      <a:lnTo>
                        <a:pt x="55" y="50"/>
                      </a:lnTo>
                      <a:lnTo>
                        <a:pt x="57" y="64"/>
                      </a:lnTo>
                      <a:lnTo>
                        <a:pt x="57" y="72"/>
                      </a:lnTo>
                      <a:lnTo>
                        <a:pt x="59" y="81"/>
                      </a:lnTo>
                      <a:lnTo>
                        <a:pt x="68" y="78"/>
                      </a:lnTo>
                      <a:lnTo>
                        <a:pt x="81" y="70"/>
                      </a:lnTo>
                      <a:lnTo>
                        <a:pt x="90" y="70"/>
                      </a:lnTo>
                      <a:lnTo>
                        <a:pt x="96" y="75"/>
                      </a:lnTo>
                      <a:lnTo>
                        <a:pt x="96" y="81"/>
                      </a:lnTo>
                      <a:lnTo>
                        <a:pt x="92" y="92"/>
                      </a:lnTo>
                      <a:lnTo>
                        <a:pt x="90" y="97"/>
                      </a:lnTo>
                      <a:lnTo>
                        <a:pt x="90" y="103"/>
                      </a:lnTo>
                      <a:lnTo>
                        <a:pt x="87" y="111"/>
                      </a:lnTo>
                      <a:lnTo>
                        <a:pt x="92" y="120"/>
                      </a:lnTo>
                      <a:lnTo>
                        <a:pt x="101" y="131"/>
                      </a:lnTo>
                      <a:lnTo>
                        <a:pt x="103" y="128"/>
                      </a:lnTo>
                      <a:lnTo>
                        <a:pt x="103" y="139"/>
                      </a:lnTo>
                      <a:lnTo>
                        <a:pt x="99" y="148"/>
                      </a:lnTo>
                      <a:lnTo>
                        <a:pt x="94" y="156"/>
                      </a:lnTo>
                      <a:lnTo>
                        <a:pt x="92" y="170"/>
                      </a:lnTo>
                      <a:lnTo>
                        <a:pt x="83" y="175"/>
                      </a:lnTo>
                      <a:lnTo>
                        <a:pt x="76" y="175"/>
                      </a:lnTo>
                      <a:lnTo>
                        <a:pt x="70" y="175"/>
                      </a:lnTo>
                      <a:lnTo>
                        <a:pt x="70" y="164"/>
                      </a:lnTo>
                      <a:lnTo>
                        <a:pt x="68" y="145"/>
                      </a:lnTo>
                      <a:lnTo>
                        <a:pt x="62" y="139"/>
                      </a:lnTo>
                      <a:lnTo>
                        <a:pt x="59" y="131"/>
                      </a:lnTo>
                      <a:lnTo>
                        <a:pt x="62" y="114"/>
                      </a:lnTo>
                      <a:lnTo>
                        <a:pt x="55" y="109"/>
                      </a:lnTo>
                      <a:lnTo>
                        <a:pt x="39" y="114"/>
                      </a:lnTo>
                      <a:lnTo>
                        <a:pt x="33" y="109"/>
                      </a:lnTo>
                      <a:lnTo>
                        <a:pt x="26" y="117"/>
                      </a:lnTo>
                      <a:lnTo>
                        <a:pt x="33" y="123"/>
                      </a:lnTo>
                      <a:lnTo>
                        <a:pt x="44" y="128"/>
                      </a:lnTo>
                      <a:lnTo>
                        <a:pt x="46" y="134"/>
                      </a:lnTo>
                      <a:lnTo>
                        <a:pt x="53" y="145"/>
                      </a:lnTo>
                      <a:lnTo>
                        <a:pt x="53" y="153"/>
                      </a:lnTo>
                      <a:lnTo>
                        <a:pt x="46" y="167"/>
                      </a:lnTo>
                      <a:lnTo>
                        <a:pt x="37" y="178"/>
                      </a:lnTo>
                      <a:lnTo>
                        <a:pt x="33" y="181"/>
                      </a:lnTo>
                      <a:lnTo>
                        <a:pt x="33" y="173"/>
                      </a:lnTo>
                      <a:lnTo>
                        <a:pt x="33" y="164"/>
                      </a:lnTo>
                      <a:lnTo>
                        <a:pt x="35" y="153"/>
                      </a:lnTo>
                      <a:lnTo>
                        <a:pt x="24" y="145"/>
                      </a:lnTo>
                      <a:lnTo>
                        <a:pt x="13" y="136"/>
                      </a:lnTo>
                      <a:lnTo>
                        <a:pt x="11" y="128"/>
                      </a:lnTo>
                      <a:lnTo>
                        <a:pt x="0" y="123"/>
                      </a:lnTo>
                      <a:lnTo>
                        <a:pt x="2" y="109"/>
                      </a:lnTo>
                      <a:lnTo>
                        <a:pt x="11" y="100"/>
                      </a:lnTo>
                      <a:lnTo>
                        <a:pt x="18" y="86"/>
                      </a:lnTo>
                      <a:lnTo>
                        <a:pt x="24" y="72"/>
                      </a:lnTo>
                      <a:lnTo>
                        <a:pt x="26" y="58"/>
                      </a:lnTo>
                      <a:lnTo>
                        <a:pt x="24" y="45"/>
                      </a:lnTo>
                      <a:lnTo>
                        <a:pt x="28" y="39"/>
                      </a:lnTo>
                      <a:lnTo>
                        <a:pt x="33" y="33"/>
                      </a:lnTo>
                      <a:lnTo>
                        <a:pt x="26" y="22"/>
                      </a:lnTo>
                      <a:lnTo>
                        <a:pt x="46"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8" name="Freeform 138"/>
                <p:cNvSpPr>
                  <a:spLocks/>
                </p:cNvSpPr>
                <p:nvPr/>
              </p:nvSpPr>
              <p:spPr bwMode="auto">
                <a:xfrm>
                  <a:off x="5117" y="2386"/>
                  <a:ext cx="205" cy="249"/>
                </a:xfrm>
                <a:custGeom>
                  <a:avLst/>
                  <a:gdLst>
                    <a:gd name="T0" fmla="*/ 0 w 205"/>
                    <a:gd name="T1" fmla="*/ 83 h 249"/>
                    <a:gd name="T2" fmla="*/ 42 w 205"/>
                    <a:gd name="T3" fmla="*/ 44 h 249"/>
                    <a:gd name="T4" fmla="*/ 63 w 205"/>
                    <a:gd name="T5" fmla="*/ 28 h 249"/>
                    <a:gd name="T6" fmla="*/ 74 w 205"/>
                    <a:gd name="T7" fmla="*/ 14 h 249"/>
                    <a:gd name="T8" fmla="*/ 107 w 205"/>
                    <a:gd name="T9" fmla="*/ 0 h 249"/>
                    <a:gd name="T10" fmla="*/ 125 w 205"/>
                    <a:gd name="T11" fmla="*/ 30 h 249"/>
                    <a:gd name="T12" fmla="*/ 143 w 205"/>
                    <a:gd name="T13" fmla="*/ 17 h 249"/>
                    <a:gd name="T14" fmla="*/ 149 w 205"/>
                    <a:gd name="T15" fmla="*/ 8 h 249"/>
                    <a:gd name="T16" fmla="*/ 164 w 205"/>
                    <a:gd name="T17" fmla="*/ 0 h 249"/>
                    <a:gd name="T18" fmla="*/ 173 w 205"/>
                    <a:gd name="T19" fmla="*/ 0 h 249"/>
                    <a:gd name="T20" fmla="*/ 176 w 205"/>
                    <a:gd name="T21" fmla="*/ 11 h 249"/>
                    <a:gd name="T22" fmla="*/ 176 w 205"/>
                    <a:gd name="T23" fmla="*/ 19 h 249"/>
                    <a:gd name="T24" fmla="*/ 167 w 205"/>
                    <a:gd name="T25" fmla="*/ 33 h 249"/>
                    <a:gd name="T26" fmla="*/ 167 w 205"/>
                    <a:gd name="T27" fmla="*/ 41 h 249"/>
                    <a:gd name="T28" fmla="*/ 190 w 205"/>
                    <a:gd name="T29" fmla="*/ 77 h 249"/>
                    <a:gd name="T30" fmla="*/ 195 w 205"/>
                    <a:gd name="T31" fmla="*/ 99 h 249"/>
                    <a:gd name="T32" fmla="*/ 202 w 205"/>
                    <a:gd name="T33" fmla="*/ 99 h 249"/>
                    <a:gd name="T34" fmla="*/ 204 w 205"/>
                    <a:gd name="T35" fmla="*/ 110 h 249"/>
                    <a:gd name="T36" fmla="*/ 195 w 205"/>
                    <a:gd name="T37" fmla="*/ 121 h 249"/>
                    <a:gd name="T38" fmla="*/ 188 w 205"/>
                    <a:gd name="T39" fmla="*/ 116 h 249"/>
                    <a:gd name="T40" fmla="*/ 173 w 205"/>
                    <a:gd name="T41" fmla="*/ 124 h 249"/>
                    <a:gd name="T42" fmla="*/ 176 w 205"/>
                    <a:gd name="T43" fmla="*/ 146 h 249"/>
                    <a:gd name="T44" fmla="*/ 158 w 205"/>
                    <a:gd name="T45" fmla="*/ 160 h 249"/>
                    <a:gd name="T46" fmla="*/ 158 w 205"/>
                    <a:gd name="T47" fmla="*/ 196 h 249"/>
                    <a:gd name="T48" fmla="*/ 158 w 205"/>
                    <a:gd name="T49" fmla="*/ 220 h 249"/>
                    <a:gd name="T50" fmla="*/ 149 w 205"/>
                    <a:gd name="T51" fmla="*/ 231 h 249"/>
                    <a:gd name="T52" fmla="*/ 143 w 205"/>
                    <a:gd name="T53" fmla="*/ 248 h 249"/>
                    <a:gd name="T54" fmla="*/ 134 w 205"/>
                    <a:gd name="T55" fmla="*/ 245 h 249"/>
                    <a:gd name="T56" fmla="*/ 121 w 205"/>
                    <a:gd name="T57" fmla="*/ 237 h 249"/>
                    <a:gd name="T58" fmla="*/ 109 w 205"/>
                    <a:gd name="T59" fmla="*/ 229 h 249"/>
                    <a:gd name="T60" fmla="*/ 101 w 205"/>
                    <a:gd name="T61" fmla="*/ 215 h 249"/>
                    <a:gd name="T62" fmla="*/ 70 w 205"/>
                    <a:gd name="T63" fmla="*/ 218 h 249"/>
                    <a:gd name="T64" fmla="*/ 44 w 205"/>
                    <a:gd name="T65" fmla="*/ 209 h 249"/>
                    <a:gd name="T66" fmla="*/ 26 w 205"/>
                    <a:gd name="T67" fmla="*/ 187 h 249"/>
                    <a:gd name="T68" fmla="*/ 16 w 205"/>
                    <a:gd name="T69" fmla="*/ 171 h 249"/>
                    <a:gd name="T70" fmla="*/ 7 w 205"/>
                    <a:gd name="T71" fmla="*/ 157 h 249"/>
                    <a:gd name="T72" fmla="*/ 7 w 205"/>
                    <a:gd name="T73" fmla="*/ 130 h 249"/>
                    <a:gd name="T74" fmla="*/ 0 w 205"/>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5" h="249">
                      <a:moveTo>
                        <a:pt x="0" y="83"/>
                      </a:moveTo>
                      <a:lnTo>
                        <a:pt x="42" y="44"/>
                      </a:lnTo>
                      <a:lnTo>
                        <a:pt x="63" y="28"/>
                      </a:lnTo>
                      <a:lnTo>
                        <a:pt x="74" y="14"/>
                      </a:lnTo>
                      <a:lnTo>
                        <a:pt x="107" y="0"/>
                      </a:lnTo>
                      <a:lnTo>
                        <a:pt x="125" y="30"/>
                      </a:lnTo>
                      <a:lnTo>
                        <a:pt x="143" y="17"/>
                      </a:lnTo>
                      <a:lnTo>
                        <a:pt x="149" y="8"/>
                      </a:lnTo>
                      <a:lnTo>
                        <a:pt x="164" y="0"/>
                      </a:lnTo>
                      <a:lnTo>
                        <a:pt x="173" y="0"/>
                      </a:lnTo>
                      <a:lnTo>
                        <a:pt x="176" y="11"/>
                      </a:lnTo>
                      <a:lnTo>
                        <a:pt x="176" y="19"/>
                      </a:lnTo>
                      <a:lnTo>
                        <a:pt x="167" y="33"/>
                      </a:lnTo>
                      <a:lnTo>
                        <a:pt x="167" y="41"/>
                      </a:lnTo>
                      <a:lnTo>
                        <a:pt x="190" y="77"/>
                      </a:lnTo>
                      <a:lnTo>
                        <a:pt x="195" y="99"/>
                      </a:lnTo>
                      <a:lnTo>
                        <a:pt x="202" y="99"/>
                      </a:lnTo>
                      <a:lnTo>
                        <a:pt x="204" y="110"/>
                      </a:lnTo>
                      <a:lnTo>
                        <a:pt x="195" y="121"/>
                      </a:lnTo>
                      <a:lnTo>
                        <a:pt x="188" y="116"/>
                      </a:lnTo>
                      <a:lnTo>
                        <a:pt x="173" y="124"/>
                      </a:lnTo>
                      <a:lnTo>
                        <a:pt x="176" y="146"/>
                      </a:lnTo>
                      <a:lnTo>
                        <a:pt x="158" y="160"/>
                      </a:lnTo>
                      <a:lnTo>
                        <a:pt x="158" y="196"/>
                      </a:lnTo>
                      <a:lnTo>
                        <a:pt x="158" y="220"/>
                      </a:lnTo>
                      <a:lnTo>
                        <a:pt x="149" y="231"/>
                      </a:lnTo>
                      <a:lnTo>
                        <a:pt x="143" y="248"/>
                      </a:lnTo>
                      <a:lnTo>
                        <a:pt x="134" y="245"/>
                      </a:lnTo>
                      <a:lnTo>
                        <a:pt x="121" y="237"/>
                      </a:lnTo>
                      <a:lnTo>
                        <a:pt x="109" y="229"/>
                      </a:lnTo>
                      <a:lnTo>
                        <a:pt x="101" y="215"/>
                      </a:lnTo>
                      <a:lnTo>
                        <a:pt x="70" y="218"/>
                      </a:lnTo>
                      <a:lnTo>
                        <a:pt x="44" y="209"/>
                      </a:lnTo>
                      <a:lnTo>
                        <a:pt x="26" y="187"/>
                      </a:lnTo>
                      <a:lnTo>
                        <a:pt x="16" y="171"/>
                      </a:lnTo>
                      <a:lnTo>
                        <a:pt x="7" y="157"/>
                      </a:lnTo>
                      <a:lnTo>
                        <a:pt x="7" y="130"/>
                      </a:lnTo>
                      <a:lnTo>
                        <a:pt x="0" y="83"/>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9" name="Freeform 139"/>
                <p:cNvSpPr>
                  <a:spLocks/>
                </p:cNvSpPr>
                <p:nvPr/>
              </p:nvSpPr>
              <p:spPr bwMode="auto">
                <a:xfrm>
                  <a:off x="5550" y="2528"/>
                  <a:ext cx="392" cy="235"/>
                </a:xfrm>
                <a:custGeom>
                  <a:avLst/>
                  <a:gdLst>
                    <a:gd name="T0" fmla="*/ 35 w 392"/>
                    <a:gd name="T1" fmla="*/ 3 h 235"/>
                    <a:gd name="T2" fmla="*/ 77 w 392"/>
                    <a:gd name="T3" fmla="*/ 39 h 235"/>
                    <a:gd name="T4" fmla="*/ 83 w 392"/>
                    <a:gd name="T5" fmla="*/ 56 h 235"/>
                    <a:gd name="T6" fmla="*/ 108 w 392"/>
                    <a:gd name="T7" fmla="*/ 47 h 235"/>
                    <a:gd name="T8" fmla="*/ 121 w 392"/>
                    <a:gd name="T9" fmla="*/ 53 h 235"/>
                    <a:gd name="T10" fmla="*/ 136 w 392"/>
                    <a:gd name="T11" fmla="*/ 39 h 235"/>
                    <a:gd name="T12" fmla="*/ 158 w 392"/>
                    <a:gd name="T13" fmla="*/ 31 h 235"/>
                    <a:gd name="T14" fmla="*/ 208 w 392"/>
                    <a:gd name="T15" fmla="*/ 47 h 235"/>
                    <a:gd name="T16" fmla="*/ 239 w 392"/>
                    <a:gd name="T17" fmla="*/ 67 h 235"/>
                    <a:gd name="T18" fmla="*/ 264 w 392"/>
                    <a:gd name="T19" fmla="*/ 81 h 235"/>
                    <a:gd name="T20" fmla="*/ 305 w 392"/>
                    <a:gd name="T21" fmla="*/ 111 h 235"/>
                    <a:gd name="T22" fmla="*/ 310 w 392"/>
                    <a:gd name="T23" fmla="*/ 128 h 235"/>
                    <a:gd name="T24" fmla="*/ 329 w 392"/>
                    <a:gd name="T25" fmla="*/ 142 h 235"/>
                    <a:gd name="T26" fmla="*/ 345 w 392"/>
                    <a:gd name="T27" fmla="*/ 148 h 235"/>
                    <a:gd name="T28" fmla="*/ 363 w 392"/>
                    <a:gd name="T29" fmla="*/ 176 h 235"/>
                    <a:gd name="T30" fmla="*/ 375 w 392"/>
                    <a:gd name="T31" fmla="*/ 192 h 235"/>
                    <a:gd name="T32" fmla="*/ 377 w 392"/>
                    <a:gd name="T33" fmla="*/ 234 h 235"/>
                    <a:gd name="T34" fmla="*/ 360 w 392"/>
                    <a:gd name="T35" fmla="*/ 234 h 235"/>
                    <a:gd name="T36" fmla="*/ 349 w 392"/>
                    <a:gd name="T37" fmla="*/ 226 h 235"/>
                    <a:gd name="T38" fmla="*/ 310 w 392"/>
                    <a:gd name="T39" fmla="*/ 184 h 235"/>
                    <a:gd name="T40" fmla="*/ 270 w 392"/>
                    <a:gd name="T41" fmla="*/ 184 h 235"/>
                    <a:gd name="T42" fmla="*/ 257 w 392"/>
                    <a:gd name="T43" fmla="*/ 198 h 235"/>
                    <a:gd name="T44" fmla="*/ 246 w 392"/>
                    <a:gd name="T45" fmla="*/ 206 h 235"/>
                    <a:gd name="T46" fmla="*/ 222 w 392"/>
                    <a:gd name="T47" fmla="*/ 217 h 235"/>
                    <a:gd name="T48" fmla="*/ 199 w 392"/>
                    <a:gd name="T49" fmla="*/ 212 h 235"/>
                    <a:gd name="T50" fmla="*/ 180 w 392"/>
                    <a:gd name="T51" fmla="*/ 212 h 235"/>
                    <a:gd name="T52" fmla="*/ 155 w 392"/>
                    <a:gd name="T53" fmla="*/ 159 h 235"/>
                    <a:gd name="T54" fmla="*/ 127 w 392"/>
                    <a:gd name="T55" fmla="*/ 111 h 235"/>
                    <a:gd name="T56" fmla="*/ 92 w 392"/>
                    <a:gd name="T57" fmla="*/ 95 h 235"/>
                    <a:gd name="T58" fmla="*/ 60 w 392"/>
                    <a:gd name="T59" fmla="*/ 92 h 235"/>
                    <a:gd name="T60" fmla="*/ 26 w 392"/>
                    <a:gd name="T61" fmla="*/ 75 h 235"/>
                    <a:gd name="T62" fmla="*/ 28 w 392"/>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2" h="235">
                      <a:moveTo>
                        <a:pt x="0" y="0"/>
                      </a:moveTo>
                      <a:lnTo>
                        <a:pt x="35" y="3"/>
                      </a:lnTo>
                      <a:lnTo>
                        <a:pt x="64" y="6"/>
                      </a:lnTo>
                      <a:lnTo>
                        <a:pt x="77" y="39"/>
                      </a:lnTo>
                      <a:lnTo>
                        <a:pt x="79" y="50"/>
                      </a:lnTo>
                      <a:lnTo>
                        <a:pt x="83" y="56"/>
                      </a:lnTo>
                      <a:lnTo>
                        <a:pt x="92" y="47"/>
                      </a:lnTo>
                      <a:lnTo>
                        <a:pt x="108" y="47"/>
                      </a:lnTo>
                      <a:lnTo>
                        <a:pt x="116" y="56"/>
                      </a:lnTo>
                      <a:lnTo>
                        <a:pt x="121" y="53"/>
                      </a:lnTo>
                      <a:lnTo>
                        <a:pt x="134" y="39"/>
                      </a:lnTo>
                      <a:lnTo>
                        <a:pt x="136" y="39"/>
                      </a:lnTo>
                      <a:lnTo>
                        <a:pt x="148" y="31"/>
                      </a:lnTo>
                      <a:lnTo>
                        <a:pt x="158" y="31"/>
                      </a:lnTo>
                      <a:lnTo>
                        <a:pt x="194" y="47"/>
                      </a:lnTo>
                      <a:lnTo>
                        <a:pt x="208" y="47"/>
                      </a:lnTo>
                      <a:lnTo>
                        <a:pt x="224" y="61"/>
                      </a:lnTo>
                      <a:lnTo>
                        <a:pt x="239" y="67"/>
                      </a:lnTo>
                      <a:lnTo>
                        <a:pt x="252" y="78"/>
                      </a:lnTo>
                      <a:lnTo>
                        <a:pt x="264" y="81"/>
                      </a:lnTo>
                      <a:lnTo>
                        <a:pt x="292" y="92"/>
                      </a:lnTo>
                      <a:lnTo>
                        <a:pt x="305" y="111"/>
                      </a:lnTo>
                      <a:lnTo>
                        <a:pt x="312" y="123"/>
                      </a:lnTo>
                      <a:lnTo>
                        <a:pt x="310" y="128"/>
                      </a:lnTo>
                      <a:lnTo>
                        <a:pt x="321" y="139"/>
                      </a:lnTo>
                      <a:lnTo>
                        <a:pt x="329" y="142"/>
                      </a:lnTo>
                      <a:lnTo>
                        <a:pt x="333" y="145"/>
                      </a:lnTo>
                      <a:lnTo>
                        <a:pt x="345" y="148"/>
                      </a:lnTo>
                      <a:lnTo>
                        <a:pt x="363" y="164"/>
                      </a:lnTo>
                      <a:lnTo>
                        <a:pt x="363" y="176"/>
                      </a:lnTo>
                      <a:lnTo>
                        <a:pt x="373" y="187"/>
                      </a:lnTo>
                      <a:lnTo>
                        <a:pt x="375" y="192"/>
                      </a:lnTo>
                      <a:lnTo>
                        <a:pt x="391" y="215"/>
                      </a:lnTo>
                      <a:lnTo>
                        <a:pt x="377" y="234"/>
                      </a:lnTo>
                      <a:lnTo>
                        <a:pt x="373" y="234"/>
                      </a:lnTo>
                      <a:lnTo>
                        <a:pt x="360" y="234"/>
                      </a:lnTo>
                      <a:lnTo>
                        <a:pt x="356" y="226"/>
                      </a:lnTo>
                      <a:lnTo>
                        <a:pt x="349" y="226"/>
                      </a:lnTo>
                      <a:lnTo>
                        <a:pt x="342" y="228"/>
                      </a:lnTo>
                      <a:lnTo>
                        <a:pt x="310" y="184"/>
                      </a:lnTo>
                      <a:lnTo>
                        <a:pt x="289" y="187"/>
                      </a:lnTo>
                      <a:lnTo>
                        <a:pt x="270" y="184"/>
                      </a:lnTo>
                      <a:lnTo>
                        <a:pt x="264" y="189"/>
                      </a:lnTo>
                      <a:lnTo>
                        <a:pt x="257" y="198"/>
                      </a:lnTo>
                      <a:lnTo>
                        <a:pt x="255" y="192"/>
                      </a:lnTo>
                      <a:lnTo>
                        <a:pt x="246" y="206"/>
                      </a:lnTo>
                      <a:lnTo>
                        <a:pt x="233" y="226"/>
                      </a:lnTo>
                      <a:lnTo>
                        <a:pt x="222" y="217"/>
                      </a:lnTo>
                      <a:lnTo>
                        <a:pt x="208" y="212"/>
                      </a:lnTo>
                      <a:lnTo>
                        <a:pt x="199" y="212"/>
                      </a:lnTo>
                      <a:lnTo>
                        <a:pt x="187" y="206"/>
                      </a:lnTo>
                      <a:lnTo>
                        <a:pt x="180" y="212"/>
                      </a:lnTo>
                      <a:lnTo>
                        <a:pt x="171" y="184"/>
                      </a:lnTo>
                      <a:lnTo>
                        <a:pt x="155" y="159"/>
                      </a:lnTo>
                      <a:lnTo>
                        <a:pt x="141" y="128"/>
                      </a:lnTo>
                      <a:lnTo>
                        <a:pt x="127" y="111"/>
                      </a:lnTo>
                      <a:lnTo>
                        <a:pt x="116" y="95"/>
                      </a:lnTo>
                      <a:lnTo>
                        <a:pt x="92" y="95"/>
                      </a:lnTo>
                      <a:lnTo>
                        <a:pt x="70" y="103"/>
                      </a:lnTo>
                      <a:lnTo>
                        <a:pt x="60" y="92"/>
                      </a:lnTo>
                      <a:lnTo>
                        <a:pt x="37" y="84"/>
                      </a:lnTo>
                      <a:lnTo>
                        <a:pt x="26" y="75"/>
                      </a:lnTo>
                      <a:lnTo>
                        <a:pt x="26" y="42"/>
                      </a:lnTo>
                      <a:lnTo>
                        <a:pt x="28" y="25"/>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70" name="Freeform 140"/>
                <p:cNvSpPr>
                  <a:spLocks/>
                </p:cNvSpPr>
                <p:nvPr/>
              </p:nvSpPr>
              <p:spPr bwMode="auto">
                <a:xfrm>
                  <a:off x="4829" y="2362"/>
                  <a:ext cx="235" cy="310"/>
                </a:xfrm>
                <a:custGeom>
                  <a:avLst/>
                  <a:gdLst>
                    <a:gd name="T0" fmla="*/ 0 w 235"/>
                    <a:gd name="T1" fmla="*/ 8 h 310"/>
                    <a:gd name="T2" fmla="*/ 24 w 235"/>
                    <a:gd name="T3" fmla="*/ 0 h 310"/>
                    <a:gd name="T4" fmla="*/ 52 w 235"/>
                    <a:gd name="T5" fmla="*/ 14 h 310"/>
                    <a:gd name="T6" fmla="*/ 56 w 235"/>
                    <a:gd name="T7" fmla="*/ 28 h 310"/>
                    <a:gd name="T8" fmla="*/ 56 w 235"/>
                    <a:gd name="T9" fmla="*/ 33 h 310"/>
                    <a:gd name="T10" fmla="*/ 63 w 235"/>
                    <a:gd name="T11" fmla="*/ 36 h 310"/>
                    <a:gd name="T12" fmla="*/ 63 w 235"/>
                    <a:gd name="T13" fmla="*/ 42 h 310"/>
                    <a:gd name="T14" fmla="*/ 72 w 235"/>
                    <a:gd name="T15" fmla="*/ 45 h 310"/>
                    <a:gd name="T16" fmla="*/ 72 w 235"/>
                    <a:gd name="T17" fmla="*/ 56 h 310"/>
                    <a:gd name="T18" fmla="*/ 100 w 235"/>
                    <a:gd name="T19" fmla="*/ 89 h 310"/>
                    <a:gd name="T20" fmla="*/ 103 w 235"/>
                    <a:gd name="T21" fmla="*/ 89 h 310"/>
                    <a:gd name="T22" fmla="*/ 108 w 235"/>
                    <a:gd name="T23" fmla="*/ 97 h 310"/>
                    <a:gd name="T24" fmla="*/ 112 w 235"/>
                    <a:gd name="T25" fmla="*/ 106 h 310"/>
                    <a:gd name="T26" fmla="*/ 117 w 235"/>
                    <a:gd name="T27" fmla="*/ 106 h 310"/>
                    <a:gd name="T28" fmla="*/ 136 w 235"/>
                    <a:gd name="T29" fmla="*/ 117 h 310"/>
                    <a:gd name="T30" fmla="*/ 173 w 235"/>
                    <a:gd name="T31" fmla="*/ 122 h 310"/>
                    <a:gd name="T32" fmla="*/ 175 w 235"/>
                    <a:gd name="T33" fmla="*/ 161 h 310"/>
                    <a:gd name="T34" fmla="*/ 184 w 235"/>
                    <a:gd name="T35" fmla="*/ 167 h 310"/>
                    <a:gd name="T36" fmla="*/ 182 w 235"/>
                    <a:gd name="T37" fmla="*/ 181 h 310"/>
                    <a:gd name="T38" fmla="*/ 204 w 235"/>
                    <a:gd name="T39" fmla="*/ 200 h 310"/>
                    <a:gd name="T40" fmla="*/ 223 w 235"/>
                    <a:gd name="T41" fmla="*/ 209 h 310"/>
                    <a:gd name="T42" fmla="*/ 223 w 235"/>
                    <a:gd name="T43" fmla="*/ 273 h 310"/>
                    <a:gd name="T44" fmla="*/ 234 w 235"/>
                    <a:gd name="T45" fmla="*/ 298 h 310"/>
                    <a:gd name="T46" fmla="*/ 227 w 235"/>
                    <a:gd name="T47" fmla="*/ 306 h 310"/>
                    <a:gd name="T48" fmla="*/ 215 w 235"/>
                    <a:gd name="T49" fmla="*/ 309 h 310"/>
                    <a:gd name="T50" fmla="*/ 213 w 235"/>
                    <a:gd name="T51" fmla="*/ 287 h 310"/>
                    <a:gd name="T52" fmla="*/ 190 w 235"/>
                    <a:gd name="T53" fmla="*/ 309 h 310"/>
                    <a:gd name="T54" fmla="*/ 175 w 235"/>
                    <a:gd name="T55" fmla="*/ 276 h 310"/>
                    <a:gd name="T56" fmla="*/ 166 w 235"/>
                    <a:gd name="T57" fmla="*/ 253 h 310"/>
                    <a:gd name="T58" fmla="*/ 141 w 235"/>
                    <a:gd name="T59" fmla="*/ 223 h 310"/>
                    <a:gd name="T60" fmla="*/ 134 w 235"/>
                    <a:gd name="T61" fmla="*/ 223 h 310"/>
                    <a:gd name="T62" fmla="*/ 110 w 235"/>
                    <a:gd name="T63" fmla="*/ 206 h 310"/>
                    <a:gd name="T64" fmla="*/ 106 w 235"/>
                    <a:gd name="T65" fmla="*/ 189 h 310"/>
                    <a:gd name="T66" fmla="*/ 106 w 235"/>
                    <a:gd name="T67" fmla="*/ 178 h 310"/>
                    <a:gd name="T68" fmla="*/ 87 w 235"/>
                    <a:gd name="T69" fmla="*/ 134 h 310"/>
                    <a:gd name="T70" fmla="*/ 78 w 235"/>
                    <a:gd name="T71" fmla="*/ 106 h 310"/>
                    <a:gd name="T72" fmla="*/ 54 w 235"/>
                    <a:gd name="T73" fmla="*/ 81 h 310"/>
                    <a:gd name="T74" fmla="*/ 21 w 235"/>
                    <a:gd name="T75" fmla="*/ 42 h 310"/>
                    <a:gd name="T76" fmla="*/ 0 w 235"/>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5" h="310">
                      <a:moveTo>
                        <a:pt x="0" y="8"/>
                      </a:moveTo>
                      <a:lnTo>
                        <a:pt x="24" y="0"/>
                      </a:lnTo>
                      <a:lnTo>
                        <a:pt x="52" y="14"/>
                      </a:lnTo>
                      <a:lnTo>
                        <a:pt x="56" y="28"/>
                      </a:lnTo>
                      <a:lnTo>
                        <a:pt x="56" y="33"/>
                      </a:lnTo>
                      <a:lnTo>
                        <a:pt x="63" y="36"/>
                      </a:lnTo>
                      <a:lnTo>
                        <a:pt x="63" y="42"/>
                      </a:lnTo>
                      <a:lnTo>
                        <a:pt x="72" y="45"/>
                      </a:lnTo>
                      <a:lnTo>
                        <a:pt x="72" y="56"/>
                      </a:lnTo>
                      <a:lnTo>
                        <a:pt x="100" y="89"/>
                      </a:lnTo>
                      <a:lnTo>
                        <a:pt x="103" y="89"/>
                      </a:lnTo>
                      <a:lnTo>
                        <a:pt x="108" y="97"/>
                      </a:lnTo>
                      <a:lnTo>
                        <a:pt x="112" y="106"/>
                      </a:lnTo>
                      <a:lnTo>
                        <a:pt x="117" y="106"/>
                      </a:lnTo>
                      <a:lnTo>
                        <a:pt x="136" y="117"/>
                      </a:lnTo>
                      <a:lnTo>
                        <a:pt x="173" y="122"/>
                      </a:lnTo>
                      <a:lnTo>
                        <a:pt x="175" y="161"/>
                      </a:lnTo>
                      <a:lnTo>
                        <a:pt x="184" y="167"/>
                      </a:lnTo>
                      <a:lnTo>
                        <a:pt x="182" y="181"/>
                      </a:lnTo>
                      <a:lnTo>
                        <a:pt x="204" y="200"/>
                      </a:lnTo>
                      <a:lnTo>
                        <a:pt x="223" y="209"/>
                      </a:lnTo>
                      <a:lnTo>
                        <a:pt x="223" y="273"/>
                      </a:lnTo>
                      <a:lnTo>
                        <a:pt x="234" y="298"/>
                      </a:lnTo>
                      <a:lnTo>
                        <a:pt x="227" y="306"/>
                      </a:lnTo>
                      <a:lnTo>
                        <a:pt x="215" y="309"/>
                      </a:lnTo>
                      <a:lnTo>
                        <a:pt x="213" y="287"/>
                      </a:lnTo>
                      <a:lnTo>
                        <a:pt x="190" y="309"/>
                      </a:lnTo>
                      <a:lnTo>
                        <a:pt x="175" y="276"/>
                      </a:lnTo>
                      <a:lnTo>
                        <a:pt x="166" y="253"/>
                      </a:lnTo>
                      <a:lnTo>
                        <a:pt x="141" y="223"/>
                      </a:lnTo>
                      <a:lnTo>
                        <a:pt x="134" y="223"/>
                      </a:lnTo>
                      <a:lnTo>
                        <a:pt x="110" y="206"/>
                      </a:lnTo>
                      <a:lnTo>
                        <a:pt x="106" y="189"/>
                      </a:lnTo>
                      <a:lnTo>
                        <a:pt x="106" y="178"/>
                      </a:lnTo>
                      <a:lnTo>
                        <a:pt x="87" y="134"/>
                      </a:lnTo>
                      <a:lnTo>
                        <a:pt x="78" y="106"/>
                      </a:lnTo>
                      <a:lnTo>
                        <a:pt x="54" y="81"/>
                      </a:lnTo>
                      <a:lnTo>
                        <a:pt x="21" y="42"/>
                      </a:lnTo>
                      <a:lnTo>
                        <a:pt x="0" y="8"/>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71" name="Freeform 141"/>
                <p:cNvSpPr>
                  <a:spLocks/>
                </p:cNvSpPr>
                <p:nvPr/>
              </p:nvSpPr>
              <p:spPr bwMode="auto">
                <a:xfrm>
                  <a:off x="5247" y="2029"/>
                  <a:ext cx="229" cy="341"/>
                </a:xfrm>
                <a:custGeom>
                  <a:avLst/>
                  <a:gdLst>
                    <a:gd name="T0" fmla="*/ 16 w 230"/>
                    <a:gd name="T1" fmla="*/ 0 h 341"/>
                    <a:gd name="T2" fmla="*/ 35 w 230"/>
                    <a:gd name="T3" fmla="*/ 0 h 341"/>
                    <a:gd name="T4" fmla="*/ 57 w 230"/>
                    <a:gd name="T5" fmla="*/ 36 h 341"/>
                    <a:gd name="T6" fmla="*/ 53 w 230"/>
                    <a:gd name="T7" fmla="*/ 70 h 341"/>
                    <a:gd name="T8" fmla="*/ 66 w 230"/>
                    <a:gd name="T9" fmla="*/ 81 h 341"/>
                    <a:gd name="T10" fmla="*/ 73 w 230"/>
                    <a:gd name="T11" fmla="*/ 103 h 341"/>
                    <a:gd name="T12" fmla="*/ 88 w 230"/>
                    <a:gd name="T13" fmla="*/ 114 h 341"/>
                    <a:gd name="T14" fmla="*/ 105 w 230"/>
                    <a:gd name="T15" fmla="*/ 117 h 341"/>
                    <a:gd name="T16" fmla="*/ 115 w 230"/>
                    <a:gd name="T17" fmla="*/ 134 h 341"/>
                    <a:gd name="T18" fmla="*/ 125 w 230"/>
                    <a:gd name="T19" fmla="*/ 153 h 341"/>
                    <a:gd name="T20" fmla="*/ 130 w 230"/>
                    <a:gd name="T21" fmla="*/ 153 h 341"/>
                    <a:gd name="T22" fmla="*/ 152 w 230"/>
                    <a:gd name="T23" fmla="*/ 170 h 341"/>
                    <a:gd name="T24" fmla="*/ 152 w 230"/>
                    <a:gd name="T25" fmla="*/ 212 h 341"/>
                    <a:gd name="T26" fmla="*/ 159 w 230"/>
                    <a:gd name="T27" fmla="*/ 231 h 341"/>
                    <a:gd name="T28" fmla="*/ 166 w 230"/>
                    <a:gd name="T29" fmla="*/ 242 h 341"/>
                    <a:gd name="T30" fmla="*/ 175 w 230"/>
                    <a:gd name="T31" fmla="*/ 254 h 341"/>
                    <a:gd name="T32" fmla="*/ 182 w 230"/>
                    <a:gd name="T33" fmla="*/ 268 h 341"/>
                    <a:gd name="T34" fmla="*/ 187 w 230"/>
                    <a:gd name="T35" fmla="*/ 284 h 341"/>
                    <a:gd name="T36" fmla="*/ 205 w 230"/>
                    <a:gd name="T37" fmla="*/ 298 h 341"/>
                    <a:gd name="T38" fmla="*/ 203 w 230"/>
                    <a:gd name="T39" fmla="*/ 315 h 341"/>
                    <a:gd name="T40" fmla="*/ 185 w 230"/>
                    <a:gd name="T41" fmla="*/ 318 h 341"/>
                    <a:gd name="T42" fmla="*/ 178 w 230"/>
                    <a:gd name="T43" fmla="*/ 304 h 341"/>
                    <a:gd name="T44" fmla="*/ 166 w 230"/>
                    <a:gd name="T45" fmla="*/ 304 h 341"/>
                    <a:gd name="T46" fmla="*/ 166 w 230"/>
                    <a:gd name="T47" fmla="*/ 340 h 341"/>
                    <a:gd name="T48" fmla="*/ 154 w 230"/>
                    <a:gd name="T49" fmla="*/ 340 h 341"/>
                    <a:gd name="T50" fmla="*/ 141 w 230"/>
                    <a:gd name="T51" fmla="*/ 323 h 341"/>
                    <a:gd name="T52" fmla="*/ 132 w 230"/>
                    <a:gd name="T53" fmla="*/ 315 h 341"/>
                    <a:gd name="T54" fmla="*/ 132 w 230"/>
                    <a:gd name="T55" fmla="*/ 295 h 341"/>
                    <a:gd name="T56" fmla="*/ 115 w 230"/>
                    <a:gd name="T57" fmla="*/ 295 h 341"/>
                    <a:gd name="T58" fmla="*/ 115 w 230"/>
                    <a:gd name="T59" fmla="*/ 315 h 341"/>
                    <a:gd name="T60" fmla="*/ 115 w 230"/>
                    <a:gd name="T61" fmla="*/ 295 h 341"/>
                    <a:gd name="T62" fmla="*/ 115 w 230"/>
                    <a:gd name="T63" fmla="*/ 276 h 341"/>
                    <a:gd name="T64" fmla="*/ 121 w 230"/>
                    <a:gd name="T65" fmla="*/ 268 h 341"/>
                    <a:gd name="T66" fmla="*/ 134 w 230"/>
                    <a:gd name="T67" fmla="*/ 273 h 341"/>
                    <a:gd name="T68" fmla="*/ 136 w 230"/>
                    <a:gd name="T69" fmla="*/ 240 h 341"/>
                    <a:gd name="T70" fmla="*/ 123 w 230"/>
                    <a:gd name="T71" fmla="*/ 229 h 341"/>
                    <a:gd name="T72" fmla="*/ 115 w 230"/>
                    <a:gd name="T73" fmla="*/ 201 h 341"/>
                    <a:gd name="T74" fmla="*/ 115 w 230"/>
                    <a:gd name="T75" fmla="*/ 167 h 341"/>
                    <a:gd name="T76" fmla="*/ 108 w 230"/>
                    <a:gd name="T77" fmla="*/ 156 h 341"/>
                    <a:gd name="T78" fmla="*/ 96 w 230"/>
                    <a:gd name="T79" fmla="*/ 142 h 341"/>
                    <a:gd name="T80" fmla="*/ 77 w 230"/>
                    <a:gd name="T81" fmla="*/ 134 h 341"/>
                    <a:gd name="T82" fmla="*/ 88 w 230"/>
                    <a:gd name="T83" fmla="*/ 164 h 341"/>
                    <a:gd name="T84" fmla="*/ 66 w 230"/>
                    <a:gd name="T85" fmla="*/ 178 h 341"/>
                    <a:gd name="T86" fmla="*/ 53 w 230"/>
                    <a:gd name="T87" fmla="*/ 145 h 341"/>
                    <a:gd name="T88" fmla="*/ 42 w 230"/>
                    <a:gd name="T89" fmla="*/ 137 h 341"/>
                    <a:gd name="T90" fmla="*/ 42 w 230"/>
                    <a:gd name="T91" fmla="*/ 117 h 341"/>
                    <a:gd name="T92" fmla="*/ 27 w 230"/>
                    <a:gd name="T93" fmla="*/ 95 h 341"/>
                    <a:gd name="T94" fmla="*/ 9 w 230"/>
                    <a:gd name="T95" fmla="*/ 81 h 341"/>
                    <a:gd name="T96" fmla="*/ 0 w 230"/>
                    <a:gd name="T97" fmla="*/ 67 h 341"/>
                    <a:gd name="T98" fmla="*/ 4 w 230"/>
                    <a:gd name="T99" fmla="*/ 56 h 341"/>
                    <a:gd name="T100" fmla="*/ 18 w 230"/>
                    <a:gd name="T101" fmla="*/ 61 h 341"/>
                    <a:gd name="T102" fmla="*/ 22 w 230"/>
                    <a:gd name="T103" fmla="*/ 47 h 341"/>
                    <a:gd name="T104" fmla="*/ 18 w 230"/>
                    <a:gd name="T105" fmla="*/ 28 h 341"/>
                    <a:gd name="T106" fmla="*/ 16 w 230"/>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0" h="341">
                      <a:moveTo>
                        <a:pt x="16" y="0"/>
                      </a:moveTo>
                      <a:lnTo>
                        <a:pt x="35" y="0"/>
                      </a:lnTo>
                      <a:lnTo>
                        <a:pt x="57" y="36"/>
                      </a:lnTo>
                      <a:lnTo>
                        <a:pt x="53" y="70"/>
                      </a:lnTo>
                      <a:lnTo>
                        <a:pt x="66" y="81"/>
                      </a:lnTo>
                      <a:lnTo>
                        <a:pt x="73" y="103"/>
                      </a:lnTo>
                      <a:lnTo>
                        <a:pt x="88" y="114"/>
                      </a:lnTo>
                      <a:lnTo>
                        <a:pt x="105" y="117"/>
                      </a:lnTo>
                      <a:lnTo>
                        <a:pt x="132" y="134"/>
                      </a:lnTo>
                      <a:lnTo>
                        <a:pt x="149" y="153"/>
                      </a:lnTo>
                      <a:lnTo>
                        <a:pt x="154" y="153"/>
                      </a:lnTo>
                      <a:lnTo>
                        <a:pt x="176" y="170"/>
                      </a:lnTo>
                      <a:lnTo>
                        <a:pt x="176" y="212"/>
                      </a:lnTo>
                      <a:lnTo>
                        <a:pt x="183" y="231"/>
                      </a:lnTo>
                      <a:lnTo>
                        <a:pt x="190" y="242"/>
                      </a:lnTo>
                      <a:lnTo>
                        <a:pt x="199" y="254"/>
                      </a:lnTo>
                      <a:lnTo>
                        <a:pt x="206" y="268"/>
                      </a:lnTo>
                      <a:lnTo>
                        <a:pt x="211" y="284"/>
                      </a:lnTo>
                      <a:lnTo>
                        <a:pt x="229" y="298"/>
                      </a:lnTo>
                      <a:lnTo>
                        <a:pt x="227" y="315"/>
                      </a:lnTo>
                      <a:lnTo>
                        <a:pt x="209" y="318"/>
                      </a:lnTo>
                      <a:lnTo>
                        <a:pt x="202" y="304"/>
                      </a:lnTo>
                      <a:lnTo>
                        <a:pt x="190" y="304"/>
                      </a:lnTo>
                      <a:lnTo>
                        <a:pt x="190" y="340"/>
                      </a:lnTo>
                      <a:lnTo>
                        <a:pt x="178" y="340"/>
                      </a:lnTo>
                      <a:lnTo>
                        <a:pt x="165" y="323"/>
                      </a:lnTo>
                      <a:lnTo>
                        <a:pt x="156" y="315"/>
                      </a:lnTo>
                      <a:lnTo>
                        <a:pt x="156" y="295"/>
                      </a:lnTo>
                      <a:lnTo>
                        <a:pt x="137" y="295"/>
                      </a:lnTo>
                      <a:lnTo>
                        <a:pt x="130" y="315"/>
                      </a:lnTo>
                      <a:lnTo>
                        <a:pt x="123" y="295"/>
                      </a:lnTo>
                      <a:lnTo>
                        <a:pt x="121" y="276"/>
                      </a:lnTo>
                      <a:lnTo>
                        <a:pt x="145" y="268"/>
                      </a:lnTo>
                      <a:lnTo>
                        <a:pt x="158" y="273"/>
                      </a:lnTo>
                      <a:lnTo>
                        <a:pt x="160" y="240"/>
                      </a:lnTo>
                      <a:lnTo>
                        <a:pt x="147" y="229"/>
                      </a:lnTo>
                      <a:lnTo>
                        <a:pt x="139" y="201"/>
                      </a:lnTo>
                      <a:lnTo>
                        <a:pt x="132" y="167"/>
                      </a:lnTo>
                      <a:lnTo>
                        <a:pt x="108" y="156"/>
                      </a:lnTo>
                      <a:lnTo>
                        <a:pt x="96" y="142"/>
                      </a:lnTo>
                      <a:lnTo>
                        <a:pt x="77" y="134"/>
                      </a:lnTo>
                      <a:lnTo>
                        <a:pt x="88" y="164"/>
                      </a:lnTo>
                      <a:lnTo>
                        <a:pt x="66" y="178"/>
                      </a:lnTo>
                      <a:lnTo>
                        <a:pt x="53" y="145"/>
                      </a:lnTo>
                      <a:lnTo>
                        <a:pt x="42" y="137"/>
                      </a:lnTo>
                      <a:lnTo>
                        <a:pt x="42" y="117"/>
                      </a:lnTo>
                      <a:lnTo>
                        <a:pt x="27" y="95"/>
                      </a:lnTo>
                      <a:lnTo>
                        <a:pt x="9" y="81"/>
                      </a:lnTo>
                      <a:lnTo>
                        <a:pt x="0" y="67"/>
                      </a:lnTo>
                      <a:lnTo>
                        <a:pt x="4" y="56"/>
                      </a:lnTo>
                      <a:lnTo>
                        <a:pt x="18" y="61"/>
                      </a:lnTo>
                      <a:lnTo>
                        <a:pt x="22" y="47"/>
                      </a:lnTo>
                      <a:lnTo>
                        <a:pt x="18" y="28"/>
                      </a:lnTo>
                      <a:lnTo>
                        <a:pt x="16"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72" name="Freeform 142"/>
                <p:cNvSpPr>
                  <a:spLocks/>
                </p:cNvSpPr>
                <p:nvPr/>
              </p:nvSpPr>
              <p:spPr bwMode="auto">
                <a:xfrm>
                  <a:off x="5196" y="1452"/>
                  <a:ext cx="169" cy="289"/>
                </a:xfrm>
                <a:custGeom>
                  <a:avLst/>
                  <a:gdLst>
                    <a:gd name="T0" fmla="*/ 35 w 169"/>
                    <a:gd name="T1" fmla="*/ 0 h 289"/>
                    <a:gd name="T2" fmla="*/ 68 w 169"/>
                    <a:gd name="T3" fmla="*/ 20 h 289"/>
                    <a:gd name="T4" fmla="*/ 87 w 169"/>
                    <a:gd name="T5" fmla="*/ 36 h 289"/>
                    <a:gd name="T6" fmla="*/ 100 w 169"/>
                    <a:gd name="T7" fmla="*/ 62 h 289"/>
                    <a:gd name="T8" fmla="*/ 112 w 169"/>
                    <a:gd name="T9" fmla="*/ 62 h 289"/>
                    <a:gd name="T10" fmla="*/ 109 w 169"/>
                    <a:gd name="T11" fmla="*/ 78 h 289"/>
                    <a:gd name="T12" fmla="*/ 122 w 169"/>
                    <a:gd name="T13" fmla="*/ 89 h 289"/>
                    <a:gd name="T14" fmla="*/ 131 w 169"/>
                    <a:gd name="T15" fmla="*/ 106 h 289"/>
                    <a:gd name="T16" fmla="*/ 152 w 169"/>
                    <a:gd name="T17" fmla="*/ 140 h 289"/>
                    <a:gd name="T18" fmla="*/ 168 w 169"/>
                    <a:gd name="T19" fmla="*/ 179 h 289"/>
                    <a:gd name="T20" fmla="*/ 140 w 169"/>
                    <a:gd name="T21" fmla="*/ 176 h 289"/>
                    <a:gd name="T22" fmla="*/ 117 w 169"/>
                    <a:gd name="T23" fmla="*/ 171 h 289"/>
                    <a:gd name="T24" fmla="*/ 133 w 169"/>
                    <a:gd name="T25" fmla="*/ 199 h 289"/>
                    <a:gd name="T26" fmla="*/ 133 w 169"/>
                    <a:gd name="T27" fmla="*/ 215 h 289"/>
                    <a:gd name="T28" fmla="*/ 133 w 169"/>
                    <a:gd name="T29" fmla="*/ 232 h 289"/>
                    <a:gd name="T30" fmla="*/ 124 w 169"/>
                    <a:gd name="T31" fmla="*/ 224 h 289"/>
                    <a:gd name="T32" fmla="*/ 114 w 169"/>
                    <a:gd name="T33" fmla="*/ 210 h 289"/>
                    <a:gd name="T34" fmla="*/ 94 w 169"/>
                    <a:gd name="T35" fmla="*/ 193 h 289"/>
                    <a:gd name="T36" fmla="*/ 83 w 169"/>
                    <a:gd name="T37" fmla="*/ 185 h 289"/>
                    <a:gd name="T38" fmla="*/ 65 w 169"/>
                    <a:gd name="T39" fmla="*/ 193 h 289"/>
                    <a:gd name="T40" fmla="*/ 54 w 169"/>
                    <a:gd name="T41" fmla="*/ 199 h 289"/>
                    <a:gd name="T42" fmla="*/ 61 w 169"/>
                    <a:gd name="T43" fmla="*/ 213 h 289"/>
                    <a:gd name="T44" fmla="*/ 79 w 169"/>
                    <a:gd name="T45" fmla="*/ 224 h 289"/>
                    <a:gd name="T46" fmla="*/ 96 w 169"/>
                    <a:gd name="T47" fmla="*/ 235 h 289"/>
                    <a:gd name="T48" fmla="*/ 103 w 169"/>
                    <a:gd name="T49" fmla="*/ 254 h 289"/>
                    <a:gd name="T50" fmla="*/ 100 w 169"/>
                    <a:gd name="T51" fmla="*/ 280 h 289"/>
                    <a:gd name="T52" fmla="*/ 100 w 169"/>
                    <a:gd name="T53" fmla="*/ 288 h 289"/>
                    <a:gd name="T54" fmla="*/ 94 w 169"/>
                    <a:gd name="T55" fmla="*/ 288 h 289"/>
                    <a:gd name="T56" fmla="*/ 83 w 169"/>
                    <a:gd name="T57" fmla="*/ 280 h 289"/>
                    <a:gd name="T58" fmla="*/ 79 w 169"/>
                    <a:gd name="T59" fmla="*/ 277 h 289"/>
                    <a:gd name="T60" fmla="*/ 72 w 169"/>
                    <a:gd name="T61" fmla="*/ 271 h 289"/>
                    <a:gd name="T62" fmla="*/ 65 w 169"/>
                    <a:gd name="T63" fmla="*/ 285 h 289"/>
                    <a:gd name="T64" fmla="*/ 54 w 169"/>
                    <a:gd name="T65" fmla="*/ 288 h 289"/>
                    <a:gd name="T66" fmla="*/ 46 w 169"/>
                    <a:gd name="T67" fmla="*/ 277 h 289"/>
                    <a:gd name="T68" fmla="*/ 46 w 169"/>
                    <a:gd name="T69" fmla="*/ 252 h 289"/>
                    <a:gd name="T70" fmla="*/ 44 w 169"/>
                    <a:gd name="T71" fmla="*/ 238 h 289"/>
                    <a:gd name="T72" fmla="*/ 33 w 169"/>
                    <a:gd name="T73" fmla="*/ 229 h 289"/>
                    <a:gd name="T74" fmla="*/ 21 w 169"/>
                    <a:gd name="T75" fmla="*/ 243 h 289"/>
                    <a:gd name="T76" fmla="*/ 5 w 169"/>
                    <a:gd name="T77" fmla="*/ 243 h 289"/>
                    <a:gd name="T78" fmla="*/ 0 w 169"/>
                    <a:gd name="T79" fmla="*/ 232 h 289"/>
                    <a:gd name="T80" fmla="*/ 5 w 169"/>
                    <a:gd name="T81" fmla="*/ 204 h 289"/>
                    <a:gd name="T82" fmla="*/ 17 w 169"/>
                    <a:gd name="T83" fmla="*/ 187 h 289"/>
                    <a:gd name="T84" fmla="*/ 16 w 169"/>
                    <a:gd name="T85" fmla="*/ 143 h 289"/>
                    <a:gd name="T86" fmla="*/ 16 w 169"/>
                    <a:gd name="T87" fmla="*/ 131 h 289"/>
                    <a:gd name="T88" fmla="*/ 28 w 169"/>
                    <a:gd name="T89" fmla="*/ 129 h 289"/>
                    <a:gd name="T90" fmla="*/ 39 w 169"/>
                    <a:gd name="T91" fmla="*/ 140 h 289"/>
                    <a:gd name="T92" fmla="*/ 59 w 169"/>
                    <a:gd name="T93" fmla="*/ 145 h 289"/>
                    <a:gd name="T94" fmla="*/ 59 w 169"/>
                    <a:gd name="T95" fmla="*/ 126 h 289"/>
                    <a:gd name="T96" fmla="*/ 51 w 169"/>
                    <a:gd name="T97" fmla="*/ 115 h 289"/>
                    <a:gd name="T98" fmla="*/ 46 w 169"/>
                    <a:gd name="T99" fmla="*/ 106 h 289"/>
                    <a:gd name="T100" fmla="*/ 52 w 169"/>
                    <a:gd name="T101" fmla="*/ 106 h 289"/>
                    <a:gd name="T102" fmla="*/ 56 w 169"/>
                    <a:gd name="T103" fmla="*/ 106 h 289"/>
                    <a:gd name="T104" fmla="*/ 61 w 169"/>
                    <a:gd name="T105" fmla="*/ 106 h 289"/>
                    <a:gd name="T106" fmla="*/ 65 w 169"/>
                    <a:gd name="T107" fmla="*/ 106 h 289"/>
                    <a:gd name="T108" fmla="*/ 72 w 169"/>
                    <a:gd name="T109" fmla="*/ 98 h 289"/>
                    <a:gd name="T110" fmla="*/ 70 w 169"/>
                    <a:gd name="T111" fmla="*/ 89 h 289"/>
                    <a:gd name="T112" fmla="*/ 63 w 169"/>
                    <a:gd name="T113" fmla="*/ 70 h 289"/>
                    <a:gd name="T114" fmla="*/ 51 w 169"/>
                    <a:gd name="T115" fmla="*/ 50 h 289"/>
                    <a:gd name="T116" fmla="*/ 33 w 169"/>
                    <a:gd name="T117" fmla="*/ 39 h 289"/>
                    <a:gd name="T118" fmla="*/ 26 w 169"/>
                    <a:gd name="T119" fmla="*/ 28 h 289"/>
                    <a:gd name="T120" fmla="*/ 35 w 169"/>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9" h="289">
                      <a:moveTo>
                        <a:pt x="35" y="0"/>
                      </a:moveTo>
                      <a:lnTo>
                        <a:pt x="68" y="20"/>
                      </a:lnTo>
                      <a:lnTo>
                        <a:pt x="87" y="36"/>
                      </a:lnTo>
                      <a:lnTo>
                        <a:pt x="100" y="62"/>
                      </a:lnTo>
                      <a:lnTo>
                        <a:pt x="112" y="62"/>
                      </a:lnTo>
                      <a:lnTo>
                        <a:pt x="109" y="78"/>
                      </a:lnTo>
                      <a:lnTo>
                        <a:pt x="122" y="89"/>
                      </a:lnTo>
                      <a:lnTo>
                        <a:pt x="131" y="106"/>
                      </a:lnTo>
                      <a:lnTo>
                        <a:pt x="152" y="140"/>
                      </a:lnTo>
                      <a:lnTo>
                        <a:pt x="168" y="179"/>
                      </a:lnTo>
                      <a:lnTo>
                        <a:pt x="140" y="176"/>
                      </a:lnTo>
                      <a:lnTo>
                        <a:pt x="117" y="171"/>
                      </a:lnTo>
                      <a:lnTo>
                        <a:pt x="133" y="199"/>
                      </a:lnTo>
                      <a:lnTo>
                        <a:pt x="133" y="215"/>
                      </a:lnTo>
                      <a:lnTo>
                        <a:pt x="133" y="232"/>
                      </a:lnTo>
                      <a:lnTo>
                        <a:pt x="124" y="224"/>
                      </a:lnTo>
                      <a:lnTo>
                        <a:pt x="114" y="210"/>
                      </a:lnTo>
                      <a:lnTo>
                        <a:pt x="94" y="193"/>
                      </a:lnTo>
                      <a:lnTo>
                        <a:pt x="83" y="185"/>
                      </a:lnTo>
                      <a:lnTo>
                        <a:pt x="65" y="193"/>
                      </a:lnTo>
                      <a:lnTo>
                        <a:pt x="54" y="199"/>
                      </a:lnTo>
                      <a:lnTo>
                        <a:pt x="61" y="213"/>
                      </a:lnTo>
                      <a:lnTo>
                        <a:pt x="79" y="224"/>
                      </a:lnTo>
                      <a:lnTo>
                        <a:pt x="96" y="235"/>
                      </a:lnTo>
                      <a:lnTo>
                        <a:pt x="103" y="254"/>
                      </a:lnTo>
                      <a:lnTo>
                        <a:pt x="100" y="280"/>
                      </a:lnTo>
                      <a:lnTo>
                        <a:pt x="100" y="288"/>
                      </a:lnTo>
                      <a:lnTo>
                        <a:pt x="94" y="288"/>
                      </a:lnTo>
                      <a:lnTo>
                        <a:pt x="83" y="280"/>
                      </a:lnTo>
                      <a:lnTo>
                        <a:pt x="79" y="277"/>
                      </a:lnTo>
                      <a:lnTo>
                        <a:pt x="72" y="271"/>
                      </a:lnTo>
                      <a:lnTo>
                        <a:pt x="65" y="285"/>
                      </a:lnTo>
                      <a:lnTo>
                        <a:pt x="54" y="288"/>
                      </a:lnTo>
                      <a:lnTo>
                        <a:pt x="46" y="277"/>
                      </a:lnTo>
                      <a:lnTo>
                        <a:pt x="46" y="252"/>
                      </a:lnTo>
                      <a:lnTo>
                        <a:pt x="44" y="238"/>
                      </a:lnTo>
                      <a:lnTo>
                        <a:pt x="33" y="229"/>
                      </a:lnTo>
                      <a:lnTo>
                        <a:pt x="21" y="243"/>
                      </a:lnTo>
                      <a:lnTo>
                        <a:pt x="5" y="243"/>
                      </a:lnTo>
                      <a:lnTo>
                        <a:pt x="0" y="232"/>
                      </a:lnTo>
                      <a:lnTo>
                        <a:pt x="5" y="204"/>
                      </a:lnTo>
                      <a:lnTo>
                        <a:pt x="17" y="187"/>
                      </a:lnTo>
                      <a:lnTo>
                        <a:pt x="16" y="143"/>
                      </a:lnTo>
                      <a:lnTo>
                        <a:pt x="16" y="131"/>
                      </a:lnTo>
                      <a:lnTo>
                        <a:pt x="28" y="129"/>
                      </a:lnTo>
                      <a:lnTo>
                        <a:pt x="39" y="140"/>
                      </a:lnTo>
                      <a:lnTo>
                        <a:pt x="59" y="145"/>
                      </a:lnTo>
                      <a:lnTo>
                        <a:pt x="59" y="126"/>
                      </a:lnTo>
                      <a:lnTo>
                        <a:pt x="51" y="115"/>
                      </a:lnTo>
                      <a:lnTo>
                        <a:pt x="46" y="106"/>
                      </a:lnTo>
                      <a:lnTo>
                        <a:pt x="52" y="106"/>
                      </a:lnTo>
                      <a:lnTo>
                        <a:pt x="56" y="106"/>
                      </a:lnTo>
                      <a:lnTo>
                        <a:pt x="61" y="106"/>
                      </a:lnTo>
                      <a:lnTo>
                        <a:pt x="65" y="106"/>
                      </a:lnTo>
                      <a:lnTo>
                        <a:pt x="72" y="98"/>
                      </a:lnTo>
                      <a:lnTo>
                        <a:pt x="70" y="89"/>
                      </a:lnTo>
                      <a:lnTo>
                        <a:pt x="63" y="70"/>
                      </a:lnTo>
                      <a:lnTo>
                        <a:pt x="51" y="50"/>
                      </a:lnTo>
                      <a:lnTo>
                        <a:pt x="33" y="39"/>
                      </a:lnTo>
                      <a:lnTo>
                        <a:pt x="26" y="28"/>
                      </a:lnTo>
                      <a:lnTo>
                        <a:pt x="35"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73" name="Freeform 143"/>
                <p:cNvSpPr>
                  <a:spLocks/>
                </p:cNvSpPr>
                <p:nvPr/>
              </p:nvSpPr>
              <p:spPr bwMode="auto">
                <a:xfrm>
                  <a:off x="5002" y="1104"/>
                  <a:ext cx="186" cy="236"/>
                </a:xfrm>
                <a:custGeom>
                  <a:avLst/>
                  <a:gdLst>
                    <a:gd name="T0" fmla="*/ 0 w 186"/>
                    <a:gd name="T1" fmla="*/ 0 h 237"/>
                    <a:gd name="T2" fmla="*/ 18 w 186"/>
                    <a:gd name="T3" fmla="*/ 0 h 237"/>
                    <a:gd name="T4" fmla="*/ 24 w 186"/>
                    <a:gd name="T5" fmla="*/ 17 h 237"/>
                    <a:gd name="T6" fmla="*/ 48 w 186"/>
                    <a:gd name="T7" fmla="*/ 42 h 237"/>
                    <a:gd name="T8" fmla="*/ 60 w 186"/>
                    <a:gd name="T9" fmla="*/ 69 h 237"/>
                    <a:gd name="T10" fmla="*/ 77 w 186"/>
                    <a:gd name="T11" fmla="*/ 72 h 237"/>
                    <a:gd name="T12" fmla="*/ 90 w 186"/>
                    <a:gd name="T13" fmla="*/ 78 h 237"/>
                    <a:gd name="T14" fmla="*/ 101 w 186"/>
                    <a:gd name="T15" fmla="*/ 89 h 237"/>
                    <a:gd name="T16" fmla="*/ 115 w 186"/>
                    <a:gd name="T17" fmla="*/ 89 h 237"/>
                    <a:gd name="T18" fmla="*/ 130 w 186"/>
                    <a:gd name="T19" fmla="*/ 106 h 237"/>
                    <a:gd name="T20" fmla="*/ 143 w 186"/>
                    <a:gd name="T21" fmla="*/ 118 h 237"/>
                    <a:gd name="T22" fmla="*/ 159 w 186"/>
                    <a:gd name="T23" fmla="*/ 118 h 237"/>
                    <a:gd name="T24" fmla="*/ 157 w 186"/>
                    <a:gd name="T25" fmla="*/ 118 h 237"/>
                    <a:gd name="T26" fmla="*/ 148 w 186"/>
                    <a:gd name="T27" fmla="*/ 118 h 237"/>
                    <a:gd name="T28" fmla="*/ 139 w 186"/>
                    <a:gd name="T29" fmla="*/ 118 h 237"/>
                    <a:gd name="T30" fmla="*/ 134 w 186"/>
                    <a:gd name="T31" fmla="*/ 126 h 237"/>
                    <a:gd name="T32" fmla="*/ 152 w 186"/>
                    <a:gd name="T33" fmla="*/ 143 h 237"/>
                    <a:gd name="T34" fmla="*/ 165 w 186"/>
                    <a:gd name="T35" fmla="*/ 159 h 237"/>
                    <a:gd name="T36" fmla="*/ 185 w 186"/>
                    <a:gd name="T37" fmla="*/ 176 h 237"/>
                    <a:gd name="T38" fmla="*/ 171 w 186"/>
                    <a:gd name="T39" fmla="*/ 195 h 237"/>
                    <a:gd name="T40" fmla="*/ 161 w 186"/>
                    <a:gd name="T41" fmla="*/ 201 h 237"/>
                    <a:gd name="T42" fmla="*/ 162 w 186"/>
                    <a:gd name="T43" fmla="*/ 212 h 237"/>
                    <a:gd name="T44" fmla="*/ 143 w 186"/>
                    <a:gd name="T45" fmla="*/ 212 h 237"/>
                    <a:gd name="T46" fmla="*/ 136 w 186"/>
                    <a:gd name="T47" fmla="*/ 204 h 237"/>
                    <a:gd name="T48" fmla="*/ 121 w 186"/>
                    <a:gd name="T49" fmla="*/ 181 h 237"/>
                    <a:gd name="T50" fmla="*/ 110 w 186"/>
                    <a:gd name="T51" fmla="*/ 162 h 237"/>
                    <a:gd name="T52" fmla="*/ 92 w 186"/>
                    <a:gd name="T53" fmla="*/ 129 h 237"/>
                    <a:gd name="T54" fmla="*/ 72 w 186"/>
                    <a:gd name="T55" fmla="*/ 118 h 237"/>
                    <a:gd name="T56" fmla="*/ 51 w 186"/>
                    <a:gd name="T57" fmla="*/ 92 h 237"/>
                    <a:gd name="T58" fmla="*/ 37 w 186"/>
                    <a:gd name="T59" fmla="*/ 81 h 237"/>
                    <a:gd name="T60" fmla="*/ 26 w 186"/>
                    <a:gd name="T61" fmla="*/ 72 h 237"/>
                    <a:gd name="T62" fmla="*/ 23 w 186"/>
                    <a:gd name="T63" fmla="*/ 53 h 237"/>
                    <a:gd name="T64" fmla="*/ 2 w 186"/>
                    <a:gd name="T65" fmla="*/ 36 h 237"/>
                    <a:gd name="T66" fmla="*/ 2 w 186"/>
                    <a:gd name="T67" fmla="*/ 25 h 237"/>
                    <a:gd name="T68" fmla="*/ 0 w 186"/>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6" h="237">
                      <a:moveTo>
                        <a:pt x="0" y="0"/>
                      </a:moveTo>
                      <a:lnTo>
                        <a:pt x="18" y="0"/>
                      </a:lnTo>
                      <a:lnTo>
                        <a:pt x="24" y="17"/>
                      </a:lnTo>
                      <a:lnTo>
                        <a:pt x="48" y="42"/>
                      </a:lnTo>
                      <a:lnTo>
                        <a:pt x="60" y="69"/>
                      </a:lnTo>
                      <a:lnTo>
                        <a:pt x="77" y="72"/>
                      </a:lnTo>
                      <a:lnTo>
                        <a:pt x="90" y="78"/>
                      </a:lnTo>
                      <a:lnTo>
                        <a:pt x="101" y="89"/>
                      </a:lnTo>
                      <a:lnTo>
                        <a:pt x="115" y="89"/>
                      </a:lnTo>
                      <a:lnTo>
                        <a:pt x="130" y="106"/>
                      </a:lnTo>
                      <a:lnTo>
                        <a:pt x="143" y="119"/>
                      </a:lnTo>
                      <a:lnTo>
                        <a:pt x="159" y="128"/>
                      </a:lnTo>
                      <a:lnTo>
                        <a:pt x="157" y="136"/>
                      </a:lnTo>
                      <a:lnTo>
                        <a:pt x="148" y="142"/>
                      </a:lnTo>
                      <a:lnTo>
                        <a:pt x="139" y="142"/>
                      </a:lnTo>
                      <a:lnTo>
                        <a:pt x="134" y="150"/>
                      </a:lnTo>
                      <a:lnTo>
                        <a:pt x="152" y="167"/>
                      </a:lnTo>
                      <a:lnTo>
                        <a:pt x="165" y="183"/>
                      </a:lnTo>
                      <a:lnTo>
                        <a:pt x="185" y="200"/>
                      </a:lnTo>
                      <a:lnTo>
                        <a:pt x="171" y="219"/>
                      </a:lnTo>
                      <a:lnTo>
                        <a:pt x="161" y="225"/>
                      </a:lnTo>
                      <a:lnTo>
                        <a:pt x="162" y="236"/>
                      </a:lnTo>
                      <a:lnTo>
                        <a:pt x="143" y="236"/>
                      </a:lnTo>
                      <a:lnTo>
                        <a:pt x="136" y="228"/>
                      </a:lnTo>
                      <a:lnTo>
                        <a:pt x="121" y="205"/>
                      </a:lnTo>
                      <a:lnTo>
                        <a:pt x="110" y="186"/>
                      </a:lnTo>
                      <a:lnTo>
                        <a:pt x="92" y="153"/>
                      </a:lnTo>
                      <a:lnTo>
                        <a:pt x="72" y="128"/>
                      </a:lnTo>
                      <a:lnTo>
                        <a:pt x="51" y="92"/>
                      </a:lnTo>
                      <a:lnTo>
                        <a:pt x="37" y="81"/>
                      </a:lnTo>
                      <a:lnTo>
                        <a:pt x="26" y="72"/>
                      </a:lnTo>
                      <a:lnTo>
                        <a:pt x="23" y="53"/>
                      </a:lnTo>
                      <a:lnTo>
                        <a:pt x="2" y="36"/>
                      </a:lnTo>
                      <a:lnTo>
                        <a:pt x="2" y="25"/>
                      </a:lnTo>
                      <a:lnTo>
                        <a:pt x="0"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355" name="Group 144"/>
              <p:cNvGrpSpPr>
                <a:grpSpLocks/>
              </p:cNvGrpSpPr>
              <p:nvPr/>
            </p:nvGrpSpPr>
            <p:grpSpPr bwMode="auto">
              <a:xfrm>
                <a:off x="2603" y="617"/>
                <a:ext cx="2685" cy="2766"/>
                <a:chOff x="2603" y="617"/>
                <a:chExt cx="2685" cy="2766"/>
              </a:xfrm>
            </p:grpSpPr>
            <p:sp>
              <p:nvSpPr>
                <p:cNvPr id="14356" name="Freeform 145"/>
                <p:cNvSpPr>
                  <a:spLocks/>
                </p:cNvSpPr>
                <p:nvPr/>
              </p:nvSpPr>
              <p:spPr bwMode="auto">
                <a:xfrm>
                  <a:off x="2603" y="1584"/>
                  <a:ext cx="1335" cy="1798"/>
                </a:xfrm>
                <a:custGeom>
                  <a:avLst/>
                  <a:gdLst>
                    <a:gd name="T0" fmla="*/ 1019 w 1335"/>
                    <a:gd name="T1" fmla="*/ 290 h 1799"/>
                    <a:gd name="T2" fmla="*/ 1144 w 1335"/>
                    <a:gd name="T3" fmla="*/ 589 h 1799"/>
                    <a:gd name="T4" fmla="*/ 1194 w 1335"/>
                    <a:gd name="T5" fmla="*/ 664 h 1799"/>
                    <a:gd name="T6" fmla="*/ 1304 w 1335"/>
                    <a:gd name="T7" fmla="*/ 645 h 1799"/>
                    <a:gd name="T8" fmla="*/ 1332 w 1335"/>
                    <a:gd name="T9" fmla="*/ 718 h 1799"/>
                    <a:gd name="T10" fmla="*/ 1200 w 1335"/>
                    <a:gd name="T11" fmla="*/ 899 h 1799"/>
                    <a:gd name="T12" fmla="*/ 1093 w 1335"/>
                    <a:gd name="T13" fmla="*/ 1126 h 1799"/>
                    <a:gd name="T14" fmla="*/ 1109 w 1335"/>
                    <a:gd name="T15" fmla="*/ 1210 h 1799"/>
                    <a:gd name="T16" fmla="*/ 1109 w 1335"/>
                    <a:gd name="T17" fmla="*/ 1294 h 1799"/>
                    <a:gd name="T18" fmla="*/ 1061 w 1335"/>
                    <a:gd name="T19" fmla="*/ 1325 h 1799"/>
                    <a:gd name="T20" fmla="*/ 991 w 1335"/>
                    <a:gd name="T21" fmla="*/ 1439 h 1799"/>
                    <a:gd name="T22" fmla="*/ 964 w 1335"/>
                    <a:gd name="T23" fmla="*/ 1537 h 1799"/>
                    <a:gd name="T24" fmla="*/ 899 w 1335"/>
                    <a:gd name="T25" fmla="*/ 1671 h 1799"/>
                    <a:gd name="T26" fmla="*/ 862 w 1335"/>
                    <a:gd name="T27" fmla="*/ 1701 h 1799"/>
                    <a:gd name="T28" fmla="*/ 781 w 1335"/>
                    <a:gd name="T29" fmla="*/ 1768 h 1799"/>
                    <a:gd name="T30" fmla="*/ 683 w 1335"/>
                    <a:gd name="T31" fmla="*/ 1746 h 1799"/>
                    <a:gd name="T32" fmla="*/ 671 w 1335"/>
                    <a:gd name="T33" fmla="*/ 1682 h 1799"/>
                    <a:gd name="T34" fmla="*/ 628 w 1335"/>
                    <a:gd name="T35" fmla="*/ 1593 h 1799"/>
                    <a:gd name="T36" fmla="*/ 619 w 1335"/>
                    <a:gd name="T37" fmla="*/ 1517 h 1799"/>
                    <a:gd name="T38" fmla="*/ 606 w 1335"/>
                    <a:gd name="T39" fmla="*/ 1467 h 1799"/>
                    <a:gd name="T40" fmla="*/ 565 w 1335"/>
                    <a:gd name="T41" fmla="*/ 1411 h 1799"/>
                    <a:gd name="T42" fmla="*/ 538 w 1335"/>
                    <a:gd name="T43" fmla="*/ 1338 h 1799"/>
                    <a:gd name="T44" fmla="*/ 575 w 1335"/>
                    <a:gd name="T45" fmla="*/ 1216 h 1799"/>
                    <a:gd name="T46" fmla="*/ 558 w 1335"/>
                    <a:gd name="T47" fmla="*/ 1043 h 1799"/>
                    <a:gd name="T48" fmla="*/ 498 w 1335"/>
                    <a:gd name="T49" fmla="*/ 956 h 1799"/>
                    <a:gd name="T50" fmla="*/ 490 w 1335"/>
                    <a:gd name="T51" fmla="*/ 843 h 1799"/>
                    <a:gd name="T52" fmla="*/ 405 w 1335"/>
                    <a:gd name="T53" fmla="*/ 793 h 1799"/>
                    <a:gd name="T54" fmla="*/ 294 w 1335"/>
                    <a:gd name="T55" fmla="*/ 807 h 1799"/>
                    <a:gd name="T56" fmla="*/ 63 w 1335"/>
                    <a:gd name="T57" fmla="*/ 698 h 1799"/>
                    <a:gd name="T58" fmla="*/ 11 w 1335"/>
                    <a:gd name="T59" fmla="*/ 522 h 1799"/>
                    <a:gd name="T60" fmla="*/ 53 w 1335"/>
                    <a:gd name="T61" fmla="*/ 396 h 1799"/>
                    <a:gd name="T62" fmla="*/ 129 w 1335"/>
                    <a:gd name="T63" fmla="*/ 260 h 1799"/>
                    <a:gd name="T64" fmla="*/ 243 w 1335"/>
                    <a:gd name="T65" fmla="*/ 156 h 1799"/>
                    <a:gd name="T66" fmla="*/ 328 w 1335"/>
                    <a:gd name="T67" fmla="*/ 47 h 1799"/>
                    <a:gd name="T68" fmla="*/ 407 w 1335"/>
                    <a:gd name="T69" fmla="*/ 75 h 1799"/>
                    <a:gd name="T70" fmla="*/ 491 w 1335"/>
                    <a:gd name="T71" fmla="*/ 28 h 1799"/>
                    <a:gd name="T72" fmla="*/ 551 w 1335"/>
                    <a:gd name="T73" fmla="*/ 6 h 1799"/>
                    <a:gd name="T74" fmla="*/ 597 w 1335"/>
                    <a:gd name="T75" fmla="*/ 61 h 1799"/>
                    <a:gd name="T76" fmla="*/ 688 w 1335"/>
                    <a:gd name="T77" fmla="*/ 151 h 1799"/>
                    <a:gd name="T78" fmla="*/ 752 w 1335"/>
                    <a:gd name="T79" fmla="*/ 109 h 1799"/>
                    <a:gd name="T80" fmla="*/ 848 w 1335"/>
                    <a:gd name="T81" fmla="*/ 140 h 1799"/>
                    <a:gd name="T82" fmla="*/ 954 w 1335"/>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35" h="1799">
                      <a:moveTo>
                        <a:pt x="998" y="215"/>
                      </a:moveTo>
                      <a:lnTo>
                        <a:pt x="1019" y="290"/>
                      </a:lnTo>
                      <a:lnTo>
                        <a:pt x="1061" y="405"/>
                      </a:lnTo>
                      <a:lnTo>
                        <a:pt x="1144" y="589"/>
                      </a:lnTo>
                      <a:lnTo>
                        <a:pt x="1174" y="611"/>
                      </a:lnTo>
                      <a:lnTo>
                        <a:pt x="1194" y="664"/>
                      </a:lnTo>
                      <a:lnTo>
                        <a:pt x="1260" y="662"/>
                      </a:lnTo>
                      <a:lnTo>
                        <a:pt x="1304" y="645"/>
                      </a:lnTo>
                      <a:lnTo>
                        <a:pt x="1334" y="645"/>
                      </a:lnTo>
                      <a:lnTo>
                        <a:pt x="1332" y="718"/>
                      </a:lnTo>
                      <a:lnTo>
                        <a:pt x="1320" y="757"/>
                      </a:lnTo>
                      <a:lnTo>
                        <a:pt x="1200" y="919"/>
                      </a:lnTo>
                      <a:lnTo>
                        <a:pt x="1091" y="1086"/>
                      </a:lnTo>
                      <a:lnTo>
                        <a:pt x="1093" y="1150"/>
                      </a:lnTo>
                      <a:lnTo>
                        <a:pt x="1124" y="1198"/>
                      </a:lnTo>
                      <a:lnTo>
                        <a:pt x="1109" y="1234"/>
                      </a:lnTo>
                      <a:lnTo>
                        <a:pt x="1118" y="1281"/>
                      </a:lnTo>
                      <a:lnTo>
                        <a:pt x="1109" y="1318"/>
                      </a:lnTo>
                      <a:lnTo>
                        <a:pt x="1082" y="1349"/>
                      </a:lnTo>
                      <a:lnTo>
                        <a:pt x="1061" y="1349"/>
                      </a:lnTo>
                      <a:lnTo>
                        <a:pt x="1023" y="1402"/>
                      </a:lnTo>
                      <a:lnTo>
                        <a:pt x="991" y="1463"/>
                      </a:lnTo>
                      <a:lnTo>
                        <a:pt x="998" y="1530"/>
                      </a:lnTo>
                      <a:lnTo>
                        <a:pt x="964" y="1561"/>
                      </a:lnTo>
                      <a:lnTo>
                        <a:pt x="933" y="1630"/>
                      </a:lnTo>
                      <a:lnTo>
                        <a:pt x="899" y="1695"/>
                      </a:lnTo>
                      <a:lnTo>
                        <a:pt x="880" y="1720"/>
                      </a:lnTo>
                      <a:lnTo>
                        <a:pt x="862" y="1725"/>
                      </a:lnTo>
                      <a:lnTo>
                        <a:pt x="831" y="1767"/>
                      </a:lnTo>
                      <a:lnTo>
                        <a:pt x="781" y="1792"/>
                      </a:lnTo>
                      <a:lnTo>
                        <a:pt x="718" y="1798"/>
                      </a:lnTo>
                      <a:lnTo>
                        <a:pt x="683" y="1770"/>
                      </a:lnTo>
                      <a:lnTo>
                        <a:pt x="678" y="1742"/>
                      </a:lnTo>
                      <a:lnTo>
                        <a:pt x="671" y="1706"/>
                      </a:lnTo>
                      <a:lnTo>
                        <a:pt x="648" y="1686"/>
                      </a:lnTo>
                      <a:lnTo>
                        <a:pt x="628" y="1617"/>
                      </a:lnTo>
                      <a:lnTo>
                        <a:pt x="621" y="1583"/>
                      </a:lnTo>
                      <a:lnTo>
                        <a:pt x="619" y="1541"/>
                      </a:lnTo>
                      <a:lnTo>
                        <a:pt x="608" y="1510"/>
                      </a:lnTo>
                      <a:lnTo>
                        <a:pt x="606" y="1491"/>
                      </a:lnTo>
                      <a:lnTo>
                        <a:pt x="586" y="1460"/>
                      </a:lnTo>
                      <a:lnTo>
                        <a:pt x="565" y="1435"/>
                      </a:lnTo>
                      <a:lnTo>
                        <a:pt x="549" y="1393"/>
                      </a:lnTo>
                      <a:lnTo>
                        <a:pt x="538" y="1362"/>
                      </a:lnTo>
                      <a:lnTo>
                        <a:pt x="542" y="1312"/>
                      </a:lnTo>
                      <a:lnTo>
                        <a:pt x="575" y="1240"/>
                      </a:lnTo>
                      <a:lnTo>
                        <a:pt x="581" y="1159"/>
                      </a:lnTo>
                      <a:lnTo>
                        <a:pt x="558" y="1067"/>
                      </a:lnTo>
                      <a:lnTo>
                        <a:pt x="523" y="1030"/>
                      </a:lnTo>
                      <a:lnTo>
                        <a:pt x="498" y="980"/>
                      </a:lnTo>
                      <a:lnTo>
                        <a:pt x="507" y="902"/>
                      </a:lnTo>
                      <a:lnTo>
                        <a:pt x="490" y="843"/>
                      </a:lnTo>
                      <a:lnTo>
                        <a:pt x="449" y="838"/>
                      </a:lnTo>
                      <a:lnTo>
                        <a:pt x="405" y="793"/>
                      </a:lnTo>
                      <a:lnTo>
                        <a:pt x="350" y="768"/>
                      </a:lnTo>
                      <a:lnTo>
                        <a:pt x="294" y="807"/>
                      </a:lnTo>
                      <a:lnTo>
                        <a:pt x="144" y="796"/>
                      </a:lnTo>
                      <a:lnTo>
                        <a:pt x="63" y="698"/>
                      </a:lnTo>
                      <a:lnTo>
                        <a:pt x="0" y="567"/>
                      </a:lnTo>
                      <a:lnTo>
                        <a:pt x="11" y="522"/>
                      </a:lnTo>
                      <a:lnTo>
                        <a:pt x="39" y="489"/>
                      </a:lnTo>
                      <a:lnTo>
                        <a:pt x="53" y="396"/>
                      </a:lnTo>
                      <a:lnTo>
                        <a:pt x="72" y="329"/>
                      </a:lnTo>
                      <a:lnTo>
                        <a:pt x="129" y="260"/>
                      </a:lnTo>
                      <a:lnTo>
                        <a:pt x="188" y="229"/>
                      </a:lnTo>
                      <a:lnTo>
                        <a:pt x="243" y="156"/>
                      </a:lnTo>
                      <a:lnTo>
                        <a:pt x="255" y="126"/>
                      </a:lnTo>
                      <a:lnTo>
                        <a:pt x="328" y="47"/>
                      </a:lnTo>
                      <a:lnTo>
                        <a:pt x="373" y="78"/>
                      </a:lnTo>
                      <a:lnTo>
                        <a:pt x="407" y="75"/>
                      </a:lnTo>
                      <a:lnTo>
                        <a:pt x="446" y="34"/>
                      </a:lnTo>
                      <a:lnTo>
                        <a:pt x="491" y="28"/>
                      </a:lnTo>
                      <a:lnTo>
                        <a:pt x="523" y="39"/>
                      </a:lnTo>
                      <a:lnTo>
                        <a:pt x="551" y="6"/>
                      </a:lnTo>
                      <a:lnTo>
                        <a:pt x="588" y="0"/>
                      </a:lnTo>
                      <a:lnTo>
                        <a:pt x="597" y="61"/>
                      </a:lnTo>
                      <a:lnTo>
                        <a:pt x="621" y="106"/>
                      </a:lnTo>
                      <a:lnTo>
                        <a:pt x="688" y="151"/>
                      </a:lnTo>
                      <a:lnTo>
                        <a:pt x="746" y="159"/>
                      </a:lnTo>
                      <a:lnTo>
                        <a:pt x="752" y="109"/>
                      </a:lnTo>
                      <a:lnTo>
                        <a:pt x="796" y="109"/>
                      </a:lnTo>
                      <a:lnTo>
                        <a:pt x="848" y="140"/>
                      </a:lnTo>
                      <a:lnTo>
                        <a:pt x="905" y="156"/>
                      </a:lnTo>
                      <a:lnTo>
                        <a:pt x="954" y="137"/>
                      </a:lnTo>
                      <a:lnTo>
                        <a:pt x="998" y="215"/>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4357" name="Group 146"/>
                <p:cNvGrpSpPr>
                  <a:grpSpLocks/>
                </p:cNvGrpSpPr>
                <p:nvPr/>
              </p:nvGrpSpPr>
              <p:grpSpPr bwMode="auto">
                <a:xfrm>
                  <a:off x="2694" y="617"/>
                  <a:ext cx="592" cy="620"/>
                  <a:chOff x="2694" y="617"/>
                  <a:chExt cx="592" cy="620"/>
                </a:xfrm>
              </p:grpSpPr>
              <p:grpSp>
                <p:nvGrpSpPr>
                  <p:cNvPr id="14360" name="Group 147"/>
                  <p:cNvGrpSpPr>
                    <a:grpSpLocks/>
                  </p:cNvGrpSpPr>
                  <p:nvPr/>
                </p:nvGrpSpPr>
                <p:grpSpPr bwMode="auto">
                  <a:xfrm>
                    <a:off x="2928" y="1004"/>
                    <a:ext cx="186" cy="233"/>
                    <a:chOff x="2928" y="1004"/>
                    <a:chExt cx="186" cy="233"/>
                  </a:xfrm>
                </p:grpSpPr>
                <p:sp>
                  <p:nvSpPr>
                    <p:cNvPr id="14362" name="Freeform 148"/>
                    <p:cNvSpPr>
                      <a:spLocks/>
                    </p:cNvSpPr>
                    <p:nvPr/>
                  </p:nvSpPr>
                  <p:spPr bwMode="auto">
                    <a:xfrm>
                      <a:off x="2928" y="1089"/>
                      <a:ext cx="87" cy="132"/>
                    </a:xfrm>
                    <a:custGeom>
                      <a:avLst/>
                      <a:gdLst>
                        <a:gd name="T0" fmla="*/ 20 w 88"/>
                        <a:gd name="T1" fmla="*/ 40 h 132"/>
                        <a:gd name="T2" fmla="*/ 27 w 88"/>
                        <a:gd name="T3" fmla="*/ 26 h 132"/>
                        <a:gd name="T4" fmla="*/ 43 w 88"/>
                        <a:gd name="T5" fmla="*/ 26 h 132"/>
                        <a:gd name="T6" fmla="*/ 44 w 88"/>
                        <a:gd name="T7" fmla="*/ 0 h 132"/>
                        <a:gd name="T8" fmla="*/ 47 w 88"/>
                        <a:gd name="T9" fmla="*/ 17 h 132"/>
                        <a:gd name="T10" fmla="*/ 58 w 88"/>
                        <a:gd name="T11" fmla="*/ 17 h 132"/>
                        <a:gd name="T12" fmla="*/ 63 w 88"/>
                        <a:gd name="T13" fmla="*/ 26 h 132"/>
                        <a:gd name="T14" fmla="*/ 56 w 88"/>
                        <a:gd name="T15" fmla="*/ 40 h 132"/>
                        <a:gd name="T16" fmla="*/ 47 w 88"/>
                        <a:gd name="T17" fmla="*/ 46 h 132"/>
                        <a:gd name="T18" fmla="*/ 47 w 88"/>
                        <a:gd name="T19" fmla="*/ 57 h 132"/>
                        <a:gd name="T20" fmla="*/ 45 w 88"/>
                        <a:gd name="T21" fmla="*/ 63 h 132"/>
                        <a:gd name="T22" fmla="*/ 44 w 88"/>
                        <a:gd name="T23" fmla="*/ 71 h 132"/>
                        <a:gd name="T24" fmla="*/ 47 w 88"/>
                        <a:gd name="T25" fmla="*/ 83 h 132"/>
                        <a:gd name="T26" fmla="*/ 44 w 88"/>
                        <a:gd name="T27" fmla="*/ 94 h 132"/>
                        <a:gd name="T28" fmla="*/ 44 w 88"/>
                        <a:gd name="T29" fmla="*/ 100 h 132"/>
                        <a:gd name="T30" fmla="*/ 44 w 88"/>
                        <a:gd name="T31" fmla="*/ 100 h 132"/>
                        <a:gd name="T32" fmla="*/ 44 w 88"/>
                        <a:gd name="T33" fmla="*/ 103 h 132"/>
                        <a:gd name="T34" fmla="*/ 44 w 88"/>
                        <a:gd name="T35" fmla="*/ 111 h 132"/>
                        <a:gd name="T36" fmla="*/ 36 w 88"/>
                        <a:gd name="T37" fmla="*/ 114 h 132"/>
                        <a:gd name="T38" fmla="*/ 34 w 88"/>
                        <a:gd name="T39" fmla="*/ 111 h 132"/>
                        <a:gd name="T40" fmla="*/ 25 w 88"/>
                        <a:gd name="T41" fmla="*/ 120 h 132"/>
                        <a:gd name="T42" fmla="*/ 23 w 88"/>
                        <a:gd name="T43" fmla="*/ 122 h 132"/>
                        <a:gd name="T44" fmla="*/ 11 w 88"/>
                        <a:gd name="T45" fmla="*/ 131 h 132"/>
                        <a:gd name="T46" fmla="*/ 7 w 88"/>
                        <a:gd name="T47" fmla="*/ 131 h 132"/>
                        <a:gd name="T48" fmla="*/ 5 w 88"/>
                        <a:gd name="T49" fmla="*/ 125 h 132"/>
                        <a:gd name="T50" fmla="*/ 2 w 88"/>
                        <a:gd name="T51" fmla="*/ 111 h 132"/>
                        <a:gd name="T52" fmla="*/ 0 w 88"/>
                        <a:gd name="T53" fmla="*/ 108 h 132"/>
                        <a:gd name="T54" fmla="*/ 0 w 88"/>
                        <a:gd name="T55" fmla="*/ 97 h 132"/>
                        <a:gd name="T56" fmla="*/ 7 w 88"/>
                        <a:gd name="T57" fmla="*/ 91 h 132"/>
                        <a:gd name="T58" fmla="*/ 14 w 88"/>
                        <a:gd name="T59" fmla="*/ 85 h 132"/>
                        <a:gd name="T60" fmla="*/ 18 w 88"/>
                        <a:gd name="T61" fmla="*/ 74 h 132"/>
                        <a:gd name="T62" fmla="*/ 25 w 88"/>
                        <a:gd name="T63" fmla="*/ 74 h 132"/>
                        <a:gd name="T64" fmla="*/ 29 w 88"/>
                        <a:gd name="T65" fmla="*/ 77 h 132"/>
                        <a:gd name="T66" fmla="*/ 36 w 88"/>
                        <a:gd name="T67" fmla="*/ 74 h 132"/>
                        <a:gd name="T68" fmla="*/ 29 w 88"/>
                        <a:gd name="T69" fmla="*/ 71 h 132"/>
                        <a:gd name="T70" fmla="*/ 20 w 8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 h="132">
                          <a:moveTo>
                            <a:pt x="20" y="40"/>
                          </a:moveTo>
                          <a:lnTo>
                            <a:pt x="27" y="26"/>
                          </a:lnTo>
                          <a:lnTo>
                            <a:pt x="43" y="26"/>
                          </a:lnTo>
                          <a:lnTo>
                            <a:pt x="64" y="0"/>
                          </a:lnTo>
                          <a:lnTo>
                            <a:pt x="71" y="17"/>
                          </a:lnTo>
                          <a:lnTo>
                            <a:pt x="82" y="17"/>
                          </a:lnTo>
                          <a:lnTo>
                            <a:pt x="87" y="26"/>
                          </a:lnTo>
                          <a:lnTo>
                            <a:pt x="80" y="40"/>
                          </a:lnTo>
                          <a:lnTo>
                            <a:pt x="71" y="46"/>
                          </a:lnTo>
                          <a:lnTo>
                            <a:pt x="71" y="57"/>
                          </a:lnTo>
                          <a:lnTo>
                            <a:pt x="69" y="63"/>
                          </a:lnTo>
                          <a:lnTo>
                            <a:pt x="67" y="71"/>
                          </a:lnTo>
                          <a:lnTo>
                            <a:pt x="71" y="83"/>
                          </a:lnTo>
                          <a:lnTo>
                            <a:pt x="64" y="94"/>
                          </a:lnTo>
                          <a:lnTo>
                            <a:pt x="58" y="100"/>
                          </a:lnTo>
                          <a:lnTo>
                            <a:pt x="51" y="100"/>
                          </a:lnTo>
                          <a:lnTo>
                            <a:pt x="49" y="103"/>
                          </a:lnTo>
                          <a:lnTo>
                            <a:pt x="46" y="111"/>
                          </a:lnTo>
                          <a:lnTo>
                            <a:pt x="36" y="114"/>
                          </a:lnTo>
                          <a:lnTo>
                            <a:pt x="34" y="111"/>
                          </a:lnTo>
                          <a:lnTo>
                            <a:pt x="25" y="120"/>
                          </a:lnTo>
                          <a:lnTo>
                            <a:pt x="23" y="122"/>
                          </a:lnTo>
                          <a:lnTo>
                            <a:pt x="11" y="131"/>
                          </a:lnTo>
                          <a:lnTo>
                            <a:pt x="7" y="131"/>
                          </a:lnTo>
                          <a:lnTo>
                            <a:pt x="5" y="125"/>
                          </a:lnTo>
                          <a:lnTo>
                            <a:pt x="2" y="111"/>
                          </a:lnTo>
                          <a:lnTo>
                            <a:pt x="0" y="108"/>
                          </a:lnTo>
                          <a:lnTo>
                            <a:pt x="0" y="97"/>
                          </a:lnTo>
                          <a:lnTo>
                            <a:pt x="7" y="91"/>
                          </a:lnTo>
                          <a:lnTo>
                            <a:pt x="14" y="85"/>
                          </a:lnTo>
                          <a:lnTo>
                            <a:pt x="18" y="74"/>
                          </a:lnTo>
                          <a:lnTo>
                            <a:pt x="25" y="74"/>
                          </a:lnTo>
                          <a:lnTo>
                            <a:pt x="29" y="77"/>
                          </a:lnTo>
                          <a:lnTo>
                            <a:pt x="36" y="74"/>
                          </a:lnTo>
                          <a:lnTo>
                            <a:pt x="29" y="71"/>
                          </a:lnTo>
                          <a:lnTo>
                            <a:pt x="20" y="4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3" name="Freeform 149"/>
                    <p:cNvSpPr>
                      <a:spLocks/>
                    </p:cNvSpPr>
                    <p:nvPr/>
                  </p:nvSpPr>
                  <p:spPr bwMode="auto">
                    <a:xfrm>
                      <a:off x="3007" y="1004"/>
                      <a:ext cx="106" cy="233"/>
                    </a:xfrm>
                    <a:custGeom>
                      <a:avLst/>
                      <a:gdLst>
                        <a:gd name="T0" fmla="*/ 41 w 106"/>
                        <a:gd name="T1" fmla="*/ 25 h 233"/>
                        <a:gd name="T2" fmla="*/ 64 w 106"/>
                        <a:gd name="T3" fmla="*/ 22 h 233"/>
                        <a:gd name="T4" fmla="*/ 73 w 106"/>
                        <a:gd name="T5" fmla="*/ 14 h 233"/>
                        <a:gd name="T6" fmla="*/ 85 w 106"/>
                        <a:gd name="T7" fmla="*/ 6 h 233"/>
                        <a:gd name="T8" fmla="*/ 105 w 106"/>
                        <a:gd name="T9" fmla="*/ 3 h 233"/>
                        <a:gd name="T10" fmla="*/ 98 w 106"/>
                        <a:gd name="T11" fmla="*/ 22 h 233"/>
                        <a:gd name="T12" fmla="*/ 89 w 106"/>
                        <a:gd name="T13" fmla="*/ 28 h 233"/>
                        <a:gd name="T14" fmla="*/ 76 w 106"/>
                        <a:gd name="T15" fmla="*/ 45 h 233"/>
                        <a:gd name="T16" fmla="*/ 91 w 106"/>
                        <a:gd name="T17" fmla="*/ 45 h 233"/>
                        <a:gd name="T18" fmla="*/ 105 w 106"/>
                        <a:gd name="T19" fmla="*/ 45 h 233"/>
                        <a:gd name="T20" fmla="*/ 96 w 106"/>
                        <a:gd name="T21" fmla="*/ 64 h 233"/>
                        <a:gd name="T22" fmla="*/ 80 w 106"/>
                        <a:gd name="T23" fmla="*/ 73 h 233"/>
                        <a:gd name="T24" fmla="*/ 78 w 106"/>
                        <a:gd name="T25" fmla="*/ 87 h 233"/>
                        <a:gd name="T26" fmla="*/ 91 w 106"/>
                        <a:gd name="T27" fmla="*/ 106 h 233"/>
                        <a:gd name="T28" fmla="*/ 98 w 106"/>
                        <a:gd name="T29" fmla="*/ 126 h 233"/>
                        <a:gd name="T30" fmla="*/ 105 w 106"/>
                        <a:gd name="T31" fmla="*/ 151 h 233"/>
                        <a:gd name="T32" fmla="*/ 100 w 106"/>
                        <a:gd name="T33" fmla="*/ 182 h 233"/>
                        <a:gd name="T34" fmla="*/ 89 w 106"/>
                        <a:gd name="T35" fmla="*/ 196 h 233"/>
                        <a:gd name="T36" fmla="*/ 98 w 106"/>
                        <a:gd name="T37" fmla="*/ 218 h 233"/>
                        <a:gd name="T38" fmla="*/ 73 w 106"/>
                        <a:gd name="T39" fmla="*/ 218 h 233"/>
                        <a:gd name="T40" fmla="*/ 60 w 106"/>
                        <a:gd name="T41" fmla="*/ 215 h 233"/>
                        <a:gd name="T42" fmla="*/ 41 w 106"/>
                        <a:gd name="T43" fmla="*/ 224 h 233"/>
                        <a:gd name="T44" fmla="*/ 29 w 106"/>
                        <a:gd name="T45" fmla="*/ 226 h 233"/>
                        <a:gd name="T46" fmla="*/ 16 w 106"/>
                        <a:gd name="T47" fmla="*/ 229 h 233"/>
                        <a:gd name="T48" fmla="*/ 5 w 106"/>
                        <a:gd name="T49" fmla="*/ 221 h 233"/>
                        <a:gd name="T50" fmla="*/ 0 w 106"/>
                        <a:gd name="T51" fmla="*/ 207 h 233"/>
                        <a:gd name="T52" fmla="*/ 11 w 106"/>
                        <a:gd name="T53" fmla="*/ 193 h 233"/>
                        <a:gd name="T54" fmla="*/ 27 w 106"/>
                        <a:gd name="T55" fmla="*/ 190 h 233"/>
                        <a:gd name="T56" fmla="*/ 18 w 106"/>
                        <a:gd name="T57" fmla="*/ 182 h 233"/>
                        <a:gd name="T58" fmla="*/ 18 w 106"/>
                        <a:gd name="T59" fmla="*/ 168 h 233"/>
                        <a:gd name="T60" fmla="*/ 32 w 106"/>
                        <a:gd name="T61" fmla="*/ 159 h 233"/>
                        <a:gd name="T62" fmla="*/ 43 w 106"/>
                        <a:gd name="T63" fmla="*/ 157 h 233"/>
                        <a:gd name="T64" fmla="*/ 50 w 106"/>
                        <a:gd name="T65" fmla="*/ 131 h 233"/>
                        <a:gd name="T66" fmla="*/ 55 w 106"/>
                        <a:gd name="T67" fmla="*/ 106 h 233"/>
                        <a:gd name="T68" fmla="*/ 45 w 106"/>
                        <a:gd name="T69" fmla="*/ 89 h 233"/>
                        <a:gd name="T70" fmla="*/ 23 w 106"/>
                        <a:gd name="T71" fmla="*/ 84 h 233"/>
                        <a:gd name="T72" fmla="*/ 34 w 106"/>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 h="233">
                          <a:moveTo>
                            <a:pt x="34" y="34"/>
                          </a:moveTo>
                          <a:lnTo>
                            <a:pt x="41" y="25"/>
                          </a:lnTo>
                          <a:lnTo>
                            <a:pt x="60" y="28"/>
                          </a:lnTo>
                          <a:lnTo>
                            <a:pt x="64" y="22"/>
                          </a:lnTo>
                          <a:lnTo>
                            <a:pt x="69" y="14"/>
                          </a:lnTo>
                          <a:lnTo>
                            <a:pt x="73" y="14"/>
                          </a:lnTo>
                          <a:lnTo>
                            <a:pt x="78" y="11"/>
                          </a:lnTo>
                          <a:lnTo>
                            <a:pt x="85" y="6"/>
                          </a:lnTo>
                          <a:lnTo>
                            <a:pt x="94" y="0"/>
                          </a:lnTo>
                          <a:lnTo>
                            <a:pt x="105" y="3"/>
                          </a:lnTo>
                          <a:lnTo>
                            <a:pt x="103" y="14"/>
                          </a:lnTo>
                          <a:lnTo>
                            <a:pt x="98" y="22"/>
                          </a:lnTo>
                          <a:lnTo>
                            <a:pt x="94" y="25"/>
                          </a:lnTo>
                          <a:lnTo>
                            <a:pt x="89" y="28"/>
                          </a:lnTo>
                          <a:lnTo>
                            <a:pt x="76" y="34"/>
                          </a:lnTo>
                          <a:lnTo>
                            <a:pt x="76" y="45"/>
                          </a:lnTo>
                          <a:lnTo>
                            <a:pt x="78" y="50"/>
                          </a:lnTo>
                          <a:lnTo>
                            <a:pt x="91" y="45"/>
                          </a:lnTo>
                          <a:lnTo>
                            <a:pt x="103" y="39"/>
                          </a:lnTo>
                          <a:lnTo>
                            <a:pt x="105" y="45"/>
                          </a:lnTo>
                          <a:lnTo>
                            <a:pt x="105" y="61"/>
                          </a:lnTo>
                          <a:lnTo>
                            <a:pt x="96" y="64"/>
                          </a:lnTo>
                          <a:lnTo>
                            <a:pt x="87" y="64"/>
                          </a:lnTo>
                          <a:lnTo>
                            <a:pt x="80" y="73"/>
                          </a:lnTo>
                          <a:lnTo>
                            <a:pt x="78" y="78"/>
                          </a:lnTo>
                          <a:lnTo>
                            <a:pt x="78" y="87"/>
                          </a:lnTo>
                          <a:lnTo>
                            <a:pt x="85" y="98"/>
                          </a:lnTo>
                          <a:lnTo>
                            <a:pt x="91" y="106"/>
                          </a:lnTo>
                          <a:lnTo>
                            <a:pt x="96" y="115"/>
                          </a:lnTo>
                          <a:lnTo>
                            <a:pt x="98" y="126"/>
                          </a:lnTo>
                          <a:lnTo>
                            <a:pt x="100" y="137"/>
                          </a:lnTo>
                          <a:lnTo>
                            <a:pt x="105" y="151"/>
                          </a:lnTo>
                          <a:lnTo>
                            <a:pt x="105" y="171"/>
                          </a:lnTo>
                          <a:lnTo>
                            <a:pt x="100" y="182"/>
                          </a:lnTo>
                          <a:lnTo>
                            <a:pt x="91" y="190"/>
                          </a:lnTo>
                          <a:lnTo>
                            <a:pt x="89" y="196"/>
                          </a:lnTo>
                          <a:lnTo>
                            <a:pt x="94" y="207"/>
                          </a:lnTo>
                          <a:lnTo>
                            <a:pt x="98" y="218"/>
                          </a:lnTo>
                          <a:lnTo>
                            <a:pt x="85" y="218"/>
                          </a:lnTo>
                          <a:lnTo>
                            <a:pt x="73" y="218"/>
                          </a:lnTo>
                          <a:lnTo>
                            <a:pt x="69" y="215"/>
                          </a:lnTo>
                          <a:lnTo>
                            <a:pt x="60" y="215"/>
                          </a:lnTo>
                          <a:lnTo>
                            <a:pt x="50" y="218"/>
                          </a:lnTo>
                          <a:lnTo>
                            <a:pt x="41" y="224"/>
                          </a:lnTo>
                          <a:lnTo>
                            <a:pt x="34" y="224"/>
                          </a:lnTo>
                          <a:lnTo>
                            <a:pt x="29" y="226"/>
                          </a:lnTo>
                          <a:lnTo>
                            <a:pt x="18" y="232"/>
                          </a:lnTo>
                          <a:lnTo>
                            <a:pt x="16" y="229"/>
                          </a:lnTo>
                          <a:lnTo>
                            <a:pt x="11" y="224"/>
                          </a:lnTo>
                          <a:lnTo>
                            <a:pt x="5" y="221"/>
                          </a:lnTo>
                          <a:lnTo>
                            <a:pt x="0" y="218"/>
                          </a:lnTo>
                          <a:lnTo>
                            <a:pt x="0" y="207"/>
                          </a:lnTo>
                          <a:lnTo>
                            <a:pt x="5" y="193"/>
                          </a:lnTo>
                          <a:lnTo>
                            <a:pt x="11" y="193"/>
                          </a:lnTo>
                          <a:lnTo>
                            <a:pt x="18" y="190"/>
                          </a:lnTo>
                          <a:lnTo>
                            <a:pt x="27" y="190"/>
                          </a:lnTo>
                          <a:lnTo>
                            <a:pt x="27" y="187"/>
                          </a:lnTo>
                          <a:lnTo>
                            <a:pt x="18" y="182"/>
                          </a:lnTo>
                          <a:lnTo>
                            <a:pt x="18" y="173"/>
                          </a:lnTo>
                          <a:lnTo>
                            <a:pt x="18" y="168"/>
                          </a:lnTo>
                          <a:lnTo>
                            <a:pt x="27" y="162"/>
                          </a:lnTo>
                          <a:lnTo>
                            <a:pt x="32" y="159"/>
                          </a:lnTo>
                          <a:lnTo>
                            <a:pt x="36" y="157"/>
                          </a:lnTo>
                          <a:lnTo>
                            <a:pt x="43" y="157"/>
                          </a:lnTo>
                          <a:lnTo>
                            <a:pt x="47" y="154"/>
                          </a:lnTo>
                          <a:lnTo>
                            <a:pt x="50" y="131"/>
                          </a:lnTo>
                          <a:lnTo>
                            <a:pt x="55" y="115"/>
                          </a:lnTo>
                          <a:lnTo>
                            <a:pt x="55" y="106"/>
                          </a:lnTo>
                          <a:lnTo>
                            <a:pt x="41" y="103"/>
                          </a:lnTo>
                          <a:lnTo>
                            <a:pt x="45" y="89"/>
                          </a:lnTo>
                          <a:lnTo>
                            <a:pt x="34" y="81"/>
                          </a:lnTo>
                          <a:lnTo>
                            <a:pt x="23" y="84"/>
                          </a:lnTo>
                          <a:lnTo>
                            <a:pt x="36" y="64"/>
                          </a:lnTo>
                          <a:lnTo>
                            <a:pt x="34" y="34"/>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4361" name="Freeform 150"/>
                  <p:cNvSpPr>
                    <a:spLocks/>
                  </p:cNvSpPr>
                  <p:nvPr/>
                </p:nvSpPr>
                <p:spPr bwMode="auto">
                  <a:xfrm>
                    <a:off x="2694" y="617"/>
                    <a:ext cx="592" cy="390"/>
                  </a:xfrm>
                  <a:custGeom>
                    <a:avLst/>
                    <a:gdLst>
                      <a:gd name="T0" fmla="*/ 37 w 592"/>
                      <a:gd name="T1" fmla="*/ 381 h 390"/>
                      <a:gd name="T2" fmla="*/ 60 w 592"/>
                      <a:gd name="T3" fmla="*/ 353 h 390"/>
                      <a:gd name="T4" fmla="*/ 72 w 592"/>
                      <a:gd name="T5" fmla="*/ 344 h 390"/>
                      <a:gd name="T6" fmla="*/ 92 w 592"/>
                      <a:gd name="T7" fmla="*/ 336 h 390"/>
                      <a:gd name="T8" fmla="*/ 107 w 592"/>
                      <a:gd name="T9" fmla="*/ 336 h 390"/>
                      <a:gd name="T10" fmla="*/ 120 w 592"/>
                      <a:gd name="T11" fmla="*/ 325 h 390"/>
                      <a:gd name="T12" fmla="*/ 136 w 592"/>
                      <a:gd name="T13" fmla="*/ 308 h 390"/>
                      <a:gd name="T14" fmla="*/ 151 w 592"/>
                      <a:gd name="T15" fmla="*/ 299 h 390"/>
                      <a:gd name="T16" fmla="*/ 167 w 592"/>
                      <a:gd name="T17" fmla="*/ 291 h 390"/>
                      <a:gd name="T18" fmla="*/ 183 w 592"/>
                      <a:gd name="T19" fmla="*/ 280 h 390"/>
                      <a:gd name="T20" fmla="*/ 206 w 592"/>
                      <a:gd name="T21" fmla="*/ 274 h 390"/>
                      <a:gd name="T22" fmla="*/ 241 w 592"/>
                      <a:gd name="T23" fmla="*/ 280 h 390"/>
                      <a:gd name="T24" fmla="*/ 269 w 592"/>
                      <a:gd name="T25" fmla="*/ 269 h 390"/>
                      <a:gd name="T26" fmla="*/ 285 w 592"/>
                      <a:gd name="T27" fmla="*/ 241 h 390"/>
                      <a:gd name="T28" fmla="*/ 304 w 592"/>
                      <a:gd name="T29" fmla="*/ 218 h 390"/>
                      <a:gd name="T30" fmla="*/ 317 w 592"/>
                      <a:gd name="T31" fmla="*/ 199 h 390"/>
                      <a:gd name="T32" fmla="*/ 329 w 592"/>
                      <a:gd name="T33" fmla="*/ 182 h 390"/>
                      <a:gd name="T34" fmla="*/ 355 w 592"/>
                      <a:gd name="T35" fmla="*/ 165 h 390"/>
                      <a:gd name="T36" fmla="*/ 350 w 592"/>
                      <a:gd name="T37" fmla="*/ 188 h 390"/>
                      <a:gd name="T38" fmla="*/ 370 w 592"/>
                      <a:gd name="T39" fmla="*/ 199 h 390"/>
                      <a:gd name="T40" fmla="*/ 387 w 592"/>
                      <a:gd name="T41" fmla="*/ 190 h 390"/>
                      <a:gd name="T42" fmla="*/ 394 w 592"/>
                      <a:gd name="T43" fmla="*/ 174 h 390"/>
                      <a:gd name="T44" fmla="*/ 401 w 592"/>
                      <a:gd name="T45" fmla="*/ 157 h 390"/>
                      <a:gd name="T46" fmla="*/ 412 w 592"/>
                      <a:gd name="T47" fmla="*/ 140 h 390"/>
                      <a:gd name="T48" fmla="*/ 445 w 592"/>
                      <a:gd name="T49" fmla="*/ 140 h 390"/>
                      <a:gd name="T50" fmla="*/ 477 w 592"/>
                      <a:gd name="T51" fmla="*/ 112 h 390"/>
                      <a:gd name="T52" fmla="*/ 510 w 592"/>
                      <a:gd name="T53" fmla="*/ 92 h 390"/>
                      <a:gd name="T54" fmla="*/ 545 w 592"/>
                      <a:gd name="T55" fmla="*/ 45 h 390"/>
                      <a:gd name="T56" fmla="*/ 575 w 592"/>
                      <a:gd name="T57" fmla="*/ 22 h 390"/>
                      <a:gd name="T58" fmla="*/ 565 w 592"/>
                      <a:gd name="T59" fmla="*/ 0 h 390"/>
                      <a:gd name="T60" fmla="*/ 512 w 592"/>
                      <a:gd name="T61" fmla="*/ 14 h 390"/>
                      <a:gd name="T62" fmla="*/ 477 w 592"/>
                      <a:gd name="T63" fmla="*/ 28 h 390"/>
                      <a:gd name="T64" fmla="*/ 440 w 592"/>
                      <a:gd name="T65" fmla="*/ 36 h 390"/>
                      <a:gd name="T66" fmla="*/ 394 w 592"/>
                      <a:gd name="T67" fmla="*/ 59 h 390"/>
                      <a:gd name="T68" fmla="*/ 355 w 592"/>
                      <a:gd name="T69" fmla="*/ 73 h 390"/>
                      <a:gd name="T70" fmla="*/ 313 w 592"/>
                      <a:gd name="T71" fmla="*/ 92 h 390"/>
                      <a:gd name="T72" fmla="*/ 285 w 592"/>
                      <a:gd name="T73" fmla="*/ 120 h 390"/>
                      <a:gd name="T74" fmla="*/ 260 w 592"/>
                      <a:gd name="T75" fmla="*/ 140 h 390"/>
                      <a:gd name="T76" fmla="*/ 213 w 592"/>
                      <a:gd name="T77" fmla="*/ 174 h 390"/>
                      <a:gd name="T78" fmla="*/ 164 w 592"/>
                      <a:gd name="T79" fmla="*/ 215 h 390"/>
                      <a:gd name="T80" fmla="*/ 123 w 592"/>
                      <a:gd name="T81" fmla="*/ 246 h 390"/>
                      <a:gd name="T82" fmla="*/ 90 w 592"/>
                      <a:gd name="T83" fmla="*/ 288 h 390"/>
                      <a:gd name="T84" fmla="*/ 55 w 592"/>
                      <a:gd name="T85" fmla="*/ 316 h 390"/>
                      <a:gd name="T86" fmla="*/ 0 w 592"/>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2" h="390">
                        <a:moveTo>
                          <a:pt x="0" y="389"/>
                        </a:moveTo>
                        <a:lnTo>
                          <a:pt x="37" y="381"/>
                        </a:lnTo>
                        <a:lnTo>
                          <a:pt x="51" y="364"/>
                        </a:lnTo>
                        <a:lnTo>
                          <a:pt x="60" y="353"/>
                        </a:lnTo>
                        <a:lnTo>
                          <a:pt x="63" y="344"/>
                        </a:lnTo>
                        <a:lnTo>
                          <a:pt x="72" y="344"/>
                        </a:lnTo>
                        <a:lnTo>
                          <a:pt x="81" y="336"/>
                        </a:lnTo>
                        <a:lnTo>
                          <a:pt x="92" y="336"/>
                        </a:lnTo>
                        <a:lnTo>
                          <a:pt x="99" y="336"/>
                        </a:lnTo>
                        <a:lnTo>
                          <a:pt x="107" y="336"/>
                        </a:lnTo>
                        <a:lnTo>
                          <a:pt x="111" y="336"/>
                        </a:lnTo>
                        <a:lnTo>
                          <a:pt x="120" y="325"/>
                        </a:lnTo>
                        <a:lnTo>
                          <a:pt x="125" y="316"/>
                        </a:lnTo>
                        <a:lnTo>
                          <a:pt x="136" y="308"/>
                        </a:lnTo>
                        <a:lnTo>
                          <a:pt x="144" y="305"/>
                        </a:lnTo>
                        <a:lnTo>
                          <a:pt x="151" y="299"/>
                        </a:lnTo>
                        <a:lnTo>
                          <a:pt x="160" y="297"/>
                        </a:lnTo>
                        <a:lnTo>
                          <a:pt x="167" y="291"/>
                        </a:lnTo>
                        <a:lnTo>
                          <a:pt x="176" y="285"/>
                        </a:lnTo>
                        <a:lnTo>
                          <a:pt x="183" y="280"/>
                        </a:lnTo>
                        <a:lnTo>
                          <a:pt x="195" y="271"/>
                        </a:lnTo>
                        <a:lnTo>
                          <a:pt x="206" y="274"/>
                        </a:lnTo>
                        <a:lnTo>
                          <a:pt x="223" y="280"/>
                        </a:lnTo>
                        <a:lnTo>
                          <a:pt x="241" y="280"/>
                        </a:lnTo>
                        <a:lnTo>
                          <a:pt x="260" y="271"/>
                        </a:lnTo>
                        <a:lnTo>
                          <a:pt x="269" y="269"/>
                        </a:lnTo>
                        <a:lnTo>
                          <a:pt x="276" y="252"/>
                        </a:lnTo>
                        <a:lnTo>
                          <a:pt x="285" y="241"/>
                        </a:lnTo>
                        <a:lnTo>
                          <a:pt x="299" y="227"/>
                        </a:lnTo>
                        <a:lnTo>
                          <a:pt x="304" y="218"/>
                        </a:lnTo>
                        <a:lnTo>
                          <a:pt x="304" y="207"/>
                        </a:lnTo>
                        <a:lnTo>
                          <a:pt x="317" y="199"/>
                        </a:lnTo>
                        <a:lnTo>
                          <a:pt x="324" y="190"/>
                        </a:lnTo>
                        <a:lnTo>
                          <a:pt x="329" y="182"/>
                        </a:lnTo>
                        <a:lnTo>
                          <a:pt x="333" y="182"/>
                        </a:lnTo>
                        <a:lnTo>
                          <a:pt x="355" y="165"/>
                        </a:lnTo>
                        <a:lnTo>
                          <a:pt x="355" y="182"/>
                        </a:lnTo>
                        <a:lnTo>
                          <a:pt x="350" y="188"/>
                        </a:lnTo>
                        <a:lnTo>
                          <a:pt x="355" y="196"/>
                        </a:lnTo>
                        <a:lnTo>
                          <a:pt x="370" y="199"/>
                        </a:lnTo>
                        <a:lnTo>
                          <a:pt x="378" y="199"/>
                        </a:lnTo>
                        <a:lnTo>
                          <a:pt x="387" y="190"/>
                        </a:lnTo>
                        <a:lnTo>
                          <a:pt x="394" y="182"/>
                        </a:lnTo>
                        <a:lnTo>
                          <a:pt x="394" y="174"/>
                        </a:lnTo>
                        <a:lnTo>
                          <a:pt x="401" y="165"/>
                        </a:lnTo>
                        <a:lnTo>
                          <a:pt x="401" y="157"/>
                        </a:lnTo>
                        <a:lnTo>
                          <a:pt x="407" y="146"/>
                        </a:lnTo>
                        <a:lnTo>
                          <a:pt x="412" y="140"/>
                        </a:lnTo>
                        <a:lnTo>
                          <a:pt x="422" y="140"/>
                        </a:lnTo>
                        <a:lnTo>
                          <a:pt x="445" y="140"/>
                        </a:lnTo>
                        <a:lnTo>
                          <a:pt x="461" y="129"/>
                        </a:lnTo>
                        <a:lnTo>
                          <a:pt x="477" y="112"/>
                        </a:lnTo>
                        <a:lnTo>
                          <a:pt x="494" y="106"/>
                        </a:lnTo>
                        <a:lnTo>
                          <a:pt x="510" y="92"/>
                        </a:lnTo>
                        <a:lnTo>
                          <a:pt x="521" y="70"/>
                        </a:lnTo>
                        <a:lnTo>
                          <a:pt x="545" y="45"/>
                        </a:lnTo>
                        <a:lnTo>
                          <a:pt x="560" y="34"/>
                        </a:lnTo>
                        <a:lnTo>
                          <a:pt x="575" y="22"/>
                        </a:lnTo>
                        <a:lnTo>
                          <a:pt x="591" y="8"/>
                        </a:lnTo>
                        <a:lnTo>
                          <a:pt x="565" y="0"/>
                        </a:lnTo>
                        <a:lnTo>
                          <a:pt x="538" y="0"/>
                        </a:lnTo>
                        <a:lnTo>
                          <a:pt x="512" y="14"/>
                        </a:lnTo>
                        <a:lnTo>
                          <a:pt x="499" y="22"/>
                        </a:lnTo>
                        <a:lnTo>
                          <a:pt x="477" y="28"/>
                        </a:lnTo>
                        <a:lnTo>
                          <a:pt x="454" y="31"/>
                        </a:lnTo>
                        <a:lnTo>
                          <a:pt x="440" y="36"/>
                        </a:lnTo>
                        <a:lnTo>
                          <a:pt x="412" y="50"/>
                        </a:lnTo>
                        <a:lnTo>
                          <a:pt x="394" y="59"/>
                        </a:lnTo>
                        <a:lnTo>
                          <a:pt x="376" y="67"/>
                        </a:lnTo>
                        <a:lnTo>
                          <a:pt x="355" y="73"/>
                        </a:lnTo>
                        <a:lnTo>
                          <a:pt x="333" y="81"/>
                        </a:lnTo>
                        <a:lnTo>
                          <a:pt x="313" y="92"/>
                        </a:lnTo>
                        <a:lnTo>
                          <a:pt x="297" y="106"/>
                        </a:lnTo>
                        <a:lnTo>
                          <a:pt x="285" y="120"/>
                        </a:lnTo>
                        <a:lnTo>
                          <a:pt x="271" y="132"/>
                        </a:lnTo>
                        <a:lnTo>
                          <a:pt x="260" y="140"/>
                        </a:lnTo>
                        <a:lnTo>
                          <a:pt x="236" y="157"/>
                        </a:lnTo>
                        <a:lnTo>
                          <a:pt x="213" y="174"/>
                        </a:lnTo>
                        <a:lnTo>
                          <a:pt x="183" y="190"/>
                        </a:lnTo>
                        <a:lnTo>
                          <a:pt x="164" y="215"/>
                        </a:lnTo>
                        <a:lnTo>
                          <a:pt x="142" y="235"/>
                        </a:lnTo>
                        <a:lnTo>
                          <a:pt x="123" y="246"/>
                        </a:lnTo>
                        <a:lnTo>
                          <a:pt x="102" y="271"/>
                        </a:lnTo>
                        <a:lnTo>
                          <a:pt x="90" y="288"/>
                        </a:lnTo>
                        <a:lnTo>
                          <a:pt x="72" y="305"/>
                        </a:lnTo>
                        <a:lnTo>
                          <a:pt x="55" y="316"/>
                        </a:lnTo>
                        <a:lnTo>
                          <a:pt x="37" y="327"/>
                        </a:lnTo>
                        <a:lnTo>
                          <a:pt x="0" y="389"/>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4358" name="Freeform 151"/>
                <p:cNvSpPr>
                  <a:spLocks/>
                </p:cNvSpPr>
                <p:nvPr/>
              </p:nvSpPr>
              <p:spPr bwMode="auto">
                <a:xfrm>
                  <a:off x="3739" y="2814"/>
                  <a:ext cx="178" cy="378"/>
                </a:xfrm>
                <a:custGeom>
                  <a:avLst/>
                  <a:gdLst>
                    <a:gd name="T0" fmla="*/ 33 w 178"/>
                    <a:gd name="T1" fmla="*/ 117 h 378"/>
                    <a:gd name="T2" fmla="*/ 29 w 178"/>
                    <a:gd name="T3" fmla="*/ 193 h 378"/>
                    <a:gd name="T4" fmla="*/ 14 w 178"/>
                    <a:gd name="T5" fmla="*/ 240 h 378"/>
                    <a:gd name="T6" fmla="*/ 0 w 178"/>
                    <a:gd name="T7" fmla="*/ 285 h 378"/>
                    <a:gd name="T8" fmla="*/ 0 w 178"/>
                    <a:gd name="T9" fmla="*/ 318 h 378"/>
                    <a:gd name="T10" fmla="*/ 5 w 178"/>
                    <a:gd name="T11" fmla="*/ 346 h 378"/>
                    <a:gd name="T12" fmla="*/ 20 w 178"/>
                    <a:gd name="T13" fmla="*/ 371 h 378"/>
                    <a:gd name="T14" fmla="*/ 33 w 178"/>
                    <a:gd name="T15" fmla="*/ 374 h 378"/>
                    <a:gd name="T16" fmla="*/ 44 w 178"/>
                    <a:gd name="T17" fmla="*/ 374 h 378"/>
                    <a:gd name="T18" fmla="*/ 57 w 178"/>
                    <a:gd name="T19" fmla="*/ 377 h 378"/>
                    <a:gd name="T20" fmla="*/ 64 w 178"/>
                    <a:gd name="T21" fmla="*/ 357 h 378"/>
                    <a:gd name="T22" fmla="*/ 71 w 178"/>
                    <a:gd name="T23" fmla="*/ 307 h 378"/>
                    <a:gd name="T24" fmla="*/ 90 w 178"/>
                    <a:gd name="T25" fmla="*/ 274 h 378"/>
                    <a:gd name="T26" fmla="*/ 95 w 178"/>
                    <a:gd name="T27" fmla="*/ 223 h 378"/>
                    <a:gd name="T28" fmla="*/ 104 w 178"/>
                    <a:gd name="T29" fmla="*/ 204 h 378"/>
                    <a:gd name="T30" fmla="*/ 113 w 178"/>
                    <a:gd name="T31" fmla="*/ 190 h 378"/>
                    <a:gd name="T32" fmla="*/ 119 w 178"/>
                    <a:gd name="T33" fmla="*/ 154 h 378"/>
                    <a:gd name="T34" fmla="*/ 133 w 178"/>
                    <a:gd name="T35" fmla="*/ 131 h 378"/>
                    <a:gd name="T36" fmla="*/ 142 w 178"/>
                    <a:gd name="T37" fmla="*/ 114 h 378"/>
                    <a:gd name="T38" fmla="*/ 150 w 178"/>
                    <a:gd name="T39" fmla="*/ 101 h 378"/>
                    <a:gd name="T40" fmla="*/ 150 w 178"/>
                    <a:gd name="T41" fmla="*/ 92 h 378"/>
                    <a:gd name="T42" fmla="*/ 170 w 178"/>
                    <a:gd name="T43" fmla="*/ 73 h 378"/>
                    <a:gd name="T44" fmla="*/ 172 w 178"/>
                    <a:gd name="T45" fmla="*/ 42 h 378"/>
                    <a:gd name="T46" fmla="*/ 177 w 178"/>
                    <a:gd name="T47" fmla="*/ 22 h 378"/>
                    <a:gd name="T48" fmla="*/ 159 w 178"/>
                    <a:gd name="T49" fmla="*/ 14 h 378"/>
                    <a:gd name="T50" fmla="*/ 148 w 178"/>
                    <a:gd name="T51" fmla="*/ 0 h 378"/>
                    <a:gd name="T52" fmla="*/ 133 w 178"/>
                    <a:gd name="T53" fmla="*/ 14 h 378"/>
                    <a:gd name="T54" fmla="*/ 119 w 178"/>
                    <a:gd name="T55" fmla="*/ 47 h 378"/>
                    <a:gd name="T56" fmla="*/ 104 w 178"/>
                    <a:gd name="T57" fmla="*/ 70 h 378"/>
                    <a:gd name="T58" fmla="*/ 90 w 178"/>
                    <a:gd name="T59" fmla="*/ 89 h 378"/>
                    <a:gd name="T60" fmla="*/ 84 w 178"/>
                    <a:gd name="T61" fmla="*/ 89 h 378"/>
                    <a:gd name="T62" fmla="*/ 71 w 178"/>
                    <a:gd name="T63" fmla="*/ 101 h 378"/>
                    <a:gd name="T64" fmla="*/ 64 w 178"/>
                    <a:gd name="T65" fmla="*/ 112 h 378"/>
                    <a:gd name="T66" fmla="*/ 33 w 17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8" h="378">
                      <a:moveTo>
                        <a:pt x="33" y="117"/>
                      </a:moveTo>
                      <a:lnTo>
                        <a:pt x="29" y="193"/>
                      </a:lnTo>
                      <a:lnTo>
                        <a:pt x="14" y="240"/>
                      </a:lnTo>
                      <a:lnTo>
                        <a:pt x="0" y="285"/>
                      </a:lnTo>
                      <a:lnTo>
                        <a:pt x="0" y="318"/>
                      </a:lnTo>
                      <a:lnTo>
                        <a:pt x="5" y="346"/>
                      </a:lnTo>
                      <a:lnTo>
                        <a:pt x="20" y="371"/>
                      </a:lnTo>
                      <a:lnTo>
                        <a:pt x="33" y="374"/>
                      </a:lnTo>
                      <a:lnTo>
                        <a:pt x="44" y="374"/>
                      </a:lnTo>
                      <a:lnTo>
                        <a:pt x="57" y="377"/>
                      </a:lnTo>
                      <a:lnTo>
                        <a:pt x="64" y="357"/>
                      </a:lnTo>
                      <a:lnTo>
                        <a:pt x="71" y="307"/>
                      </a:lnTo>
                      <a:lnTo>
                        <a:pt x="90" y="274"/>
                      </a:lnTo>
                      <a:lnTo>
                        <a:pt x="95" y="223"/>
                      </a:lnTo>
                      <a:lnTo>
                        <a:pt x="104" y="204"/>
                      </a:lnTo>
                      <a:lnTo>
                        <a:pt x="113" y="190"/>
                      </a:lnTo>
                      <a:lnTo>
                        <a:pt x="119" y="154"/>
                      </a:lnTo>
                      <a:lnTo>
                        <a:pt x="133" y="131"/>
                      </a:lnTo>
                      <a:lnTo>
                        <a:pt x="142" y="114"/>
                      </a:lnTo>
                      <a:lnTo>
                        <a:pt x="150" y="101"/>
                      </a:lnTo>
                      <a:lnTo>
                        <a:pt x="150" y="92"/>
                      </a:lnTo>
                      <a:lnTo>
                        <a:pt x="170" y="73"/>
                      </a:lnTo>
                      <a:lnTo>
                        <a:pt x="172" y="42"/>
                      </a:lnTo>
                      <a:lnTo>
                        <a:pt x="177" y="22"/>
                      </a:lnTo>
                      <a:lnTo>
                        <a:pt x="159" y="14"/>
                      </a:lnTo>
                      <a:lnTo>
                        <a:pt x="148" y="0"/>
                      </a:lnTo>
                      <a:lnTo>
                        <a:pt x="133" y="14"/>
                      </a:lnTo>
                      <a:lnTo>
                        <a:pt x="119" y="47"/>
                      </a:lnTo>
                      <a:lnTo>
                        <a:pt x="104" y="70"/>
                      </a:lnTo>
                      <a:lnTo>
                        <a:pt x="90" y="89"/>
                      </a:lnTo>
                      <a:lnTo>
                        <a:pt x="84" y="89"/>
                      </a:lnTo>
                      <a:lnTo>
                        <a:pt x="71" y="101"/>
                      </a:lnTo>
                      <a:lnTo>
                        <a:pt x="64" y="112"/>
                      </a:lnTo>
                      <a:lnTo>
                        <a:pt x="33" y="117"/>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9" name="Freeform 152"/>
                <p:cNvSpPr>
                  <a:spLocks/>
                </p:cNvSpPr>
                <p:nvPr/>
              </p:nvSpPr>
              <p:spPr bwMode="auto">
                <a:xfrm>
                  <a:off x="2897" y="656"/>
                  <a:ext cx="2391" cy="1788"/>
                </a:xfrm>
                <a:custGeom>
                  <a:avLst/>
                  <a:gdLst>
                    <a:gd name="T0" fmla="*/ 139 w 2391"/>
                    <a:gd name="T1" fmla="*/ 750 h 1789"/>
                    <a:gd name="T2" fmla="*/ 160 w 2391"/>
                    <a:gd name="T3" fmla="*/ 619 h 1789"/>
                    <a:gd name="T4" fmla="*/ 241 w 2391"/>
                    <a:gd name="T5" fmla="*/ 544 h 1789"/>
                    <a:gd name="T6" fmla="*/ 333 w 2391"/>
                    <a:gd name="T7" fmla="*/ 508 h 1789"/>
                    <a:gd name="T8" fmla="*/ 359 w 2391"/>
                    <a:gd name="T9" fmla="*/ 432 h 1789"/>
                    <a:gd name="T10" fmla="*/ 477 w 2391"/>
                    <a:gd name="T11" fmla="*/ 365 h 1789"/>
                    <a:gd name="T12" fmla="*/ 553 w 2391"/>
                    <a:gd name="T13" fmla="*/ 271 h 1789"/>
                    <a:gd name="T14" fmla="*/ 518 w 2391"/>
                    <a:gd name="T15" fmla="*/ 223 h 1789"/>
                    <a:gd name="T16" fmla="*/ 525 w 2391"/>
                    <a:gd name="T17" fmla="*/ 179 h 1789"/>
                    <a:gd name="T18" fmla="*/ 449 w 2391"/>
                    <a:gd name="T19" fmla="*/ 243 h 1789"/>
                    <a:gd name="T20" fmla="*/ 424 w 2391"/>
                    <a:gd name="T21" fmla="*/ 371 h 1789"/>
                    <a:gd name="T22" fmla="*/ 372 w 2391"/>
                    <a:gd name="T23" fmla="*/ 410 h 1789"/>
                    <a:gd name="T24" fmla="*/ 345 w 2391"/>
                    <a:gd name="T25" fmla="*/ 343 h 1789"/>
                    <a:gd name="T26" fmla="*/ 273 w 2391"/>
                    <a:gd name="T27" fmla="*/ 374 h 1789"/>
                    <a:gd name="T28" fmla="*/ 254 w 2391"/>
                    <a:gd name="T29" fmla="*/ 324 h 1789"/>
                    <a:gd name="T30" fmla="*/ 255 w 2391"/>
                    <a:gd name="T31" fmla="*/ 273 h 1789"/>
                    <a:gd name="T32" fmla="*/ 333 w 2391"/>
                    <a:gd name="T33" fmla="*/ 240 h 1789"/>
                    <a:gd name="T34" fmla="*/ 382 w 2391"/>
                    <a:gd name="T35" fmla="*/ 153 h 1789"/>
                    <a:gd name="T36" fmla="*/ 463 w 2391"/>
                    <a:gd name="T37" fmla="*/ 53 h 1789"/>
                    <a:gd name="T38" fmla="*/ 575 w 2391"/>
                    <a:gd name="T39" fmla="*/ 25 h 1789"/>
                    <a:gd name="T40" fmla="*/ 722 w 2391"/>
                    <a:gd name="T41" fmla="*/ 103 h 1789"/>
                    <a:gd name="T42" fmla="*/ 669 w 2391"/>
                    <a:gd name="T43" fmla="*/ 223 h 1789"/>
                    <a:gd name="T44" fmla="*/ 722 w 2391"/>
                    <a:gd name="T45" fmla="*/ 285 h 1789"/>
                    <a:gd name="T46" fmla="*/ 767 w 2391"/>
                    <a:gd name="T47" fmla="*/ 215 h 1789"/>
                    <a:gd name="T48" fmla="*/ 966 w 2391"/>
                    <a:gd name="T49" fmla="*/ 187 h 1789"/>
                    <a:gd name="T50" fmla="*/ 1207 w 2391"/>
                    <a:gd name="T51" fmla="*/ 33 h 1789"/>
                    <a:gd name="T52" fmla="*/ 1581 w 2391"/>
                    <a:gd name="T53" fmla="*/ 103 h 1789"/>
                    <a:gd name="T54" fmla="*/ 2254 w 2391"/>
                    <a:gd name="T55" fmla="*/ 226 h 1789"/>
                    <a:gd name="T56" fmla="*/ 2313 w 2391"/>
                    <a:gd name="T57" fmla="*/ 298 h 1789"/>
                    <a:gd name="T58" fmla="*/ 2335 w 2391"/>
                    <a:gd name="T59" fmla="*/ 541 h 1789"/>
                    <a:gd name="T60" fmla="*/ 2138 w 2391"/>
                    <a:gd name="T61" fmla="*/ 346 h 1789"/>
                    <a:gd name="T62" fmla="*/ 1983 w 2391"/>
                    <a:gd name="T63" fmla="*/ 435 h 1789"/>
                    <a:gd name="T64" fmla="*/ 2198 w 2391"/>
                    <a:gd name="T65" fmla="*/ 775 h 1789"/>
                    <a:gd name="T66" fmla="*/ 2110 w 2391"/>
                    <a:gd name="T67" fmla="*/ 896 h 1789"/>
                    <a:gd name="T68" fmla="*/ 2253 w 2391"/>
                    <a:gd name="T69" fmla="*/ 1228 h 1789"/>
                    <a:gd name="T70" fmla="*/ 2108 w 2391"/>
                    <a:gd name="T71" fmla="*/ 1401 h 1789"/>
                    <a:gd name="T72" fmla="*/ 2070 w 2391"/>
                    <a:gd name="T73" fmla="*/ 1535 h 1789"/>
                    <a:gd name="T74" fmla="*/ 2061 w 2391"/>
                    <a:gd name="T75" fmla="*/ 1666 h 1789"/>
                    <a:gd name="T76" fmla="*/ 2012 w 2391"/>
                    <a:gd name="T77" fmla="*/ 1661 h 1789"/>
                    <a:gd name="T78" fmla="*/ 1865 w 2391"/>
                    <a:gd name="T79" fmla="*/ 1387 h 1789"/>
                    <a:gd name="T80" fmla="*/ 1655 w 2391"/>
                    <a:gd name="T81" fmla="*/ 1379 h 1789"/>
                    <a:gd name="T82" fmla="*/ 1528 w 2391"/>
                    <a:gd name="T83" fmla="*/ 1538 h 1789"/>
                    <a:gd name="T84" fmla="*/ 1269 w 2391"/>
                    <a:gd name="T85" fmla="*/ 1189 h 1789"/>
                    <a:gd name="T86" fmla="*/ 924 w 2391"/>
                    <a:gd name="T87" fmla="*/ 1067 h 1789"/>
                    <a:gd name="T88" fmla="*/ 1185 w 2391"/>
                    <a:gd name="T89" fmla="*/ 1284 h 1789"/>
                    <a:gd name="T90" fmla="*/ 882 w 2391"/>
                    <a:gd name="T91" fmla="*/ 1479 h 1789"/>
                    <a:gd name="T92" fmla="*/ 803 w 2391"/>
                    <a:gd name="T93" fmla="*/ 1295 h 1789"/>
                    <a:gd name="T94" fmla="*/ 676 w 2391"/>
                    <a:gd name="T95" fmla="*/ 1081 h 1789"/>
                    <a:gd name="T96" fmla="*/ 604 w 2391"/>
                    <a:gd name="T97" fmla="*/ 922 h 1789"/>
                    <a:gd name="T98" fmla="*/ 568 w 2391"/>
                    <a:gd name="T99" fmla="*/ 873 h 1789"/>
                    <a:gd name="T100" fmla="*/ 523 w 2391"/>
                    <a:gd name="T101" fmla="*/ 831 h 1789"/>
                    <a:gd name="T102" fmla="*/ 505 w 2391"/>
                    <a:gd name="T103" fmla="*/ 894 h 1789"/>
                    <a:gd name="T104" fmla="*/ 442 w 2391"/>
                    <a:gd name="T105" fmla="*/ 787 h 1789"/>
                    <a:gd name="T106" fmla="*/ 370 w 2391"/>
                    <a:gd name="T107" fmla="*/ 742 h 1789"/>
                    <a:gd name="T108" fmla="*/ 446 w 2391"/>
                    <a:gd name="T109" fmla="*/ 848 h 1789"/>
                    <a:gd name="T110" fmla="*/ 413 w 2391"/>
                    <a:gd name="T111" fmla="*/ 873 h 1789"/>
                    <a:gd name="T112" fmla="*/ 352 w 2391"/>
                    <a:gd name="T113" fmla="*/ 803 h 1789"/>
                    <a:gd name="T114" fmla="*/ 282 w 2391"/>
                    <a:gd name="T115" fmla="*/ 753 h 1789"/>
                    <a:gd name="T116" fmla="*/ 190 w 2391"/>
                    <a:gd name="T117" fmla="*/ 817 h 1789"/>
                    <a:gd name="T118" fmla="*/ 171 w 2391"/>
                    <a:gd name="T119" fmla="*/ 890 h 1789"/>
                    <a:gd name="T120" fmla="*/ 107 w 2391"/>
                    <a:gd name="T121" fmla="*/ 919 h 1789"/>
                    <a:gd name="T122" fmla="*/ 13 w 2391"/>
                    <a:gd name="T123" fmla="*/ 894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1" h="1789">
                      <a:moveTo>
                        <a:pt x="0" y="803"/>
                      </a:moveTo>
                      <a:lnTo>
                        <a:pt x="21" y="778"/>
                      </a:lnTo>
                      <a:lnTo>
                        <a:pt x="35" y="759"/>
                      </a:lnTo>
                      <a:lnTo>
                        <a:pt x="63" y="759"/>
                      </a:lnTo>
                      <a:lnTo>
                        <a:pt x="94" y="764"/>
                      </a:lnTo>
                      <a:lnTo>
                        <a:pt x="116" y="753"/>
                      </a:lnTo>
                      <a:lnTo>
                        <a:pt x="139" y="750"/>
                      </a:lnTo>
                      <a:lnTo>
                        <a:pt x="142" y="717"/>
                      </a:lnTo>
                      <a:lnTo>
                        <a:pt x="155" y="695"/>
                      </a:lnTo>
                      <a:lnTo>
                        <a:pt x="123" y="669"/>
                      </a:lnTo>
                      <a:lnTo>
                        <a:pt x="118" y="650"/>
                      </a:lnTo>
                      <a:lnTo>
                        <a:pt x="120" y="622"/>
                      </a:lnTo>
                      <a:lnTo>
                        <a:pt x="144" y="622"/>
                      </a:lnTo>
                      <a:lnTo>
                        <a:pt x="160" y="619"/>
                      </a:lnTo>
                      <a:lnTo>
                        <a:pt x="162" y="622"/>
                      </a:lnTo>
                      <a:lnTo>
                        <a:pt x="179" y="605"/>
                      </a:lnTo>
                      <a:lnTo>
                        <a:pt x="197" y="597"/>
                      </a:lnTo>
                      <a:lnTo>
                        <a:pt x="204" y="597"/>
                      </a:lnTo>
                      <a:lnTo>
                        <a:pt x="215" y="580"/>
                      </a:lnTo>
                      <a:lnTo>
                        <a:pt x="227" y="575"/>
                      </a:lnTo>
                      <a:lnTo>
                        <a:pt x="241" y="544"/>
                      </a:lnTo>
                      <a:lnTo>
                        <a:pt x="250" y="552"/>
                      </a:lnTo>
                      <a:lnTo>
                        <a:pt x="267" y="533"/>
                      </a:lnTo>
                      <a:lnTo>
                        <a:pt x="269" y="533"/>
                      </a:lnTo>
                      <a:lnTo>
                        <a:pt x="291" y="510"/>
                      </a:lnTo>
                      <a:lnTo>
                        <a:pt x="304" y="508"/>
                      </a:lnTo>
                      <a:lnTo>
                        <a:pt x="322" y="508"/>
                      </a:lnTo>
                      <a:lnTo>
                        <a:pt x="333" y="508"/>
                      </a:lnTo>
                      <a:lnTo>
                        <a:pt x="324" y="480"/>
                      </a:lnTo>
                      <a:lnTo>
                        <a:pt x="319" y="457"/>
                      </a:lnTo>
                      <a:lnTo>
                        <a:pt x="315" y="410"/>
                      </a:lnTo>
                      <a:lnTo>
                        <a:pt x="341" y="407"/>
                      </a:lnTo>
                      <a:lnTo>
                        <a:pt x="354" y="399"/>
                      </a:lnTo>
                      <a:lnTo>
                        <a:pt x="348" y="418"/>
                      </a:lnTo>
                      <a:lnTo>
                        <a:pt x="359" y="432"/>
                      </a:lnTo>
                      <a:lnTo>
                        <a:pt x="370" y="449"/>
                      </a:lnTo>
                      <a:lnTo>
                        <a:pt x="376" y="460"/>
                      </a:lnTo>
                      <a:lnTo>
                        <a:pt x="407" y="457"/>
                      </a:lnTo>
                      <a:lnTo>
                        <a:pt x="433" y="416"/>
                      </a:lnTo>
                      <a:lnTo>
                        <a:pt x="452" y="396"/>
                      </a:lnTo>
                      <a:lnTo>
                        <a:pt x="463" y="382"/>
                      </a:lnTo>
                      <a:lnTo>
                        <a:pt x="477" y="365"/>
                      </a:lnTo>
                      <a:lnTo>
                        <a:pt x="489" y="343"/>
                      </a:lnTo>
                      <a:lnTo>
                        <a:pt x="500" y="351"/>
                      </a:lnTo>
                      <a:lnTo>
                        <a:pt x="500" y="338"/>
                      </a:lnTo>
                      <a:lnTo>
                        <a:pt x="507" y="329"/>
                      </a:lnTo>
                      <a:lnTo>
                        <a:pt x="527" y="335"/>
                      </a:lnTo>
                      <a:lnTo>
                        <a:pt x="560" y="371"/>
                      </a:lnTo>
                      <a:lnTo>
                        <a:pt x="553" y="271"/>
                      </a:lnTo>
                      <a:lnTo>
                        <a:pt x="525" y="315"/>
                      </a:lnTo>
                      <a:lnTo>
                        <a:pt x="503" y="312"/>
                      </a:lnTo>
                      <a:lnTo>
                        <a:pt x="496" y="285"/>
                      </a:lnTo>
                      <a:lnTo>
                        <a:pt x="496" y="271"/>
                      </a:lnTo>
                      <a:lnTo>
                        <a:pt x="489" y="262"/>
                      </a:lnTo>
                      <a:lnTo>
                        <a:pt x="507" y="240"/>
                      </a:lnTo>
                      <a:lnTo>
                        <a:pt x="518" y="223"/>
                      </a:lnTo>
                      <a:lnTo>
                        <a:pt x="529" y="218"/>
                      </a:lnTo>
                      <a:lnTo>
                        <a:pt x="538" y="215"/>
                      </a:lnTo>
                      <a:lnTo>
                        <a:pt x="544" y="201"/>
                      </a:lnTo>
                      <a:lnTo>
                        <a:pt x="553" y="198"/>
                      </a:lnTo>
                      <a:lnTo>
                        <a:pt x="565" y="198"/>
                      </a:lnTo>
                      <a:lnTo>
                        <a:pt x="544" y="173"/>
                      </a:lnTo>
                      <a:lnTo>
                        <a:pt x="525" y="179"/>
                      </a:lnTo>
                      <a:lnTo>
                        <a:pt x="512" y="179"/>
                      </a:lnTo>
                      <a:lnTo>
                        <a:pt x="500" y="170"/>
                      </a:lnTo>
                      <a:lnTo>
                        <a:pt x="500" y="187"/>
                      </a:lnTo>
                      <a:lnTo>
                        <a:pt x="489" y="204"/>
                      </a:lnTo>
                      <a:lnTo>
                        <a:pt x="475" y="232"/>
                      </a:lnTo>
                      <a:lnTo>
                        <a:pt x="459" y="243"/>
                      </a:lnTo>
                      <a:lnTo>
                        <a:pt x="449" y="243"/>
                      </a:lnTo>
                      <a:lnTo>
                        <a:pt x="444" y="262"/>
                      </a:lnTo>
                      <a:lnTo>
                        <a:pt x="444" y="271"/>
                      </a:lnTo>
                      <a:lnTo>
                        <a:pt x="435" y="279"/>
                      </a:lnTo>
                      <a:lnTo>
                        <a:pt x="446" y="312"/>
                      </a:lnTo>
                      <a:lnTo>
                        <a:pt x="452" y="329"/>
                      </a:lnTo>
                      <a:lnTo>
                        <a:pt x="440" y="354"/>
                      </a:lnTo>
                      <a:lnTo>
                        <a:pt x="424" y="371"/>
                      </a:lnTo>
                      <a:lnTo>
                        <a:pt x="419" y="396"/>
                      </a:lnTo>
                      <a:lnTo>
                        <a:pt x="412" y="416"/>
                      </a:lnTo>
                      <a:lnTo>
                        <a:pt x="403" y="416"/>
                      </a:lnTo>
                      <a:lnTo>
                        <a:pt x="389" y="418"/>
                      </a:lnTo>
                      <a:lnTo>
                        <a:pt x="376" y="427"/>
                      </a:lnTo>
                      <a:lnTo>
                        <a:pt x="372" y="424"/>
                      </a:lnTo>
                      <a:lnTo>
                        <a:pt x="372" y="410"/>
                      </a:lnTo>
                      <a:lnTo>
                        <a:pt x="370" y="388"/>
                      </a:lnTo>
                      <a:lnTo>
                        <a:pt x="359" y="388"/>
                      </a:lnTo>
                      <a:lnTo>
                        <a:pt x="352" y="374"/>
                      </a:lnTo>
                      <a:lnTo>
                        <a:pt x="354" y="354"/>
                      </a:lnTo>
                      <a:lnTo>
                        <a:pt x="357" y="343"/>
                      </a:lnTo>
                      <a:lnTo>
                        <a:pt x="354" y="338"/>
                      </a:lnTo>
                      <a:lnTo>
                        <a:pt x="345" y="343"/>
                      </a:lnTo>
                      <a:lnTo>
                        <a:pt x="341" y="343"/>
                      </a:lnTo>
                      <a:lnTo>
                        <a:pt x="334" y="340"/>
                      </a:lnTo>
                      <a:lnTo>
                        <a:pt x="331" y="338"/>
                      </a:lnTo>
                      <a:lnTo>
                        <a:pt x="319" y="349"/>
                      </a:lnTo>
                      <a:lnTo>
                        <a:pt x="308" y="363"/>
                      </a:lnTo>
                      <a:lnTo>
                        <a:pt x="297" y="377"/>
                      </a:lnTo>
                      <a:lnTo>
                        <a:pt x="273" y="374"/>
                      </a:lnTo>
                      <a:lnTo>
                        <a:pt x="258" y="371"/>
                      </a:lnTo>
                      <a:lnTo>
                        <a:pt x="247" y="357"/>
                      </a:lnTo>
                      <a:lnTo>
                        <a:pt x="247" y="349"/>
                      </a:lnTo>
                      <a:lnTo>
                        <a:pt x="254" y="338"/>
                      </a:lnTo>
                      <a:lnTo>
                        <a:pt x="262" y="329"/>
                      </a:lnTo>
                      <a:lnTo>
                        <a:pt x="269" y="318"/>
                      </a:lnTo>
                      <a:lnTo>
                        <a:pt x="254" y="324"/>
                      </a:lnTo>
                      <a:lnTo>
                        <a:pt x="247" y="310"/>
                      </a:lnTo>
                      <a:lnTo>
                        <a:pt x="247" y="301"/>
                      </a:lnTo>
                      <a:lnTo>
                        <a:pt x="269" y="298"/>
                      </a:lnTo>
                      <a:lnTo>
                        <a:pt x="289" y="296"/>
                      </a:lnTo>
                      <a:lnTo>
                        <a:pt x="276" y="287"/>
                      </a:lnTo>
                      <a:lnTo>
                        <a:pt x="255" y="290"/>
                      </a:lnTo>
                      <a:lnTo>
                        <a:pt x="255" y="273"/>
                      </a:lnTo>
                      <a:lnTo>
                        <a:pt x="264" y="262"/>
                      </a:lnTo>
                      <a:lnTo>
                        <a:pt x="285" y="251"/>
                      </a:lnTo>
                      <a:lnTo>
                        <a:pt x="291" y="240"/>
                      </a:lnTo>
                      <a:lnTo>
                        <a:pt x="297" y="234"/>
                      </a:lnTo>
                      <a:lnTo>
                        <a:pt x="313" y="232"/>
                      </a:lnTo>
                      <a:lnTo>
                        <a:pt x="326" y="234"/>
                      </a:lnTo>
                      <a:lnTo>
                        <a:pt x="333" y="240"/>
                      </a:lnTo>
                      <a:lnTo>
                        <a:pt x="343" y="232"/>
                      </a:lnTo>
                      <a:lnTo>
                        <a:pt x="333" y="229"/>
                      </a:lnTo>
                      <a:lnTo>
                        <a:pt x="333" y="206"/>
                      </a:lnTo>
                      <a:lnTo>
                        <a:pt x="361" y="181"/>
                      </a:lnTo>
                      <a:lnTo>
                        <a:pt x="376" y="165"/>
                      </a:lnTo>
                      <a:lnTo>
                        <a:pt x="385" y="162"/>
                      </a:lnTo>
                      <a:lnTo>
                        <a:pt x="382" y="153"/>
                      </a:lnTo>
                      <a:lnTo>
                        <a:pt x="396" y="137"/>
                      </a:lnTo>
                      <a:lnTo>
                        <a:pt x="412" y="112"/>
                      </a:lnTo>
                      <a:lnTo>
                        <a:pt x="428" y="100"/>
                      </a:lnTo>
                      <a:lnTo>
                        <a:pt x="415" y="89"/>
                      </a:lnTo>
                      <a:lnTo>
                        <a:pt x="451" y="64"/>
                      </a:lnTo>
                      <a:lnTo>
                        <a:pt x="466" y="67"/>
                      </a:lnTo>
                      <a:lnTo>
                        <a:pt x="463" y="53"/>
                      </a:lnTo>
                      <a:lnTo>
                        <a:pt x="494" y="50"/>
                      </a:lnTo>
                      <a:lnTo>
                        <a:pt x="551" y="6"/>
                      </a:lnTo>
                      <a:lnTo>
                        <a:pt x="560" y="0"/>
                      </a:lnTo>
                      <a:lnTo>
                        <a:pt x="549" y="33"/>
                      </a:lnTo>
                      <a:lnTo>
                        <a:pt x="562" y="17"/>
                      </a:lnTo>
                      <a:lnTo>
                        <a:pt x="577" y="11"/>
                      </a:lnTo>
                      <a:lnTo>
                        <a:pt x="575" y="25"/>
                      </a:lnTo>
                      <a:lnTo>
                        <a:pt x="619" y="8"/>
                      </a:lnTo>
                      <a:lnTo>
                        <a:pt x="639" y="22"/>
                      </a:lnTo>
                      <a:lnTo>
                        <a:pt x="610" y="36"/>
                      </a:lnTo>
                      <a:lnTo>
                        <a:pt x="621" y="53"/>
                      </a:lnTo>
                      <a:lnTo>
                        <a:pt x="662" y="50"/>
                      </a:lnTo>
                      <a:lnTo>
                        <a:pt x="725" y="75"/>
                      </a:lnTo>
                      <a:lnTo>
                        <a:pt x="722" y="103"/>
                      </a:lnTo>
                      <a:lnTo>
                        <a:pt x="695" y="128"/>
                      </a:lnTo>
                      <a:lnTo>
                        <a:pt x="656" y="142"/>
                      </a:lnTo>
                      <a:lnTo>
                        <a:pt x="649" y="170"/>
                      </a:lnTo>
                      <a:lnTo>
                        <a:pt x="651" y="198"/>
                      </a:lnTo>
                      <a:lnTo>
                        <a:pt x="662" y="204"/>
                      </a:lnTo>
                      <a:lnTo>
                        <a:pt x="665" y="218"/>
                      </a:lnTo>
                      <a:lnTo>
                        <a:pt x="669" y="223"/>
                      </a:lnTo>
                      <a:lnTo>
                        <a:pt x="678" y="229"/>
                      </a:lnTo>
                      <a:lnTo>
                        <a:pt x="680" y="245"/>
                      </a:lnTo>
                      <a:lnTo>
                        <a:pt x="693" y="265"/>
                      </a:lnTo>
                      <a:lnTo>
                        <a:pt x="693" y="273"/>
                      </a:lnTo>
                      <a:lnTo>
                        <a:pt x="706" y="273"/>
                      </a:lnTo>
                      <a:lnTo>
                        <a:pt x="711" y="279"/>
                      </a:lnTo>
                      <a:lnTo>
                        <a:pt x="722" y="285"/>
                      </a:lnTo>
                      <a:lnTo>
                        <a:pt x="728" y="276"/>
                      </a:lnTo>
                      <a:lnTo>
                        <a:pt x="734" y="262"/>
                      </a:lnTo>
                      <a:lnTo>
                        <a:pt x="739" y="254"/>
                      </a:lnTo>
                      <a:lnTo>
                        <a:pt x="750" y="259"/>
                      </a:lnTo>
                      <a:lnTo>
                        <a:pt x="764" y="240"/>
                      </a:lnTo>
                      <a:lnTo>
                        <a:pt x="764" y="226"/>
                      </a:lnTo>
                      <a:lnTo>
                        <a:pt x="767" y="215"/>
                      </a:lnTo>
                      <a:lnTo>
                        <a:pt x="769" y="206"/>
                      </a:lnTo>
                      <a:lnTo>
                        <a:pt x="796" y="198"/>
                      </a:lnTo>
                      <a:lnTo>
                        <a:pt x="818" y="190"/>
                      </a:lnTo>
                      <a:lnTo>
                        <a:pt x="846" y="179"/>
                      </a:lnTo>
                      <a:lnTo>
                        <a:pt x="879" y="187"/>
                      </a:lnTo>
                      <a:lnTo>
                        <a:pt x="912" y="187"/>
                      </a:lnTo>
                      <a:lnTo>
                        <a:pt x="966" y="187"/>
                      </a:lnTo>
                      <a:lnTo>
                        <a:pt x="975" y="120"/>
                      </a:lnTo>
                      <a:lnTo>
                        <a:pt x="1005" y="123"/>
                      </a:lnTo>
                      <a:lnTo>
                        <a:pt x="1028" y="173"/>
                      </a:lnTo>
                      <a:lnTo>
                        <a:pt x="1032" y="131"/>
                      </a:lnTo>
                      <a:lnTo>
                        <a:pt x="1133" y="8"/>
                      </a:lnTo>
                      <a:lnTo>
                        <a:pt x="1172" y="8"/>
                      </a:lnTo>
                      <a:lnTo>
                        <a:pt x="1207" y="33"/>
                      </a:lnTo>
                      <a:lnTo>
                        <a:pt x="1253" y="31"/>
                      </a:lnTo>
                      <a:lnTo>
                        <a:pt x="1314" y="75"/>
                      </a:lnTo>
                      <a:lnTo>
                        <a:pt x="1384" y="100"/>
                      </a:lnTo>
                      <a:lnTo>
                        <a:pt x="1434" y="95"/>
                      </a:lnTo>
                      <a:lnTo>
                        <a:pt x="1500" y="123"/>
                      </a:lnTo>
                      <a:lnTo>
                        <a:pt x="1554" y="123"/>
                      </a:lnTo>
                      <a:lnTo>
                        <a:pt x="1581" y="103"/>
                      </a:lnTo>
                      <a:lnTo>
                        <a:pt x="1642" y="103"/>
                      </a:lnTo>
                      <a:lnTo>
                        <a:pt x="1675" y="126"/>
                      </a:lnTo>
                      <a:lnTo>
                        <a:pt x="1758" y="126"/>
                      </a:lnTo>
                      <a:lnTo>
                        <a:pt x="1828" y="162"/>
                      </a:lnTo>
                      <a:lnTo>
                        <a:pt x="1952" y="156"/>
                      </a:lnTo>
                      <a:lnTo>
                        <a:pt x="2156" y="173"/>
                      </a:lnTo>
                      <a:lnTo>
                        <a:pt x="2254" y="226"/>
                      </a:lnTo>
                      <a:lnTo>
                        <a:pt x="2337" y="259"/>
                      </a:lnTo>
                      <a:lnTo>
                        <a:pt x="2390" y="287"/>
                      </a:lnTo>
                      <a:lnTo>
                        <a:pt x="2374" y="296"/>
                      </a:lnTo>
                      <a:lnTo>
                        <a:pt x="2337" y="273"/>
                      </a:lnTo>
                      <a:lnTo>
                        <a:pt x="2253" y="265"/>
                      </a:lnTo>
                      <a:lnTo>
                        <a:pt x="2276" y="287"/>
                      </a:lnTo>
                      <a:lnTo>
                        <a:pt x="2313" y="298"/>
                      </a:lnTo>
                      <a:lnTo>
                        <a:pt x="2302" y="335"/>
                      </a:lnTo>
                      <a:lnTo>
                        <a:pt x="2263" y="357"/>
                      </a:lnTo>
                      <a:lnTo>
                        <a:pt x="2250" y="393"/>
                      </a:lnTo>
                      <a:lnTo>
                        <a:pt x="2302" y="427"/>
                      </a:lnTo>
                      <a:lnTo>
                        <a:pt x="2339" y="471"/>
                      </a:lnTo>
                      <a:lnTo>
                        <a:pt x="2360" y="536"/>
                      </a:lnTo>
                      <a:lnTo>
                        <a:pt x="2335" y="541"/>
                      </a:lnTo>
                      <a:lnTo>
                        <a:pt x="2283" y="522"/>
                      </a:lnTo>
                      <a:lnTo>
                        <a:pt x="2228" y="474"/>
                      </a:lnTo>
                      <a:lnTo>
                        <a:pt x="2207" y="449"/>
                      </a:lnTo>
                      <a:lnTo>
                        <a:pt x="2193" y="416"/>
                      </a:lnTo>
                      <a:lnTo>
                        <a:pt x="2180" y="365"/>
                      </a:lnTo>
                      <a:lnTo>
                        <a:pt x="2158" y="349"/>
                      </a:lnTo>
                      <a:lnTo>
                        <a:pt x="2138" y="346"/>
                      </a:lnTo>
                      <a:lnTo>
                        <a:pt x="2121" y="351"/>
                      </a:lnTo>
                      <a:lnTo>
                        <a:pt x="2140" y="391"/>
                      </a:lnTo>
                      <a:lnTo>
                        <a:pt x="2088" y="396"/>
                      </a:lnTo>
                      <a:lnTo>
                        <a:pt x="2064" y="377"/>
                      </a:lnTo>
                      <a:lnTo>
                        <a:pt x="2018" y="388"/>
                      </a:lnTo>
                      <a:lnTo>
                        <a:pt x="1983" y="418"/>
                      </a:lnTo>
                      <a:lnTo>
                        <a:pt x="1983" y="435"/>
                      </a:lnTo>
                      <a:lnTo>
                        <a:pt x="1996" y="463"/>
                      </a:lnTo>
                      <a:lnTo>
                        <a:pt x="2051" y="471"/>
                      </a:lnTo>
                      <a:lnTo>
                        <a:pt x="2095" y="505"/>
                      </a:lnTo>
                      <a:lnTo>
                        <a:pt x="2169" y="597"/>
                      </a:lnTo>
                      <a:lnTo>
                        <a:pt x="2200" y="658"/>
                      </a:lnTo>
                      <a:lnTo>
                        <a:pt x="2204" y="722"/>
                      </a:lnTo>
                      <a:lnTo>
                        <a:pt x="2198" y="775"/>
                      </a:lnTo>
                      <a:lnTo>
                        <a:pt x="2180" y="775"/>
                      </a:lnTo>
                      <a:lnTo>
                        <a:pt x="2160" y="756"/>
                      </a:lnTo>
                      <a:lnTo>
                        <a:pt x="2132" y="781"/>
                      </a:lnTo>
                      <a:lnTo>
                        <a:pt x="2103" y="803"/>
                      </a:lnTo>
                      <a:lnTo>
                        <a:pt x="2099" y="840"/>
                      </a:lnTo>
                      <a:lnTo>
                        <a:pt x="2130" y="884"/>
                      </a:lnTo>
                      <a:lnTo>
                        <a:pt x="2110" y="920"/>
                      </a:lnTo>
                      <a:lnTo>
                        <a:pt x="2103" y="982"/>
                      </a:lnTo>
                      <a:lnTo>
                        <a:pt x="2140" y="1021"/>
                      </a:lnTo>
                      <a:lnTo>
                        <a:pt x="2182" y="1032"/>
                      </a:lnTo>
                      <a:lnTo>
                        <a:pt x="2226" y="1074"/>
                      </a:lnTo>
                      <a:lnTo>
                        <a:pt x="2263" y="1130"/>
                      </a:lnTo>
                      <a:lnTo>
                        <a:pt x="2265" y="1213"/>
                      </a:lnTo>
                      <a:lnTo>
                        <a:pt x="2253" y="1252"/>
                      </a:lnTo>
                      <a:lnTo>
                        <a:pt x="2213" y="1286"/>
                      </a:lnTo>
                      <a:lnTo>
                        <a:pt x="2165" y="1303"/>
                      </a:lnTo>
                      <a:lnTo>
                        <a:pt x="2135" y="1328"/>
                      </a:lnTo>
                      <a:lnTo>
                        <a:pt x="2117" y="1314"/>
                      </a:lnTo>
                      <a:lnTo>
                        <a:pt x="2101" y="1328"/>
                      </a:lnTo>
                      <a:lnTo>
                        <a:pt x="2096" y="1389"/>
                      </a:lnTo>
                      <a:lnTo>
                        <a:pt x="2108" y="1425"/>
                      </a:lnTo>
                      <a:lnTo>
                        <a:pt x="2156" y="1467"/>
                      </a:lnTo>
                      <a:lnTo>
                        <a:pt x="2175" y="1509"/>
                      </a:lnTo>
                      <a:lnTo>
                        <a:pt x="2191" y="1531"/>
                      </a:lnTo>
                      <a:lnTo>
                        <a:pt x="2186" y="1576"/>
                      </a:lnTo>
                      <a:lnTo>
                        <a:pt x="2156" y="1612"/>
                      </a:lnTo>
                      <a:lnTo>
                        <a:pt x="2123" y="1612"/>
                      </a:lnTo>
                      <a:lnTo>
                        <a:pt x="2070" y="1559"/>
                      </a:lnTo>
                      <a:lnTo>
                        <a:pt x="2033" y="1540"/>
                      </a:lnTo>
                      <a:lnTo>
                        <a:pt x="2018" y="1529"/>
                      </a:lnTo>
                      <a:lnTo>
                        <a:pt x="2003" y="1556"/>
                      </a:lnTo>
                      <a:lnTo>
                        <a:pt x="2007" y="1596"/>
                      </a:lnTo>
                      <a:lnTo>
                        <a:pt x="2020" y="1626"/>
                      </a:lnTo>
                      <a:lnTo>
                        <a:pt x="2029" y="1674"/>
                      </a:lnTo>
                      <a:lnTo>
                        <a:pt x="2061" y="1690"/>
                      </a:lnTo>
                      <a:lnTo>
                        <a:pt x="2051" y="1715"/>
                      </a:lnTo>
                      <a:lnTo>
                        <a:pt x="2054" y="1752"/>
                      </a:lnTo>
                      <a:lnTo>
                        <a:pt x="2064" y="1788"/>
                      </a:lnTo>
                      <a:lnTo>
                        <a:pt x="2042" y="1785"/>
                      </a:lnTo>
                      <a:lnTo>
                        <a:pt x="2018" y="1743"/>
                      </a:lnTo>
                      <a:lnTo>
                        <a:pt x="2020" y="1699"/>
                      </a:lnTo>
                      <a:lnTo>
                        <a:pt x="2012" y="1685"/>
                      </a:lnTo>
                      <a:lnTo>
                        <a:pt x="2003" y="1635"/>
                      </a:lnTo>
                      <a:lnTo>
                        <a:pt x="1992" y="1621"/>
                      </a:lnTo>
                      <a:lnTo>
                        <a:pt x="1987" y="1551"/>
                      </a:lnTo>
                      <a:lnTo>
                        <a:pt x="1973" y="1509"/>
                      </a:lnTo>
                      <a:lnTo>
                        <a:pt x="1946" y="1470"/>
                      </a:lnTo>
                      <a:lnTo>
                        <a:pt x="1898" y="1448"/>
                      </a:lnTo>
                      <a:lnTo>
                        <a:pt x="1865" y="1411"/>
                      </a:lnTo>
                      <a:lnTo>
                        <a:pt x="1852" y="1384"/>
                      </a:lnTo>
                      <a:lnTo>
                        <a:pt x="1828" y="1353"/>
                      </a:lnTo>
                      <a:lnTo>
                        <a:pt x="1790" y="1283"/>
                      </a:lnTo>
                      <a:lnTo>
                        <a:pt x="1758" y="1289"/>
                      </a:lnTo>
                      <a:lnTo>
                        <a:pt x="1714" y="1322"/>
                      </a:lnTo>
                      <a:lnTo>
                        <a:pt x="1695" y="1350"/>
                      </a:lnTo>
                      <a:lnTo>
                        <a:pt x="1655" y="1403"/>
                      </a:lnTo>
                      <a:lnTo>
                        <a:pt x="1626" y="1459"/>
                      </a:lnTo>
                      <a:lnTo>
                        <a:pt x="1616" y="1478"/>
                      </a:lnTo>
                      <a:lnTo>
                        <a:pt x="1626" y="1543"/>
                      </a:lnTo>
                      <a:lnTo>
                        <a:pt x="1625" y="1607"/>
                      </a:lnTo>
                      <a:lnTo>
                        <a:pt x="1589" y="1651"/>
                      </a:lnTo>
                      <a:lnTo>
                        <a:pt x="1570" y="1654"/>
                      </a:lnTo>
                      <a:lnTo>
                        <a:pt x="1528" y="1562"/>
                      </a:lnTo>
                      <a:lnTo>
                        <a:pt x="1496" y="1498"/>
                      </a:lnTo>
                      <a:lnTo>
                        <a:pt x="1431" y="1375"/>
                      </a:lnTo>
                      <a:lnTo>
                        <a:pt x="1428" y="1328"/>
                      </a:lnTo>
                      <a:lnTo>
                        <a:pt x="1413" y="1305"/>
                      </a:lnTo>
                      <a:lnTo>
                        <a:pt x="1401" y="1336"/>
                      </a:lnTo>
                      <a:lnTo>
                        <a:pt x="1345" y="1266"/>
                      </a:lnTo>
                      <a:lnTo>
                        <a:pt x="1269" y="1213"/>
                      </a:lnTo>
                      <a:lnTo>
                        <a:pt x="1220" y="1225"/>
                      </a:lnTo>
                      <a:lnTo>
                        <a:pt x="1151" y="1219"/>
                      </a:lnTo>
                      <a:lnTo>
                        <a:pt x="1117" y="1180"/>
                      </a:lnTo>
                      <a:lnTo>
                        <a:pt x="1080" y="1185"/>
                      </a:lnTo>
                      <a:lnTo>
                        <a:pt x="1028" y="1169"/>
                      </a:lnTo>
                      <a:lnTo>
                        <a:pt x="919" y="1038"/>
                      </a:lnTo>
                      <a:lnTo>
                        <a:pt x="924" y="1091"/>
                      </a:lnTo>
                      <a:lnTo>
                        <a:pt x="958" y="1166"/>
                      </a:lnTo>
                      <a:lnTo>
                        <a:pt x="995" y="1219"/>
                      </a:lnTo>
                      <a:lnTo>
                        <a:pt x="1035" y="1247"/>
                      </a:lnTo>
                      <a:lnTo>
                        <a:pt x="1077" y="1225"/>
                      </a:lnTo>
                      <a:lnTo>
                        <a:pt x="1113" y="1225"/>
                      </a:lnTo>
                      <a:lnTo>
                        <a:pt x="1158" y="1272"/>
                      </a:lnTo>
                      <a:lnTo>
                        <a:pt x="1185" y="1308"/>
                      </a:lnTo>
                      <a:lnTo>
                        <a:pt x="1181" y="1331"/>
                      </a:lnTo>
                      <a:lnTo>
                        <a:pt x="1102" y="1434"/>
                      </a:lnTo>
                      <a:lnTo>
                        <a:pt x="1049" y="1473"/>
                      </a:lnTo>
                      <a:lnTo>
                        <a:pt x="940" y="1523"/>
                      </a:lnTo>
                      <a:lnTo>
                        <a:pt x="908" y="1540"/>
                      </a:lnTo>
                      <a:lnTo>
                        <a:pt x="887" y="1523"/>
                      </a:lnTo>
                      <a:lnTo>
                        <a:pt x="882" y="1503"/>
                      </a:lnTo>
                      <a:lnTo>
                        <a:pt x="879" y="1473"/>
                      </a:lnTo>
                      <a:lnTo>
                        <a:pt x="870" y="1442"/>
                      </a:lnTo>
                      <a:lnTo>
                        <a:pt x="855" y="1417"/>
                      </a:lnTo>
                      <a:lnTo>
                        <a:pt x="842" y="1395"/>
                      </a:lnTo>
                      <a:lnTo>
                        <a:pt x="822" y="1364"/>
                      </a:lnTo>
                      <a:lnTo>
                        <a:pt x="811" y="1344"/>
                      </a:lnTo>
                      <a:lnTo>
                        <a:pt x="803" y="1319"/>
                      </a:lnTo>
                      <a:lnTo>
                        <a:pt x="787" y="1297"/>
                      </a:lnTo>
                      <a:lnTo>
                        <a:pt x="764" y="1241"/>
                      </a:lnTo>
                      <a:lnTo>
                        <a:pt x="750" y="1219"/>
                      </a:lnTo>
                      <a:lnTo>
                        <a:pt x="732" y="1188"/>
                      </a:lnTo>
                      <a:lnTo>
                        <a:pt x="704" y="1146"/>
                      </a:lnTo>
                      <a:lnTo>
                        <a:pt x="688" y="1121"/>
                      </a:lnTo>
                      <a:lnTo>
                        <a:pt x="676" y="1105"/>
                      </a:lnTo>
                      <a:lnTo>
                        <a:pt x="660" y="1068"/>
                      </a:lnTo>
                      <a:lnTo>
                        <a:pt x="706" y="1035"/>
                      </a:lnTo>
                      <a:lnTo>
                        <a:pt x="725" y="962"/>
                      </a:lnTo>
                      <a:lnTo>
                        <a:pt x="683" y="943"/>
                      </a:lnTo>
                      <a:lnTo>
                        <a:pt x="623" y="954"/>
                      </a:lnTo>
                      <a:lnTo>
                        <a:pt x="610" y="946"/>
                      </a:lnTo>
                      <a:lnTo>
                        <a:pt x="604" y="946"/>
                      </a:lnTo>
                      <a:lnTo>
                        <a:pt x="595" y="946"/>
                      </a:lnTo>
                      <a:lnTo>
                        <a:pt x="588" y="946"/>
                      </a:lnTo>
                      <a:lnTo>
                        <a:pt x="586" y="932"/>
                      </a:lnTo>
                      <a:lnTo>
                        <a:pt x="581" y="920"/>
                      </a:lnTo>
                      <a:lnTo>
                        <a:pt x="581" y="898"/>
                      </a:lnTo>
                      <a:lnTo>
                        <a:pt x="570" y="887"/>
                      </a:lnTo>
                      <a:lnTo>
                        <a:pt x="568" y="873"/>
                      </a:lnTo>
                      <a:lnTo>
                        <a:pt x="562" y="870"/>
                      </a:lnTo>
                      <a:lnTo>
                        <a:pt x="556" y="859"/>
                      </a:lnTo>
                      <a:lnTo>
                        <a:pt x="553" y="848"/>
                      </a:lnTo>
                      <a:lnTo>
                        <a:pt x="549" y="837"/>
                      </a:lnTo>
                      <a:lnTo>
                        <a:pt x="544" y="831"/>
                      </a:lnTo>
                      <a:lnTo>
                        <a:pt x="531" y="831"/>
                      </a:lnTo>
                      <a:lnTo>
                        <a:pt x="523" y="831"/>
                      </a:lnTo>
                      <a:lnTo>
                        <a:pt x="518" y="831"/>
                      </a:lnTo>
                      <a:lnTo>
                        <a:pt x="516" y="845"/>
                      </a:lnTo>
                      <a:lnTo>
                        <a:pt x="516" y="859"/>
                      </a:lnTo>
                      <a:lnTo>
                        <a:pt x="516" y="876"/>
                      </a:lnTo>
                      <a:lnTo>
                        <a:pt x="516" y="893"/>
                      </a:lnTo>
                      <a:lnTo>
                        <a:pt x="516" y="904"/>
                      </a:lnTo>
                      <a:lnTo>
                        <a:pt x="505" y="909"/>
                      </a:lnTo>
                      <a:lnTo>
                        <a:pt x="496" y="920"/>
                      </a:lnTo>
                      <a:lnTo>
                        <a:pt x="484" y="904"/>
                      </a:lnTo>
                      <a:lnTo>
                        <a:pt x="475" y="881"/>
                      </a:lnTo>
                      <a:lnTo>
                        <a:pt x="477" y="856"/>
                      </a:lnTo>
                      <a:lnTo>
                        <a:pt x="463" y="823"/>
                      </a:lnTo>
                      <a:lnTo>
                        <a:pt x="457" y="801"/>
                      </a:lnTo>
                      <a:lnTo>
                        <a:pt x="442" y="787"/>
                      </a:lnTo>
                      <a:lnTo>
                        <a:pt x="424" y="773"/>
                      </a:lnTo>
                      <a:lnTo>
                        <a:pt x="415" y="753"/>
                      </a:lnTo>
                      <a:lnTo>
                        <a:pt x="409" y="739"/>
                      </a:lnTo>
                      <a:lnTo>
                        <a:pt x="394" y="736"/>
                      </a:lnTo>
                      <a:lnTo>
                        <a:pt x="389" y="728"/>
                      </a:lnTo>
                      <a:lnTo>
                        <a:pt x="378" y="728"/>
                      </a:lnTo>
                      <a:lnTo>
                        <a:pt x="370" y="742"/>
                      </a:lnTo>
                      <a:lnTo>
                        <a:pt x="361" y="753"/>
                      </a:lnTo>
                      <a:lnTo>
                        <a:pt x="380" y="767"/>
                      </a:lnTo>
                      <a:lnTo>
                        <a:pt x="391" y="787"/>
                      </a:lnTo>
                      <a:lnTo>
                        <a:pt x="412" y="812"/>
                      </a:lnTo>
                      <a:lnTo>
                        <a:pt x="419" y="823"/>
                      </a:lnTo>
                      <a:lnTo>
                        <a:pt x="435" y="831"/>
                      </a:lnTo>
                      <a:lnTo>
                        <a:pt x="446" y="848"/>
                      </a:lnTo>
                      <a:lnTo>
                        <a:pt x="433" y="868"/>
                      </a:lnTo>
                      <a:lnTo>
                        <a:pt x="431" y="859"/>
                      </a:lnTo>
                      <a:lnTo>
                        <a:pt x="431" y="848"/>
                      </a:lnTo>
                      <a:lnTo>
                        <a:pt x="424" y="873"/>
                      </a:lnTo>
                      <a:lnTo>
                        <a:pt x="422" y="895"/>
                      </a:lnTo>
                      <a:lnTo>
                        <a:pt x="409" y="901"/>
                      </a:lnTo>
                      <a:lnTo>
                        <a:pt x="413" y="873"/>
                      </a:lnTo>
                      <a:lnTo>
                        <a:pt x="412" y="859"/>
                      </a:lnTo>
                      <a:lnTo>
                        <a:pt x="396" y="851"/>
                      </a:lnTo>
                      <a:lnTo>
                        <a:pt x="389" y="845"/>
                      </a:lnTo>
                      <a:lnTo>
                        <a:pt x="382" y="834"/>
                      </a:lnTo>
                      <a:lnTo>
                        <a:pt x="370" y="828"/>
                      </a:lnTo>
                      <a:lnTo>
                        <a:pt x="361" y="820"/>
                      </a:lnTo>
                      <a:lnTo>
                        <a:pt x="352" y="803"/>
                      </a:lnTo>
                      <a:lnTo>
                        <a:pt x="341" y="795"/>
                      </a:lnTo>
                      <a:lnTo>
                        <a:pt x="334" y="778"/>
                      </a:lnTo>
                      <a:lnTo>
                        <a:pt x="333" y="764"/>
                      </a:lnTo>
                      <a:lnTo>
                        <a:pt x="324" y="759"/>
                      </a:lnTo>
                      <a:lnTo>
                        <a:pt x="315" y="750"/>
                      </a:lnTo>
                      <a:lnTo>
                        <a:pt x="297" y="750"/>
                      </a:lnTo>
                      <a:lnTo>
                        <a:pt x="282" y="753"/>
                      </a:lnTo>
                      <a:lnTo>
                        <a:pt x="264" y="750"/>
                      </a:lnTo>
                      <a:lnTo>
                        <a:pt x="234" y="753"/>
                      </a:lnTo>
                      <a:lnTo>
                        <a:pt x="213" y="756"/>
                      </a:lnTo>
                      <a:lnTo>
                        <a:pt x="206" y="762"/>
                      </a:lnTo>
                      <a:lnTo>
                        <a:pt x="204" y="778"/>
                      </a:lnTo>
                      <a:lnTo>
                        <a:pt x="204" y="798"/>
                      </a:lnTo>
                      <a:lnTo>
                        <a:pt x="190" y="817"/>
                      </a:lnTo>
                      <a:lnTo>
                        <a:pt x="181" y="826"/>
                      </a:lnTo>
                      <a:lnTo>
                        <a:pt x="177" y="831"/>
                      </a:lnTo>
                      <a:lnTo>
                        <a:pt x="171" y="845"/>
                      </a:lnTo>
                      <a:lnTo>
                        <a:pt x="166" y="856"/>
                      </a:lnTo>
                      <a:lnTo>
                        <a:pt x="173" y="865"/>
                      </a:lnTo>
                      <a:lnTo>
                        <a:pt x="173" y="881"/>
                      </a:lnTo>
                      <a:lnTo>
                        <a:pt x="171" y="890"/>
                      </a:lnTo>
                      <a:lnTo>
                        <a:pt x="166" y="901"/>
                      </a:lnTo>
                      <a:lnTo>
                        <a:pt x="155" y="920"/>
                      </a:lnTo>
                      <a:lnTo>
                        <a:pt x="148" y="912"/>
                      </a:lnTo>
                      <a:lnTo>
                        <a:pt x="142" y="918"/>
                      </a:lnTo>
                      <a:lnTo>
                        <a:pt x="134" y="926"/>
                      </a:lnTo>
                      <a:lnTo>
                        <a:pt x="120" y="929"/>
                      </a:lnTo>
                      <a:lnTo>
                        <a:pt x="107" y="943"/>
                      </a:lnTo>
                      <a:lnTo>
                        <a:pt x="94" y="946"/>
                      </a:lnTo>
                      <a:lnTo>
                        <a:pt x="81" y="946"/>
                      </a:lnTo>
                      <a:lnTo>
                        <a:pt x="67" y="946"/>
                      </a:lnTo>
                      <a:lnTo>
                        <a:pt x="39" y="954"/>
                      </a:lnTo>
                      <a:lnTo>
                        <a:pt x="26" y="954"/>
                      </a:lnTo>
                      <a:lnTo>
                        <a:pt x="19" y="934"/>
                      </a:lnTo>
                      <a:lnTo>
                        <a:pt x="13" y="909"/>
                      </a:lnTo>
                      <a:lnTo>
                        <a:pt x="9" y="887"/>
                      </a:lnTo>
                      <a:lnTo>
                        <a:pt x="7" y="865"/>
                      </a:lnTo>
                      <a:lnTo>
                        <a:pt x="7" y="837"/>
                      </a:lnTo>
                      <a:lnTo>
                        <a:pt x="0" y="803"/>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4346" name="Group 153"/>
            <p:cNvGrpSpPr>
              <a:grpSpLocks/>
            </p:cNvGrpSpPr>
            <p:nvPr/>
          </p:nvGrpSpPr>
          <p:grpSpPr bwMode="auto">
            <a:xfrm>
              <a:off x="104" y="615"/>
              <a:ext cx="2098" cy="3311"/>
              <a:chOff x="104" y="615"/>
              <a:chExt cx="2098" cy="3311"/>
            </a:xfrm>
          </p:grpSpPr>
          <p:sp>
            <p:nvSpPr>
              <p:cNvPr id="14347" name="Freeform 154"/>
              <p:cNvSpPr>
                <a:spLocks/>
              </p:cNvSpPr>
              <p:nvPr/>
            </p:nvSpPr>
            <p:spPr bwMode="auto">
              <a:xfrm>
                <a:off x="104" y="761"/>
                <a:ext cx="1420" cy="1550"/>
              </a:xfrm>
              <a:custGeom>
                <a:avLst/>
                <a:gdLst>
                  <a:gd name="T0" fmla="*/ 114 w 1420"/>
                  <a:gd name="T1" fmla="*/ 290 h 1550"/>
                  <a:gd name="T2" fmla="*/ 92 w 1420"/>
                  <a:gd name="T3" fmla="*/ 203 h 1550"/>
                  <a:gd name="T4" fmla="*/ 204 w 1420"/>
                  <a:gd name="T5" fmla="*/ 131 h 1550"/>
                  <a:gd name="T6" fmla="*/ 253 w 1420"/>
                  <a:gd name="T7" fmla="*/ 75 h 1550"/>
                  <a:gd name="T8" fmla="*/ 341 w 1420"/>
                  <a:gd name="T9" fmla="*/ 64 h 1550"/>
                  <a:gd name="T10" fmla="*/ 612 w 1420"/>
                  <a:gd name="T11" fmla="*/ 67 h 1550"/>
                  <a:gd name="T12" fmla="*/ 749 w 1420"/>
                  <a:gd name="T13" fmla="*/ 95 h 1550"/>
                  <a:gd name="T14" fmla="*/ 698 w 1420"/>
                  <a:gd name="T15" fmla="*/ 92 h 1550"/>
                  <a:gd name="T16" fmla="*/ 663 w 1420"/>
                  <a:gd name="T17" fmla="*/ 3 h 1550"/>
                  <a:gd name="T18" fmla="*/ 730 w 1420"/>
                  <a:gd name="T19" fmla="*/ 0 h 1550"/>
                  <a:gd name="T20" fmla="*/ 783 w 1420"/>
                  <a:gd name="T21" fmla="*/ 39 h 1550"/>
                  <a:gd name="T22" fmla="*/ 863 w 1420"/>
                  <a:gd name="T23" fmla="*/ 103 h 1550"/>
                  <a:gd name="T24" fmla="*/ 848 w 1420"/>
                  <a:gd name="T25" fmla="*/ 33 h 1550"/>
                  <a:gd name="T26" fmla="*/ 995 w 1420"/>
                  <a:gd name="T27" fmla="*/ 100 h 1550"/>
                  <a:gd name="T28" fmla="*/ 997 w 1420"/>
                  <a:gd name="T29" fmla="*/ 128 h 1550"/>
                  <a:gd name="T30" fmla="*/ 953 w 1420"/>
                  <a:gd name="T31" fmla="*/ 198 h 1550"/>
                  <a:gd name="T32" fmla="*/ 916 w 1420"/>
                  <a:gd name="T33" fmla="*/ 312 h 1550"/>
                  <a:gd name="T34" fmla="*/ 1052 w 1420"/>
                  <a:gd name="T35" fmla="*/ 376 h 1550"/>
                  <a:gd name="T36" fmla="*/ 1055 w 1420"/>
                  <a:gd name="T37" fmla="*/ 476 h 1550"/>
                  <a:gd name="T38" fmla="*/ 1076 w 1420"/>
                  <a:gd name="T39" fmla="*/ 398 h 1550"/>
                  <a:gd name="T40" fmla="*/ 1076 w 1420"/>
                  <a:gd name="T41" fmla="*/ 254 h 1550"/>
                  <a:gd name="T42" fmla="*/ 1174 w 1420"/>
                  <a:gd name="T43" fmla="*/ 293 h 1550"/>
                  <a:gd name="T44" fmla="*/ 1235 w 1420"/>
                  <a:gd name="T45" fmla="*/ 251 h 1550"/>
                  <a:gd name="T46" fmla="*/ 1345 w 1420"/>
                  <a:gd name="T47" fmla="*/ 357 h 1550"/>
                  <a:gd name="T48" fmla="*/ 1419 w 1420"/>
                  <a:gd name="T49" fmla="*/ 449 h 1550"/>
                  <a:gd name="T50" fmla="*/ 1360 w 1420"/>
                  <a:gd name="T51" fmla="*/ 485 h 1550"/>
                  <a:gd name="T52" fmla="*/ 1257 w 1420"/>
                  <a:gd name="T53" fmla="*/ 515 h 1550"/>
                  <a:gd name="T54" fmla="*/ 1329 w 1420"/>
                  <a:gd name="T55" fmla="*/ 535 h 1550"/>
                  <a:gd name="T56" fmla="*/ 1360 w 1420"/>
                  <a:gd name="T57" fmla="*/ 618 h 1550"/>
                  <a:gd name="T58" fmla="*/ 1331 w 1420"/>
                  <a:gd name="T59" fmla="*/ 624 h 1550"/>
                  <a:gd name="T60" fmla="*/ 1289 w 1420"/>
                  <a:gd name="T61" fmla="*/ 657 h 1550"/>
                  <a:gd name="T62" fmla="*/ 1224 w 1420"/>
                  <a:gd name="T63" fmla="*/ 730 h 1550"/>
                  <a:gd name="T64" fmla="*/ 1217 w 1420"/>
                  <a:gd name="T65" fmla="*/ 839 h 1550"/>
                  <a:gd name="T66" fmla="*/ 1148 w 1420"/>
                  <a:gd name="T67" fmla="*/ 1003 h 1550"/>
                  <a:gd name="T68" fmla="*/ 1168 w 1420"/>
                  <a:gd name="T69" fmla="*/ 1142 h 1550"/>
                  <a:gd name="T70" fmla="*/ 1129 w 1420"/>
                  <a:gd name="T71" fmla="*/ 1048 h 1550"/>
                  <a:gd name="T72" fmla="*/ 1060 w 1420"/>
                  <a:gd name="T73" fmla="*/ 1006 h 1550"/>
                  <a:gd name="T74" fmla="*/ 1001 w 1420"/>
                  <a:gd name="T75" fmla="*/ 1034 h 1550"/>
                  <a:gd name="T76" fmla="*/ 905 w 1420"/>
                  <a:gd name="T77" fmla="*/ 1048 h 1550"/>
                  <a:gd name="T78" fmla="*/ 855 w 1420"/>
                  <a:gd name="T79" fmla="*/ 1151 h 1550"/>
                  <a:gd name="T80" fmla="*/ 967 w 1420"/>
                  <a:gd name="T81" fmla="*/ 1290 h 1550"/>
                  <a:gd name="T82" fmla="*/ 983 w 1420"/>
                  <a:gd name="T83" fmla="*/ 1212 h 1550"/>
                  <a:gd name="T84" fmla="*/ 1048 w 1420"/>
                  <a:gd name="T85" fmla="*/ 1268 h 1550"/>
                  <a:gd name="T86" fmla="*/ 1082 w 1420"/>
                  <a:gd name="T87" fmla="*/ 1346 h 1550"/>
                  <a:gd name="T88" fmla="*/ 1111 w 1420"/>
                  <a:gd name="T89" fmla="*/ 1415 h 1550"/>
                  <a:gd name="T90" fmla="*/ 1176 w 1420"/>
                  <a:gd name="T91" fmla="*/ 1521 h 1550"/>
                  <a:gd name="T92" fmla="*/ 1275 w 1420"/>
                  <a:gd name="T93" fmla="*/ 1518 h 1550"/>
                  <a:gd name="T94" fmla="*/ 1215 w 1420"/>
                  <a:gd name="T95" fmla="*/ 1532 h 1550"/>
                  <a:gd name="T96" fmla="*/ 1099 w 1420"/>
                  <a:gd name="T97" fmla="*/ 1516 h 1550"/>
                  <a:gd name="T98" fmla="*/ 1018 w 1420"/>
                  <a:gd name="T99" fmla="*/ 1421 h 1550"/>
                  <a:gd name="T100" fmla="*/ 960 w 1420"/>
                  <a:gd name="T101" fmla="*/ 1385 h 1550"/>
                  <a:gd name="T102" fmla="*/ 865 w 1420"/>
                  <a:gd name="T103" fmla="*/ 1340 h 1550"/>
                  <a:gd name="T104" fmla="*/ 700 w 1420"/>
                  <a:gd name="T105" fmla="*/ 1190 h 1550"/>
                  <a:gd name="T106" fmla="*/ 564 w 1420"/>
                  <a:gd name="T107" fmla="*/ 970 h 1550"/>
                  <a:gd name="T108" fmla="*/ 610 w 1420"/>
                  <a:gd name="T109" fmla="*/ 1167 h 1550"/>
                  <a:gd name="T110" fmla="*/ 522 w 1420"/>
                  <a:gd name="T111" fmla="*/ 1031 h 1550"/>
                  <a:gd name="T112" fmla="*/ 441 w 1420"/>
                  <a:gd name="T113" fmla="*/ 763 h 1550"/>
                  <a:gd name="T114" fmla="*/ 450 w 1420"/>
                  <a:gd name="T115" fmla="*/ 568 h 1550"/>
                  <a:gd name="T116" fmla="*/ 422 w 1420"/>
                  <a:gd name="T117" fmla="*/ 418 h 1550"/>
                  <a:gd name="T118" fmla="*/ 398 w 1420"/>
                  <a:gd name="T119" fmla="*/ 329 h 1550"/>
                  <a:gd name="T120" fmla="*/ 343 w 1420"/>
                  <a:gd name="T121" fmla="*/ 276 h 1550"/>
                  <a:gd name="T122" fmla="*/ 227 w 1420"/>
                  <a:gd name="T123" fmla="*/ 290 h 1550"/>
                  <a:gd name="T124" fmla="*/ 140 w 1420"/>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20" h="1550">
                    <a:moveTo>
                      <a:pt x="0" y="398"/>
                    </a:moveTo>
                    <a:lnTo>
                      <a:pt x="68" y="345"/>
                    </a:lnTo>
                    <a:lnTo>
                      <a:pt x="107" y="323"/>
                    </a:lnTo>
                    <a:lnTo>
                      <a:pt x="114" y="290"/>
                    </a:lnTo>
                    <a:lnTo>
                      <a:pt x="83" y="270"/>
                    </a:lnTo>
                    <a:lnTo>
                      <a:pt x="81" y="231"/>
                    </a:lnTo>
                    <a:lnTo>
                      <a:pt x="95" y="220"/>
                    </a:lnTo>
                    <a:lnTo>
                      <a:pt x="92" y="203"/>
                    </a:lnTo>
                    <a:lnTo>
                      <a:pt x="144" y="198"/>
                    </a:lnTo>
                    <a:lnTo>
                      <a:pt x="158" y="167"/>
                    </a:lnTo>
                    <a:lnTo>
                      <a:pt x="160" y="139"/>
                    </a:lnTo>
                    <a:lnTo>
                      <a:pt x="204" y="131"/>
                    </a:lnTo>
                    <a:lnTo>
                      <a:pt x="208" y="103"/>
                    </a:lnTo>
                    <a:lnTo>
                      <a:pt x="167" y="95"/>
                    </a:lnTo>
                    <a:lnTo>
                      <a:pt x="186" y="75"/>
                    </a:lnTo>
                    <a:lnTo>
                      <a:pt x="253" y="75"/>
                    </a:lnTo>
                    <a:lnTo>
                      <a:pt x="273" y="53"/>
                    </a:lnTo>
                    <a:lnTo>
                      <a:pt x="302" y="50"/>
                    </a:lnTo>
                    <a:lnTo>
                      <a:pt x="320" y="33"/>
                    </a:lnTo>
                    <a:lnTo>
                      <a:pt x="341" y="64"/>
                    </a:lnTo>
                    <a:lnTo>
                      <a:pt x="426" y="59"/>
                    </a:lnTo>
                    <a:lnTo>
                      <a:pt x="466" y="92"/>
                    </a:lnTo>
                    <a:lnTo>
                      <a:pt x="593" y="84"/>
                    </a:lnTo>
                    <a:lnTo>
                      <a:pt x="612" y="67"/>
                    </a:lnTo>
                    <a:lnTo>
                      <a:pt x="660" y="95"/>
                    </a:lnTo>
                    <a:lnTo>
                      <a:pt x="710" y="120"/>
                    </a:lnTo>
                    <a:lnTo>
                      <a:pt x="735" y="109"/>
                    </a:lnTo>
                    <a:lnTo>
                      <a:pt x="749" y="95"/>
                    </a:lnTo>
                    <a:lnTo>
                      <a:pt x="791" y="103"/>
                    </a:lnTo>
                    <a:lnTo>
                      <a:pt x="763" y="84"/>
                    </a:lnTo>
                    <a:lnTo>
                      <a:pt x="737" y="86"/>
                    </a:lnTo>
                    <a:lnTo>
                      <a:pt x="698" y="92"/>
                    </a:lnTo>
                    <a:lnTo>
                      <a:pt x="677" y="64"/>
                    </a:lnTo>
                    <a:lnTo>
                      <a:pt x="656" y="50"/>
                    </a:lnTo>
                    <a:lnTo>
                      <a:pt x="656" y="28"/>
                    </a:lnTo>
                    <a:lnTo>
                      <a:pt x="663" y="3"/>
                    </a:lnTo>
                    <a:lnTo>
                      <a:pt x="680" y="0"/>
                    </a:lnTo>
                    <a:lnTo>
                      <a:pt x="704" y="22"/>
                    </a:lnTo>
                    <a:lnTo>
                      <a:pt x="710" y="11"/>
                    </a:lnTo>
                    <a:lnTo>
                      <a:pt x="730" y="0"/>
                    </a:lnTo>
                    <a:lnTo>
                      <a:pt x="754" y="17"/>
                    </a:lnTo>
                    <a:lnTo>
                      <a:pt x="767" y="3"/>
                    </a:lnTo>
                    <a:lnTo>
                      <a:pt x="781" y="25"/>
                    </a:lnTo>
                    <a:lnTo>
                      <a:pt x="783" y="39"/>
                    </a:lnTo>
                    <a:lnTo>
                      <a:pt x="818" y="59"/>
                    </a:lnTo>
                    <a:lnTo>
                      <a:pt x="805" y="75"/>
                    </a:lnTo>
                    <a:lnTo>
                      <a:pt x="805" y="98"/>
                    </a:lnTo>
                    <a:lnTo>
                      <a:pt x="863" y="103"/>
                    </a:lnTo>
                    <a:lnTo>
                      <a:pt x="879" y="75"/>
                    </a:lnTo>
                    <a:lnTo>
                      <a:pt x="868" y="61"/>
                    </a:lnTo>
                    <a:lnTo>
                      <a:pt x="842" y="64"/>
                    </a:lnTo>
                    <a:lnTo>
                      <a:pt x="848" y="33"/>
                    </a:lnTo>
                    <a:lnTo>
                      <a:pt x="901" y="50"/>
                    </a:lnTo>
                    <a:lnTo>
                      <a:pt x="911" y="72"/>
                    </a:lnTo>
                    <a:lnTo>
                      <a:pt x="955" y="72"/>
                    </a:lnTo>
                    <a:lnTo>
                      <a:pt x="995" y="100"/>
                    </a:lnTo>
                    <a:lnTo>
                      <a:pt x="1016" y="95"/>
                    </a:lnTo>
                    <a:lnTo>
                      <a:pt x="1041" y="120"/>
                    </a:lnTo>
                    <a:lnTo>
                      <a:pt x="1016" y="153"/>
                    </a:lnTo>
                    <a:lnTo>
                      <a:pt x="997" y="128"/>
                    </a:lnTo>
                    <a:lnTo>
                      <a:pt x="983" y="137"/>
                    </a:lnTo>
                    <a:lnTo>
                      <a:pt x="967" y="156"/>
                    </a:lnTo>
                    <a:lnTo>
                      <a:pt x="938" y="173"/>
                    </a:lnTo>
                    <a:lnTo>
                      <a:pt x="953" y="198"/>
                    </a:lnTo>
                    <a:lnTo>
                      <a:pt x="927" y="201"/>
                    </a:lnTo>
                    <a:lnTo>
                      <a:pt x="905" y="234"/>
                    </a:lnTo>
                    <a:lnTo>
                      <a:pt x="883" y="276"/>
                    </a:lnTo>
                    <a:lnTo>
                      <a:pt x="916" y="312"/>
                    </a:lnTo>
                    <a:lnTo>
                      <a:pt x="942" y="354"/>
                    </a:lnTo>
                    <a:lnTo>
                      <a:pt x="988" y="359"/>
                    </a:lnTo>
                    <a:lnTo>
                      <a:pt x="1032" y="354"/>
                    </a:lnTo>
                    <a:lnTo>
                      <a:pt x="1052" y="376"/>
                    </a:lnTo>
                    <a:lnTo>
                      <a:pt x="1043" y="387"/>
                    </a:lnTo>
                    <a:lnTo>
                      <a:pt x="1030" y="410"/>
                    </a:lnTo>
                    <a:lnTo>
                      <a:pt x="1050" y="449"/>
                    </a:lnTo>
                    <a:lnTo>
                      <a:pt x="1055" y="476"/>
                    </a:lnTo>
                    <a:lnTo>
                      <a:pt x="1080" y="490"/>
                    </a:lnTo>
                    <a:lnTo>
                      <a:pt x="1113" y="465"/>
                    </a:lnTo>
                    <a:lnTo>
                      <a:pt x="1104" y="429"/>
                    </a:lnTo>
                    <a:lnTo>
                      <a:pt x="1076" y="398"/>
                    </a:lnTo>
                    <a:lnTo>
                      <a:pt x="1108" y="362"/>
                    </a:lnTo>
                    <a:lnTo>
                      <a:pt x="1080" y="301"/>
                    </a:lnTo>
                    <a:lnTo>
                      <a:pt x="1054" y="276"/>
                    </a:lnTo>
                    <a:lnTo>
                      <a:pt x="1076" y="254"/>
                    </a:lnTo>
                    <a:lnTo>
                      <a:pt x="1071" y="220"/>
                    </a:lnTo>
                    <a:lnTo>
                      <a:pt x="1087" y="201"/>
                    </a:lnTo>
                    <a:lnTo>
                      <a:pt x="1113" y="220"/>
                    </a:lnTo>
                    <a:lnTo>
                      <a:pt x="1174" y="293"/>
                    </a:lnTo>
                    <a:lnTo>
                      <a:pt x="1211" y="304"/>
                    </a:lnTo>
                    <a:lnTo>
                      <a:pt x="1222" y="284"/>
                    </a:lnTo>
                    <a:lnTo>
                      <a:pt x="1213" y="245"/>
                    </a:lnTo>
                    <a:lnTo>
                      <a:pt x="1235" y="251"/>
                    </a:lnTo>
                    <a:lnTo>
                      <a:pt x="1273" y="295"/>
                    </a:lnTo>
                    <a:lnTo>
                      <a:pt x="1279" y="320"/>
                    </a:lnTo>
                    <a:lnTo>
                      <a:pt x="1301" y="337"/>
                    </a:lnTo>
                    <a:lnTo>
                      <a:pt x="1345" y="357"/>
                    </a:lnTo>
                    <a:lnTo>
                      <a:pt x="1366" y="393"/>
                    </a:lnTo>
                    <a:lnTo>
                      <a:pt x="1400" y="418"/>
                    </a:lnTo>
                    <a:lnTo>
                      <a:pt x="1417" y="426"/>
                    </a:lnTo>
                    <a:lnTo>
                      <a:pt x="1419" y="449"/>
                    </a:lnTo>
                    <a:lnTo>
                      <a:pt x="1393" y="462"/>
                    </a:lnTo>
                    <a:lnTo>
                      <a:pt x="1377" y="446"/>
                    </a:lnTo>
                    <a:lnTo>
                      <a:pt x="1364" y="449"/>
                    </a:lnTo>
                    <a:lnTo>
                      <a:pt x="1360" y="485"/>
                    </a:lnTo>
                    <a:lnTo>
                      <a:pt x="1338" y="493"/>
                    </a:lnTo>
                    <a:lnTo>
                      <a:pt x="1314" y="474"/>
                    </a:lnTo>
                    <a:lnTo>
                      <a:pt x="1264" y="474"/>
                    </a:lnTo>
                    <a:lnTo>
                      <a:pt x="1257" y="515"/>
                    </a:lnTo>
                    <a:lnTo>
                      <a:pt x="1270" y="540"/>
                    </a:lnTo>
                    <a:lnTo>
                      <a:pt x="1289" y="527"/>
                    </a:lnTo>
                    <a:lnTo>
                      <a:pt x="1310" y="521"/>
                    </a:lnTo>
                    <a:lnTo>
                      <a:pt x="1329" y="535"/>
                    </a:lnTo>
                    <a:lnTo>
                      <a:pt x="1303" y="566"/>
                    </a:lnTo>
                    <a:lnTo>
                      <a:pt x="1329" y="593"/>
                    </a:lnTo>
                    <a:lnTo>
                      <a:pt x="1364" y="602"/>
                    </a:lnTo>
                    <a:lnTo>
                      <a:pt x="1360" y="618"/>
                    </a:lnTo>
                    <a:lnTo>
                      <a:pt x="1347" y="621"/>
                    </a:lnTo>
                    <a:lnTo>
                      <a:pt x="1314" y="716"/>
                    </a:lnTo>
                    <a:lnTo>
                      <a:pt x="1316" y="655"/>
                    </a:lnTo>
                    <a:lnTo>
                      <a:pt x="1331" y="624"/>
                    </a:lnTo>
                    <a:lnTo>
                      <a:pt x="1314" y="610"/>
                    </a:lnTo>
                    <a:lnTo>
                      <a:pt x="1294" y="630"/>
                    </a:lnTo>
                    <a:lnTo>
                      <a:pt x="1305" y="646"/>
                    </a:lnTo>
                    <a:lnTo>
                      <a:pt x="1289" y="657"/>
                    </a:lnTo>
                    <a:lnTo>
                      <a:pt x="1275" y="671"/>
                    </a:lnTo>
                    <a:lnTo>
                      <a:pt x="1277" y="713"/>
                    </a:lnTo>
                    <a:lnTo>
                      <a:pt x="1255" y="727"/>
                    </a:lnTo>
                    <a:lnTo>
                      <a:pt x="1224" y="730"/>
                    </a:lnTo>
                    <a:lnTo>
                      <a:pt x="1235" y="752"/>
                    </a:lnTo>
                    <a:lnTo>
                      <a:pt x="1224" y="777"/>
                    </a:lnTo>
                    <a:lnTo>
                      <a:pt x="1235" y="797"/>
                    </a:lnTo>
                    <a:lnTo>
                      <a:pt x="1217" y="839"/>
                    </a:lnTo>
                    <a:lnTo>
                      <a:pt x="1211" y="878"/>
                    </a:lnTo>
                    <a:lnTo>
                      <a:pt x="1185" y="900"/>
                    </a:lnTo>
                    <a:lnTo>
                      <a:pt x="1152" y="961"/>
                    </a:lnTo>
                    <a:lnTo>
                      <a:pt x="1148" y="1003"/>
                    </a:lnTo>
                    <a:lnTo>
                      <a:pt x="1159" y="1036"/>
                    </a:lnTo>
                    <a:lnTo>
                      <a:pt x="1174" y="1078"/>
                    </a:lnTo>
                    <a:lnTo>
                      <a:pt x="1183" y="1123"/>
                    </a:lnTo>
                    <a:lnTo>
                      <a:pt x="1168" y="1142"/>
                    </a:lnTo>
                    <a:lnTo>
                      <a:pt x="1148" y="1128"/>
                    </a:lnTo>
                    <a:lnTo>
                      <a:pt x="1152" y="1106"/>
                    </a:lnTo>
                    <a:lnTo>
                      <a:pt x="1141" y="1056"/>
                    </a:lnTo>
                    <a:lnTo>
                      <a:pt x="1129" y="1048"/>
                    </a:lnTo>
                    <a:lnTo>
                      <a:pt x="1120" y="1017"/>
                    </a:lnTo>
                    <a:lnTo>
                      <a:pt x="1102" y="1017"/>
                    </a:lnTo>
                    <a:lnTo>
                      <a:pt x="1082" y="1000"/>
                    </a:lnTo>
                    <a:lnTo>
                      <a:pt x="1060" y="1006"/>
                    </a:lnTo>
                    <a:lnTo>
                      <a:pt x="1041" y="995"/>
                    </a:lnTo>
                    <a:lnTo>
                      <a:pt x="1016" y="1009"/>
                    </a:lnTo>
                    <a:lnTo>
                      <a:pt x="973" y="997"/>
                    </a:lnTo>
                    <a:lnTo>
                      <a:pt x="1001" y="1034"/>
                    </a:lnTo>
                    <a:lnTo>
                      <a:pt x="967" y="1031"/>
                    </a:lnTo>
                    <a:lnTo>
                      <a:pt x="942" y="1003"/>
                    </a:lnTo>
                    <a:lnTo>
                      <a:pt x="899" y="1003"/>
                    </a:lnTo>
                    <a:lnTo>
                      <a:pt x="905" y="1048"/>
                    </a:lnTo>
                    <a:lnTo>
                      <a:pt x="872" y="1034"/>
                    </a:lnTo>
                    <a:lnTo>
                      <a:pt x="855" y="1078"/>
                    </a:lnTo>
                    <a:lnTo>
                      <a:pt x="868" y="1098"/>
                    </a:lnTo>
                    <a:lnTo>
                      <a:pt x="855" y="1151"/>
                    </a:lnTo>
                    <a:lnTo>
                      <a:pt x="870" y="1212"/>
                    </a:lnTo>
                    <a:lnTo>
                      <a:pt x="888" y="1254"/>
                    </a:lnTo>
                    <a:lnTo>
                      <a:pt x="907" y="1293"/>
                    </a:lnTo>
                    <a:lnTo>
                      <a:pt x="967" y="1290"/>
                    </a:lnTo>
                    <a:lnTo>
                      <a:pt x="990" y="1282"/>
                    </a:lnTo>
                    <a:lnTo>
                      <a:pt x="995" y="1254"/>
                    </a:lnTo>
                    <a:lnTo>
                      <a:pt x="981" y="1231"/>
                    </a:lnTo>
                    <a:lnTo>
                      <a:pt x="983" y="1212"/>
                    </a:lnTo>
                    <a:lnTo>
                      <a:pt x="1021" y="1217"/>
                    </a:lnTo>
                    <a:lnTo>
                      <a:pt x="1058" y="1206"/>
                    </a:lnTo>
                    <a:lnTo>
                      <a:pt x="1058" y="1231"/>
                    </a:lnTo>
                    <a:lnTo>
                      <a:pt x="1048" y="1268"/>
                    </a:lnTo>
                    <a:lnTo>
                      <a:pt x="1030" y="1295"/>
                    </a:lnTo>
                    <a:lnTo>
                      <a:pt x="1025" y="1334"/>
                    </a:lnTo>
                    <a:lnTo>
                      <a:pt x="1050" y="1351"/>
                    </a:lnTo>
                    <a:lnTo>
                      <a:pt x="1082" y="1346"/>
                    </a:lnTo>
                    <a:lnTo>
                      <a:pt x="1102" y="1360"/>
                    </a:lnTo>
                    <a:lnTo>
                      <a:pt x="1120" y="1354"/>
                    </a:lnTo>
                    <a:lnTo>
                      <a:pt x="1126" y="1379"/>
                    </a:lnTo>
                    <a:lnTo>
                      <a:pt x="1111" y="1415"/>
                    </a:lnTo>
                    <a:lnTo>
                      <a:pt x="1124" y="1438"/>
                    </a:lnTo>
                    <a:lnTo>
                      <a:pt x="1126" y="1482"/>
                    </a:lnTo>
                    <a:lnTo>
                      <a:pt x="1148" y="1513"/>
                    </a:lnTo>
                    <a:lnTo>
                      <a:pt x="1176" y="1521"/>
                    </a:lnTo>
                    <a:lnTo>
                      <a:pt x="1196" y="1513"/>
                    </a:lnTo>
                    <a:lnTo>
                      <a:pt x="1205" y="1516"/>
                    </a:lnTo>
                    <a:lnTo>
                      <a:pt x="1242" y="1516"/>
                    </a:lnTo>
                    <a:lnTo>
                      <a:pt x="1275" y="1518"/>
                    </a:lnTo>
                    <a:lnTo>
                      <a:pt x="1284" y="1499"/>
                    </a:lnTo>
                    <a:lnTo>
                      <a:pt x="1255" y="1532"/>
                    </a:lnTo>
                    <a:lnTo>
                      <a:pt x="1235" y="1529"/>
                    </a:lnTo>
                    <a:lnTo>
                      <a:pt x="1215" y="1532"/>
                    </a:lnTo>
                    <a:lnTo>
                      <a:pt x="1176" y="1549"/>
                    </a:lnTo>
                    <a:lnTo>
                      <a:pt x="1143" y="1527"/>
                    </a:lnTo>
                    <a:lnTo>
                      <a:pt x="1113" y="1513"/>
                    </a:lnTo>
                    <a:lnTo>
                      <a:pt x="1099" y="1516"/>
                    </a:lnTo>
                    <a:lnTo>
                      <a:pt x="1102" y="1496"/>
                    </a:lnTo>
                    <a:lnTo>
                      <a:pt x="1099" y="1465"/>
                    </a:lnTo>
                    <a:lnTo>
                      <a:pt x="1073" y="1438"/>
                    </a:lnTo>
                    <a:lnTo>
                      <a:pt x="1018" y="1421"/>
                    </a:lnTo>
                    <a:lnTo>
                      <a:pt x="1010" y="1410"/>
                    </a:lnTo>
                    <a:lnTo>
                      <a:pt x="995" y="1412"/>
                    </a:lnTo>
                    <a:lnTo>
                      <a:pt x="979" y="1399"/>
                    </a:lnTo>
                    <a:lnTo>
                      <a:pt x="960" y="1385"/>
                    </a:lnTo>
                    <a:lnTo>
                      <a:pt x="934" y="1346"/>
                    </a:lnTo>
                    <a:lnTo>
                      <a:pt x="902" y="1334"/>
                    </a:lnTo>
                    <a:lnTo>
                      <a:pt x="886" y="1360"/>
                    </a:lnTo>
                    <a:lnTo>
                      <a:pt x="865" y="1340"/>
                    </a:lnTo>
                    <a:lnTo>
                      <a:pt x="842" y="1340"/>
                    </a:lnTo>
                    <a:lnTo>
                      <a:pt x="793" y="1326"/>
                    </a:lnTo>
                    <a:lnTo>
                      <a:pt x="707" y="1259"/>
                    </a:lnTo>
                    <a:lnTo>
                      <a:pt x="700" y="1190"/>
                    </a:lnTo>
                    <a:lnTo>
                      <a:pt x="691" y="1162"/>
                    </a:lnTo>
                    <a:lnTo>
                      <a:pt x="675" y="1142"/>
                    </a:lnTo>
                    <a:lnTo>
                      <a:pt x="656" y="1103"/>
                    </a:lnTo>
                    <a:lnTo>
                      <a:pt x="564" y="970"/>
                    </a:lnTo>
                    <a:lnTo>
                      <a:pt x="564" y="1020"/>
                    </a:lnTo>
                    <a:lnTo>
                      <a:pt x="621" y="1109"/>
                    </a:lnTo>
                    <a:lnTo>
                      <a:pt x="645" y="1184"/>
                    </a:lnTo>
                    <a:lnTo>
                      <a:pt x="610" y="1167"/>
                    </a:lnTo>
                    <a:lnTo>
                      <a:pt x="603" y="1123"/>
                    </a:lnTo>
                    <a:lnTo>
                      <a:pt x="557" y="1095"/>
                    </a:lnTo>
                    <a:lnTo>
                      <a:pt x="584" y="1078"/>
                    </a:lnTo>
                    <a:lnTo>
                      <a:pt x="522" y="1031"/>
                    </a:lnTo>
                    <a:lnTo>
                      <a:pt x="547" y="1003"/>
                    </a:lnTo>
                    <a:lnTo>
                      <a:pt x="524" y="947"/>
                    </a:lnTo>
                    <a:lnTo>
                      <a:pt x="450" y="830"/>
                    </a:lnTo>
                    <a:lnTo>
                      <a:pt x="441" y="763"/>
                    </a:lnTo>
                    <a:lnTo>
                      <a:pt x="446" y="713"/>
                    </a:lnTo>
                    <a:lnTo>
                      <a:pt x="466" y="657"/>
                    </a:lnTo>
                    <a:lnTo>
                      <a:pt x="466" y="602"/>
                    </a:lnTo>
                    <a:lnTo>
                      <a:pt x="450" y="568"/>
                    </a:lnTo>
                    <a:lnTo>
                      <a:pt x="492" y="557"/>
                    </a:lnTo>
                    <a:lnTo>
                      <a:pt x="441" y="490"/>
                    </a:lnTo>
                    <a:lnTo>
                      <a:pt x="443" y="460"/>
                    </a:lnTo>
                    <a:lnTo>
                      <a:pt x="422" y="418"/>
                    </a:lnTo>
                    <a:lnTo>
                      <a:pt x="431" y="393"/>
                    </a:lnTo>
                    <a:lnTo>
                      <a:pt x="415" y="379"/>
                    </a:lnTo>
                    <a:lnTo>
                      <a:pt x="413" y="351"/>
                    </a:lnTo>
                    <a:lnTo>
                      <a:pt x="398" y="329"/>
                    </a:lnTo>
                    <a:lnTo>
                      <a:pt x="415" y="309"/>
                    </a:lnTo>
                    <a:lnTo>
                      <a:pt x="392" y="295"/>
                    </a:lnTo>
                    <a:lnTo>
                      <a:pt x="371" y="315"/>
                    </a:lnTo>
                    <a:lnTo>
                      <a:pt x="343" y="276"/>
                    </a:lnTo>
                    <a:lnTo>
                      <a:pt x="313" y="265"/>
                    </a:lnTo>
                    <a:lnTo>
                      <a:pt x="269" y="265"/>
                    </a:lnTo>
                    <a:lnTo>
                      <a:pt x="241" y="301"/>
                    </a:lnTo>
                    <a:lnTo>
                      <a:pt x="227" y="290"/>
                    </a:lnTo>
                    <a:lnTo>
                      <a:pt x="251" y="242"/>
                    </a:lnTo>
                    <a:lnTo>
                      <a:pt x="230" y="251"/>
                    </a:lnTo>
                    <a:lnTo>
                      <a:pt x="186" y="301"/>
                    </a:lnTo>
                    <a:lnTo>
                      <a:pt x="140" y="345"/>
                    </a:lnTo>
                    <a:lnTo>
                      <a:pt x="98" y="357"/>
                    </a:lnTo>
                    <a:lnTo>
                      <a:pt x="28" y="401"/>
                    </a:lnTo>
                    <a:lnTo>
                      <a:pt x="0" y="398"/>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48" name="Freeform 155"/>
              <p:cNvSpPr>
                <a:spLocks/>
              </p:cNvSpPr>
              <p:nvPr/>
            </p:nvSpPr>
            <p:spPr bwMode="auto">
              <a:xfrm>
                <a:off x="1118" y="615"/>
                <a:ext cx="482" cy="408"/>
              </a:xfrm>
              <a:custGeom>
                <a:avLst/>
                <a:gdLst>
                  <a:gd name="T0" fmla="*/ 0 w 482"/>
                  <a:gd name="T1" fmla="*/ 84 h 408"/>
                  <a:gd name="T2" fmla="*/ 11 w 482"/>
                  <a:gd name="T3" fmla="*/ 53 h 408"/>
                  <a:gd name="T4" fmla="*/ 11 w 482"/>
                  <a:gd name="T5" fmla="*/ 31 h 408"/>
                  <a:gd name="T6" fmla="*/ 28 w 482"/>
                  <a:gd name="T7" fmla="*/ 0 h 408"/>
                  <a:gd name="T8" fmla="*/ 116 w 482"/>
                  <a:gd name="T9" fmla="*/ 20 h 408"/>
                  <a:gd name="T10" fmla="*/ 265 w 482"/>
                  <a:gd name="T11" fmla="*/ 56 h 408"/>
                  <a:gd name="T12" fmla="*/ 325 w 482"/>
                  <a:gd name="T13" fmla="*/ 86 h 408"/>
                  <a:gd name="T14" fmla="*/ 402 w 482"/>
                  <a:gd name="T15" fmla="*/ 114 h 408"/>
                  <a:gd name="T16" fmla="*/ 442 w 482"/>
                  <a:gd name="T17" fmla="*/ 167 h 408"/>
                  <a:gd name="T18" fmla="*/ 481 w 482"/>
                  <a:gd name="T19" fmla="*/ 192 h 408"/>
                  <a:gd name="T20" fmla="*/ 465 w 482"/>
                  <a:gd name="T21" fmla="*/ 212 h 408"/>
                  <a:gd name="T22" fmla="*/ 465 w 482"/>
                  <a:gd name="T23" fmla="*/ 237 h 408"/>
                  <a:gd name="T24" fmla="*/ 451 w 482"/>
                  <a:gd name="T25" fmla="*/ 243 h 408"/>
                  <a:gd name="T26" fmla="*/ 437 w 482"/>
                  <a:gd name="T27" fmla="*/ 265 h 408"/>
                  <a:gd name="T28" fmla="*/ 451 w 482"/>
                  <a:gd name="T29" fmla="*/ 287 h 408"/>
                  <a:gd name="T30" fmla="*/ 448 w 482"/>
                  <a:gd name="T31" fmla="*/ 304 h 408"/>
                  <a:gd name="T32" fmla="*/ 433 w 482"/>
                  <a:gd name="T33" fmla="*/ 326 h 408"/>
                  <a:gd name="T34" fmla="*/ 435 w 482"/>
                  <a:gd name="T35" fmla="*/ 348 h 408"/>
                  <a:gd name="T36" fmla="*/ 462 w 482"/>
                  <a:gd name="T37" fmla="*/ 371 h 408"/>
                  <a:gd name="T38" fmla="*/ 464 w 482"/>
                  <a:gd name="T39" fmla="*/ 393 h 408"/>
                  <a:gd name="T40" fmla="*/ 457 w 482"/>
                  <a:gd name="T41" fmla="*/ 404 h 408"/>
                  <a:gd name="T42" fmla="*/ 430 w 482"/>
                  <a:gd name="T43" fmla="*/ 407 h 408"/>
                  <a:gd name="T44" fmla="*/ 411 w 482"/>
                  <a:gd name="T45" fmla="*/ 396 h 408"/>
                  <a:gd name="T46" fmla="*/ 390 w 482"/>
                  <a:gd name="T47" fmla="*/ 368 h 408"/>
                  <a:gd name="T48" fmla="*/ 381 w 482"/>
                  <a:gd name="T49" fmla="*/ 368 h 408"/>
                  <a:gd name="T50" fmla="*/ 370 w 482"/>
                  <a:gd name="T51" fmla="*/ 357 h 408"/>
                  <a:gd name="T52" fmla="*/ 360 w 482"/>
                  <a:gd name="T53" fmla="*/ 323 h 408"/>
                  <a:gd name="T54" fmla="*/ 346 w 482"/>
                  <a:gd name="T55" fmla="*/ 312 h 408"/>
                  <a:gd name="T56" fmla="*/ 318 w 482"/>
                  <a:gd name="T57" fmla="*/ 295 h 408"/>
                  <a:gd name="T58" fmla="*/ 293 w 482"/>
                  <a:gd name="T59" fmla="*/ 284 h 408"/>
                  <a:gd name="T60" fmla="*/ 258 w 482"/>
                  <a:gd name="T61" fmla="*/ 254 h 408"/>
                  <a:gd name="T62" fmla="*/ 244 w 482"/>
                  <a:gd name="T63" fmla="*/ 231 h 408"/>
                  <a:gd name="T64" fmla="*/ 246 w 482"/>
                  <a:gd name="T65" fmla="*/ 215 h 408"/>
                  <a:gd name="T66" fmla="*/ 261 w 482"/>
                  <a:gd name="T67" fmla="*/ 201 h 408"/>
                  <a:gd name="T68" fmla="*/ 248 w 482"/>
                  <a:gd name="T69" fmla="*/ 184 h 408"/>
                  <a:gd name="T70" fmla="*/ 235 w 482"/>
                  <a:gd name="T71" fmla="*/ 192 h 408"/>
                  <a:gd name="T72" fmla="*/ 213 w 482"/>
                  <a:gd name="T73" fmla="*/ 167 h 408"/>
                  <a:gd name="T74" fmla="*/ 209 w 482"/>
                  <a:gd name="T75" fmla="*/ 181 h 408"/>
                  <a:gd name="T76" fmla="*/ 189 w 482"/>
                  <a:gd name="T77" fmla="*/ 181 h 408"/>
                  <a:gd name="T78" fmla="*/ 185 w 482"/>
                  <a:gd name="T79" fmla="*/ 170 h 408"/>
                  <a:gd name="T80" fmla="*/ 185 w 482"/>
                  <a:gd name="T81" fmla="*/ 151 h 408"/>
                  <a:gd name="T82" fmla="*/ 176 w 482"/>
                  <a:gd name="T83" fmla="*/ 139 h 408"/>
                  <a:gd name="T84" fmla="*/ 163 w 482"/>
                  <a:gd name="T85" fmla="*/ 142 h 408"/>
                  <a:gd name="T86" fmla="*/ 146 w 482"/>
                  <a:gd name="T87" fmla="*/ 112 h 408"/>
                  <a:gd name="T88" fmla="*/ 133 w 482"/>
                  <a:gd name="T89" fmla="*/ 109 h 408"/>
                  <a:gd name="T90" fmla="*/ 113 w 482"/>
                  <a:gd name="T91" fmla="*/ 95 h 408"/>
                  <a:gd name="T92" fmla="*/ 72 w 482"/>
                  <a:gd name="T93" fmla="*/ 98 h 408"/>
                  <a:gd name="T94" fmla="*/ 30 w 482"/>
                  <a:gd name="T95" fmla="*/ 95 h 408"/>
                  <a:gd name="T96" fmla="*/ 0 w 482"/>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2" h="408">
                    <a:moveTo>
                      <a:pt x="0" y="84"/>
                    </a:moveTo>
                    <a:lnTo>
                      <a:pt x="11" y="53"/>
                    </a:lnTo>
                    <a:lnTo>
                      <a:pt x="11" y="31"/>
                    </a:lnTo>
                    <a:lnTo>
                      <a:pt x="28" y="0"/>
                    </a:lnTo>
                    <a:lnTo>
                      <a:pt x="116" y="20"/>
                    </a:lnTo>
                    <a:lnTo>
                      <a:pt x="265" y="56"/>
                    </a:lnTo>
                    <a:lnTo>
                      <a:pt x="325" y="86"/>
                    </a:lnTo>
                    <a:lnTo>
                      <a:pt x="402" y="114"/>
                    </a:lnTo>
                    <a:lnTo>
                      <a:pt x="442" y="167"/>
                    </a:lnTo>
                    <a:lnTo>
                      <a:pt x="481" y="192"/>
                    </a:lnTo>
                    <a:lnTo>
                      <a:pt x="465" y="212"/>
                    </a:lnTo>
                    <a:lnTo>
                      <a:pt x="465" y="237"/>
                    </a:lnTo>
                    <a:lnTo>
                      <a:pt x="451" y="243"/>
                    </a:lnTo>
                    <a:lnTo>
                      <a:pt x="437" y="265"/>
                    </a:lnTo>
                    <a:lnTo>
                      <a:pt x="451" y="287"/>
                    </a:lnTo>
                    <a:lnTo>
                      <a:pt x="448" y="304"/>
                    </a:lnTo>
                    <a:lnTo>
                      <a:pt x="433" y="326"/>
                    </a:lnTo>
                    <a:lnTo>
                      <a:pt x="435" y="348"/>
                    </a:lnTo>
                    <a:lnTo>
                      <a:pt x="462" y="371"/>
                    </a:lnTo>
                    <a:lnTo>
                      <a:pt x="464" y="393"/>
                    </a:lnTo>
                    <a:lnTo>
                      <a:pt x="457" y="404"/>
                    </a:lnTo>
                    <a:lnTo>
                      <a:pt x="430" y="407"/>
                    </a:lnTo>
                    <a:lnTo>
                      <a:pt x="411" y="396"/>
                    </a:lnTo>
                    <a:lnTo>
                      <a:pt x="390" y="368"/>
                    </a:lnTo>
                    <a:lnTo>
                      <a:pt x="381" y="368"/>
                    </a:lnTo>
                    <a:lnTo>
                      <a:pt x="370" y="357"/>
                    </a:lnTo>
                    <a:lnTo>
                      <a:pt x="360" y="323"/>
                    </a:lnTo>
                    <a:lnTo>
                      <a:pt x="346" y="312"/>
                    </a:lnTo>
                    <a:lnTo>
                      <a:pt x="318" y="295"/>
                    </a:lnTo>
                    <a:lnTo>
                      <a:pt x="293" y="284"/>
                    </a:lnTo>
                    <a:lnTo>
                      <a:pt x="258" y="254"/>
                    </a:lnTo>
                    <a:lnTo>
                      <a:pt x="244" y="231"/>
                    </a:lnTo>
                    <a:lnTo>
                      <a:pt x="246" y="215"/>
                    </a:lnTo>
                    <a:lnTo>
                      <a:pt x="261" y="201"/>
                    </a:lnTo>
                    <a:lnTo>
                      <a:pt x="248" y="184"/>
                    </a:lnTo>
                    <a:lnTo>
                      <a:pt x="235" y="192"/>
                    </a:lnTo>
                    <a:lnTo>
                      <a:pt x="213" y="167"/>
                    </a:lnTo>
                    <a:lnTo>
                      <a:pt x="209" y="181"/>
                    </a:lnTo>
                    <a:lnTo>
                      <a:pt x="189" y="181"/>
                    </a:lnTo>
                    <a:lnTo>
                      <a:pt x="185" y="170"/>
                    </a:lnTo>
                    <a:lnTo>
                      <a:pt x="185" y="151"/>
                    </a:lnTo>
                    <a:lnTo>
                      <a:pt x="176" y="139"/>
                    </a:lnTo>
                    <a:lnTo>
                      <a:pt x="163" y="142"/>
                    </a:lnTo>
                    <a:lnTo>
                      <a:pt x="146" y="112"/>
                    </a:lnTo>
                    <a:lnTo>
                      <a:pt x="133" y="109"/>
                    </a:lnTo>
                    <a:lnTo>
                      <a:pt x="113" y="95"/>
                    </a:lnTo>
                    <a:lnTo>
                      <a:pt x="72" y="98"/>
                    </a:lnTo>
                    <a:lnTo>
                      <a:pt x="30" y="95"/>
                    </a:lnTo>
                    <a:lnTo>
                      <a:pt x="0" y="84"/>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49" name="Freeform 156"/>
              <p:cNvSpPr>
                <a:spLocks/>
              </p:cNvSpPr>
              <p:nvPr/>
            </p:nvSpPr>
            <p:spPr bwMode="auto">
              <a:xfrm>
                <a:off x="1022" y="758"/>
                <a:ext cx="307" cy="210"/>
              </a:xfrm>
              <a:custGeom>
                <a:avLst/>
                <a:gdLst>
                  <a:gd name="T0" fmla="*/ 11 w 308"/>
                  <a:gd name="T1" fmla="*/ 0 h 210"/>
                  <a:gd name="T2" fmla="*/ 0 w 308"/>
                  <a:gd name="T3" fmla="*/ 17 h 210"/>
                  <a:gd name="T4" fmla="*/ 0 w 308"/>
                  <a:gd name="T5" fmla="*/ 36 h 210"/>
                  <a:gd name="T6" fmla="*/ 21 w 308"/>
                  <a:gd name="T7" fmla="*/ 56 h 210"/>
                  <a:gd name="T8" fmla="*/ 35 w 308"/>
                  <a:gd name="T9" fmla="*/ 50 h 210"/>
                  <a:gd name="T10" fmla="*/ 39 w 308"/>
                  <a:gd name="T11" fmla="*/ 59 h 210"/>
                  <a:gd name="T12" fmla="*/ 52 w 308"/>
                  <a:gd name="T13" fmla="*/ 61 h 210"/>
                  <a:gd name="T14" fmla="*/ 61 w 308"/>
                  <a:gd name="T15" fmla="*/ 47 h 210"/>
                  <a:gd name="T16" fmla="*/ 91 w 308"/>
                  <a:gd name="T17" fmla="*/ 50 h 210"/>
                  <a:gd name="T18" fmla="*/ 96 w 308"/>
                  <a:gd name="T19" fmla="*/ 64 h 210"/>
                  <a:gd name="T20" fmla="*/ 106 w 308"/>
                  <a:gd name="T21" fmla="*/ 70 h 210"/>
                  <a:gd name="T22" fmla="*/ 132 w 308"/>
                  <a:gd name="T23" fmla="*/ 67 h 210"/>
                  <a:gd name="T24" fmla="*/ 141 w 308"/>
                  <a:gd name="T25" fmla="*/ 75 h 210"/>
                  <a:gd name="T26" fmla="*/ 154 w 308"/>
                  <a:gd name="T27" fmla="*/ 84 h 210"/>
                  <a:gd name="T28" fmla="*/ 154 w 308"/>
                  <a:gd name="T29" fmla="*/ 100 h 210"/>
                  <a:gd name="T30" fmla="*/ 154 w 308"/>
                  <a:gd name="T31" fmla="*/ 123 h 210"/>
                  <a:gd name="T32" fmla="*/ 154 w 308"/>
                  <a:gd name="T33" fmla="*/ 128 h 210"/>
                  <a:gd name="T34" fmla="*/ 154 w 308"/>
                  <a:gd name="T35" fmla="*/ 137 h 210"/>
                  <a:gd name="T36" fmla="*/ 147 w 308"/>
                  <a:gd name="T37" fmla="*/ 150 h 210"/>
                  <a:gd name="T38" fmla="*/ 147 w 308"/>
                  <a:gd name="T39" fmla="*/ 170 h 210"/>
                  <a:gd name="T40" fmla="*/ 154 w 308"/>
                  <a:gd name="T41" fmla="*/ 173 h 210"/>
                  <a:gd name="T42" fmla="*/ 154 w 308"/>
                  <a:gd name="T43" fmla="*/ 167 h 210"/>
                  <a:gd name="T44" fmla="*/ 157 w 308"/>
                  <a:gd name="T45" fmla="*/ 159 h 210"/>
                  <a:gd name="T46" fmla="*/ 164 w 308"/>
                  <a:gd name="T47" fmla="*/ 167 h 210"/>
                  <a:gd name="T48" fmla="*/ 175 w 308"/>
                  <a:gd name="T49" fmla="*/ 162 h 210"/>
                  <a:gd name="T50" fmla="*/ 199 w 308"/>
                  <a:gd name="T51" fmla="*/ 173 h 210"/>
                  <a:gd name="T52" fmla="*/ 213 w 308"/>
                  <a:gd name="T53" fmla="*/ 192 h 210"/>
                  <a:gd name="T54" fmla="*/ 218 w 308"/>
                  <a:gd name="T55" fmla="*/ 192 h 210"/>
                  <a:gd name="T56" fmla="*/ 220 w 308"/>
                  <a:gd name="T57" fmla="*/ 203 h 210"/>
                  <a:gd name="T58" fmla="*/ 236 w 308"/>
                  <a:gd name="T59" fmla="*/ 209 h 210"/>
                  <a:gd name="T60" fmla="*/ 253 w 308"/>
                  <a:gd name="T61" fmla="*/ 209 h 210"/>
                  <a:gd name="T62" fmla="*/ 241 w 308"/>
                  <a:gd name="T63" fmla="*/ 198 h 210"/>
                  <a:gd name="T64" fmla="*/ 246 w 308"/>
                  <a:gd name="T65" fmla="*/ 187 h 210"/>
                  <a:gd name="T66" fmla="*/ 259 w 308"/>
                  <a:gd name="T67" fmla="*/ 198 h 210"/>
                  <a:gd name="T68" fmla="*/ 274 w 308"/>
                  <a:gd name="T69" fmla="*/ 201 h 210"/>
                  <a:gd name="T70" fmla="*/ 276 w 308"/>
                  <a:gd name="T71" fmla="*/ 184 h 210"/>
                  <a:gd name="T72" fmla="*/ 262 w 308"/>
                  <a:gd name="T73" fmla="*/ 170 h 210"/>
                  <a:gd name="T74" fmla="*/ 250 w 308"/>
                  <a:gd name="T75" fmla="*/ 170 h 210"/>
                  <a:gd name="T76" fmla="*/ 236 w 308"/>
                  <a:gd name="T77" fmla="*/ 156 h 210"/>
                  <a:gd name="T78" fmla="*/ 250 w 308"/>
                  <a:gd name="T79" fmla="*/ 156 h 210"/>
                  <a:gd name="T80" fmla="*/ 262 w 308"/>
                  <a:gd name="T81" fmla="*/ 164 h 210"/>
                  <a:gd name="T82" fmla="*/ 283 w 308"/>
                  <a:gd name="T83" fmla="*/ 164 h 210"/>
                  <a:gd name="T84" fmla="*/ 278 w 308"/>
                  <a:gd name="T85" fmla="*/ 148 h 210"/>
                  <a:gd name="T86" fmla="*/ 259 w 308"/>
                  <a:gd name="T87" fmla="*/ 131 h 210"/>
                  <a:gd name="T88" fmla="*/ 246 w 308"/>
                  <a:gd name="T89" fmla="*/ 128 h 210"/>
                  <a:gd name="T90" fmla="*/ 227 w 308"/>
                  <a:gd name="T91" fmla="*/ 109 h 210"/>
                  <a:gd name="T92" fmla="*/ 203 w 308"/>
                  <a:gd name="T93" fmla="*/ 103 h 210"/>
                  <a:gd name="T94" fmla="*/ 184 w 308"/>
                  <a:gd name="T95" fmla="*/ 95 h 210"/>
                  <a:gd name="T96" fmla="*/ 168 w 308"/>
                  <a:gd name="T97" fmla="*/ 70 h 210"/>
                  <a:gd name="T98" fmla="*/ 157 w 308"/>
                  <a:gd name="T99" fmla="*/ 39 h 210"/>
                  <a:gd name="T100" fmla="*/ 154 w 308"/>
                  <a:gd name="T101" fmla="*/ 39 h 210"/>
                  <a:gd name="T102" fmla="*/ 154 w 308"/>
                  <a:gd name="T103" fmla="*/ 31 h 210"/>
                  <a:gd name="T104" fmla="*/ 154 w 308"/>
                  <a:gd name="T105" fmla="*/ 33 h 210"/>
                  <a:gd name="T106" fmla="*/ 138 w 308"/>
                  <a:gd name="T107" fmla="*/ 20 h 210"/>
                  <a:gd name="T108" fmla="*/ 112 w 308"/>
                  <a:gd name="T109" fmla="*/ 14 h 210"/>
                  <a:gd name="T110" fmla="*/ 101 w 308"/>
                  <a:gd name="T111" fmla="*/ 22 h 210"/>
                  <a:gd name="T112" fmla="*/ 78 w 308"/>
                  <a:gd name="T113" fmla="*/ 14 h 210"/>
                  <a:gd name="T114" fmla="*/ 63 w 308"/>
                  <a:gd name="T115" fmla="*/ 14 h 210"/>
                  <a:gd name="T116" fmla="*/ 56 w 308"/>
                  <a:gd name="T117" fmla="*/ 3 h 210"/>
                  <a:gd name="T118" fmla="*/ 49 w 308"/>
                  <a:gd name="T119" fmla="*/ 0 h 210"/>
                  <a:gd name="T120" fmla="*/ 39 w 308"/>
                  <a:gd name="T121" fmla="*/ 3 h 210"/>
                  <a:gd name="T122" fmla="*/ 11 w 308"/>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8" h="210">
                    <a:moveTo>
                      <a:pt x="11" y="0"/>
                    </a:moveTo>
                    <a:lnTo>
                      <a:pt x="0" y="17"/>
                    </a:lnTo>
                    <a:lnTo>
                      <a:pt x="0" y="36"/>
                    </a:lnTo>
                    <a:lnTo>
                      <a:pt x="21" y="56"/>
                    </a:lnTo>
                    <a:lnTo>
                      <a:pt x="35" y="50"/>
                    </a:lnTo>
                    <a:lnTo>
                      <a:pt x="39" y="59"/>
                    </a:lnTo>
                    <a:lnTo>
                      <a:pt x="52" y="61"/>
                    </a:lnTo>
                    <a:lnTo>
                      <a:pt x="61" y="47"/>
                    </a:lnTo>
                    <a:lnTo>
                      <a:pt x="91" y="50"/>
                    </a:lnTo>
                    <a:lnTo>
                      <a:pt x="96" y="64"/>
                    </a:lnTo>
                    <a:lnTo>
                      <a:pt x="106" y="70"/>
                    </a:lnTo>
                    <a:lnTo>
                      <a:pt x="132" y="67"/>
                    </a:lnTo>
                    <a:lnTo>
                      <a:pt x="141" y="75"/>
                    </a:lnTo>
                    <a:lnTo>
                      <a:pt x="154" y="84"/>
                    </a:lnTo>
                    <a:lnTo>
                      <a:pt x="164" y="100"/>
                    </a:lnTo>
                    <a:lnTo>
                      <a:pt x="164" y="123"/>
                    </a:lnTo>
                    <a:lnTo>
                      <a:pt x="155" y="128"/>
                    </a:lnTo>
                    <a:lnTo>
                      <a:pt x="160" y="137"/>
                    </a:lnTo>
                    <a:lnTo>
                      <a:pt x="147" y="150"/>
                    </a:lnTo>
                    <a:lnTo>
                      <a:pt x="147" y="170"/>
                    </a:lnTo>
                    <a:lnTo>
                      <a:pt x="166" y="173"/>
                    </a:lnTo>
                    <a:lnTo>
                      <a:pt x="178" y="167"/>
                    </a:lnTo>
                    <a:lnTo>
                      <a:pt x="181" y="159"/>
                    </a:lnTo>
                    <a:lnTo>
                      <a:pt x="188" y="167"/>
                    </a:lnTo>
                    <a:lnTo>
                      <a:pt x="199" y="162"/>
                    </a:lnTo>
                    <a:lnTo>
                      <a:pt x="223" y="173"/>
                    </a:lnTo>
                    <a:lnTo>
                      <a:pt x="237" y="192"/>
                    </a:lnTo>
                    <a:lnTo>
                      <a:pt x="242" y="192"/>
                    </a:lnTo>
                    <a:lnTo>
                      <a:pt x="244" y="203"/>
                    </a:lnTo>
                    <a:lnTo>
                      <a:pt x="260" y="209"/>
                    </a:lnTo>
                    <a:lnTo>
                      <a:pt x="277" y="209"/>
                    </a:lnTo>
                    <a:lnTo>
                      <a:pt x="265" y="198"/>
                    </a:lnTo>
                    <a:lnTo>
                      <a:pt x="270" y="187"/>
                    </a:lnTo>
                    <a:lnTo>
                      <a:pt x="283" y="198"/>
                    </a:lnTo>
                    <a:lnTo>
                      <a:pt x="298" y="201"/>
                    </a:lnTo>
                    <a:lnTo>
                      <a:pt x="300" y="184"/>
                    </a:lnTo>
                    <a:lnTo>
                      <a:pt x="286" y="170"/>
                    </a:lnTo>
                    <a:lnTo>
                      <a:pt x="274" y="170"/>
                    </a:lnTo>
                    <a:lnTo>
                      <a:pt x="260" y="156"/>
                    </a:lnTo>
                    <a:lnTo>
                      <a:pt x="274" y="156"/>
                    </a:lnTo>
                    <a:lnTo>
                      <a:pt x="286" y="164"/>
                    </a:lnTo>
                    <a:lnTo>
                      <a:pt x="307" y="164"/>
                    </a:lnTo>
                    <a:lnTo>
                      <a:pt x="302" y="148"/>
                    </a:lnTo>
                    <a:lnTo>
                      <a:pt x="283" y="131"/>
                    </a:lnTo>
                    <a:lnTo>
                      <a:pt x="270" y="128"/>
                    </a:lnTo>
                    <a:lnTo>
                      <a:pt x="251" y="109"/>
                    </a:lnTo>
                    <a:lnTo>
                      <a:pt x="227" y="103"/>
                    </a:lnTo>
                    <a:lnTo>
                      <a:pt x="208" y="95"/>
                    </a:lnTo>
                    <a:lnTo>
                      <a:pt x="192" y="70"/>
                    </a:lnTo>
                    <a:lnTo>
                      <a:pt x="181" y="39"/>
                    </a:lnTo>
                    <a:lnTo>
                      <a:pt x="166" y="39"/>
                    </a:lnTo>
                    <a:lnTo>
                      <a:pt x="162" y="31"/>
                    </a:lnTo>
                    <a:lnTo>
                      <a:pt x="154" y="33"/>
                    </a:lnTo>
                    <a:lnTo>
                      <a:pt x="138" y="20"/>
                    </a:lnTo>
                    <a:lnTo>
                      <a:pt x="112" y="14"/>
                    </a:lnTo>
                    <a:lnTo>
                      <a:pt x="101" y="22"/>
                    </a:lnTo>
                    <a:lnTo>
                      <a:pt x="78" y="14"/>
                    </a:lnTo>
                    <a:lnTo>
                      <a:pt x="63" y="14"/>
                    </a:lnTo>
                    <a:lnTo>
                      <a:pt x="56" y="3"/>
                    </a:lnTo>
                    <a:lnTo>
                      <a:pt x="49" y="0"/>
                    </a:lnTo>
                    <a:lnTo>
                      <a:pt x="39" y="3"/>
                    </a:lnTo>
                    <a:lnTo>
                      <a:pt x="11" y="0"/>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0" name="Freeform 157"/>
              <p:cNvSpPr>
                <a:spLocks/>
              </p:cNvSpPr>
              <p:nvPr/>
            </p:nvSpPr>
            <p:spPr bwMode="auto">
              <a:xfrm>
                <a:off x="1196" y="1925"/>
                <a:ext cx="220" cy="98"/>
              </a:xfrm>
              <a:custGeom>
                <a:avLst/>
                <a:gdLst>
                  <a:gd name="T0" fmla="*/ 0 w 220"/>
                  <a:gd name="T1" fmla="*/ 49 h 98"/>
                  <a:gd name="T2" fmla="*/ 19 w 220"/>
                  <a:gd name="T3" fmla="*/ 20 h 98"/>
                  <a:gd name="T4" fmla="*/ 28 w 220"/>
                  <a:gd name="T5" fmla="*/ 20 h 98"/>
                  <a:gd name="T6" fmla="*/ 43 w 220"/>
                  <a:gd name="T7" fmla="*/ 6 h 98"/>
                  <a:gd name="T8" fmla="*/ 61 w 220"/>
                  <a:gd name="T9" fmla="*/ 6 h 98"/>
                  <a:gd name="T10" fmla="*/ 65 w 220"/>
                  <a:gd name="T11" fmla="*/ 3 h 98"/>
                  <a:gd name="T12" fmla="*/ 71 w 220"/>
                  <a:gd name="T13" fmla="*/ 0 h 98"/>
                  <a:gd name="T14" fmla="*/ 94 w 220"/>
                  <a:gd name="T15" fmla="*/ 17 h 98"/>
                  <a:gd name="T16" fmla="*/ 99 w 220"/>
                  <a:gd name="T17" fmla="*/ 29 h 98"/>
                  <a:gd name="T18" fmla="*/ 104 w 220"/>
                  <a:gd name="T19" fmla="*/ 23 h 98"/>
                  <a:gd name="T20" fmla="*/ 122 w 220"/>
                  <a:gd name="T21" fmla="*/ 34 h 98"/>
                  <a:gd name="T22" fmla="*/ 132 w 220"/>
                  <a:gd name="T23" fmla="*/ 34 h 98"/>
                  <a:gd name="T24" fmla="*/ 141 w 220"/>
                  <a:gd name="T25" fmla="*/ 43 h 98"/>
                  <a:gd name="T26" fmla="*/ 156 w 220"/>
                  <a:gd name="T27" fmla="*/ 49 h 98"/>
                  <a:gd name="T28" fmla="*/ 156 w 220"/>
                  <a:gd name="T29" fmla="*/ 63 h 98"/>
                  <a:gd name="T30" fmla="*/ 184 w 220"/>
                  <a:gd name="T31" fmla="*/ 63 h 98"/>
                  <a:gd name="T32" fmla="*/ 191 w 220"/>
                  <a:gd name="T33" fmla="*/ 77 h 98"/>
                  <a:gd name="T34" fmla="*/ 208 w 220"/>
                  <a:gd name="T35" fmla="*/ 77 h 98"/>
                  <a:gd name="T36" fmla="*/ 219 w 220"/>
                  <a:gd name="T37" fmla="*/ 94 h 98"/>
                  <a:gd name="T38" fmla="*/ 212 w 220"/>
                  <a:gd name="T39" fmla="*/ 97 h 98"/>
                  <a:gd name="T40" fmla="*/ 208 w 220"/>
                  <a:gd name="T41" fmla="*/ 91 h 98"/>
                  <a:gd name="T42" fmla="*/ 205 w 220"/>
                  <a:gd name="T43" fmla="*/ 88 h 98"/>
                  <a:gd name="T44" fmla="*/ 191 w 220"/>
                  <a:gd name="T45" fmla="*/ 91 h 98"/>
                  <a:gd name="T46" fmla="*/ 186 w 220"/>
                  <a:gd name="T47" fmla="*/ 94 h 98"/>
                  <a:gd name="T48" fmla="*/ 174 w 220"/>
                  <a:gd name="T49" fmla="*/ 97 h 98"/>
                  <a:gd name="T50" fmla="*/ 153 w 220"/>
                  <a:gd name="T51" fmla="*/ 97 h 98"/>
                  <a:gd name="T52" fmla="*/ 141 w 220"/>
                  <a:gd name="T53" fmla="*/ 97 h 98"/>
                  <a:gd name="T54" fmla="*/ 141 w 220"/>
                  <a:gd name="T55" fmla="*/ 88 h 98"/>
                  <a:gd name="T56" fmla="*/ 122 w 220"/>
                  <a:gd name="T57" fmla="*/ 66 h 98"/>
                  <a:gd name="T58" fmla="*/ 122 w 220"/>
                  <a:gd name="T59" fmla="*/ 51 h 98"/>
                  <a:gd name="T60" fmla="*/ 99 w 220"/>
                  <a:gd name="T61" fmla="*/ 51 h 98"/>
                  <a:gd name="T62" fmla="*/ 91 w 220"/>
                  <a:gd name="T63" fmla="*/ 43 h 98"/>
                  <a:gd name="T64" fmla="*/ 85 w 220"/>
                  <a:gd name="T65" fmla="*/ 51 h 98"/>
                  <a:gd name="T66" fmla="*/ 78 w 220"/>
                  <a:gd name="T67" fmla="*/ 40 h 98"/>
                  <a:gd name="T68" fmla="*/ 71 w 220"/>
                  <a:gd name="T69" fmla="*/ 40 h 98"/>
                  <a:gd name="T70" fmla="*/ 71 w 220"/>
                  <a:gd name="T71" fmla="*/ 26 h 98"/>
                  <a:gd name="T72" fmla="*/ 65 w 220"/>
                  <a:gd name="T73" fmla="*/ 20 h 98"/>
                  <a:gd name="T74" fmla="*/ 45 w 220"/>
                  <a:gd name="T75" fmla="*/ 23 h 98"/>
                  <a:gd name="T76" fmla="*/ 33 w 220"/>
                  <a:gd name="T77" fmla="*/ 40 h 98"/>
                  <a:gd name="T78" fmla="*/ 17 w 220"/>
                  <a:gd name="T79" fmla="*/ 43 h 98"/>
                  <a:gd name="T80" fmla="*/ 0 w 220"/>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0" h="98">
                    <a:moveTo>
                      <a:pt x="0" y="49"/>
                    </a:moveTo>
                    <a:lnTo>
                      <a:pt x="19" y="20"/>
                    </a:lnTo>
                    <a:lnTo>
                      <a:pt x="28" y="20"/>
                    </a:lnTo>
                    <a:lnTo>
                      <a:pt x="43" y="6"/>
                    </a:lnTo>
                    <a:lnTo>
                      <a:pt x="61" y="6"/>
                    </a:lnTo>
                    <a:lnTo>
                      <a:pt x="65" y="3"/>
                    </a:lnTo>
                    <a:lnTo>
                      <a:pt x="71" y="0"/>
                    </a:lnTo>
                    <a:lnTo>
                      <a:pt x="94" y="17"/>
                    </a:lnTo>
                    <a:lnTo>
                      <a:pt x="99" y="29"/>
                    </a:lnTo>
                    <a:lnTo>
                      <a:pt x="104" y="23"/>
                    </a:lnTo>
                    <a:lnTo>
                      <a:pt x="122" y="34"/>
                    </a:lnTo>
                    <a:lnTo>
                      <a:pt x="132" y="34"/>
                    </a:lnTo>
                    <a:lnTo>
                      <a:pt x="141" y="43"/>
                    </a:lnTo>
                    <a:lnTo>
                      <a:pt x="156" y="49"/>
                    </a:lnTo>
                    <a:lnTo>
                      <a:pt x="156" y="63"/>
                    </a:lnTo>
                    <a:lnTo>
                      <a:pt x="184" y="63"/>
                    </a:lnTo>
                    <a:lnTo>
                      <a:pt x="191" y="77"/>
                    </a:lnTo>
                    <a:lnTo>
                      <a:pt x="208" y="77"/>
                    </a:lnTo>
                    <a:lnTo>
                      <a:pt x="219" y="94"/>
                    </a:lnTo>
                    <a:lnTo>
                      <a:pt x="212" y="97"/>
                    </a:lnTo>
                    <a:lnTo>
                      <a:pt x="208" y="91"/>
                    </a:lnTo>
                    <a:lnTo>
                      <a:pt x="205" y="88"/>
                    </a:lnTo>
                    <a:lnTo>
                      <a:pt x="191" y="91"/>
                    </a:lnTo>
                    <a:lnTo>
                      <a:pt x="186" y="94"/>
                    </a:lnTo>
                    <a:lnTo>
                      <a:pt x="174" y="97"/>
                    </a:lnTo>
                    <a:lnTo>
                      <a:pt x="153" y="97"/>
                    </a:lnTo>
                    <a:lnTo>
                      <a:pt x="141" y="97"/>
                    </a:lnTo>
                    <a:lnTo>
                      <a:pt x="141" y="88"/>
                    </a:lnTo>
                    <a:lnTo>
                      <a:pt x="122" y="66"/>
                    </a:lnTo>
                    <a:lnTo>
                      <a:pt x="122" y="51"/>
                    </a:lnTo>
                    <a:lnTo>
                      <a:pt x="99" y="51"/>
                    </a:lnTo>
                    <a:lnTo>
                      <a:pt x="91" y="43"/>
                    </a:lnTo>
                    <a:lnTo>
                      <a:pt x="85" y="51"/>
                    </a:lnTo>
                    <a:lnTo>
                      <a:pt x="78" y="40"/>
                    </a:lnTo>
                    <a:lnTo>
                      <a:pt x="71" y="40"/>
                    </a:lnTo>
                    <a:lnTo>
                      <a:pt x="71" y="26"/>
                    </a:lnTo>
                    <a:lnTo>
                      <a:pt x="65" y="20"/>
                    </a:lnTo>
                    <a:lnTo>
                      <a:pt x="45" y="23"/>
                    </a:lnTo>
                    <a:lnTo>
                      <a:pt x="33" y="40"/>
                    </a:lnTo>
                    <a:lnTo>
                      <a:pt x="17" y="43"/>
                    </a:lnTo>
                    <a:lnTo>
                      <a:pt x="0" y="49"/>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1" name="Freeform 158"/>
              <p:cNvSpPr>
                <a:spLocks/>
              </p:cNvSpPr>
              <p:nvPr/>
            </p:nvSpPr>
            <p:spPr bwMode="auto">
              <a:xfrm>
                <a:off x="1389" y="1995"/>
                <a:ext cx="146" cy="83"/>
              </a:xfrm>
              <a:custGeom>
                <a:avLst/>
                <a:gdLst>
                  <a:gd name="T0" fmla="*/ 0 w 145"/>
                  <a:gd name="T1" fmla="*/ 62 h 83"/>
                  <a:gd name="T2" fmla="*/ 13 w 145"/>
                  <a:gd name="T3" fmla="*/ 65 h 83"/>
                  <a:gd name="T4" fmla="*/ 45 w 145"/>
                  <a:gd name="T5" fmla="*/ 62 h 83"/>
                  <a:gd name="T6" fmla="*/ 58 w 145"/>
                  <a:gd name="T7" fmla="*/ 79 h 83"/>
                  <a:gd name="T8" fmla="*/ 100 w 145"/>
                  <a:gd name="T9" fmla="*/ 82 h 83"/>
                  <a:gd name="T10" fmla="*/ 109 w 145"/>
                  <a:gd name="T11" fmla="*/ 62 h 83"/>
                  <a:gd name="T12" fmla="*/ 105 w 145"/>
                  <a:gd name="T13" fmla="*/ 57 h 83"/>
                  <a:gd name="T14" fmla="*/ 114 w 145"/>
                  <a:gd name="T15" fmla="*/ 48 h 83"/>
                  <a:gd name="T16" fmla="*/ 132 w 145"/>
                  <a:gd name="T17" fmla="*/ 62 h 83"/>
                  <a:gd name="T18" fmla="*/ 145 w 145"/>
                  <a:gd name="T19" fmla="*/ 62 h 83"/>
                  <a:gd name="T20" fmla="*/ 145 w 145"/>
                  <a:gd name="T21" fmla="*/ 54 h 83"/>
                  <a:gd name="T22" fmla="*/ 154 w 145"/>
                  <a:gd name="T23" fmla="*/ 54 h 83"/>
                  <a:gd name="T24" fmla="*/ 168 w 145"/>
                  <a:gd name="T25" fmla="*/ 40 h 83"/>
                  <a:gd name="T26" fmla="*/ 159 w 145"/>
                  <a:gd name="T27" fmla="*/ 37 h 83"/>
                  <a:gd name="T28" fmla="*/ 159 w 145"/>
                  <a:gd name="T29" fmla="*/ 23 h 83"/>
                  <a:gd name="T30" fmla="*/ 159 w 145"/>
                  <a:gd name="T31" fmla="*/ 11 h 83"/>
                  <a:gd name="T32" fmla="*/ 139 w 145"/>
                  <a:gd name="T33" fmla="*/ 8 h 83"/>
                  <a:gd name="T34" fmla="*/ 123 w 145"/>
                  <a:gd name="T35" fmla="*/ 11 h 83"/>
                  <a:gd name="T36" fmla="*/ 109 w 145"/>
                  <a:gd name="T37" fmla="*/ 11 h 83"/>
                  <a:gd name="T38" fmla="*/ 65 w 145"/>
                  <a:gd name="T39" fmla="*/ 8 h 83"/>
                  <a:gd name="T40" fmla="*/ 49 w 145"/>
                  <a:gd name="T41" fmla="*/ 0 h 83"/>
                  <a:gd name="T42" fmla="*/ 45 w 145"/>
                  <a:gd name="T43" fmla="*/ 8 h 83"/>
                  <a:gd name="T44" fmla="*/ 43 w 145"/>
                  <a:gd name="T45" fmla="*/ 25 h 83"/>
                  <a:gd name="T46" fmla="*/ 27 w 145"/>
                  <a:gd name="T47" fmla="*/ 25 h 83"/>
                  <a:gd name="T48" fmla="*/ 22 w 145"/>
                  <a:gd name="T49" fmla="*/ 40 h 83"/>
                  <a:gd name="T50" fmla="*/ 13 w 145"/>
                  <a:gd name="T51" fmla="*/ 45 h 83"/>
                  <a:gd name="T52" fmla="*/ 0 w 145"/>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5" h="83">
                    <a:moveTo>
                      <a:pt x="0" y="62"/>
                    </a:moveTo>
                    <a:lnTo>
                      <a:pt x="13" y="65"/>
                    </a:lnTo>
                    <a:lnTo>
                      <a:pt x="45" y="62"/>
                    </a:lnTo>
                    <a:lnTo>
                      <a:pt x="58" y="79"/>
                    </a:lnTo>
                    <a:lnTo>
                      <a:pt x="76" y="82"/>
                    </a:lnTo>
                    <a:lnTo>
                      <a:pt x="85" y="62"/>
                    </a:lnTo>
                    <a:lnTo>
                      <a:pt x="81" y="57"/>
                    </a:lnTo>
                    <a:lnTo>
                      <a:pt x="90" y="48"/>
                    </a:lnTo>
                    <a:lnTo>
                      <a:pt x="108" y="62"/>
                    </a:lnTo>
                    <a:lnTo>
                      <a:pt x="121" y="62"/>
                    </a:lnTo>
                    <a:lnTo>
                      <a:pt x="121" y="54"/>
                    </a:lnTo>
                    <a:lnTo>
                      <a:pt x="130" y="54"/>
                    </a:lnTo>
                    <a:lnTo>
                      <a:pt x="144" y="40"/>
                    </a:lnTo>
                    <a:lnTo>
                      <a:pt x="135" y="37"/>
                    </a:lnTo>
                    <a:lnTo>
                      <a:pt x="135" y="23"/>
                    </a:lnTo>
                    <a:lnTo>
                      <a:pt x="135" y="11"/>
                    </a:lnTo>
                    <a:lnTo>
                      <a:pt x="115" y="8"/>
                    </a:lnTo>
                    <a:lnTo>
                      <a:pt x="99" y="11"/>
                    </a:lnTo>
                    <a:lnTo>
                      <a:pt x="85" y="11"/>
                    </a:lnTo>
                    <a:lnTo>
                      <a:pt x="65" y="8"/>
                    </a:lnTo>
                    <a:lnTo>
                      <a:pt x="49" y="0"/>
                    </a:lnTo>
                    <a:lnTo>
                      <a:pt x="45" y="8"/>
                    </a:lnTo>
                    <a:lnTo>
                      <a:pt x="43" y="25"/>
                    </a:lnTo>
                    <a:lnTo>
                      <a:pt x="27" y="25"/>
                    </a:lnTo>
                    <a:lnTo>
                      <a:pt x="22" y="40"/>
                    </a:lnTo>
                    <a:lnTo>
                      <a:pt x="13" y="45"/>
                    </a:lnTo>
                    <a:lnTo>
                      <a:pt x="0" y="62"/>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52" name="Freeform 159"/>
              <p:cNvSpPr>
                <a:spLocks/>
              </p:cNvSpPr>
              <p:nvPr/>
            </p:nvSpPr>
            <p:spPr bwMode="auto">
              <a:xfrm>
                <a:off x="1300" y="2228"/>
                <a:ext cx="901" cy="1698"/>
              </a:xfrm>
              <a:custGeom>
                <a:avLst/>
                <a:gdLst>
                  <a:gd name="T0" fmla="*/ 103 w 902"/>
                  <a:gd name="T1" fmla="*/ 28 h 1698"/>
                  <a:gd name="T2" fmla="*/ 171 w 902"/>
                  <a:gd name="T3" fmla="*/ 3 h 1698"/>
                  <a:gd name="T4" fmla="*/ 143 w 902"/>
                  <a:gd name="T5" fmla="*/ 59 h 1698"/>
                  <a:gd name="T6" fmla="*/ 171 w 902"/>
                  <a:gd name="T7" fmla="*/ 56 h 1698"/>
                  <a:gd name="T8" fmla="*/ 199 w 902"/>
                  <a:gd name="T9" fmla="*/ 53 h 1698"/>
                  <a:gd name="T10" fmla="*/ 238 w 902"/>
                  <a:gd name="T11" fmla="*/ 73 h 1698"/>
                  <a:gd name="T12" fmla="*/ 362 w 902"/>
                  <a:gd name="T13" fmla="*/ 103 h 1698"/>
                  <a:gd name="T14" fmla="*/ 418 w 902"/>
                  <a:gd name="T15" fmla="*/ 134 h 1698"/>
                  <a:gd name="T16" fmla="*/ 467 w 902"/>
                  <a:gd name="T17" fmla="*/ 151 h 1698"/>
                  <a:gd name="T18" fmla="*/ 572 w 902"/>
                  <a:gd name="T19" fmla="*/ 234 h 1698"/>
                  <a:gd name="T20" fmla="*/ 629 w 902"/>
                  <a:gd name="T21" fmla="*/ 338 h 1698"/>
                  <a:gd name="T22" fmla="*/ 853 w 902"/>
                  <a:gd name="T23" fmla="*/ 424 h 1698"/>
                  <a:gd name="T24" fmla="*/ 856 w 902"/>
                  <a:gd name="T25" fmla="*/ 567 h 1698"/>
                  <a:gd name="T26" fmla="*/ 798 w 902"/>
                  <a:gd name="T27" fmla="*/ 642 h 1698"/>
                  <a:gd name="T28" fmla="*/ 789 w 902"/>
                  <a:gd name="T29" fmla="*/ 751 h 1698"/>
                  <a:gd name="T30" fmla="*/ 757 w 902"/>
                  <a:gd name="T31" fmla="*/ 798 h 1698"/>
                  <a:gd name="T32" fmla="*/ 704 w 902"/>
                  <a:gd name="T33" fmla="*/ 879 h 1698"/>
                  <a:gd name="T34" fmla="*/ 627 w 902"/>
                  <a:gd name="T35" fmla="*/ 907 h 1698"/>
                  <a:gd name="T36" fmla="*/ 588 w 902"/>
                  <a:gd name="T37" fmla="*/ 991 h 1698"/>
                  <a:gd name="T38" fmla="*/ 579 w 902"/>
                  <a:gd name="T39" fmla="*/ 1061 h 1698"/>
                  <a:gd name="T40" fmla="*/ 517 w 902"/>
                  <a:gd name="T41" fmla="*/ 1125 h 1698"/>
                  <a:gd name="T42" fmla="*/ 480 w 902"/>
                  <a:gd name="T43" fmla="*/ 1175 h 1698"/>
                  <a:gd name="T44" fmla="*/ 456 w 902"/>
                  <a:gd name="T45" fmla="*/ 1200 h 1698"/>
                  <a:gd name="T46" fmla="*/ 451 w 902"/>
                  <a:gd name="T47" fmla="*/ 1267 h 1698"/>
                  <a:gd name="T48" fmla="*/ 406 w 902"/>
                  <a:gd name="T49" fmla="*/ 1295 h 1698"/>
                  <a:gd name="T50" fmla="*/ 358 w 902"/>
                  <a:gd name="T51" fmla="*/ 1323 h 1698"/>
                  <a:gd name="T52" fmla="*/ 355 w 902"/>
                  <a:gd name="T53" fmla="*/ 1387 h 1698"/>
                  <a:gd name="T54" fmla="*/ 309 w 902"/>
                  <a:gd name="T55" fmla="*/ 1437 h 1698"/>
                  <a:gd name="T56" fmla="*/ 337 w 902"/>
                  <a:gd name="T57" fmla="*/ 1482 h 1698"/>
                  <a:gd name="T58" fmla="*/ 291 w 902"/>
                  <a:gd name="T59" fmla="*/ 1524 h 1698"/>
                  <a:gd name="T60" fmla="*/ 268 w 902"/>
                  <a:gd name="T61" fmla="*/ 1597 h 1698"/>
                  <a:gd name="T62" fmla="*/ 328 w 902"/>
                  <a:gd name="T63" fmla="*/ 1697 h 1698"/>
                  <a:gd name="T64" fmla="*/ 256 w 902"/>
                  <a:gd name="T65" fmla="*/ 1647 h 1698"/>
                  <a:gd name="T66" fmla="*/ 210 w 902"/>
                  <a:gd name="T67" fmla="*/ 1557 h 1698"/>
                  <a:gd name="T68" fmla="*/ 206 w 902"/>
                  <a:gd name="T69" fmla="*/ 1323 h 1698"/>
                  <a:gd name="T70" fmla="*/ 199 w 902"/>
                  <a:gd name="T71" fmla="*/ 1223 h 1698"/>
                  <a:gd name="T72" fmla="*/ 204 w 902"/>
                  <a:gd name="T73" fmla="*/ 1114 h 1698"/>
                  <a:gd name="T74" fmla="*/ 213 w 902"/>
                  <a:gd name="T75" fmla="*/ 1027 h 1698"/>
                  <a:gd name="T76" fmla="*/ 208 w 902"/>
                  <a:gd name="T77" fmla="*/ 888 h 1698"/>
                  <a:gd name="T78" fmla="*/ 215 w 902"/>
                  <a:gd name="T79" fmla="*/ 773 h 1698"/>
                  <a:gd name="T80" fmla="*/ 162 w 902"/>
                  <a:gd name="T81" fmla="*/ 695 h 1698"/>
                  <a:gd name="T82" fmla="*/ 81 w 902"/>
                  <a:gd name="T83" fmla="*/ 634 h 1698"/>
                  <a:gd name="T84" fmla="*/ 53 w 902"/>
                  <a:gd name="T85" fmla="*/ 539 h 1698"/>
                  <a:gd name="T86" fmla="*/ 16 w 902"/>
                  <a:gd name="T87" fmla="*/ 486 h 1698"/>
                  <a:gd name="T88" fmla="*/ 18 w 902"/>
                  <a:gd name="T89" fmla="*/ 396 h 1698"/>
                  <a:gd name="T90" fmla="*/ 9 w 902"/>
                  <a:gd name="T91" fmla="*/ 310 h 1698"/>
                  <a:gd name="T92" fmla="*/ 65 w 9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02" h="1698">
                    <a:moveTo>
                      <a:pt x="70" y="75"/>
                    </a:moveTo>
                    <a:lnTo>
                      <a:pt x="81" y="56"/>
                    </a:lnTo>
                    <a:lnTo>
                      <a:pt x="103" y="28"/>
                    </a:lnTo>
                    <a:lnTo>
                      <a:pt x="136" y="11"/>
                    </a:lnTo>
                    <a:lnTo>
                      <a:pt x="153" y="0"/>
                    </a:lnTo>
                    <a:lnTo>
                      <a:pt x="171" y="3"/>
                    </a:lnTo>
                    <a:lnTo>
                      <a:pt x="166" y="17"/>
                    </a:lnTo>
                    <a:lnTo>
                      <a:pt x="147" y="31"/>
                    </a:lnTo>
                    <a:lnTo>
                      <a:pt x="143" y="59"/>
                    </a:lnTo>
                    <a:lnTo>
                      <a:pt x="147" y="81"/>
                    </a:lnTo>
                    <a:lnTo>
                      <a:pt x="164" y="81"/>
                    </a:lnTo>
                    <a:lnTo>
                      <a:pt x="171" y="56"/>
                    </a:lnTo>
                    <a:lnTo>
                      <a:pt x="175" y="31"/>
                    </a:lnTo>
                    <a:lnTo>
                      <a:pt x="187" y="39"/>
                    </a:lnTo>
                    <a:lnTo>
                      <a:pt x="199" y="53"/>
                    </a:lnTo>
                    <a:lnTo>
                      <a:pt x="222" y="47"/>
                    </a:lnTo>
                    <a:lnTo>
                      <a:pt x="235" y="59"/>
                    </a:lnTo>
                    <a:lnTo>
                      <a:pt x="238" y="73"/>
                    </a:lnTo>
                    <a:lnTo>
                      <a:pt x="272" y="67"/>
                    </a:lnTo>
                    <a:lnTo>
                      <a:pt x="337" y="59"/>
                    </a:lnTo>
                    <a:lnTo>
                      <a:pt x="362" y="103"/>
                    </a:lnTo>
                    <a:lnTo>
                      <a:pt x="404" y="126"/>
                    </a:lnTo>
                    <a:lnTo>
                      <a:pt x="402" y="145"/>
                    </a:lnTo>
                    <a:lnTo>
                      <a:pt x="418" y="134"/>
                    </a:lnTo>
                    <a:lnTo>
                      <a:pt x="439" y="134"/>
                    </a:lnTo>
                    <a:lnTo>
                      <a:pt x="462" y="154"/>
                    </a:lnTo>
                    <a:lnTo>
                      <a:pt x="491" y="151"/>
                    </a:lnTo>
                    <a:lnTo>
                      <a:pt x="515" y="154"/>
                    </a:lnTo>
                    <a:lnTo>
                      <a:pt x="554" y="190"/>
                    </a:lnTo>
                    <a:lnTo>
                      <a:pt x="596" y="234"/>
                    </a:lnTo>
                    <a:lnTo>
                      <a:pt x="614" y="285"/>
                    </a:lnTo>
                    <a:lnTo>
                      <a:pt x="603" y="324"/>
                    </a:lnTo>
                    <a:lnTo>
                      <a:pt x="653" y="338"/>
                    </a:lnTo>
                    <a:lnTo>
                      <a:pt x="737" y="357"/>
                    </a:lnTo>
                    <a:lnTo>
                      <a:pt x="822" y="380"/>
                    </a:lnTo>
                    <a:lnTo>
                      <a:pt x="877" y="424"/>
                    </a:lnTo>
                    <a:lnTo>
                      <a:pt x="901" y="466"/>
                    </a:lnTo>
                    <a:lnTo>
                      <a:pt x="901" y="519"/>
                    </a:lnTo>
                    <a:lnTo>
                      <a:pt x="880" y="567"/>
                    </a:lnTo>
                    <a:lnTo>
                      <a:pt x="855" y="592"/>
                    </a:lnTo>
                    <a:lnTo>
                      <a:pt x="839" y="608"/>
                    </a:lnTo>
                    <a:lnTo>
                      <a:pt x="822" y="642"/>
                    </a:lnTo>
                    <a:lnTo>
                      <a:pt x="820" y="673"/>
                    </a:lnTo>
                    <a:lnTo>
                      <a:pt x="822" y="712"/>
                    </a:lnTo>
                    <a:lnTo>
                      <a:pt x="813" y="751"/>
                    </a:lnTo>
                    <a:lnTo>
                      <a:pt x="800" y="759"/>
                    </a:lnTo>
                    <a:lnTo>
                      <a:pt x="795" y="782"/>
                    </a:lnTo>
                    <a:lnTo>
                      <a:pt x="781" y="798"/>
                    </a:lnTo>
                    <a:lnTo>
                      <a:pt x="778" y="818"/>
                    </a:lnTo>
                    <a:lnTo>
                      <a:pt x="758" y="840"/>
                    </a:lnTo>
                    <a:lnTo>
                      <a:pt x="728" y="879"/>
                    </a:lnTo>
                    <a:lnTo>
                      <a:pt x="702" y="890"/>
                    </a:lnTo>
                    <a:lnTo>
                      <a:pt x="684" y="888"/>
                    </a:lnTo>
                    <a:lnTo>
                      <a:pt x="651" y="907"/>
                    </a:lnTo>
                    <a:lnTo>
                      <a:pt x="619" y="952"/>
                    </a:lnTo>
                    <a:lnTo>
                      <a:pt x="612" y="969"/>
                    </a:lnTo>
                    <a:lnTo>
                      <a:pt x="612" y="991"/>
                    </a:lnTo>
                    <a:lnTo>
                      <a:pt x="619" y="1016"/>
                    </a:lnTo>
                    <a:lnTo>
                      <a:pt x="603" y="1041"/>
                    </a:lnTo>
                    <a:lnTo>
                      <a:pt x="603" y="1061"/>
                    </a:lnTo>
                    <a:lnTo>
                      <a:pt x="577" y="1083"/>
                    </a:lnTo>
                    <a:lnTo>
                      <a:pt x="557" y="1100"/>
                    </a:lnTo>
                    <a:lnTo>
                      <a:pt x="541" y="1125"/>
                    </a:lnTo>
                    <a:lnTo>
                      <a:pt x="535" y="1150"/>
                    </a:lnTo>
                    <a:lnTo>
                      <a:pt x="513" y="1181"/>
                    </a:lnTo>
                    <a:lnTo>
                      <a:pt x="504" y="1175"/>
                    </a:lnTo>
                    <a:lnTo>
                      <a:pt x="487" y="1175"/>
                    </a:lnTo>
                    <a:lnTo>
                      <a:pt x="464" y="1186"/>
                    </a:lnTo>
                    <a:lnTo>
                      <a:pt x="480" y="1200"/>
                    </a:lnTo>
                    <a:lnTo>
                      <a:pt x="480" y="1228"/>
                    </a:lnTo>
                    <a:lnTo>
                      <a:pt x="478" y="1250"/>
                    </a:lnTo>
                    <a:lnTo>
                      <a:pt x="467" y="1267"/>
                    </a:lnTo>
                    <a:lnTo>
                      <a:pt x="439" y="1270"/>
                    </a:lnTo>
                    <a:lnTo>
                      <a:pt x="416" y="1278"/>
                    </a:lnTo>
                    <a:lnTo>
                      <a:pt x="406" y="1295"/>
                    </a:lnTo>
                    <a:lnTo>
                      <a:pt x="406" y="1323"/>
                    </a:lnTo>
                    <a:lnTo>
                      <a:pt x="379" y="1326"/>
                    </a:lnTo>
                    <a:lnTo>
                      <a:pt x="358" y="1323"/>
                    </a:lnTo>
                    <a:lnTo>
                      <a:pt x="351" y="1334"/>
                    </a:lnTo>
                    <a:lnTo>
                      <a:pt x="362" y="1345"/>
                    </a:lnTo>
                    <a:lnTo>
                      <a:pt x="355" y="1387"/>
                    </a:lnTo>
                    <a:lnTo>
                      <a:pt x="346" y="1423"/>
                    </a:lnTo>
                    <a:lnTo>
                      <a:pt x="318" y="1423"/>
                    </a:lnTo>
                    <a:lnTo>
                      <a:pt x="309" y="1437"/>
                    </a:lnTo>
                    <a:lnTo>
                      <a:pt x="312" y="1465"/>
                    </a:lnTo>
                    <a:lnTo>
                      <a:pt x="326" y="1465"/>
                    </a:lnTo>
                    <a:lnTo>
                      <a:pt x="337" y="1482"/>
                    </a:lnTo>
                    <a:lnTo>
                      <a:pt x="331" y="1510"/>
                    </a:lnTo>
                    <a:lnTo>
                      <a:pt x="316" y="1513"/>
                    </a:lnTo>
                    <a:lnTo>
                      <a:pt x="291" y="1524"/>
                    </a:lnTo>
                    <a:lnTo>
                      <a:pt x="285" y="1546"/>
                    </a:lnTo>
                    <a:lnTo>
                      <a:pt x="282" y="1580"/>
                    </a:lnTo>
                    <a:lnTo>
                      <a:pt x="268" y="1597"/>
                    </a:lnTo>
                    <a:lnTo>
                      <a:pt x="322" y="1652"/>
                    </a:lnTo>
                    <a:lnTo>
                      <a:pt x="337" y="1680"/>
                    </a:lnTo>
                    <a:lnTo>
                      <a:pt x="328" y="1697"/>
                    </a:lnTo>
                    <a:lnTo>
                      <a:pt x="305" y="1686"/>
                    </a:lnTo>
                    <a:lnTo>
                      <a:pt x="285" y="1664"/>
                    </a:lnTo>
                    <a:lnTo>
                      <a:pt x="256" y="1647"/>
                    </a:lnTo>
                    <a:lnTo>
                      <a:pt x="231" y="1619"/>
                    </a:lnTo>
                    <a:lnTo>
                      <a:pt x="213" y="1585"/>
                    </a:lnTo>
                    <a:lnTo>
                      <a:pt x="210" y="1557"/>
                    </a:lnTo>
                    <a:lnTo>
                      <a:pt x="215" y="1535"/>
                    </a:lnTo>
                    <a:lnTo>
                      <a:pt x="213" y="1354"/>
                    </a:lnTo>
                    <a:lnTo>
                      <a:pt x="206" y="1323"/>
                    </a:lnTo>
                    <a:lnTo>
                      <a:pt x="187" y="1289"/>
                    </a:lnTo>
                    <a:lnTo>
                      <a:pt x="187" y="1259"/>
                    </a:lnTo>
                    <a:lnTo>
                      <a:pt x="199" y="1223"/>
                    </a:lnTo>
                    <a:lnTo>
                      <a:pt x="210" y="1178"/>
                    </a:lnTo>
                    <a:lnTo>
                      <a:pt x="206" y="1133"/>
                    </a:lnTo>
                    <a:lnTo>
                      <a:pt x="204" y="1114"/>
                    </a:lnTo>
                    <a:lnTo>
                      <a:pt x="201" y="1089"/>
                    </a:lnTo>
                    <a:lnTo>
                      <a:pt x="208" y="1077"/>
                    </a:lnTo>
                    <a:lnTo>
                      <a:pt x="213" y="1027"/>
                    </a:lnTo>
                    <a:lnTo>
                      <a:pt x="208" y="1002"/>
                    </a:lnTo>
                    <a:lnTo>
                      <a:pt x="217" y="941"/>
                    </a:lnTo>
                    <a:lnTo>
                      <a:pt x="208" y="888"/>
                    </a:lnTo>
                    <a:lnTo>
                      <a:pt x="215" y="860"/>
                    </a:lnTo>
                    <a:lnTo>
                      <a:pt x="226" y="807"/>
                    </a:lnTo>
                    <a:lnTo>
                      <a:pt x="215" y="773"/>
                    </a:lnTo>
                    <a:lnTo>
                      <a:pt x="193" y="748"/>
                    </a:lnTo>
                    <a:lnTo>
                      <a:pt x="187" y="720"/>
                    </a:lnTo>
                    <a:lnTo>
                      <a:pt x="162" y="695"/>
                    </a:lnTo>
                    <a:lnTo>
                      <a:pt x="136" y="678"/>
                    </a:lnTo>
                    <a:lnTo>
                      <a:pt x="99" y="670"/>
                    </a:lnTo>
                    <a:lnTo>
                      <a:pt x="81" y="634"/>
                    </a:lnTo>
                    <a:lnTo>
                      <a:pt x="57" y="597"/>
                    </a:lnTo>
                    <a:lnTo>
                      <a:pt x="55" y="567"/>
                    </a:lnTo>
                    <a:lnTo>
                      <a:pt x="53" y="539"/>
                    </a:lnTo>
                    <a:lnTo>
                      <a:pt x="46" y="519"/>
                    </a:lnTo>
                    <a:lnTo>
                      <a:pt x="33" y="497"/>
                    </a:lnTo>
                    <a:lnTo>
                      <a:pt x="16" y="486"/>
                    </a:lnTo>
                    <a:lnTo>
                      <a:pt x="2" y="463"/>
                    </a:lnTo>
                    <a:lnTo>
                      <a:pt x="18" y="444"/>
                    </a:lnTo>
                    <a:lnTo>
                      <a:pt x="18" y="396"/>
                    </a:lnTo>
                    <a:lnTo>
                      <a:pt x="9" y="371"/>
                    </a:lnTo>
                    <a:lnTo>
                      <a:pt x="0" y="346"/>
                    </a:lnTo>
                    <a:lnTo>
                      <a:pt x="9" y="310"/>
                    </a:lnTo>
                    <a:lnTo>
                      <a:pt x="44" y="220"/>
                    </a:lnTo>
                    <a:lnTo>
                      <a:pt x="46" y="181"/>
                    </a:lnTo>
                    <a:lnTo>
                      <a:pt x="65" y="140"/>
                    </a:lnTo>
                    <a:lnTo>
                      <a:pt x="65" y="117"/>
                    </a:lnTo>
                    <a:lnTo>
                      <a:pt x="70" y="75"/>
                    </a:lnTo>
                  </a:path>
                </a:pathLst>
              </a:custGeom>
              <a:solidFill>
                <a:srgbClr val="C0C0C0">
                  <a:alpha val="39999"/>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94D56BC0-3843-4B9D-8807-71D4F761A872}" type="slidenum">
              <a:rPr lang="en-US" altLang="en-US"/>
              <a:pPr/>
              <a:t>‹#›</a:t>
            </a:fld>
            <a:endParaRPr lang="en-US" altLang="en-US"/>
          </a:p>
        </p:txBody>
      </p:sp>
      <p:pic>
        <p:nvPicPr>
          <p:cNvPr id="14344" name="Picture 7" descr="consumer_blue_wav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2pPr>
      <a:lvl3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3pPr>
      <a:lvl4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4pPr>
      <a:lvl5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5pPr>
      <a:lvl6pPr marL="4572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6pPr>
      <a:lvl7pPr marL="9144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7pPr>
      <a:lvl8pPr marL="13716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8pPr>
      <a:lvl9pPr marL="18288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fda.gov/downloads/Food/GuidanceRegulation/UCM341440.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oecd.org/dac/effectiveness/parisdeclarationandaccraagendaforacti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oecd.org/dac/effectiveness/parisdeclarationandaccraagendaforaction.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idx="4294967295"/>
          </p:nvPr>
        </p:nvSpPr>
        <p:spPr>
          <a:xfrm>
            <a:off x="762000" y="1114425"/>
            <a:ext cx="7772400" cy="2489200"/>
          </a:xfrm>
        </p:spPr>
        <p:txBody>
          <a:bodyPr/>
          <a:lstStyle/>
          <a:p>
            <a:pPr algn="l" eaLnBrk="1" hangingPunct="1"/>
            <a:r>
              <a:rPr lang="en-US" altLang="en-US" sz="4500" b="1" smtClean="0">
                <a:solidFill>
                  <a:srgbClr val="000090"/>
                </a:solidFill>
                <a:ea typeface="ＭＳ Ｐゴシック" pitchFamily="34" charset="-128"/>
              </a:rPr>
              <a:t>A Purposeful Engagement: </a:t>
            </a:r>
            <a:r>
              <a:rPr lang="en-US" altLang="en-US" sz="4500" i="1" smtClean="0">
                <a:solidFill>
                  <a:srgbClr val="000090"/>
                </a:solidFill>
                <a:ea typeface="ＭＳ Ｐゴシック" pitchFamily="34" charset="-128"/>
              </a:rPr>
              <a:t>FDA’s International Food Safety Capacity-Building Plan</a:t>
            </a:r>
          </a:p>
        </p:txBody>
      </p:sp>
      <p:sp>
        <p:nvSpPr>
          <p:cNvPr id="29698" name="Rectangle 2"/>
          <p:cNvSpPr txBox="1">
            <a:spLocks noChangeArrowheads="1"/>
          </p:cNvSpPr>
          <p:nvPr/>
        </p:nvSpPr>
        <p:spPr bwMode="auto">
          <a:xfrm>
            <a:off x="762000" y="3603625"/>
            <a:ext cx="77724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endParaRPr lang="en-US" altLang="en-US" sz="2000">
              <a:solidFill>
                <a:srgbClr val="1F497D"/>
              </a:solidFill>
              <a:latin typeface="Calibri" pitchFamily="34" charset="0"/>
            </a:endParaRPr>
          </a:p>
          <a:p>
            <a:pPr algn="r" eaLnBrk="1" hangingPunct="1"/>
            <a:endParaRPr lang="en-US" altLang="en-US" sz="2000">
              <a:solidFill>
                <a:srgbClr val="1F497D"/>
              </a:solidFill>
              <a:latin typeface="Calibri" pitchFamily="34" charset="0"/>
            </a:endParaRPr>
          </a:p>
          <a:p>
            <a:pPr algn="ctr" eaLnBrk="1" hangingPunct="1"/>
            <a:r>
              <a:rPr lang="en-US" altLang="en-US" sz="3200">
                <a:solidFill>
                  <a:srgbClr val="00823B"/>
                </a:solidFill>
                <a:latin typeface="Calibri" pitchFamily="34" charset="0"/>
              </a:rPr>
              <a:t>Association of Food &amp; Drug Officials </a:t>
            </a:r>
          </a:p>
          <a:p>
            <a:pPr algn="ctr" eaLnBrk="1" hangingPunct="1"/>
            <a:r>
              <a:rPr lang="en-US" altLang="en-US" sz="3200">
                <a:solidFill>
                  <a:srgbClr val="00823B"/>
                </a:solidFill>
                <a:latin typeface="Calibri" pitchFamily="34" charset="0"/>
              </a:rPr>
              <a:t>118</a:t>
            </a:r>
            <a:r>
              <a:rPr lang="en-US" altLang="en-US" sz="3200" baseline="30000">
                <a:solidFill>
                  <a:srgbClr val="00823B"/>
                </a:solidFill>
                <a:latin typeface="Calibri" pitchFamily="34" charset="0"/>
              </a:rPr>
              <a:t>th</a:t>
            </a:r>
            <a:r>
              <a:rPr lang="en-US" altLang="en-US" sz="3200">
                <a:solidFill>
                  <a:srgbClr val="00823B"/>
                </a:solidFill>
                <a:latin typeface="Calibri" pitchFamily="34" charset="0"/>
              </a:rPr>
              <a:t> AFDO Annual Educational Conference</a:t>
            </a:r>
          </a:p>
          <a:p>
            <a:pPr algn="ctr" eaLnBrk="1" hangingPunct="1"/>
            <a:r>
              <a:rPr lang="en-US" altLang="en-US" sz="3200">
                <a:solidFill>
                  <a:srgbClr val="00823B"/>
                </a:solidFill>
                <a:latin typeface="Calibri" pitchFamily="34" charset="0"/>
              </a:rPr>
              <a:t>June 22 – 25, 2014</a:t>
            </a:r>
          </a:p>
          <a:p>
            <a:pPr algn="r" eaLnBrk="1" hangingPunct="1"/>
            <a:endParaRPr lang="en-US" altLang="en-US" sz="1600">
              <a:solidFill>
                <a:srgbClr val="0000FF"/>
              </a:solidFill>
              <a:latin typeface="Calibri" pitchFamily="34" charset="0"/>
            </a:endParaRPr>
          </a:p>
          <a:p>
            <a:pPr algn="r" eaLnBrk="1" hangingPunct="1"/>
            <a:r>
              <a:rPr lang="en-US" altLang="en-US" sz="1600">
                <a:solidFill>
                  <a:srgbClr val="000091"/>
                </a:solidFill>
                <a:latin typeface="Calibri" pitchFamily="34" charset="0"/>
              </a:rPr>
              <a:t>Cathleen McInerney Barnes</a:t>
            </a:r>
          </a:p>
          <a:p>
            <a:pPr algn="r" eaLnBrk="1" hangingPunct="1"/>
            <a:r>
              <a:rPr lang="en-US" altLang="en-US" sz="1600">
                <a:solidFill>
                  <a:srgbClr val="000091"/>
                </a:solidFill>
                <a:latin typeface="Calibri" pitchFamily="34" charset="0"/>
              </a:rPr>
              <a:t>U.S. Food &amp; Drug Administration </a:t>
            </a:r>
          </a:p>
          <a:p>
            <a:pPr algn="r" eaLnBrk="1" hangingPunct="1"/>
            <a:r>
              <a:rPr lang="en-US" altLang="en-US" sz="1600">
                <a:solidFill>
                  <a:srgbClr val="000091"/>
                </a:solidFill>
                <a:latin typeface="Calibri" pitchFamily="34" charset="0"/>
              </a:rPr>
              <a:t>Center for Food Safety &amp; Applied Nutrition</a:t>
            </a:r>
          </a:p>
          <a:p>
            <a:pPr algn="r" eaLnBrk="1" hangingPunct="1"/>
            <a:r>
              <a:rPr lang="en-US" altLang="en-US" sz="1600">
                <a:solidFill>
                  <a:srgbClr val="000091"/>
                </a:solidFill>
                <a:latin typeface="Calibri" pitchFamily="34" charset="0"/>
              </a:rPr>
              <a:t>International Affairs Staff</a:t>
            </a:r>
          </a:p>
          <a:p>
            <a:pPr algn="r" eaLnBrk="1" hangingPunct="1"/>
            <a:endParaRPr lang="en-US" altLang="en-US" sz="2000">
              <a:solidFill>
                <a:srgbClr val="1F497D"/>
              </a:solidFill>
              <a:latin typeface="Calibri" pitchFamily="34" charset="0"/>
            </a:endParaRPr>
          </a:p>
          <a:p>
            <a:pPr algn="r" eaLnBrk="1" hangingPunct="1"/>
            <a:endParaRPr lang="en-US" altLang="en-US" sz="2000">
              <a:solidFill>
                <a:srgbClr val="1F497D"/>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85BCBC-9B41-4D73-A647-5A09DE2CB044}" type="slidenum">
              <a:rPr lang="en-US" altLang="en-US" sz="1800">
                <a:solidFill>
                  <a:srgbClr val="000000"/>
                </a:solidFill>
                <a:latin typeface="Calibri" pitchFamily="34" charset="0"/>
              </a:rPr>
              <a:pPr eaLnBrk="1" hangingPunct="1"/>
              <a:t>10</a:t>
            </a:fld>
            <a:endParaRPr lang="en-US" altLang="en-US" sz="1800">
              <a:solidFill>
                <a:srgbClr val="000000"/>
              </a:solidFill>
              <a:latin typeface="Calibri" pitchFamily="34" charset="0"/>
            </a:endParaRPr>
          </a:p>
        </p:txBody>
      </p:sp>
      <p:sp>
        <p:nvSpPr>
          <p:cNvPr id="47106" name="Rectangle 2"/>
          <p:cNvSpPr>
            <a:spLocks noGrp="1" noChangeArrowheads="1"/>
          </p:cNvSpPr>
          <p:nvPr>
            <p:ph type="title" idx="4294967295"/>
          </p:nvPr>
        </p:nvSpPr>
        <p:spPr>
          <a:xfrm>
            <a:off x="0" y="885825"/>
            <a:ext cx="9144000" cy="695325"/>
          </a:xfrm>
        </p:spPr>
        <p:txBody>
          <a:bodyPr/>
          <a:lstStyle/>
          <a:p>
            <a:pPr eaLnBrk="1" hangingPunct="1"/>
            <a:r>
              <a:rPr lang="en-US" altLang="en-US" smtClean="0">
                <a:solidFill>
                  <a:srgbClr val="000090"/>
                </a:solidFill>
                <a:ea typeface="ＭＳ Ｐゴシック" pitchFamily="34" charset="-128"/>
              </a:rPr>
              <a:t>ICB:  Goals &amp; Objectives</a:t>
            </a:r>
          </a:p>
        </p:txBody>
      </p:sp>
      <p:sp>
        <p:nvSpPr>
          <p:cNvPr id="2" name="TextBox 1"/>
          <p:cNvSpPr txBox="1"/>
          <p:nvPr/>
        </p:nvSpPr>
        <p:spPr>
          <a:xfrm>
            <a:off x="457200" y="1733550"/>
            <a:ext cx="8229600" cy="4987925"/>
          </a:xfrm>
          <a:prstGeom prst="rect">
            <a:avLst/>
          </a:prstGeom>
          <a:noFill/>
        </p:spPr>
        <p:txBody>
          <a:bodyPr/>
          <a:lstStyle/>
          <a:p>
            <a:pPr>
              <a:defRPr/>
            </a:pPr>
            <a:endParaRPr lang="en-US" dirty="0">
              <a:solidFill>
                <a:srgbClr val="29497D"/>
              </a:solidFill>
              <a:ea typeface="MS PGothic" pitchFamily="34" charset="-128"/>
            </a:endParaRPr>
          </a:p>
        </p:txBody>
      </p:sp>
      <p:sp>
        <p:nvSpPr>
          <p:cNvPr id="3" name="Rectangle 2"/>
          <p:cNvSpPr/>
          <p:nvPr/>
        </p:nvSpPr>
        <p:spPr>
          <a:xfrm>
            <a:off x="457200" y="1778000"/>
            <a:ext cx="8516938" cy="6554788"/>
          </a:xfrm>
          <a:prstGeom prst="rect">
            <a:avLst/>
          </a:prstGeom>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91440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v"/>
            </a:pPr>
            <a:r>
              <a:rPr lang="en-US" altLang="en-US" sz="3200">
                <a:solidFill>
                  <a:srgbClr val="000091"/>
                </a:solidFill>
              </a:rPr>
              <a:t>Goal 2:</a:t>
            </a:r>
            <a:r>
              <a:rPr lang="en-US" altLang="en-US" sz="3200" b="1"/>
              <a:t> </a:t>
            </a:r>
            <a:r>
              <a:rPr lang="en-US" altLang="en-US" sz="3200"/>
              <a:t>Increase effectiveness through evidence-based decision making</a:t>
            </a:r>
          </a:p>
          <a:p>
            <a:pPr lvl="1" eaLnBrk="1" hangingPunct="1">
              <a:buFont typeface="Wingdings" pitchFamily="2" charset="2"/>
              <a:buChar char="v"/>
            </a:pPr>
            <a:r>
              <a:rPr lang="en-US" altLang="en-US" sz="3200">
                <a:solidFill>
                  <a:srgbClr val="000091"/>
                </a:solidFill>
              </a:rPr>
              <a:t>Objective 2.1</a:t>
            </a:r>
            <a:r>
              <a:rPr lang="en-US" altLang="en-US" sz="3200"/>
              <a:t> </a:t>
            </a:r>
            <a:r>
              <a:rPr lang="en-US" altLang="en-US" sz="3200" b="1"/>
              <a:t>– </a:t>
            </a:r>
            <a:r>
              <a:rPr lang="en-US" altLang="en-US" sz="3200"/>
              <a:t>Enhance intelligence regarding food safety risks</a:t>
            </a:r>
          </a:p>
          <a:p>
            <a:pPr lvl="1" eaLnBrk="1" hangingPunct="1">
              <a:buFont typeface="Wingdings" pitchFamily="2" charset="2"/>
              <a:buChar char="v"/>
            </a:pPr>
            <a:r>
              <a:rPr lang="en-US" altLang="en-US" sz="3200">
                <a:solidFill>
                  <a:srgbClr val="000091"/>
                </a:solidFill>
              </a:rPr>
              <a:t>Objective 2.2 </a:t>
            </a:r>
            <a:r>
              <a:rPr lang="en-US" altLang="en-US" sz="3200" b="1"/>
              <a:t>– </a:t>
            </a:r>
            <a:r>
              <a:rPr lang="en-US" altLang="en-US" sz="3200"/>
              <a:t>Utilize</a:t>
            </a:r>
            <a:r>
              <a:rPr lang="en-US" altLang="en-US" sz="3200" b="1"/>
              <a:t> </a:t>
            </a:r>
            <a:r>
              <a:rPr lang="en-US" altLang="en-US" sz="3200"/>
              <a:t>food safety assessments</a:t>
            </a:r>
          </a:p>
          <a:p>
            <a:pPr lvl="1" eaLnBrk="1" hangingPunct="1">
              <a:buFont typeface="Wingdings" pitchFamily="2" charset="2"/>
              <a:buChar char="v"/>
            </a:pPr>
            <a:r>
              <a:rPr lang="en-US" altLang="en-US" sz="3200">
                <a:solidFill>
                  <a:srgbClr val="000091"/>
                </a:solidFill>
              </a:rPr>
              <a:t>Objective 2.3</a:t>
            </a:r>
            <a:r>
              <a:rPr lang="en-US" altLang="en-US" sz="3200" b="1">
                <a:solidFill>
                  <a:srgbClr val="000091"/>
                </a:solidFill>
              </a:rPr>
              <a:t> </a:t>
            </a:r>
            <a:r>
              <a:rPr lang="en-US" altLang="en-US" sz="3200" b="1"/>
              <a:t>– </a:t>
            </a:r>
            <a:r>
              <a:rPr lang="en-US" altLang="en-US" sz="3200"/>
              <a:t>Design for effectiveness</a:t>
            </a:r>
          </a:p>
          <a:p>
            <a:pPr eaLnBrk="1" hangingPunct="1">
              <a:buFont typeface="Wingdings" pitchFamily="2" charset="2"/>
              <a:buChar char="v"/>
            </a:pPr>
            <a:endParaRPr lang="en-US" altLang="en-US" sz="3200"/>
          </a:p>
          <a:p>
            <a:pPr eaLnBrk="1" hangingPunct="1">
              <a:buFont typeface="Wingdings" pitchFamily="2" charset="2"/>
              <a:buChar char="v"/>
            </a:pPr>
            <a:r>
              <a:rPr lang="en-US" altLang="en-US" sz="3600" i="1">
                <a:solidFill>
                  <a:srgbClr val="000090"/>
                </a:solidFill>
              </a:rPr>
              <a:t>So, what does this mean? </a:t>
            </a:r>
          </a:p>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smtClean="0">
                <a:solidFill>
                  <a:srgbClr val="008000"/>
                </a:solidFill>
                <a:ea typeface="ＭＳ Ｐゴシック" pitchFamily="34" charset="-128"/>
              </a:rPr>
              <a:t>ICB:  Supporting Activities </a:t>
            </a:r>
            <a:br>
              <a:rPr lang="en-US" altLang="en-US" smtClean="0">
                <a:solidFill>
                  <a:srgbClr val="008000"/>
                </a:solidFill>
                <a:ea typeface="ＭＳ Ｐゴシック" pitchFamily="34" charset="-128"/>
              </a:rPr>
            </a:br>
            <a:r>
              <a:rPr lang="en-US" altLang="en-US" sz="1600" smtClean="0">
                <a:solidFill>
                  <a:srgbClr val="008000"/>
                </a:solidFill>
                <a:ea typeface="ＭＳ Ｐゴシック" pitchFamily="34" charset="-128"/>
              </a:rPr>
              <a:t>                                                                                                     </a:t>
            </a:r>
            <a:r>
              <a:rPr lang="en-US" altLang="en-US" sz="1600" b="1" i="1" smtClean="0">
                <a:solidFill>
                  <a:srgbClr val="008000"/>
                </a:solidFill>
                <a:ea typeface="ＭＳ Ｐゴシック" pitchFamily="34" charset="-128"/>
              </a:rPr>
              <a:t>(CONT.)</a:t>
            </a:r>
          </a:p>
        </p:txBody>
      </p:sp>
      <p:sp>
        <p:nvSpPr>
          <p:cNvPr id="49154" name="Content Placeholder 2"/>
          <p:cNvSpPr>
            <a:spLocks noGrp="1"/>
          </p:cNvSpPr>
          <p:nvPr>
            <p:ph idx="1"/>
          </p:nvPr>
        </p:nvSpPr>
        <p:spPr>
          <a:xfrm>
            <a:off x="457200" y="1860550"/>
            <a:ext cx="8229600" cy="4556125"/>
          </a:xfrm>
        </p:spPr>
        <p:txBody>
          <a:bodyPr/>
          <a:lstStyle/>
          <a:p>
            <a:r>
              <a:rPr lang="en-US" altLang="en-US" sz="2800" smtClean="0">
                <a:ea typeface="ＭＳ Ｐゴシック" pitchFamily="34" charset="-128"/>
              </a:rPr>
              <a:t>FDA has embraced ROM  -- that is, </a:t>
            </a:r>
          </a:p>
          <a:p>
            <a:pPr>
              <a:buFontTx/>
              <a:buNone/>
            </a:pPr>
            <a:r>
              <a:rPr lang="en-US" altLang="en-US" sz="2800" smtClean="0">
                <a:ea typeface="ＭＳ Ｐゴシック" pitchFamily="34" charset="-128"/>
              </a:rPr>
              <a:t>	Results Oriented Management </a:t>
            </a:r>
          </a:p>
          <a:p>
            <a:r>
              <a:rPr lang="en-US" altLang="en-US" sz="2000" smtClean="0">
                <a:ea typeface="ＭＳ Ｐゴシック" pitchFamily="34" charset="-128"/>
              </a:rPr>
              <a:t>A </a:t>
            </a:r>
            <a:r>
              <a:rPr lang="en-US" altLang="en-US" sz="2000" i="1" smtClean="0">
                <a:solidFill>
                  <a:srgbClr val="008000"/>
                </a:solidFill>
                <a:ea typeface="ＭＳ Ｐゴシック" pitchFamily="34" charset="-128"/>
              </a:rPr>
              <a:t>results-based</a:t>
            </a:r>
            <a:r>
              <a:rPr lang="en-US" altLang="en-US" sz="2000" smtClean="0">
                <a:solidFill>
                  <a:srgbClr val="008000"/>
                </a:solidFill>
                <a:ea typeface="ＭＳ Ｐゴシック" pitchFamily="34" charset="-128"/>
              </a:rPr>
              <a:t> </a:t>
            </a:r>
            <a:r>
              <a:rPr lang="en-US" altLang="en-US" sz="2000" smtClean="0">
                <a:ea typeface="ＭＳ Ｐゴシック" pitchFamily="34" charset="-128"/>
              </a:rPr>
              <a:t>approach being implemented - using a comprehensive </a:t>
            </a:r>
            <a:r>
              <a:rPr lang="en-US" altLang="en-US" sz="2000" i="1" smtClean="0">
                <a:solidFill>
                  <a:srgbClr val="008000"/>
                </a:solidFill>
                <a:ea typeface="ＭＳ Ｐゴシック" pitchFamily="34" charset="-128"/>
              </a:rPr>
              <a:t>performance measurement system</a:t>
            </a:r>
            <a:r>
              <a:rPr lang="en-US" altLang="en-US" sz="2000" smtClean="0">
                <a:ea typeface="ＭＳ Ｐゴシック" pitchFamily="34" charset="-128"/>
              </a:rPr>
              <a:t> to track the performance and progress of activities.   </a:t>
            </a:r>
          </a:p>
          <a:p>
            <a:endParaRPr lang="en-US" altLang="en-US" sz="2000" smtClean="0">
              <a:ea typeface="ＭＳ Ｐゴシック" pitchFamily="34" charset="-128"/>
            </a:endParaRPr>
          </a:p>
          <a:p>
            <a:r>
              <a:rPr lang="en-US" altLang="en-US" sz="2000" smtClean="0">
                <a:ea typeface="ＭＳ Ｐゴシック" pitchFamily="34" charset="-128"/>
              </a:rPr>
              <a:t>Shifts focus from what’s being done (managing activities) </a:t>
            </a:r>
          </a:p>
          <a:p>
            <a:endParaRPr lang="en-US" altLang="en-US" sz="2000" smtClean="0">
              <a:ea typeface="ＭＳ Ｐゴシック" pitchFamily="34" charset="-128"/>
            </a:endParaRPr>
          </a:p>
          <a:p>
            <a:r>
              <a:rPr lang="en-US" altLang="en-US" sz="2000" smtClean="0">
                <a:ea typeface="ＭＳ Ｐゴシック" pitchFamily="34" charset="-128"/>
              </a:rPr>
              <a:t>Towards a more balanced focus that emphasizes the </a:t>
            </a:r>
            <a:r>
              <a:rPr lang="en-US" altLang="en-US" sz="2000" i="1" smtClean="0">
                <a:solidFill>
                  <a:srgbClr val="008000"/>
                </a:solidFill>
                <a:ea typeface="ＭＳ Ｐゴシック" pitchFamily="34" charset="-128"/>
              </a:rPr>
              <a:t>level of progress </a:t>
            </a:r>
            <a:r>
              <a:rPr lang="en-US" altLang="en-US" sz="2000" smtClean="0">
                <a:ea typeface="ＭＳ Ｐゴシック" pitchFamily="34" charset="-128"/>
              </a:rPr>
              <a:t>achieved towards the intended results (managing for results)</a:t>
            </a:r>
          </a:p>
          <a:p>
            <a:endParaRPr lang="en-US" altLang="en-US" sz="2000"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533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900">
              <a:solidFill>
                <a:srgbClr val="1F497D"/>
              </a:solidFill>
              <a:latin typeface="Calibri" pitchFamily="34" charset="0"/>
            </a:endParaRPr>
          </a:p>
        </p:txBody>
      </p:sp>
      <p:grpSp>
        <p:nvGrpSpPr>
          <p:cNvPr id="51203" name="Group 4"/>
          <p:cNvGrpSpPr>
            <a:grpSpLocks/>
          </p:cNvGrpSpPr>
          <p:nvPr/>
        </p:nvGrpSpPr>
        <p:grpSpPr bwMode="auto">
          <a:xfrm>
            <a:off x="595313" y="1066800"/>
            <a:ext cx="7862887" cy="5470525"/>
            <a:chOff x="375" y="816"/>
            <a:chExt cx="4953" cy="3446"/>
          </a:xfrm>
        </p:grpSpPr>
        <p:sp>
          <p:nvSpPr>
            <p:cNvPr id="51205" name="Rectangle 184"/>
            <p:cNvSpPr>
              <a:spLocks noChangeArrowheads="1"/>
            </p:cNvSpPr>
            <p:nvPr/>
          </p:nvSpPr>
          <p:spPr bwMode="auto">
            <a:xfrm>
              <a:off x="384" y="3744"/>
              <a:ext cx="494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altLang="en-US" sz="1200" i="1">
                  <a:solidFill>
                    <a:srgbClr val="000000"/>
                  </a:solidFill>
                  <a:latin typeface="Gulim" pitchFamily="34" charset="-127"/>
                </a:rPr>
                <a:t>* This slide only shows the top level of the results framework. The results identified for the right side of the framework (i.e., ones not applicable to capacity building) have been excluded from this figure for simplicity sake. </a:t>
              </a:r>
            </a:p>
            <a:p>
              <a:pPr defTabSz="914400" eaLnBrk="1" hangingPunct="1"/>
              <a:r>
                <a:rPr lang="en-US" altLang="en-US" sz="1200" i="1">
                  <a:solidFill>
                    <a:srgbClr val="000000"/>
                  </a:solidFill>
                  <a:latin typeface="Gulim" pitchFamily="34" charset="-127"/>
                </a:rPr>
                <a:t>**’Imported foods’ refers to those regulated by FDA.</a:t>
              </a:r>
            </a:p>
          </p:txBody>
        </p:sp>
        <p:sp>
          <p:nvSpPr>
            <p:cNvPr id="51206" name="AutoShape 6"/>
            <p:cNvSpPr>
              <a:spLocks noChangeAspect="1" noChangeArrowheads="1" noTextEdit="1"/>
            </p:cNvSpPr>
            <p:nvPr/>
          </p:nvSpPr>
          <p:spPr bwMode="auto">
            <a:xfrm>
              <a:off x="375" y="938"/>
              <a:ext cx="4896"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7" name="Line 7"/>
            <p:cNvSpPr>
              <a:spLocks noChangeShapeType="1"/>
            </p:cNvSpPr>
            <p:nvPr/>
          </p:nvSpPr>
          <p:spPr bwMode="auto">
            <a:xfrm>
              <a:off x="3004" y="1251"/>
              <a:ext cx="0" cy="12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8" name="AutoShape 8"/>
            <p:cNvSpPr>
              <a:spLocks noChangeAspect="1" noChangeArrowheads="1"/>
            </p:cNvSpPr>
            <p:nvPr/>
          </p:nvSpPr>
          <p:spPr bwMode="auto">
            <a:xfrm>
              <a:off x="384" y="816"/>
              <a:ext cx="4896" cy="292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51209" name="Line 9"/>
            <p:cNvSpPr>
              <a:spLocks noChangeShapeType="1"/>
            </p:cNvSpPr>
            <p:nvPr/>
          </p:nvSpPr>
          <p:spPr bwMode="auto">
            <a:xfrm>
              <a:off x="3689" y="1376"/>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Rectangle 3"/>
            <p:cNvSpPr>
              <a:spLocks noChangeArrowheads="1"/>
            </p:cNvSpPr>
            <p:nvPr/>
          </p:nvSpPr>
          <p:spPr bwMode="auto">
            <a:xfrm>
              <a:off x="2193" y="911"/>
              <a:ext cx="1642" cy="340"/>
            </a:xfrm>
            <a:prstGeom prst="rect">
              <a:avLst/>
            </a:prstGeom>
            <a:solidFill>
              <a:srgbClr val="EAEAEA"/>
            </a:solidFill>
            <a:ln w="12700">
              <a:solidFill>
                <a:srgbClr val="000000"/>
              </a:solidFill>
              <a:miter lim="800000"/>
              <a:headEnd/>
              <a:tailEnd/>
            </a:ln>
          </p:spPr>
          <p:txBody>
            <a:bodyPr lIns="62179" tIns="31090" rIns="62179" bIns="3109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100" b="1">
                  <a:solidFill>
                    <a:srgbClr val="000000"/>
                  </a:solidFill>
                </a:rPr>
                <a:t>Protect Public from</a:t>
              </a:r>
              <a:endParaRPr lang="en-US" altLang="en-US" sz="600">
                <a:solidFill>
                  <a:srgbClr val="000000"/>
                </a:solidFill>
              </a:endParaRPr>
            </a:p>
            <a:p>
              <a:pPr algn="ctr"/>
              <a:r>
                <a:rPr lang="en-US" altLang="en-US" sz="1100" b="1">
                  <a:solidFill>
                    <a:srgbClr val="000000"/>
                  </a:solidFill>
                </a:rPr>
                <a:t> Unsafe Imported Foods** </a:t>
              </a:r>
              <a:endParaRPr lang="en-US" altLang="en-US" sz="1800">
                <a:solidFill>
                  <a:srgbClr val="000000"/>
                </a:solidFill>
              </a:endParaRPr>
            </a:p>
          </p:txBody>
        </p:sp>
        <p:sp>
          <p:nvSpPr>
            <p:cNvPr id="51211" name="Rectangle 6"/>
            <p:cNvSpPr>
              <a:spLocks noChangeArrowheads="1"/>
            </p:cNvSpPr>
            <p:nvPr/>
          </p:nvSpPr>
          <p:spPr bwMode="auto">
            <a:xfrm>
              <a:off x="882" y="1464"/>
              <a:ext cx="1623" cy="317"/>
            </a:xfrm>
            <a:prstGeom prst="rect">
              <a:avLst/>
            </a:prstGeom>
            <a:solidFill>
              <a:srgbClr val="E6E3D2"/>
            </a:solidFill>
            <a:ln w="12700">
              <a:solidFill>
                <a:srgbClr val="000000"/>
              </a:solidFill>
              <a:miter lim="800000"/>
              <a:headEnd/>
              <a:tailEnd/>
            </a:ln>
          </p:spPr>
          <p:txBody>
            <a:bodyPr lIns="62179" tIns="31090" rIns="62179" bIns="3109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800" b="1">
                  <a:solidFill>
                    <a:srgbClr val="000000"/>
                  </a:solidFill>
                </a:rPr>
                <a:t>1. Better Prevention of Food Safety Problems in the Foreign Supply Chain</a:t>
              </a:r>
              <a:endParaRPr lang="en-US" altLang="en-US" sz="1800">
                <a:solidFill>
                  <a:srgbClr val="000000"/>
                </a:solidFill>
              </a:endParaRPr>
            </a:p>
          </p:txBody>
        </p:sp>
        <p:sp>
          <p:nvSpPr>
            <p:cNvPr id="51212" name="Rectangle 75"/>
            <p:cNvSpPr>
              <a:spLocks noChangeArrowheads="1"/>
            </p:cNvSpPr>
            <p:nvPr/>
          </p:nvSpPr>
          <p:spPr bwMode="auto">
            <a:xfrm>
              <a:off x="1382" y="2527"/>
              <a:ext cx="2058" cy="748"/>
            </a:xfrm>
            <a:prstGeom prst="rect">
              <a:avLst/>
            </a:prstGeom>
            <a:pattFill prst="pct60">
              <a:fgClr>
                <a:srgbClr val="EEEEEE"/>
              </a:fgClr>
              <a:bgClr>
                <a:srgbClr val="D9D9D9"/>
              </a:bgClr>
            </a:pattFill>
            <a:ln w="12700">
              <a:solidFill>
                <a:srgbClr val="000000"/>
              </a:solidFill>
              <a:miter lim="800000"/>
              <a:headEnd/>
              <a:tailEnd/>
            </a:ln>
          </p:spPr>
          <p:txBody>
            <a:bodyPr lIns="62179" tIns="31090" rIns="62179" bIns="3109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sp>
          <p:nvSpPr>
            <p:cNvPr id="29710" name="Rectangle 85"/>
            <p:cNvSpPr>
              <a:spLocks noChangeArrowheads="1"/>
            </p:cNvSpPr>
            <p:nvPr/>
          </p:nvSpPr>
          <p:spPr bwMode="auto">
            <a:xfrm>
              <a:off x="1662" y="1968"/>
              <a:ext cx="1497" cy="466"/>
            </a:xfrm>
            <a:prstGeom prst="rect">
              <a:avLst/>
            </a:prstGeom>
            <a:solidFill>
              <a:srgbClr val="E6E3D2"/>
            </a:solidFill>
            <a:ln w="12700">
              <a:solidFill>
                <a:srgbClr val="000000"/>
              </a:solidFill>
              <a:miter lim="800000"/>
              <a:headEnd/>
              <a:tailEnd/>
            </a:ln>
            <a:effectLst>
              <a:outerShdw blurRad="63500" dist="20000" dir="5400000" rotWithShape="0">
                <a:srgbClr val="000000">
                  <a:alpha val="37999"/>
                </a:srgbClr>
              </a:outerShdw>
            </a:effectLst>
          </p:spPr>
          <p:txBody>
            <a:bodyPr lIns="62179" tIns="31090" rIns="62179" bIns="31090" anchor="ctr"/>
            <a:lstStyle/>
            <a:p>
              <a:pPr algn="ctr" eaLnBrk="0" hangingPunct="0">
                <a:defRPr/>
              </a:pPr>
              <a:r>
                <a:rPr lang="en-US" sz="800" b="1" i="1">
                  <a:solidFill>
                    <a:srgbClr val="000000"/>
                  </a:solidFill>
                  <a:latin typeface="Arial" charset="0"/>
                  <a:ea typeface="ＭＳ Ｐゴシック" charset="0"/>
                  <a:cs typeface="Times New Roman" charset="0"/>
                </a:rPr>
                <a:t>Result 2:</a:t>
              </a:r>
              <a:r>
                <a:rPr lang="en-US" sz="800">
                  <a:solidFill>
                    <a:srgbClr val="000000"/>
                  </a:solidFill>
                  <a:latin typeface="Arial" charset="0"/>
                  <a:ea typeface="ＭＳ Ｐゴシック" charset="0"/>
                  <a:cs typeface="Times New Roman" charset="0"/>
                </a:rPr>
                <a:t> Increased Use of Practices in Compliance with Regulated Standards by Industry in Priority Countries and Commodities</a:t>
              </a:r>
              <a:endParaRPr lang="en-US" sz="1800">
                <a:solidFill>
                  <a:srgbClr val="000000"/>
                </a:solidFill>
                <a:latin typeface="Arial" charset="0"/>
                <a:ea typeface="ＭＳ Ｐゴシック" charset="0"/>
              </a:endParaRPr>
            </a:p>
          </p:txBody>
        </p:sp>
        <p:sp>
          <p:nvSpPr>
            <p:cNvPr id="51214" name="TextBox 42"/>
            <p:cNvSpPr txBox="1">
              <a:spLocks noChangeArrowheads="1"/>
            </p:cNvSpPr>
            <p:nvPr/>
          </p:nvSpPr>
          <p:spPr bwMode="auto">
            <a:xfrm>
              <a:off x="1382" y="2527"/>
              <a:ext cx="205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700" b="1">
                  <a:solidFill>
                    <a:srgbClr val="000000"/>
                  </a:solidFill>
                </a:rPr>
                <a:t>Compliance Activities </a:t>
              </a:r>
              <a:endParaRPr lang="en-US" altLang="en-US" sz="1800">
                <a:solidFill>
                  <a:srgbClr val="000000"/>
                </a:solidFill>
              </a:endParaRPr>
            </a:p>
          </p:txBody>
        </p:sp>
        <p:sp>
          <p:nvSpPr>
            <p:cNvPr id="29712" name="Rectangle 74"/>
            <p:cNvSpPr>
              <a:spLocks noChangeArrowheads="1"/>
            </p:cNvSpPr>
            <p:nvPr/>
          </p:nvSpPr>
          <p:spPr bwMode="auto">
            <a:xfrm>
              <a:off x="2317" y="2714"/>
              <a:ext cx="1030" cy="467"/>
            </a:xfrm>
            <a:prstGeom prst="rect">
              <a:avLst/>
            </a:prstGeom>
            <a:solidFill>
              <a:srgbClr val="D8E3F0"/>
            </a:solidFill>
            <a:ln w="9525">
              <a:solidFill>
                <a:srgbClr val="000000"/>
              </a:solidFill>
              <a:miter lim="800000"/>
              <a:headEnd/>
              <a:tailEnd/>
            </a:ln>
            <a:effectLst>
              <a:outerShdw blurRad="63500" dist="20000" dir="5400000" rotWithShape="0">
                <a:srgbClr val="000000">
                  <a:alpha val="37999"/>
                </a:srgbClr>
              </a:outerShdw>
            </a:effectLst>
          </p:spPr>
          <p:txBody>
            <a:bodyPr lIns="62179" tIns="31090" rIns="62179" bIns="3109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800" b="1" i="1">
                  <a:solidFill>
                    <a:srgbClr val="000000"/>
                  </a:solidFill>
                </a:rPr>
                <a:t>Result 4:</a:t>
              </a:r>
              <a:r>
                <a:rPr lang="en-US" altLang="en-US" sz="800">
                  <a:solidFill>
                    <a:srgbClr val="000000"/>
                  </a:solidFill>
                </a:rPr>
                <a:t> Better Execution of Compliance Activities by </a:t>
              </a:r>
              <a:r>
                <a:rPr lang="en-US" altLang="en-US" sz="800" u="sng">
                  <a:solidFill>
                    <a:srgbClr val="000000"/>
                  </a:solidFill>
                </a:rPr>
                <a:t>Partner Country Gov.</a:t>
              </a:r>
              <a:r>
                <a:rPr lang="en-US" altLang="en-US" sz="800">
                  <a:solidFill>
                    <a:srgbClr val="000000"/>
                  </a:solidFill>
                </a:rPr>
                <a:t> and</a:t>
              </a:r>
              <a:r>
                <a:rPr lang="en-US" altLang="en-US" sz="800" u="sng">
                  <a:solidFill>
                    <a:srgbClr val="000000"/>
                  </a:solidFill>
                </a:rPr>
                <a:t> NGO’s</a:t>
              </a:r>
              <a:endParaRPr lang="en-US" altLang="en-US" sz="1800">
                <a:solidFill>
                  <a:srgbClr val="000000"/>
                </a:solidFill>
              </a:endParaRPr>
            </a:p>
          </p:txBody>
        </p:sp>
        <p:sp>
          <p:nvSpPr>
            <p:cNvPr id="29713" name="Rectangle 16"/>
            <p:cNvSpPr>
              <a:spLocks noChangeArrowheads="1"/>
            </p:cNvSpPr>
            <p:nvPr/>
          </p:nvSpPr>
          <p:spPr bwMode="auto">
            <a:xfrm>
              <a:off x="1475" y="2714"/>
              <a:ext cx="735" cy="467"/>
            </a:xfrm>
            <a:prstGeom prst="rect">
              <a:avLst/>
            </a:prstGeom>
            <a:solidFill>
              <a:srgbClr val="EFD2D1"/>
            </a:solidFill>
            <a:ln w="9525">
              <a:solidFill>
                <a:srgbClr val="BE4B48"/>
              </a:solidFill>
              <a:miter lim="800000"/>
              <a:headEnd/>
              <a:tailEnd/>
            </a:ln>
            <a:effectLst>
              <a:outerShdw blurRad="63500" dist="20000" dir="5400000" rotWithShape="0">
                <a:srgbClr val="000000">
                  <a:alpha val="37999"/>
                </a:srgbClr>
              </a:outerShdw>
            </a:effectLst>
          </p:spPr>
          <p:txBody>
            <a:bodyPr lIns="62179" tIns="31090" rIns="62179" bIns="31090" anchor="ctr"/>
            <a:lstStyle/>
            <a:p>
              <a:pPr algn="ctr" eaLnBrk="0" hangingPunct="0">
                <a:defRPr/>
              </a:pPr>
              <a:r>
                <a:rPr lang="en-US" sz="800" b="1" i="1">
                  <a:solidFill>
                    <a:srgbClr val="000000"/>
                  </a:solidFill>
                  <a:latin typeface="Arial" charset="0"/>
                  <a:ea typeface="ＭＳ Ｐゴシック" charset="0"/>
                  <a:cs typeface="Times New Roman" charset="0"/>
                </a:rPr>
                <a:t>Result 3:</a:t>
              </a:r>
              <a:r>
                <a:rPr lang="en-US" sz="800">
                  <a:solidFill>
                    <a:srgbClr val="000000"/>
                  </a:solidFill>
                  <a:latin typeface="Arial" charset="0"/>
                  <a:ea typeface="ＭＳ Ｐゴシック" charset="0"/>
                  <a:cs typeface="Times New Roman" charset="0"/>
                </a:rPr>
                <a:t> Better Execution of Compliance Activities by </a:t>
              </a:r>
              <a:r>
                <a:rPr lang="en-US" sz="800" u="sng">
                  <a:solidFill>
                    <a:srgbClr val="000000"/>
                  </a:solidFill>
                  <a:latin typeface="Arial" charset="0"/>
                  <a:ea typeface="ＭＳ Ｐゴシック" charset="0"/>
                  <a:cs typeface="Times New Roman" charset="0"/>
                </a:rPr>
                <a:t>FDA</a:t>
              </a:r>
              <a:r>
                <a:rPr lang="en-US" sz="800">
                  <a:solidFill>
                    <a:srgbClr val="000000"/>
                  </a:solidFill>
                  <a:latin typeface="Arial" charset="0"/>
                  <a:ea typeface="ＭＳ Ｐゴシック" charset="0"/>
                  <a:cs typeface="Times New Roman" charset="0"/>
                </a:rPr>
                <a:t> </a:t>
              </a:r>
              <a:endParaRPr lang="en-US" sz="1800">
                <a:solidFill>
                  <a:srgbClr val="000000"/>
                </a:solidFill>
                <a:latin typeface="Arial" charset="0"/>
                <a:ea typeface="ＭＳ Ｐゴシック" charset="0"/>
              </a:endParaRPr>
            </a:p>
          </p:txBody>
        </p:sp>
        <p:cxnSp>
          <p:nvCxnSpPr>
            <p:cNvPr id="51217" name="AutoShape 17"/>
            <p:cNvCxnSpPr>
              <a:cxnSpLocks noChangeShapeType="1"/>
            </p:cNvCxnSpPr>
            <p:nvPr/>
          </p:nvCxnSpPr>
          <p:spPr bwMode="auto">
            <a:xfrm>
              <a:off x="1008" y="1874"/>
              <a:ext cx="1403" cy="94"/>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51218" name="Line 18"/>
            <p:cNvSpPr>
              <a:spLocks noChangeShapeType="1"/>
            </p:cNvSpPr>
            <p:nvPr/>
          </p:nvSpPr>
          <p:spPr bwMode="auto">
            <a:xfrm>
              <a:off x="1662" y="1781"/>
              <a:ext cx="0" cy="93"/>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19" name="Line 19"/>
            <p:cNvSpPr>
              <a:spLocks noChangeShapeType="1"/>
            </p:cNvSpPr>
            <p:nvPr/>
          </p:nvSpPr>
          <p:spPr bwMode="auto">
            <a:xfrm>
              <a:off x="2411" y="2434"/>
              <a:ext cx="0" cy="93"/>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20" name="Text Box 20"/>
            <p:cNvSpPr txBox="1">
              <a:spLocks noChangeArrowheads="1"/>
            </p:cNvSpPr>
            <p:nvPr/>
          </p:nvSpPr>
          <p:spPr bwMode="auto">
            <a:xfrm>
              <a:off x="3502" y="2061"/>
              <a:ext cx="375" cy="18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800" i="1">
                  <a:solidFill>
                    <a:srgbClr val="000000"/>
                  </a:solidFill>
                </a:rPr>
                <a:t>(Etc.)</a:t>
              </a:r>
              <a:endParaRPr lang="en-US" altLang="en-US" sz="1800">
                <a:solidFill>
                  <a:srgbClr val="000000"/>
                </a:solidFill>
              </a:endParaRPr>
            </a:p>
          </p:txBody>
        </p:sp>
        <p:sp>
          <p:nvSpPr>
            <p:cNvPr id="51221" name="Line 21"/>
            <p:cNvSpPr>
              <a:spLocks noChangeShapeType="1"/>
            </p:cNvSpPr>
            <p:nvPr/>
          </p:nvSpPr>
          <p:spPr bwMode="auto">
            <a:xfrm>
              <a:off x="1008" y="1874"/>
              <a:ext cx="0" cy="1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Rectangle 475"/>
            <p:cNvSpPr>
              <a:spLocks noChangeArrowheads="1"/>
            </p:cNvSpPr>
            <p:nvPr/>
          </p:nvSpPr>
          <p:spPr bwMode="auto">
            <a:xfrm>
              <a:off x="446" y="1968"/>
              <a:ext cx="1038" cy="466"/>
            </a:xfrm>
            <a:prstGeom prst="rect">
              <a:avLst/>
            </a:prstGeom>
            <a:solidFill>
              <a:srgbClr val="E6E3D2"/>
            </a:solidFill>
            <a:ln w="12700">
              <a:solidFill>
                <a:srgbClr val="000000"/>
              </a:solidFill>
              <a:miter lim="800000"/>
              <a:headEnd/>
              <a:tailEnd/>
            </a:ln>
            <a:effectLst>
              <a:outerShdw blurRad="63500" dist="20000" dir="5400000" rotWithShape="0">
                <a:srgbClr val="000000">
                  <a:alpha val="37999"/>
                </a:srgbClr>
              </a:outerShdw>
            </a:effectLst>
          </p:spPr>
          <p:txBody>
            <a:bodyPr lIns="62179" tIns="31090" rIns="62179" bIns="31090" anchor="ctr"/>
            <a:lstStyle/>
            <a:p>
              <a:pPr algn="ctr" eaLnBrk="0" hangingPunct="0">
                <a:defRPr/>
              </a:pPr>
              <a:r>
                <a:rPr lang="en-US" sz="800" b="1" i="1">
                  <a:solidFill>
                    <a:srgbClr val="000000"/>
                  </a:solidFill>
                  <a:latin typeface="Arial" charset="0"/>
                  <a:ea typeface="ＭＳ Ｐゴシック" charset="0"/>
                  <a:cs typeface="Times New Roman" charset="0"/>
                </a:rPr>
                <a:t>Result 1:</a:t>
              </a:r>
              <a:r>
                <a:rPr lang="en-US" sz="800">
                  <a:solidFill>
                    <a:srgbClr val="000000"/>
                  </a:solidFill>
                  <a:latin typeface="Arial" charset="0"/>
                  <a:ea typeface="ＭＳ Ｐゴシック" charset="0"/>
                  <a:cs typeface="Times New Roman" charset="0"/>
                </a:rPr>
                <a:t> Increased Use of Best Practices by Industry in Priority Countries and Commodities </a:t>
              </a:r>
              <a:endParaRPr lang="en-US" sz="1800">
                <a:solidFill>
                  <a:srgbClr val="000000"/>
                </a:solidFill>
                <a:latin typeface="Arial" charset="0"/>
                <a:ea typeface="ＭＳ Ｐゴシック" charset="0"/>
              </a:endParaRPr>
            </a:p>
          </p:txBody>
        </p:sp>
        <p:sp>
          <p:nvSpPr>
            <p:cNvPr id="51223" name="Line 23"/>
            <p:cNvSpPr>
              <a:spLocks noChangeShapeType="1"/>
            </p:cNvSpPr>
            <p:nvPr/>
          </p:nvSpPr>
          <p:spPr bwMode="auto">
            <a:xfrm>
              <a:off x="3689" y="1874"/>
              <a:ext cx="0" cy="187"/>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4" name="Rectangle 8"/>
            <p:cNvSpPr>
              <a:spLocks noChangeArrowheads="1"/>
            </p:cNvSpPr>
            <p:nvPr/>
          </p:nvSpPr>
          <p:spPr bwMode="auto">
            <a:xfrm>
              <a:off x="4282" y="1464"/>
              <a:ext cx="936" cy="410"/>
            </a:xfrm>
            <a:prstGeom prst="rect">
              <a:avLst/>
            </a:prstGeom>
            <a:solidFill>
              <a:srgbClr val="EAEAEA"/>
            </a:solidFill>
            <a:ln w="12700">
              <a:solidFill>
                <a:srgbClr val="000000"/>
              </a:solidFill>
              <a:miter lim="800000"/>
              <a:headEnd/>
              <a:tailEnd/>
            </a:ln>
          </p:spPr>
          <p:txBody>
            <a:bodyPr lIns="62179" tIns="31090" rIns="62179" bIns="3109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800" b="1">
                  <a:solidFill>
                    <a:srgbClr val="000000"/>
                  </a:solidFill>
                </a:rPr>
                <a:t>3. Prevent Consumption of Unsafe Imported Foods Once in U.S.</a:t>
              </a:r>
              <a:endParaRPr lang="en-US" altLang="en-US" sz="1800">
                <a:solidFill>
                  <a:srgbClr val="000000"/>
                </a:solidFill>
              </a:endParaRPr>
            </a:p>
          </p:txBody>
        </p:sp>
        <p:sp>
          <p:nvSpPr>
            <p:cNvPr id="51225" name="Text Box 25"/>
            <p:cNvSpPr txBox="1">
              <a:spLocks noChangeArrowheads="1"/>
            </p:cNvSpPr>
            <p:nvPr/>
          </p:nvSpPr>
          <p:spPr bwMode="auto">
            <a:xfrm>
              <a:off x="446" y="3410"/>
              <a:ext cx="2994" cy="238"/>
            </a:xfrm>
            <a:prstGeom prst="rect">
              <a:avLst/>
            </a:prstGeom>
            <a:noFill/>
            <a:ln w="9525">
              <a:solidFill>
                <a:srgbClr val="808080"/>
              </a:solidFill>
              <a:prstDash val="dash"/>
              <a:miter lim="800000"/>
              <a:headEnd/>
              <a:tailEnd/>
            </a:ln>
            <a:extLst>
              <a:ext uri="{909E8E84-426E-40DD-AFC4-6F175D3DCCD1}">
                <a14:hiddenFill xmlns:a14="http://schemas.microsoft.com/office/drawing/2010/main">
                  <a:solidFill>
                    <a:srgbClr val="BBE0E3"/>
                  </a:solidFill>
                </a14:hiddenFill>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000" i="1">
                  <a:solidFill>
                    <a:srgbClr val="000000"/>
                  </a:solidFill>
                </a:rPr>
                <a:t>FDA’s Capacity Building Activities &amp; Effective Leveraging of Bi-lateral                    and Multi-lateral Organizations</a:t>
              </a:r>
            </a:p>
          </p:txBody>
        </p:sp>
        <p:sp>
          <p:nvSpPr>
            <p:cNvPr id="51226" name="Text Box 26"/>
            <p:cNvSpPr txBox="1">
              <a:spLocks noChangeArrowheads="1"/>
            </p:cNvSpPr>
            <p:nvPr/>
          </p:nvSpPr>
          <p:spPr bwMode="auto">
            <a:xfrm>
              <a:off x="4562" y="2061"/>
              <a:ext cx="375" cy="18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800" i="1">
                  <a:solidFill>
                    <a:srgbClr val="000000"/>
                  </a:solidFill>
                </a:rPr>
                <a:t>(Etc.)</a:t>
              </a:r>
              <a:endParaRPr lang="en-US" altLang="en-US" sz="1800">
                <a:solidFill>
                  <a:srgbClr val="000000"/>
                </a:solidFill>
              </a:endParaRPr>
            </a:p>
          </p:txBody>
        </p:sp>
        <p:sp>
          <p:nvSpPr>
            <p:cNvPr id="51227" name="Line 27"/>
            <p:cNvSpPr>
              <a:spLocks noChangeShapeType="1"/>
            </p:cNvSpPr>
            <p:nvPr/>
          </p:nvSpPr>
          <p:spPr bwMode="auto">
            <a:xfrm>
              <a:off x="4750" y="1874"/>
              <a:ext cx="0" cy="187"/>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28"/>
            <p:cNvSpPr>
              <a:spLocks noChangeShapeType="1"/>
            </p:cNvSpPr>
            <p:nvPr/>
          </p:nvSpPr>
          <p:spPr bwMode="auto">
            <a:xfrm>
              <a:off x="571" y="3306"/>
              <a:ext cx="0" cy="93"/>
            </a:xfrm>
            <a:prstGeom prst="line">
              <a:avLst/>
            </a:prstGeom>
            <a:noFill/>
            <a:ln w="9525">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29" name="Line 29"/>
            <p:cNvSpPr>
              <a:spLocks noChangeShapeType="1"/>
            </p:cNvSpPr>
            <p:nvPr/>
          </p:nvSpPr>
          <p:spPr bwMode="auto">
            <a:xfrm>
              <a:off x="1195" y="3306"/>
              <a:ext cx="0" cy="93"/>
            </a:xfrm>
            <a:prstGeom prst="line">
              <a:avLst/>
            </a:prstGeom>
            <a:noFill/>
            <a:ln w="9525">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30" name="Line 30"/>
            <p:cNvSpPr>
              <a:spLocks noChangeShapeType="1"/>
            </p:cNvSpPr>
            <p:nvPr/>
          </p:nvSpPr>
          <p:spPr bwMode="auto">
            <a:xfrm>
              <a:off x="1881" y="3306"/>
              <a:ext cx="0" cy="93"/>
            </a:xfrm>
            <a:prstGeom prst="line">
              <a:avLst/>
            </a:prstGeom>
            <a:noFill/>
            <a:ln w="9525">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31" name="Line 31"/>
            <p:cNvSpPr>
              <a:spLocks noChangeShapeType="1"/>
            </p:cNvSpPr>
            <p:nvPr/>
          </p:nvSpPr>
          <p:spPr bwMode="auto">
            <a:xfrm>
              <a:off x="2629" y="3306"/>
              <a:ext cx="0" cy="93"/>
            </a:xfrm>
            <a:prstGeom prst="line">
              <a:avLst/>
            </a:prstGeom>
            <a:noFill/>
            <a:ln w="9525">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32" name="Line 32"/>
            <p:cNvSpPr>
              <a:spLocks noChangeShapeType="1"/>
            </p:cNvSpPr>
            <p:nvPr/>
          </p:nvSpPr>
          <p:spPr bwMode="auto">
            <a:xfrm>
              <a:off x="3315" y="3306"/>
              <a:ext cx="0" cy="93"/>
            </a:xfrm>
            <a:prstGeom prst="line">
              <a:avLst/>
            </a:prstGeom>
            <a:noFill/>
            <a:ln w="9525">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33" name="Rectangle 7"/>
            <p:cNvSpPr>
              <a:spLocks noChangeArrowheads="1"/>
            </p:cNvSpPr>
            <p:nvPr/>
          </p:nvSpPr>
          <p:spPr bwMode="auto">
            <a:xfrm>
              <a:off x="3347" y="1464"/>
              <a:ext cx="655" cy="410"/>
            </a:xfrm>
            <a:prstGeom prst="rect">
              <a:avLst/>
            </a:prstGeom>
            <a:solidFill>
              <a:srgbClr val="EAEAEA"/>
            </a:solidFill>
            <a:ln w="12700">
              <a:solidFill>
                <a:srgbClr val="000000"/>
              </a:solidFill>
              <a:miter lim="800000"/>
              <a:headEnd/>
              <a:tailEnd/>
            </a:ln>
          </p:spPr>
          <p:txBody>
            <a:bodyPr lIns="62179" tIns="31090" rIns="62179" bIns="3109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800" b="1">
                  <a:solidFill>
                    <a:srgbClr val="000000"/>
                  </a:solidFill>
                </a:rPr>
                <a:t>2. Entry of Unsafe Food Reduced</a:t>
              </a:r>
              <a:r>
                <a:rPr lang="en-US" altLang="en-US" sz="800">
                  <a:solidFill>
                    <a:srgbClr val="000000"/>
                  </a:solidFill>
                </a:rPr>
                <a:t> </a:t>
              </a:r>
              <a:endParaRPr lang="en-US" altLang="en-US" sz="1800">
                <a:solidFill>
                  <a:srgbClr val="000000"/>
                </a:solidFill>
              </a:endParaRPr>
            </a:p>
          </p:txBody>
        </p:sp>
        <p:sp>
          <p:nvSpPr>
            <p:cNvPr id="51234" name="Rectangle 34"/>
            <p:cNvSpPr>
              <a:spLocks noChangeArrowheads="1"/>
            </p:cNvSpPr>
            <p:nvPr/>
          </p:nvSpPr>
          <p:spPr bwMode="auto">
            <a:xfrm>
              <a:off x="2926" y="1380"/>
              <a:ext cx="187" cy="62"/>
            </a:xfrm>
            <a:prstGeom prst="rect">
              <a:avLst/>
            </a:prstGeom>
            <a:solidFill>
              <a:srgbClr val="FFFFFF"/>
            </a:solidFill>
            <a:ln w="9525">
              <a:solidFill>
                <a:srgbClr val="FFFFFF"/>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endParaRPr>
            </a:p>
          </p:txBody>
        </p:sp>
        <p:cxnSp>
          <p:nvCxnSpPr>
            <p:cNvPr id="29732" name="AutoShape 35"/>
            <p:cNvCxnSpPr>
              <a:cxnSpLocks noChangeShapeType="1"/>
              <a:stCxn id="51211" idx="0"/>
              <a:endCxn id="51224" idx="0"/>
            </p:cNvCxnSpPr>
            <p:nvPr/>
          </p:nvCxnSpPr>
          <p:spPr bwMode="auto">
            <a:xfrm rot="5400000" flipV="1">
              <a:off x="3221" y="-63"/>
              <a:ext cx="1" cy="3056"/>
            </a:xfrm>
            <a:prstGeom prst="bentConnector3">
              <a:avLst>
                <a:gd name="adj1" fmla="val -95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1204" name="Rectangle 38"/>
          <p:cNvSpPr>
            <a:spLocks/>
          </p:cNvSpPr>
          <p:nvPr/>
        </p:nvSpPr>
        <p:spPr bwMode="auto">
          <a:xfrm>
            <a:off x="457200" y="434975"/>
            <a:ext cx="8229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3200">
                <a:solidFill>
                  <a:srgbClr val="1F497D"/>
                </a:solidFill>
                <a:latin typeface="Calibri" pitchFamily="34" charset="0"/>
              </a:rPr>
              <a:t>EXAMPLE:  Imports Safety </a:t>
            </a:r>
            <a:r>
              <a:rPr lang="en-US" altLang="en-US" sz="3200" i="1">
                <a:solidFill>
                  <a:srgbClr val="008000"/>
                </a:solidFill>
                <a:latin typeface="Calibri" pitchFamily="34" charset="0"/>
              </a:rPr>
              <a:t>Results</a:t>
            </a:r>
            <a:r>
              <a:rPr lang="en-US" altLang="en-US" sz="3200">
                <a:solidFill>
                  <a:srgbClr val="1F497D"/>
                </a:solidFill>
                <a:latin typeface="Calibri" pitchFamily="34" charset="0"/>
              </a:rPr>
              <a:t> Framework*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smtClean="0">
                <a:solidFill>
                  <a:srgbClr val="000091"/>
                </a:solidFill>
                <a:ea typeface="ＭＳ Ｐゴシック" pitchFamily="34" charset="-128"/>
              </a:rPr>
              <a:t>ICB: Goals &amp; Objectives</a:t>
            </a:r>
          </a:p>
        </p:txBody>
      </p:sp>
      <p:sp>
        <p:nvSpPr>
          <p:cNvPr id="3" name="Content Placeholder 2"/>
          <p:cNvSpPr>
            <a:spLocks noGrp="1"/>
          </p:cNvSpPr>
          <p:nvPr>
            <p:ph idx="1"/>
          </p:nvPr>
        </p:nvSpPr>
        <p:spPr>
          <a:xfrm>
            <a:off x="407504" y="1908313"/>
            <a:ext cx="8229600" cy="4711700"/>
          </a:xfrm>
        </p:spPr>
        <p:txBody>
          <a:bodyPr/>
          <a:lstStyle/>
          <a:p>
            <a:pPr>
              <a:buFont typeface="Wingdings" pitchFamily="2" charset="2"/>
              <a:buChar char="v"/>
            </a:pPr>
            <a:r>
              <a:rPr lang="en-US" altLang="en-US" dirty="0" smtClean="0">
                <a:solidFill>
                  <a:srgbClr val="000091"/>
                </a:solidFill>
                <a:ea typeface="ＭＳ Ｐゴシック" pitchFamily="34" charset="-128"/>
              </a:rPr>
              <a:t>Goal 4:</a:t>
            </a:r>
            <a:r>
              <a:rPr lang="en-US" altLang="en-US" dirty="0" smtClean="0">
                <a:solidFill>
                  <a:srgbClr val="29497D"/>
                </a:solidFill>
                <a:ea typeface="ＭＳ Ｐゴシック" pitchFamily="34" charset="-128"/>
              </a:rPr>
              <a:t> </a:t>
            </a:r>
            <a:r>
              <a:rPr lang="en-US" altLang="en-US" dirty="0" smtClean="0">
                <a:ea typeface="ＭＳ Ｐゴシック" pitchFamily="34" charset="-128"/>
              </a:rPr>
              <a:t>Enhance technical assistance and capacity building in food safety </a:t>
            </a:r>
          </a:p>
          <a:p>
            <a:pPr>
              <a:buFont typeface="Wingdings" pitchFamily="2" charset="2"/>
              <a:buChar char="v"/>
            </a:pPr>
            <a:endParaRPr lang="en-US" altLang="en-US" sz="2400" dirty="0" smtClean="0">
              <a:solidFill>
                <a:srgbClr val="000091"/>
              </a:solidFill>
              <a:ea typeface="ＭＳ Ｐゴシック" pitchFamily="34" charset="-128"/>
            </a:endParaRPr>
          </a:p>
          <a:p>
            <a:pPr>
              <a:buFont typeface="Wingdings" pitchFamily="2" charset="2"/>
              <a:buChar char="v"/>
            </a:pPr>
            <a:r>
              <a:rPr lang="en-US" altLang="en-US" sz="2400" dirty="0" smtClean="0">
                <a:solidFill>
                  <a:srgbClr val="000091"/>
                </a:solidFill>
                <a:ea typeface="ＭＳ Ｐゴシック" pitchFamily="34" charset="-128"/>
              </a:rPr>
              <a:t>Objective </a:t>
            </a:r>
            <a:r>
              <a:rPr lang="en-US" altLang="en-US" sz="2400" dirty="0" smtClean="0">
                <a:solidFill>
                  <a:srgbClr val="000091"/>
                </a:solidFill>
                <a:ea typeface="ＭＳ Ｐゴシック" pitchFamily="34" charset="-128"/>
              </a:rPr>
              <a:t>4.1 </a:t>
            </a:r>
            <a:r>
              <a:rPr lang="en-US" altLang="en-US" sz="2400" b="1" dirty="0" smtClean="0">
                <a:solidFill>
                  <a:srgbClr val="29497D"/>
                </a:solidFill>
                <a:ea typeface="ＭＳ Ｐゴシック" pitchFamily="34" charset="-128"/>
              </a:rPr>
              <a:t>– </a:t>
            </a:r>
            <a:r>
              <a:rPr lang="en-US" altLang="en-US" sz="2400" dirty="0" smtClean="0">
                <a:solidFill>
                  <a:srgbClr val="000000"/>
                </a:solidFill>
                <a:ea typeface="ＭＳ Ｐゴシック" pitchFamily="34" charset="-128"/>
              </a:rPr>
              <a:t>Work with partners to develop/deliver food safety training programs focused on best practices and global food safety principles</a:t>
            </a:r>
          </a:p>
          <a:p>
            <a:pPr>
              <a:buFontTx/>
              <a:buNone/>
            </a:pPr>
            <a:endParaRPr lang="en-US" altLang="en-US" sz="2400" dirty="0" smtClean="0">
              <a:solidFill>
                <a:srgbClr val="000000"/>
              </a:solidFill>
              <a:ea typeface="ＭＳ Ｐゴシック" pitchFamily="34" charset="-128"/>
            </a:endParaRPr>
          </a:p>
          <a:p>
            <a:pPr>
              <a:buFont typeface="Wingdings" pitchFamily="2" charset="2"/>
              <a:buChar char="v"/>
            </a:pPr>
            <a:r>
              <a:rPr lang="en-US" altLang="en-US" sz="2400" dirty="0" smtClean="0">
                <a:solidFill>
                  <a:srgbClr val="000091"/>
                </a:solidFill>
                <a:ea typeface="ＭＳ Ｐゴシック" pitchFamily="34" charset="-128"/>
              </a:rPr>
              <a:t>Objective 4.2 </a:t>
            </a:r>
            <a:r>
              <a:rPr lang="en-US" altLang="en-US" sz="2400" dirty="0" smtClean="0">
                <a:solidFill>
                  <a:srgbClr val="000091"/>
                </a:solidFill>
                <a:ea typeface="ＭＳ Ｐゴシック" pitchFamily="34" charset="-128"/>
              </a:rPr>
              <a:t>– </a:t>
            </a:r>
            <a:r>
              <a:rPr lang="en-US" altLang="en-US" sz="2400" dirty="0" smtClean="0">
                <a:ea typeface="ＭＳ Ｐゴシック" pitchFamily="34" charset="-128"/>
              </a:rPr>
              <a:t>Train* </a:t>
            </a:r>
            <a:r>
              <a:rPr lang="en-US" altLang="en-US" sz="2400" dirty="0" smtClean="0">
                <a:ea typeface="ＭＳ Ｐゴシック" pitchFamily="34" charset="-128"/>
              </a:rPr>
              <a:t>foreign governments &amp; food producers on U.S. requirements for safe food </a:t>
            </a:r>
            <a:endParaRPr lang="en-US" altLang="en-US" sz="2000" b="1" dirty="0" smtClean="0">
              <a:solidFill>
                <a:srgbClr val="29497D"/>
              </a:solidFill>
              <a:ea typeface="ＭＳ Ｐゴシック" pitchFamily="34" charset="-128"/>
            </a:endParaRPr>
          </a:p>
          <a:p>
            <a:pPr marL="0" indent="0" algn="r">
              <a:buNone/>
            </a:pPr>
            <a:r>
              <a:rPr lang="en-US" altLang="en-US" sz="2000" i="1" dirty="0" smtClean="0">
                <a:ea typeface="ＭＳ Ｐゴシック" pitchFamily="34" charset="-128"/>
              </a:rPr>
              <a:t>*FDA provides training thru partner organizations</a:t>
            </a:r>
            <a:endParaRPr lang="en-US" altLang="en-US" sz="2000" i="1"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marL="457200" indent="-457200">
              <a:buClr>
                <a:srgbClr val="00823B"/>
              </a:buClr>
              <a:buFont typeface="Wingdings" pitchFamily="2" charset="2"/>
              <a:buChar char="v"/>
            </a:pPr>
            <a:r>
              <a:rPr lang="en-US" altLang="en-US" sz="4000" dirty="0" smtClean="0">
                <a:solidFill>
                  <a:srgbClr val="00823B"/>
                </a:solidFill>
                <a:ea typeface="ＭＳ Ｐゴシック" pitchFamily="34" charset="-128"/>
              </a:rPr>
              <a:t>ICB:  Supporting Activities</a:t>
            </a:r>
            <a:endParaRPr lang="en-US" altLang="en-US" sz="4000" b="0" cap="none" dirty="0" smtClean="0">
              <a:solidFill>
                <a:srgbClr val="00823B"/>
              </a:solidFill>
              <a:ea typeface="ＭＳ Ｐゴシック" pitchFamily="34" charset="-128"/>
            </a:endParaRPr>
          </a:p>
        </p:txBody>
      </p:sp>
      <p:sp>
        <p:nvSpPr>
          <p:cNvPr id="63490" name="Text Placeholder 2"/>
          <p:cNvSpPr>
            <a:spLocks noGrp="1"/>
          </p:cNvSpPr>
          <p:nvPr>
            <p:ph idx="1"/>
          </p:nvPr>
        </p:nvSpPr>
        <p:spPr>
          <a:xfrm>
            <a:off x="457200" y="2057400"/>
            <a:ext cx="8229600" cy="4462670"/>
          </a:xfrm>
        </p:spPr>
        <p:txBody>
          <a:bodyPr/>
          <a:lstStyle/>
          <a:p>
            <a:pPr>
              <a:buFont typeface="Wingdings" panose="05000000000000000000" pitchFamily="2" charset="2"/>
              <a:buChar char="v"/>
            </a:pPr>
            <a:r>
              <a:rPr lang="en-US" altLang="en-US" sz="3600" dirty="0" smtClean="0">
                <a:solidFill>
                  <a:srgbClr val="008000"/>
                </a:solidFill>
                <a:ea typeface="ＭＳ Ｐゴシック" pitchFamily="34" charset="-128"/>
              </a:rPr>
              <a:t> Partners: International Organizations</a:t>
            </a:r>
          </a:p>
          <a:p>
            <a:pPr lvl="1">
              <a:buFont typeface="Wingdings" panose="05000000000000000000" pitchFamily="2" charset="2"/>
              <a:buChar char="v"/>
            </a:pPr>
            <a:r>
              <a:rPr lang="en-US" altLang="en-US" dirty="0" smtClean="0">
                <a:ea typeface="ＭＳ Ｐゴシック" pitchFamily="34" charset="-128"/>
              </a:rPr>
              <a:t>Developing or continuing FDA support thru cooperative agreements, grants with: </a:t>
            </a:r>
            <a:endParaRPr lang="en-US" altLang="en-US" dirty="0">
              <a:ea typeface="ＭＳ Ｐゴシック" pitchFamily="34" charset="-128"/>
            </a:endParaRPr>
          </a:p>
          <a:p>
            <a:pPr lvl="1">
              <a:buFont typeface="Wingdings" panose="05000000000000000000" pitchFamily="2" charset="2"/>
              <a:buChar char="Ø"/>
            </a:pPr>
            <a:r>
              <a:rPr lang="en-US" altLang="en-US" sz="2000" dirty="0" smtClean="0">
                <a:ea typeface="ＭＳ Ｐゴシック" pitchFamily="34" charset="-128"/>
              </a:rPr>
              <a:t>Asian-Pacific Economic Cooperation (APEC) Food Safety Cooperation Forum (FSCF) </a:t>
            </a:r>
          </a:p>
          <a:p>
            <a:pPr lvl="1">
              <a:buFont typeface="Wingdings" panose="05000000000000000000" pitchFamily="2" charset="2"/>
              <a:buChar char="Ø"/>
            </a:pPr>
            <a:r>
              <a:rPr lang="en-US" altLang="en-US" sz="2000" dirty="0" smtClean="0">
                <a:ea typeface="ＭＳ Ｐゴシック" pitchFamily="34" charset="-128"/>
              </a:rPr>
              <a:t>Food &amp; Agriculture Organization (FAO) of the United Nations </a:t>
            </a:r>
          </a:p>
          <a:p>
            <a:pPr lvl="1">
              <a:buFont typeface="Wingdings" panose="05000000000000000000" pitchFamily="2" charset="2"/>
              <a:buChar char="Ø"/>
            </a:pPr>
            <a:r>
              <a:rPr lang="en-US" altLang="en-US" sz="2000" dirty="0" smtClean="0">
                <a:ea typeface="ＭＳ Ｐゴシック" pitchFamily="34" charset="-128"/>
              </a:rPr>
              <a:t>World Health Organization (WHO)</a:t>
            </a:r>
          </a:p>
          <a:p>
            <a:pPr lvl="1">
              <a:buFont typeface="Wingdings" panose="05000000000000000000" pitchFamily="2" charset="2"/>
              <a:buChar char="Ø"/>
            </a:pPr>
            <a:r>
              <a:rPr lang="en-US" altLang="en-US" sz="2000" dirty="0" smtClean="0">
                <a:ea typeface="ＭＳ Ｐゴシック" pitchFamily="34" charset="-128"/>
              </a:rPr>
              <a:t>World Trade Organization/Standards &amp; Trade Development Facility (WTO/STDF)</a:t>
            </a:r>
          </a:p>
          <a:p>
            <a:pPr lvl="1">
              <a:buFont typeface="Wingdings" panose="05000000000000000000" pitchFamily="2" charset="2"/>
              <a:buChar char="Ø"/>
            </a:pPr>
            <a:r>
              <a:rPr lang="en-US" altLang="en-US" sz="2000" dirty="0" smtClean="0">
                <a:ea typeface="ＭＳ Ｐゴシック" pitchFamily="34" charset="-128"/>
              </a:rPr>
              <a:t>Inter-American Institute for Cooperation in Agriculture (IICA) </a:t>
            </a:r>
            <a:endParaRPr lang="en-US" altLang="en-US" sz="2000" dirty="0" smtClean="0">
              <a:ea typeface="ＭＳ Ｐゴシック" pitchFamily="34" charset="-128"/>
            </a:endParaRPr>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40E810-95E0-4CD5-ABA9-EEC9E0730F56}" type="slidenum">
              <a:rPr lang="en-US" altLang="en-US" sz="1400">
                <a:solidFill>
                  <a:srgbClr val="000000"/>
                </a:solidFill>
              </a:rPr>
              <a:pPr eaLnBrk="1" hangingPunct="1"/>
              <a:t>14</a:t>
            </a:fld>
            <a:endParaRPr lang="en-US" altLang="en-US" sz="1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838200"/>
            <a:ext cx="8229600" cy="1011238"/>
          </a:xfrm>
        </p:spPr>
        <p:txBody>
          <a:bodyPr/>
          <a:lstStyle/>
          <a:p>
            <a:r>
              <a:rPr lang="en-US" altLang="en-US" sz="3600" smtClean="0">
                <a:solidFill>
                  <a:srgbClr val="008000"/>
                </a:solidFill>
                <a:ea typeface="ＭＳ Ｐゴシック" pitchFamily="34" charset="-128"/>
              </a:rPr>
              <a:t>ICB: Supporting Activities</a:t>
            </a:r>
          </a:p>
        </p:txBody>
      </p:sp>
      <p:sp>
        <p:nvSpPr>
          <p:cNvPr id="55298" name="Content Placeholder 2"/>
          <p:cNvSpPr>
            <a:spLocks noGrp="1"/>
          </p:cNvSpPr>
          <p:nvPr>
            <p:ph idx="1"/>
          </p:nvPr>
        </p:nvSpPr>
        <p:spPr>
          <a:xfrm>
            <a:off x="457200" y="1728788"/>
            <a:ext cx="8229600" cy="4692650"/>
          </a:xfrm>
        </p:spPr>
        <p:txBody>
          <a:bodyPr/>
          <a:lstStyle/>
          <a:p>
            <a:pPr>
              <a:buFontTx/>
              <a:buNone/>
            </a:pPr>
            <a:r>
              <a:rPr lang="en-US" altLang="en-US" dirty="0" smtClean="0">
                <a:solidFill>
                  <a:srgbClr val="00823B"/>
                </a:solidFill>
                <a:ea typeface="ＭＳ Ｐゴシック" pitchFamily="34" charset="-128"/>
              </a:rPr>
              <a:t>PARTNERS:  </a:t>
            </a:r>
            <a:r>
              <a:rPr lang="en-US" altLang="en-US" dirty="0" smtClean="0">
                <a:solidFill>
                  <a:srgbClr val="00823B"/>
                </a:solidFill>
                <a:ea typeface="ＭＳ Ｐゴシック" pitchFamily="34" charset="-128"/>
              </a:rPr>
              <a:t>World Bank</a:t>
            </a:r>
            <a:endParaRPr lang="en-US" altLang="en-US" dirty="0" smtClean="0">
              <a:solidFill>
                <a:srgbClr val="00823B"/>
              </a:solidFill>
              <a:ea typeface="ＭＳ Ｐゴシック" pitchFamily="34" charset="-128"/>
            </a:endParaRPr>
          </a:p>
          <a:p>
            <a:pPr>
              <a:buClr>
                <a:srgbClr val="29497D"/>
              </a:buClr>
              <a:buFont typeface="Wingdings" pitchFamily="2" charset="2"/>
              <a:buChar char="v"/>
            </a:pPr>
            <a:r>
              <a:rPr lang="en-US" altLang="en-US" sz="2400" u="sng" dirty="0" smtClean="0">
                <a:ea typeface="ＭＳ Ｐゴシック" pitchFamily="34" charset="-128"/>
              </a:rPr>
              <a:t>Global Food Safety Partnership </a:t>
            </a:r>
            <a:r>
              <a:rPr lang="en-US" altLang="en-US" sz="2400" dirty="0" smtClean="0">
                <a:ea typeface="ＭＳ Ｐゴシック" pitchFamily="34" charset="-128"/>
              </a:rPr>
              <a:t>– unique opportunity to pull together countries, international organizations and private sector --- </a:t>
            </a:r>
            <a:r>
              <a:rPr lang="en-US" altLang="en-US" sz="2400" i="1" dirty="0" smtClean="0">
                <a:solidFill>
                  <a:srgbClr val="008000"/>
                </a:solidFill>
                <a:ea typeface="ＭＳ Ｐゴシック" pitchFamily="34" charset="-128"/>
              </a:rPr>
              <a:t>Imagine the potential</a:t>
            </a:r>
            <a:r>
              <a:rPr lang="en-US" altLang="en-US" sz="2400" i="1" dirty="0" smtClean="0">
                <a:solidFill>
                  <a:srgbClr val="29497D"/>
                </a:solidFill>
                <a:ea typeface="ＭＳ Ｐゴシック" pitchFamily="34" charset="-128"/>
              </a:rPr>
              <a:t>: </a:t>
            </a:r>
            <a:r>
              <a:rPr lang="en-US" altLang="en-US" sz="2400" dirty="0" smtClean="0">
                <a:ea typeface="ＭＳ Ｐゴシック" pitchFamily="34" charset="-128"/>
              </a:rPr>
              <a:t>across the entire spectrum of the world</a:t>
            </a:r>
            <a:r>
              <a:rPr lang="ja-JP" altLang="en-US" sz="2400" dirty="0" smtClean="0">
                <a:ea typeface="ＭＳ Ｐゴシック" pitchFamily="34" charset="-128"/>
              </a:rPr>
              <a:t>’</a:t>
            </a:r>
            <a:r>
              <a:rPr lang="en-US" altLang="ja-JP" sz="2400" dirty="0" smtClean="0">
                <a:ea typeface="ＭＳ Ｐゴシック" pitchFamily="34" charset="-128"/>
              </a:rPr>
              <a:t>s food safety systems …assess F.S. problems…identify who is addressing what problem &amp; where are the gaps…agree on priorities to re-direct resources – </a:t>
            </a:r>
            <a:r>
              <a:rPr lang="en-US" altLang="ja-JP" sz="2400" i="1" dirty="0" smtClean="0">
                <a:solidFill>
                  <a:srgbClr val="008000"/>
                </a:solidFill>
                <a:ea typeface="ＭＳ Ｐゴシック" pitchFamily="34" charset="-128"/>
              </a:rPr>
              <a:t>a shared common good</a:t>
            </a:r>
          </a:p>
          <a:p>
            <a:pPr lvl="1">
              <a:buClr>
                <a:srgbClr val="29497D"/>
              </a:buClr>
              <a:buFont typeface="Wingdings" pitchFamily="2" charset="2"/>
              <a:buChar char="v"/>
            </a:pPr>
            <a:r>
              <a:rPr lang="en-US" altLang="en-US" sz="2400" i="1" dirty="0" smtClean="0"/>
              <a:t>Includes agreement to work with </a:t>
            </a:r>
            <a:r>
              <a:rPr lang="en-US" altLang="en-US" sz="2400" i="1" dirty="0" smtClean="0">
                <a:solidFill>
                  <a:srgbClr val="008000"/>
                </a:solidFill>
              </a:rPr>
              <a:t>metrics</a:t>
            </a:r>
            <a:r>
              <a:rPr lang="en-US" altLang="en-US" sz="2400" i="1" dirty="0" smtClean="0">
                <a:solidFill>
                  <a:srgbClr val="29497D"/>
                </a:solidFill>
              </a:rPr>
              <a:t> </a:t>
            </a:r>
            <a:r>
              <a:rPr lang="en-US" altLang="en-US" sz="2400" i="1" dirty="0" smtClean="0"/>
              <a:t>and </a:t>
            </a:r>
            <a:r>
              <a:rPr lang="en-US" altLang="en-US" sz="2400" i="1" dirty="0" smtClean="0">
                <a:solidFill>
                  <a:srgbClr val="008000"/>
                </a:solidFill>
              </a:rPr>
              <a:t>evaluation</a:t>
            </a:r>
            <a:r>
              <a:rPr lang="en-US" altLang="en-US" sz="2400" i="1" dirty="0" smtClean="0">
                <a:solidFill>
                  <a:srgbClr val="29497D"/>
                </a:solidFill>
              </a:rPr>
              <a:t> </a:t>
            </a:r>
          </a:p>
          <a:p>
            <a:pPr>
              <a:buClr>
                <a:srgbClr val="29497D"/>
              </a:buClr>
              <a:buFontTx/>
              <a:buNone/>
            </a:pPr>
            <a:endParaRPr lang="en-US" altLang="en-US" sz="2000" dirty="0" smtClean="0">
              <a:ea typeface="ＭＳ Ｐゴシック" pitchFamily="34" charset="-128"/>
            </a:endParaRPr>
          </a:p>
          <a:p>
            <a:pPr>
              <a:buClr>
                <a:srgbClr val="29497D"/>
              </a:buClr>
              <a:buFont typeface="Wingdings" pitchFamily="2" charset="2"/>
              <a:buChar char="v"/>
            </a:pPr>
            <a:endParaRPr lang="en-US" altLang="en-US" dirty="0" smtClean="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1"/>
                </a:solidFill>
              </a:rPr>
              <a:t>ICB: Supporting Activities</a:t>
            </a:r>
            <a:endParaRPr lang="en-US" dirty="0">
              <a:solidFill>
                <a:srgbClr val="000091"/>
              </a:solidFill>
            </a:endParaRPr>
          </a:p>
        </p:txBody>
      </p:sp>
      <p:sp>
        <p:nvSpPr>
          <p:cNvPr id="3" name="Content Placeholder 2"/>
          <p:cNvSpPr>
            <a:spLocks noGrp="1"/>
          </p:cNvSpPr>
          <p:nvPr>
            <p:ph idx="1"/>
          </p:nvPr>
        </p:nvSpPr>
        <p:spPr/>
        <p:txBody>
          <a:bodyPr/>
          <a:lstStyle/>
          <a:p>
            <a:pPr>
              <a:buClr>
                <a:srgbClr val="000091"/>
              </a:buClr>
              <a:buFont typeface="Wingdings" panose="05000000000000000000" pitchFamily="2" charset="2"/>
              <a:buChar char="v"/>
            </a:pPr>
            <a:r>
              <a:rPr lang="en-US" b="1" dirty="0" smtClean="0">
                <a:solidFill>
                  <a:srgbClr val="000091"/>
                </a:solidFill>
              </a:rPr>
              <a:t>Partners:  other Federal Agencies</a:t>
            </a:r>
          </a:p>
          <a:p>
            <a:pPr>
              <a:buClr>
                <a:srgbClr val="000091"/>
              </a:buClr>
              <a:buFont typeface="Wingdings" panose="05000000000000000000" pitchFamily="2" charset="2"/>
              <a:buChar char="v"/>
            </a:pPr>
            <a:r>
              <a:rPr lang="en-US" dirty="0" smtClean="0"/>
              <a:t>U.S. Agency for International Development</a:t>
            </a:r>
          </a:p>
          <a:p>
            <a:pPr>
              <a:buClr>
                <a:srgbClr val="000091"/>
              </a:buClr>
              <a:buFont typeface="Wingdings" panose="05000000000000000000" pitchFamily="2" charset="2"/>
              <a:buChar char="v"/>
            </a:pPr>
            <a:r>
              <a:rPr lang="en-US" dirty="0" smtClean="0"/>
              <a:t>USDA/Foreign Agriculture Service (FAS)</a:t>
            </a:r>
          </a:p>
          <a:p>
            <a:pPr>
              <a:buClr>
                <a:srgbClr val="000091"/>
              </a:buClr>
              <a:buFont typeface="Wingdings" panose="05000000000000000000" pitchFamily="2" charset="2"/>
              <a:buChar char="v"/>
            </a:pPr>
            <a:r>
              <a:rPr lang="en-US" dirty="0" smtClean="0"/>
              <a:t>USDA/Food Safety &amp; Inspection Service (FSIS)</a:t>
            </a:r>
          </a:p>
          <a:p>
            <a:pPr>
              <a:buClr>
                <a:srgbClr val="000091"/>
              </a:buClr>
              <a:buFont typeface="Wingdings" panose="05000000000000000000" pitchFamily="2" charset="2"/>
              <a:buChar char="v"/>
            </a:pPr>
            <a:r>
              <a:rPr lang="en-US" dirty="0" smtClean="0"/>
              <a:t>U.S. Department of Commerce</a:t>
            </a:r>
            <a:endParaRPr lang="en-US" dirty="0"/>
          </a:p>
        </p:txBody>
      </p:sp>
    </p:spTree>
    <p:extLst>
      <p:ext uri="{BB962C8B-B14F-4D97-AF65-F5344CB8AC3E}">
        <p14:creationId xmlns:p14="http://schemas.microsoft.com/office/powerpoint/2010/main" val="67513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23B"/>
                </a:solidFill>
              </a:rPr>
              <a:t>ICB </a:t>
            </a:r>
            <a:r>
              <a:rPr lang="en-US" dirty="0" err="1" smtClean="0">
                <a:solidFill>
                  <a:srgbClr val="00823B"/>
                </a:solidFill>
              </a:rPr>
              <a:t>Supporiting</a:t>
            </a:r>
            <a:r>
              <a:rPr lang="en-US" dirty="0" smtClean="0">
                <a:solidFill>
                  <a:srgbClr val="00823B"/>
                </a:solidFill>
              </a:rPr>
              <a:t> Activities  </a:t>
            </a:r>
            <a:r>
              <a:rPr lang="en-US" sz="2400" i="1" dirty="0" smtClean="0">
                <a:solidFill>
                  <a:srgbClr val="00823B"/>
                </a:solidFill>
              </a:rPr>
              <a:t>(cont.)</a:t>
            </a:r>
            <a:endParaRPr lang="en-US" sz="2400" i="1" dirty="0">
              <a:solidFill>
                <a:srgbClr val="00823B"/>
              </a:solidFill>
            </a:endParaRPr>
          </a:p>
        </p:txBody>
      </p:sp>
      <p:sp>
        <p:nvSpPr>
          <p:cNvPr id="3" name="Content Placeholder 2"/>
          <p:cNvSpPr>
            <a:spLocks noGrp="1"/>
          </p:cNvSpPr>
          <p:nvPr>
            <p:ph idx="1"/>
          </p:nvPr>
        </p:nvSpPr>
        <p:spPr/>
        <p:txBody>
          <a:bodyPr/>
          <a:lstStyle/>
          <a:p>
            <a:pPr>
              <a:buClr>
                <a:srgbClr val="00823B"/>
              </a:buClr>
              <a:buFont typeface="Wingdings" panose="05000000000000000000" pitchFamily="2" charset="2"/>
              <a:buChar char="v"/>
            </a:pPr>
            <a:r>
              <a:rPr lang="en-US" dirty="0" smtClean="0"/>
              <a:t> PARTNERS: </a:t>
            </a:r>
          </a:p>
          <a:p>
            <a:pPr>
              <a:buClr>
                <a:srgbClr val="00823B"/>
              </a:buClr>
              <a:buFont typeface="Wingdings" panose="05000000000000000000" pitchFamily="2" charset="2"/>
              <a:buChar char="v"/>
            </a:pPr>
            <a:r>
              <a:rPr lang="en-US" dirty="0" smtClean="0"/>
              <a:t>Joint Institute for Food Safety &amp; Applied Nutrition (JIFSAN)</a:t>
            </a:r>
          </a:p>
          <a:p>
            <a:pPr>
              <a:buClr>
                <a:srgbClr val="00823B"/>
              </a:buClr>
              <a:buFont typeface="Wingdings" panose="05000000000000000000" pitchFamily="2" charset="2"/>
              <a:buChar char="v"/>
            </a:pPr>
            <a:r>
              <a:rPr lang="en-US" dirty="0" smtClean="0"/>
              <a:t>International Food Protection Training Institute (IFPTI)</a:t>
            </a:r>
          </a:p>
          <a:p>
            <a:pPr>
              <a:buClr>
                <a:srgbClr val="00823B"/>
              </a:buClr>
              <a:buFont typeface="Wingdings" panose="05000000000000000000" pitchFamily="2" charset="2"/>
              <a:buChar char="v"/>
            </a:pPr>
            <a:r>
              <a:rPr lang="en-US" dirty="0" smtClean="0"/>
              <a:t>Preventive Controls &amp; Produce Safety Alliances</a:t>
            </a:r>
            <a:endParaRPr lang="en-US" dirty="0"/>
          </a:p>
        </p:txBody>
      </p:sp>
    </p:spTree>
    <p:extLst>
      <p:ext uri="{BB962C8B-B14F-4D97-AF65-F5344CB8AC3E}">
        <p14:creationId xmlns:p14="http://schemas.microsoft.com/office/powerpoint/2010/main" val="132031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98475" y="1057275"/>
            <a:ext cx="8229600" cy="1143000"/>
          </a:xfrm>
        </p:spPr>
        <p:txBody>
          <a:bodyPr/>
          <a:lstStyle/>
          <a:p>
            <a:r>
              <a:rPr lang="en-US" altLang="en-US" sz="3600" smtClean="0">
                <a:solidFill>
                  <a:srgbClr val="000091"/>
                </a:solidFill>
                <a:ea typeface="ＭＳ Ｐゴシック" pitchFamily="34" charset="-128"/>
              </a:rPr>
              <a:t>Considerations for AFDO’s International Work</a:t>
            </a:r>
          </a:p>
        </p:txBody>
      </p:sp>
      <p:sp>
        <p:nvSpPr>
          <p:cNvPr id="57346" name="Content Placeholder 2"/>
          <p:cNvSpPr>
            <a:spLocks noGrp="1"/>
          </p:cNvSpPr>
          <p:nvPr>
            <p:ph idx="1"/>
          </p:nvPr>
        </p:nvSpPr>
        <p:spPr>
          <a:xfrm>
            <a:off x="263525" y="2278063"/>
            <a:ext cx="8423275" cy="4295775"/>
          </a:xfrm>
        </p:spPr>
        <p:txBody>
          <a:bodyPr/>
          <a:lstStyle/>
          <a:p>
            <a:pPr>
              <a:buClr>
                <a:srgbClr val="29497D"/>
              </a:buClr>
              <a:buFont typeface="Wingdings" pitchFamily="2" charset="2"/>
              <a:buChar char="v"/>
            </a:pPr>
            <a:r>
              <a:rPr lang="en-US" altLang="en-US" i="1" dirty="0" smtClean="0">
                <a:ea typeface="ＭＳ Ｐゴシック" pitchFamily="34" charset="-128"/>
              </a:rPr>
              <a:t>Beyond training…</a:t>
            </a:r>
          </a:p>
          <a:p>
            <a:pPr>
              <a:buClr>
                <a:srgbClr val="29497D"/>
              </a:buClr>
              <a:buFont typeface="Wingdings" pitchFamily="2" charset="2"/>
              <a:buChar char="v"/>
            </a:pPr>
            <a:r>
              <a:rPr lang="en-US" altLang="en-US" sz="2400" dirty="0" smtClean="0">
                <a:ea typeface="ＭＳ Ｐゴシック" pitchFamily="34" charset="-128"/>
              </a:rPr>
              <a:t>Consider </a:t>
            </a:r>
            <a:r>
              <a:rPr lang="en-US" altLang="en-US" sz="2400" b="1" dirty="0" smtClean="0">
                <a:solidFill>
                  <a:srgbClr val="00823B"/>
                </a:solidFill>
                <a:ea typeface="ＭＳ Ｐゴシック" pitchFamily="34" charset="-128"/>
              </a:rPr>
              <a:t>“capacity building” </a:t>
            </a:r>
            <a:r>
              <a:rPr lang="en-US" altLang="en-US" sz="2400" dirty="0" smtClean="0">
                <a:ea typeface="ＭＳ Ｐゴシック" pitchFamily="34" charset="-128"/>
              </a:rPr>
              <a:t>in the broadest sense: </a:t>
            </a:r>
          </a:p>
          <a:p>
            <a:pPr lvl="1">
              <a:buClr>
                <a:srgbClr val="29497D"/>
              </a:buClr>
              <a:buFont typeface="Wingdings" pitchFamily="2" charset="2"/>
              <a:buChar char="v"/>
            </a:pPr>
            <a:r>
              <a:rPr lang="en-US" altLang="en-US" sz="2400" dirty="0" smtClean="0"/>
              <a:t> Development of institutions… a continuing process of strengthening abilities to perform core functions &amp; solve problems. </a:t>
            </a:r>
          </a:p>
          <a:p>
            <a:pPr lvl="1">
              <a:buClr>
                <a:srgbClr val="29497D"/>
              </a:buClr>
              <a:buFont typeface="Wingdings" pitchFamily="2" charset="2"/>
              <a:buChar char="v"/>
            </a:pPr>
            <a:r>
              <a:rPr lang="en-US" altLang="en-US" sz="2400" dirty="0" smtClean="0"/>
              <a:t> </a:t>
            </a:r>
            <a:r>
              <a:rPr lang="en-US" altLang="en-US" sz="2400" dirty="0" smtClean="0">
                <a:solidFill>
                  <a:srgbClr val="00823B"/>
                </a:solidFill>
              </a:rPr>
              <a:t>Leverage</a:t>
            </a:r>
            <a:r>
              <a:rPr lang="en-US" altLang="en-US" sz="2400" dirty="0" smtClean="0"/>
              <a:t> the work of multinationals; support &amp; participate in technical consultations; and</a:t>
            </a:r>
            <a:r>
              <a:rPr lang="en-US" altLang="en-US" sz="2400" dirty="0" smtClean="0"/>
              <a:t>, facilitate the provision of </a:t>
            </a:r>
            <a:r>
              <a:rPr lang="en-US" altLang="en-US" sz="2400" dirty="0" smtClean="0"/>
              <a:t>training &amp; education</a:t>
            </a:r>
          </a:p>
          <a:p>
            <a:pPr>
              <a:buClr>
                <a:srgbClr val="29497D"/>
              </a:buClr>
              <a:buFontTx/>
              <a:buNone/>
            </a:pPr>
            <a:endParaRPr lang="en-US" altLang="en-US" sz="2400" dirty="0" smtClean="0">
              <a:ea typeface="ＭＳ Ｐゴシック" pitchFamily="34" charset="-128"/>
            </a:endParaRPr>
          </a:p>
          <a:p>
            <a:pPr>
              <a:buClr>
                <a:srgbClr val="29497D"/>
              </a:buClr>
              <a:buFontTx/>
              <a:buNone/>
            </a:pPr>
            <a:endParaRPr lang="en-US" altLang="en-US" sz="2800" dirty="0" smtClean="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en-US" sz="3600" smtClean="0">
                <a:solidFill>
                  <a:srgbClr val="008000"/>
                </a:solidFill>
                <a:ea typeface="ＭＳ Ｐゴシック" pitchFamily="34" charset="-128"/>
              </a:rPr>
              <a:t>More Considerations for AFDO</a:t>
            </a:r>
          </a:p>
        </p:txBody>
      </p:sp>
      <p:sp>
        <p:nvSpPr>
          <p:cNvPr id="59394" name="Content Placeholder 2"/>
          <p:cNvSpPr>
            <a:spLocks noGrp="1"/>
          </p:cNvSpPr>
          <p:nvPr>
            <p:ph idx="1"/>
          </p:nvPr>
        </p:nvSpPr>
        <p:spPr/>
        <p:txBody>
          <a:bodyPr/>
          <a:lstStyle/>
          <a:p>
            <a:pPr>
              <a:buFont typeface="Wingdings" pitchFamily="2" charset="2"/>
              <a:buChar char="v"/>
            </a:pPr>
            <a:r>
              <a:rPr lang="en-US" altLang="en-US" smtClean="0">
                <a:ea typeface="ＭＳ Ｐゴシック" pitchFamily="34" charset="-128"/>
              </a:rPr>
              <a:t> Consider how to incorporate </a:t>
            </a:r>
            <a:r>
              <a:rPr lang="en-US" altLang="en-US" smtClean="0">
                <a:solidFill>
                  <a:srgbClr val="008000"/>
                </a:solidFill>
                <a:ea typeface="ＭＳ Ｐゴシック" pitchFamily="34" charset="-128"/>
              </a:rPr>
              <a:t>Metrics and Evaluation</a:t>
            </a:r>
            <a:r>
              <a:rPr lang="en-US" altLang="en-US" smtClean="0">
                <a:ea typeface="ＭＳ Ｐゴシック" pitchFamily="34" charset="-128"/>
              </a:rPr>
              <a:t> tools </a:t>
            </a:r>
          </a:p>
          <a:p>
            <a:pPr lvl="1">
              <a:buFont typeface="Wingdings" pitchFamily="2" charset="2"/>
              <a:buChar char="Ø"/>
            </a:pPr>
            <a:r>
              <a:rPr lang="en-US" altLang="en-US" i="1" smtClean="0">
                <a:solidFill>
                  <a:srgbClr val="00823B"/>
                </a:solidFill>
              </a:rPr>
              <a:t>now,</a:t>
            </a:r>
            <a:r>
              <a:rPr lang="en-US" altLang="en-US" smtClean="0"/>
              <a:t> at the beginning of any project </a:t>
            </a:r>
          </a:p>
          <a:p>
            <a:pPr lvl="1">
              <a:buFont typeface="Wingdings" pitchFamily="2" charset="2"/>
              <a:buChar char="Ø"/>
            </a:pPr>
            <a:r>
              <a:rPr lang="en-US" altLang="en-US" i="1" smtClean="0">
                <a:solidFill>
                  <a:srgbClr val="008000"/>
                </a:solidFill>
              </a:rPr>
              <a:t>establish</a:t>
            </a:r>
            <a:r>
              <a:rPr lang="en-US" altLang="en-US" smtClean="0"/>
              <a:t> a base line for the data </a:t>
            </a:r>
          </a:p>
          <a:p>
            <a:pPr lvl="1">
              <a:buFont typeface="Wingdings" pitchFamily="2" charset="2"/>
              <a:buChar char="Ø"/>
            </a:pPr>
            <a:r>
              <a:rPr lang="en-US" altLang="en-US" i="1" smtClean="0">
                <a:solidFill>
                  <a:srgbClr val="00823B"/>
                </a:solidFill>
              </a:rPr>
              <a:t>prove</a:t>
            </a:r>
            <a:r>
              <a:rPr lang="en-US" altLang="en-US" smtClean="0"/>
              <a:t> that your intervention will make a difference.  </a:t>
            </a:r>
          </a:p>
          <a:p>
            <a:endParaRPr lang="en-US" altLang="en-US" smtClean="0">
              <a:ea typeface="ＭＳ Ｐゴシック" pitchFamily="34" charset="-128"/>
            </a:endParaRPr>
          </a:p>
          <a:p>
            <a:endParaRPr lang="en-US" altLang="en-US" smtClean="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096963"/>
            <a:ext cx="8229600" cy="1143000"/>
          </a:xfrm>
        </p:spPr>
        <p:txBody>
          <a:bodyPr/>
          <a:lstStyle/>
          <a:p>
            <a:r>
              <a:rPr lang="en-US" altLang="en-US" sz="4000" dirty="0" smtClean="0">
                <a:solidFill>
                  <a:srgbClr val="000099"/>
                </a:solidFill>
                <a:ea typeface="ＭＳ Ｐゴシック" pitchFamily="34" charset="-128"/>
              </a:rPr>
              <a:t>International Food Safety Capacity Building Plan (ICB) </a:t>
            </a:r>
          </a:p>
        </p:txBody>
      </p:sp>
      <p:sp>
        <p:nvSpPr>
          <p:cNvPr id="31746" name="Content Placeholder 2"/>
          <p:cNvSpPr>
            <a:spLocks noGrp="1"/>
          </p:cNvSpPr>
          <p:nvPr>
            <p:ph idx="1"/>
          </p:nvPr>
        </p:nvSpPr>
        <p:spPr>
          <a:xfrm>
            <a:off x="457200" y="2614613"/>
            <a:ext cx="8229600" cy="4068762"/>
          </a:xfrm>
        </p:spPr>
        <p:txBody>
          <a:bodyPr/>
          <a:lstStyle/>
          <a:p>
            <a:pPr marL="0" indent="0">
              <a:buFontTx/>
              <a:buNone/>
            </a:pPr>
            <a:r>
              <a:rPr lang="en-US" altLang="en-US" smtClean="0">
                <a:ea typeface="ＭＳ Ｐゴシック" pitchFamily="34" charset="-128"/>
              </a:rPr>
              <a:t>My presentation will cover:</a:t>
            </a:r>
          </a:p>
          <a:p>
            <a:pPr lvl="1">
              <a:buClr>
                <a:schemeClr val="accent2"/>
              </a:buClr>
              <a:buFont typeface="Wingdings" pitchFamily="2" charset="2"/>
              <a:buChar char="v"/>
            </a:pPr>
            <a:r>
              <a:rPr lang="en-US" altLang="en-US" smtClean="0"/>
              <a:t>FSMA basis of the ICB</a:t>
            </a:r>
          </a:p>
          <a:p>
            <a:pPr lvl="1">
              <a:buClr>
                <a:schemeClr val="accent2"/>
              </a:buClr>
              <a:buFont typeface="Wingdings" pitchFamily="2" charset="2"/>
              <a:buChar char="v"/>
            </a:pPr>
            <a:r>
              <a:rPr lang="en-US" altLang="en-US" smtClean="0"/>
              <a:t>Note several Goals &amp; Objectives* of particular interest</a:t>
            </a:r>
          </a:p>
          <a:p>
            <a:pPr lvl="1">
              <a:buClr>
                <a:schemeClr val="accent2"/>
              </a:buClr>
              <a:buFont typeface="Wingdings" pitchFamily="2" charset="2"/>
              <a:buChar char="v"/>
            </a:pPr>
            <a:r>
              <a:rPr lang="en-US" altLang="en-US" smtClean="0"/>
              <a:t>Activities underway or under development</a:t>
            </a:r>
          </a:p>
          <a:p>
            <a:pPr lvl="1">
              <a:buClr>
                <a:schemeClr val="accent2"/>
              </a:buClr>
              <a:buFont typeface="Wingdings" pitchFamily="2" charset="2"/>
              <a:buChar char="v"/>
            </a:pPr>
            <a:r>
              <a:rPr lang="en-US" altLang="en-US" smtClean="0"/>
              <a:t>The ICB as an example of purposeful engagement		</a:t>
            </a:r>
            <a:endParaRPr lang="en-US" altLang="en-US" sz="1600" i="1" smtClean="0">
              <a:solidFill>
                <a:srgbClr val="29497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14E9B0-8AB9-40E7-8B16-DCF28F530743}" type="slidenum">
              <a:rPr lang="en-US" altLang="en-US" sz="1800">
                <a:latin typeface="Calibri" pitchFamily="34" charset="0"/>
              </a:rPr>
              <a:pPr eaLnBrk="1" hangingPunct="1"/>
              <a:t>20</a:t>
            </a:fld>
            <a:endParaRPr lang="en-US" altLang="en-US" sz="1800">
              <a:latin typeface="Calibri" pitchFamily="34" charset="0"/>
            </a:endParaRPr>
          </a:p>
        </p:txBody>
      </p:sp>
      <p:sp>
        <p:nvSpPr>
          <p:cNvPr id="60418" name="Rectangle 4"/>
          <p:cNvSpPr>
            <a:spLocks noGrp="1" noChangeArrowheads="1"/>
          </p:cNvSpPr>
          <p:nvPr>
            <p:ph type="title" idx="4294967295"/>
          </p:nvPr>
        </p:nvSpPr>
        <p:spPr>
          <a:xfrm>
            <a:off x="357188" y="1139825"/>
            <a:ext cx="7924800" cy="557213"/>
          </a:xfrm>
        </p:spPr>
        <p:txBody>
          <a:bodyPr/>
          <a:lstStyle/>
          <a:p>
            <a:pPr eaLnBrk="1" hangingPunct="1"/>
            <a:r>
              <a:rPr lang="en-US" altLang="en-US" smtClean="0">
                <a:solidFill>
                  <a:srgbClr val="000091"/>
                </a:solidFill>
                <a:ea typeface="ＭＳ Ｐゴシック" pitchFamily="34" charset="-128"/>
              </a:rPr>
              <a:t>For More Information</a:t>
            </a:r>
          </a:p>
        </p:txBody>
      </p:sp>
      <p:sp>
        <p:nvSpPr>
          <p:cNvPr id="14340" name="Rectangle 8"/>
          <p:cNvSpPr>
            <a:spLocks noGrp="1" noChangeArrowheads="1"/>
          </p:cNvSpPr>
          <p:nvPr>
            <p:ph type="body" sz="half" idx="4294967295"/>
          </p:nvPr>
        </p:nvSpPr>
        <p:spPr>
          <a:xfrm>
            <a:off x="3422650" y="2132013"/>
            <a:ext cx="5721350" cy="3763962"/>
          </a:xfrm>
        </p:spPr>
        <p:txBody>
          <a:bodyPr/>
          <a:lstStyle/>
          <a:p>
            <a:pPr eaLnBrk="1" hangingPunct="1">
              <a:defRPr/>
            </a:pPr>
            <a:endParaRPr lang="en-US" altLang="en-US" sz="2400" dirty="0" smtClean="0">
              <a:solidFill>
                <a:srgbClr val="29497D"/>
              </a:solidFill>
              <a:ea typeface="+mn-ea"/>
            </a:endParaRPr>
          </a:p>
          <a:p>
            <a:pPr eaLnBrk="1" hangingPunct="1">
              <a:defRPr/>
            </a:pPr>
            <a:r>
              <a:rPr lang="en-US" altLang="en-US" sz="2400" dirty="0" smtClean="0">
                <a:solidFill>
                  <a:srgbClr val="29497D"/>
                </a:solidFill>
                <a:ea typeface="+mn-ea"/>
              </a:rPr>
              <a:t>You will find the plan here: </a:t>
            </a:r>
          </a:p>
          <a:p>
            <a:pPr marL="0" indent="0" eaLnBrk="1" hangingPunct="1">
              <a:buFontTx/>
              <a:buNone/>
              <a:defRPr/>
            </a:pPr>
            <a:r>
              <a:rPr lang="en-US" altLang="en-US" sz="2400" dirty="0" smtClean="0">
                <a:solidFill>
                  <a:srgbClr val="29497D"/>
                </a:solidFill>
                <a:ea typeface="+mn-ea"/>
                <a:hlinkClick r:id="rId3"/>
              </a:rPr>
              <a:t>http://www.fda.gov/downloads/Food/GuidanceRegulation/UCM341440.pdf</a:t>
            </a:r>
            <a:endParaRPr lang="en-US" altLang="en-US" sz="2400" dirty="0" smtClean="0">
              <a:solidFill>
                <a:srgbClr val="29497D"/>
              </a:solidFill>
              <a:ea typeface="+mn-ea"/>
            </a:endParaRPr>
          </a:p>
          <a:p>
            <a:pPr marL="0" indent="0" eaLnBrk="1" hangingPunct="1">
              <a:buFontTx/>
              <a:buNone/>
              <a:defRPr/>
            </a:pPr>
            <a:endParaRPr lang="en-US" altLang="en-US" sz="2400" dirty="0" smtClean="0">
              <a:solidFill>
                <a:srgbClr val="29497D"/>
              </a:solidFill>
              <a:ea typeface="+mn-ea"/>
            </a:endParaRPr>
          </a:p>
          <a:p>
            <a:pPr algn="ctr" eaLnBrk="1" hangingPunct="1">
              <a:buFontTx/>
              <a:buNone/>
              <a:defRPr/>
            </a:pPr>
            <a:endParaRPr lang="en-US" altLang="en-US" sz="2400" dirty="0" smtClean="0">
              <a:solidFill>
                <a:srgbClr val="29497D"/>
              </a:solidFill>
              <a:ea typeface="+mn-ea"/>
            </a:endParaRPr>
          </a:p>
          <a:p>
            <a:pPr eaLnBrk="1" hangingPunct="1">
              <a:buFontTx/>
              <a:buNone/>
              <a:defRPr/>
            </a:pPr>
            <a:endParaRPr lang="en-US" altLang="en-US" sz="2400" dirty="0" smtClean="0">
              <a:solidFill>
                <a:schemeClr val="accent1"/>
              </a:solidFill>
              <a:ea typeface="+mn-ea"/>
            </a:endParaRPr>
          </a:p>
          <a:p>
            <a:pPr eaLnBrk="1" hangingPunct="1">
              <a:defRPr/>
            </a:pPr>
            <a:endParaRPr lang="en-US" altLang="en-US" sz="2400" dirty="0" smtClean="0">
              <a:solidFill>
                <a:schemeClr val="accent1"/>
              </a:solidFill>
              <a:ea typeface="+mn-ea"/>
            </a:endParaRPr>
          </a:p>
        </p:txBody>
      </p:sp>
      <p:pic>
        <p:nvPicPr>
          <p:cNvPr id="337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2132013"/>
            <a:ext cx="3032125" cy="3925887"/>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830263"/>
            <a:ext cx="8229600" cy="2474912"/>
          </a:xfrm>
        </p:spPr>
        <p:txBody>
          <a:bodyPr/>
          <a:lstStyle/>
          <a:p>
            <a:pPr eaLnBrk="1" hangingPunct="1"/>
            <a:r>
              <a:rPr lang="en-US" altLang="en-US" sz="6000" b="1" i="1" dirty="0" smtClean="0">
                <a:solidFill>
                  <a:srgbClr val="00823B"/>
                </a:solidFill>
                <a:ea typeface="ＭＳ Ｐゴシック" pitchFamily="34" charset="-128"/>
              </a:rPr>
              <a:t/>
            </a:r>
            <a:br>
              <a:rPr lang="en-US" altLang="en-US" sz="6000" b="1" i="1" dirty="0" smtClean="0">
                <a:solidFill>
                  <a:srgbClr val="00823B"/>
                </a:solidFill>
                <a:ea typeface="ＭＳ Ｐゴシック" pitchFamily="34" charset="-128"/>
              </a:rPr>
            </a:br>
            <a:r>
              <a:rPr lang="en-US" altLang="en-US" sz="6000" b="1" i="1" dirty="0" smtClean="0">
                <a:solidFill>
                  <a:srgbClr val="00823B"/>
                </a:solidFill>
                <a:ea typeface="ＭＳ Ｐゴシック" pitchFamily="34" charset="-128"/>
              </a:rPr>
              <a:t/>
            </a:r>
            <a:br>
              <a:rPr lang="en-US" altLang="en-US" sz="6000" b="1" i="1" dirty="0" smtClean="0">
                <a:solidFill>
                  <a:srgbClr val="00823B"/>
                </a:solidFill>
                <a:ea typeface="ＭＳ Ｐゴシック" pitchFamily="34" charset="-128"/>
              </a:rPr>
            </a:br>
            <a:r>
              <a:rPr lang="en-US" altLang="en-US" sz="6000" b="1" i="1" dirty="0" smtClean="0">
                <a:solidFill>
                  <a:srgbClr val="00823B"/>
                </a:solidFill>
                <a:ea typeface="ＭＳ Ｐゴシック" pitchFamily="34" charset="-128"/>
              </a:rPr>
              <a:t>Thank you!</a:t>
            </a:r>
            <a:br>
              <a:rPr lang="en-US" altLang="en-US" sz="6000" b="1" i="1" dirty="0" smtClean="0">
                <a:solidFill>
                  <a:srgbClr val="00823B"/>
                </a:solidFill>
                <a:ea typeface="ＭＳ Ｐゴシック" pitchFamily="34" charset="-128"/>
              </a:rPr>
            </a:br>
            <a:r>
              <a:rPr lang="en-US" altLang="en-US" sz="6000" b="1" i="1" dirty="0" smtClean="0">
                <a:solidFill>
                  <a:srgbClr val="00823B"/>
                </a:solidFill>
                <a:ea typeface="ＭＳ Ｐゴシック" pitchFamily="34" charset="-128"/>
              </a:rPr>
              <a:t/>
            </a:r>
            <a:br>
              <a:rPr lang="en-US" altLang="en-US" sz="6000" b="1" i="1" dirty="0" smtClean="0">
                <a:solidFill>
                  <a:srgbClr val="00823B"/>
                </a:solidFill>
                <a:ea typeface="ＭＳ Ｐゴシック" pitchFamily="34" charset="-128"/>
              </a:rPr>
            </a:br>
            <a:endParaRPr lang="en-US" altLang="en-US" sz="6000" b="1" i="1" dirty="0" smtClean="0">
              <a:solidFill>
                <a:srgbClr val="00823B"/>
              </a:solidFill>
              <a:ea typeface="ＭＳ Ｐゴシック" pitchFamily="34" charset="-128"/>
            </a:endParaRPr>
          </a:p>
        </p:txBody>
      </p:sp>
      <p:sp>
        <p:nvSpPr>
          <p:cNvPr id="62466" name="Content Placeholder 2"/>
          <p:cNvSpPr>
            <a:spLocks noGrp="1"/>
          </p:cNvSpPr>
          <p:nvPr>
            <p:ph idx="1"/>
          </p:nvPr>
        </p:nvSpPr>
        <p:spPr>
          <a:xfrm>
            <a:off x="836613" y="2951922"/>
            <a:ext cx="7805737" cy="3339341"/>
          </a:xfrm>
        </p:spPr>
        <p:txBody>
          <a:bodyPr/>
          <a:lstStyle/>
          <a:p>
            <a:pPr marL="0" indent="0" algn="r" eaLnBrk="1" hangingPunct="1">
              <a:buFontTx/>
              <a:buNone/>
            </a:pPr>
            <a:endParaRPr lang="en-US" altLang="en-US" sz="1400" i="1" dirty="0" smtClean="0">
              <a:solidFill>
                <a:srgbClr val="0070C0"/>
              </a:solidFill>
              <a:ea typeface="ＭＳ Ｐゴシック" pitchFamily="34" charset="-128"/>
            </a:endParaRPr>
          </a:p>
          <a:p>
            <a:pPr marL="0" indent="0" algn="ctr" eaLnBrk="1" hangingPunct="1">
              <a:buFontTx/>
              <a:buNone/>
            </a:pPr>
            <a:r>
              <a:rPr lang="en-US" altLang="en-US" sz="1800" i="1" dirty="0" smtClean="0">
                <a:solidFill>
                  <a:srgbClr val="0070C0"/>
                </a:solidFill>
                <a:ea typeface="ＭＳ Ｐゴシック" pitchFamily="34" charset="-128"/>
              </a:rPr>
              <a:t>Cathleen McInerney Barnes</a:t>
            </a:r>
          </a:p>
          <a:p>
            <a:pPr marL="0" indent="0" algn="ctr" eaLnBrk="1" hangingPunct="1">
              <a:buFontTx/>
              <a:buNone/>
            </a:pPr>
            <a:r>
              <a:rPr lang="en-US" altLang="en-US" sz="1800" i="1" dirty="0" smtClean="0">
                <a:solidFill>
                  <a:srgbClr val="0070C0"/>
                </a:solidFill>
                <a:ea typeface="ＭＳ Ｐゴシック" pitchFamily="34" charset="-128"/>
              </a:rPr>
              <a:t>U.S. Food and Drug Administration</a:t>
            </a:r>
          </a:p>
          <a:p>
            <a:pPr marL="0" indent="0" algn="ctr" eaLnBrk="1" hangingPunct="1">
              <a:buFontTx/>
              <a:buNone/>
            </a:pPr>
            <a:r>
              <a:rPr lang="en-US" altLang="en-US" sz="1800" i="1" dirty="0" smtClean="0">
                <a:solidFill>
                  <a:srgbClr val="0070C0"/>
                </a:solidFill>
                <a:ea typeface="ＭＳ Ｐゴシック" pitchFamily="34" charset="-128"/>
              </a:rPr>
              <a:t>Center for Food Safety &amp; Applied Nutrition</a:t>
            </a:r>
          </a:p>
          <a:p>
            <a:pPr marL="0" indent="0" algn="ctr" eaLnBrk="1" hangingPunct="1">
              <a:buFontTx/>
              <a:buNone/>
            </a:pPr>
            <a:r>
              <a:rPr lang="en-US" altLang="en-US" sz="1800" i="1" dirty="0" smtClean="0">
                <a:solidFill>
                  <a:srgbClr val="0070C0"/>
                </a:solidFill>
                <a:ea typeface="ＭＳ Ｐゴシック" pitchFamily="34" charset="-128"/>
              </a:rPr>
              <a:t>International Affairs Staff</a:t>
            </a:r>
          </a:p>
          <a:p>
            <a:pPr marL="0" indent="0" algn="ctr" eaLnBrk="1" hangingPunct="1">
              <a:buFontTx/>
              <a:buNone/>
            </a:pPr>
            <a:r>
              <a:rPr lang="en-US" altLang="en-US" sz="1800" i="1" dirty="0" smtClean="0">
                <a:solidFill>
                  <a:srgbClr val="0070C0"/>
                </a:solidFill>
                <a:ea typeface="ＭＳ Ｐゴシック" pitchFamily="34" charset="-128"/>
              </a:rPr>
              <a:t>5100 Paint Branch Parkway</a:t>
            </a:r>
          </a:p>
          <a:p>
            <a:pPr marL="0" indent="0" algn="ctr" eaLnBrk="1" hangingPunct="1">
              <a:buFontTx/>
              <a:buNone/>
            </a:pPr>
            <a:r>
              <a:rPr lang="en-US" altLang="en-US" sz="1800" i="1" dirty="0" smtClean="0">
                <a:solidFill>
                  <a:srgbClr val="0070C0"/>
                </a:solidFill>
                <a:ea typeface="ＭＳ Ｐゴシック" pitchFamily="34" charset="-128"/>
              </a:rPr>
              <a:t>College Park, Maryland 20740</a:t>
            </a:r>
          </a:p>
          <a:p>
            <a:pPr marL="0" indent="0" algn="ctr" eaLnBrk="1" hangingPunct="1">
              <a:buFontTx/>
              <a:buNone/>
            </a:pPr>
            <a:endParaRPr lang="en-US" altLang="en-US" sz="1800" i="1" dirty="0" smtClean="0">
              <a:solidFill>
                <a:srgbClr val="0070C0"/>
              </a:solidFill>
              <a:ea typeface="ＭＳ Ｐゴシック" pitchFamily="34" charset="-128"/>
            </a:endParaRPr>
          </a:p>
          <a:p>
            <a:pPr marL="0" indent="0" algn="ctr" eaLnBrk="1" hangingPunct="1">
              <a:buFontTx/>
              <a:buNone/>
            </a:pPr>
            <a:r>
              <a:rPr lang="en-US" altLang="en-US" sz="1800" i="1" dirty="0" smtClean="0">
                <a:solidFill>
                  <a:srgbClr val="0070C0"/>
                </a:solidFill>
                <a:ea typeface="ＭＳ Ｐゴシック" pitchFamily="34" charset="-128"/>
              </a:rPr>
              <a:t>Phone:  (240)402-1242</a:t>
            </a:r>
          </a:p>
          <a:p>
            <a:pPr marL="0" indent="0" algn="ctr" eaLnBrk="1" hangingPunct="1">
              <a:buFontTx/>
              <a:buNone/>
            </a:pPr>
            <a:r>
              <a:rPr lang="en-US" altLang="en-US" sz="1800" i="1" dirty="0" smtClean="0">
                <a:solidFill>
                  <a:srgbClr val="0070C0"/>
                </a:solidFill>
                <a:ea typeface="ＭＳ Ｐゴシック" pitchFamily="34" charset="-128"/>
              </a:rPr>
              <a:t>Email:  cathleen.barnes@fda.hhs.gov</a:t>
            </a:r>
          </a:p>
          <a:p>
            <a:pPr marL="0" indent="0" eaLnBrk="1" hangingPunct="1">
              <a:buFontTx/>
              <a:buNone/>
            </a:pPr>
            <a:endParaRPr lang="en-US" altLang="en-US" sz="1400" dirty="0" smtClean="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0F16F8-DA23-4F95-A80B-34A3F3C3631F}" type="slidenum">
              <a:rPr lang="en-US" altLang="en-US" sz="1800">
                <a:latin typeface="Calibri" pitchFamily="34" charset="0"/>
              </a:rPr>
              <a:pPr eaLnBrk="1" hangingPunct="1"/>
              <a:t>3</a:t>
            </a:fld>
            <a:endParaRPr lang="en-US" altLang="en-US" sz="1800">
              <a:latin typeface="Calibri" pitchFamily="34" charset="0"/>
            </a:endParaRPr>
          </a:p>
        </p:txBody>
      </p:sp>
      <p:sp>
        <p:nvSpPr>
          <p:cNvPr id="33794" name="Rectangle 2"/>
          <p:cNvSpPr>
            <a:spLocks noGrp="1" noChangeArrowheads="1"/>
          </p:cNvSpPr>
          <p:nvPr>
            <p:ph type="title" idx="4294967295"/>
          </p:nvPr>
        </p:nvSpPr>
        <p:spPr>
          <a:xfrm>
            <a:off x="368300" y="981075"/>
            <a:ext cx="8229600" cy="1073150"/>
          </a:xfrm>
        </p:spPr>
        <p:txBody>
          <a:bodyPr/>
          <a:lstStyle/>
          <a:p>
            <a:pPr eaLnBrk="1" hangingPunct="1"/>
            <a:r>
              <a:rPr lang="en-US" altLang="en-US" sz="4000" dirty="0" smtClean="0">
                <a:solidFill>
                  <a:srgbClr val="000099"/>
                </a:solidFill>
                <a:ea typeface="ＭＳ Ｐゴシック" pitchFamily="34" charset="-128"/>
              </a:rPr>
              <a:t>Food Safety Modernization Act (FSMA)</a:t>
            </a:r>
          </a:p>
        </p:txBody>
      </p:sp>
      <p:sp>
        <p:nvSpPr>
          <p:cNvPr id="33795" name="Rectangle 3"/>
          <p:cNvSpPr>
            <a:spLocks noGrp="1" noChangeArrowheads="1"/>
          </p:cNvSpPr>
          <p:nvPr>
            <p:ph type="body" idx="4294967295"/>
          </p:nvPr>
        </p:nvSpPr>
        <p:spPr>
          <a:xfrm>
            <a:off x="557213" y="2286000"/>
            <a:ext cx="8229600" cy="3763963"/>
          </a:xfrm>
        </p:spPr>
        <p:txBody>
          <a:bodyPr/>
          <a:lstStyle/>
          <a:p>
            <a:pPr marL="0" indent="0" eaLnBrk="1" hangingPunct="1">
              <a:buFontTx/>
              <a:buNone/>
            </a:pPr>
            <a:r>
              <a:rPr lang="en-US" altLang="en-US" smtClean="0">
                <a:solidFill>
                  <a:srgbClr val="000099"/>
                </a:solidFill>
                <a:ea typeface="ＭＳ Ｐゴシック" pitchFamily="34" charset="-128"/>
              </a:rPr>
              <a:t>FSMA Section 305 </a:t>
            </a:r>
          </a:p>
          <a:p>
            <a:pPr marL="457200" lvl="1" indent="0" eaLnBrk="1" hangingPunct="1">
              <a:buFontTx/>
              <a:buNone/>
            </a:pPr>
            <a:r>
              <a:rPr lang="ja-JP" altLang="en-US" sz="2200" smtClean="0">
                <a:ea typeface="ＭＳ Ｐゴシック" pitchFamily="34" charset="-128"/>
              </a:rPr>
              <a:t>“</a:t>
            </a:r>
            <a:r>
              <a:rPr lang="en-US" altLang="ja-JP" sz="2200" smtClean="0">
                <a:ea typeface="ＭＳ Ｐゴシック" pitchFamily="34" charset="-128"/>
              </a:rPr>
              <a:t>… FDA shall develop a </a:t>
            </a:r>
            <a:r>
              <a:rPr lang="en-US" altLang="ja-JP" sz="2200" b="1" smtClean="0">
                <a:ea typeface="ＭＳ Ｐゴシック" pitchFamily="34" charset="-128"/>
              </a:rPr>
              <a:t>comprehensive</a:t>
            </a:r>
            <a:r>
              <a:rPr lang="en-US" altLang="ja-JP" sz="2200" smtClean="0">
                <a:ea typeface="ＭＳ Ｐゴシック" pitchFamily="34" charset="-128"/>
              </a:rPr>
              <a:t> plan to expand the technical, scientific, and regulatory food safety capacity of foreign governments, and their respective food industries, from which foods are exported to the United States….</a:t>
            </a:r>
            <a:r>
              <a:rPr lang="ja-JP" altLang="en-US" sz="2200" smtClean="0">
                <a:ea typeface="ＭＳ Ｐゴシック" pitchFamily="34" charset="-128"/>
              </a:rPr>
              <a:t>”</a:t>
            </a:r>
            <a:endParaRPr lang="en-US" altLang="ja-JP" sz="2200" b="1" i="1" smtClean="0">
              <a:ea typeface="ＭＳ Ｐゴシック" pitchFamily="34" charset="-128"/>
            </a:endParaRPr>
          </a:p>
          <a:p>
            <a:pPr marL="0" indent="0" eaLnBrk="1" hangingPunct="1">
              <a:buFontTx/>
              <a:buNone/>
            </a:pPr>
            <a:endParaRPr lang="en-US" altLang="en-US" sz="2200" smtClean="0">
              <a:ea typeface="ＭＳ Ｐゴシック" pitchFamily="34" charset="-128"/>
            </a:endParaRPr>
          </a:p>
          <a:p>
            <a:pPr marL="0" indent="0" eaLnBrk="1" hangingPunct="1">
              <a:buFontTx/>
              <a:buNone/>
            </a:pPr>
            <a:r>
              <a:rPr lang="en-US" altLang="en-US" sz="2200" u="sng" smtClean="0">
                <a:solidFill>
                  <a:srgbClr val="000099"/>
                </a:solidFill>
                <a:ea typeface="ＭＳ Ｐゴシック" pitchFamily="34" charset="-128"/>
              </a:rPr>
              <a:t>Capacity building</a:t>
            </a:r>
            <a:r>
              <a:rPr lang="en-US" altLang="en-US" sz="2200" smtClean="0">
                <a:solidFill>
                  <a:srgbClr val="000099"/>
                </a:solidFill>
                <a:ea typeface="ＭＳ Ｐゴシック" pitchFamily="34" charset="-128"/>
              </a:rPr>
              <a:t> </a:t>
            </a:r>
            <a:r>
              <a:rPr lang="en-US" altLang="en-US" sz="2200" smtClean="0">
                <a:ea typeface="ＭＳ Ｐゴシック" pitchFamily="34" charset="-128"/>
              </a:rPr>
              <a:t>is one of the </a:t>
            </a:r>
            <a:r>
              <a:rPr lang="en-US" altLang="en-US" sz="2200" u="sng" smtClean="0">
                <a:solidFill>
                  <a:srgbClr val="000099"/>
                </a:solidFill>
                <a:ea typeface="ＭＳ Ｐゴシック" pitchFamily="34" charset="-128"/>
              </a:rPr>
              <a:t>non-regulatory</a:t>
            </a:r>
            <a:r>
              <a:rPr lang="en-US" altLang="en-US" sz="2200" smtClean="0">
                <a:solidFill>
                  <a:srgbClr val="000099"/>
                </a:solidFill>
                <a:ea typeface="ＭＳ Ｐゴシック" pitchFamily="34" charset="-128"/>
              </a:rPr>
              <a:t> </a:t>
            </a:r>
            <a:r>
              <a:rPr lang="en-US" altLang="en-US" sz="2200" smtClean="0">
                <a:ea typeface="ＭＳ Ｐゴシック" pitchFamily="34" charset="-128"/>
              </a:rPr>
              <a:t>tools FDA has available to help strengthen its efforts in preventing food safety problems in the global supply chain.</a:t>
            </a:r>
          </a:p>
          <a:p>
            <a:pPr marL="0" indent="0" eaLnBrk="1" hangingPunct="1"/>
            <a:endParaRPr lang="en-US" altLang="en-US" b="1" i="1" smtClean="0">
              <a:ea typeface="ＭＳ Ｐゴシック" pitchFamily="34" charset="-128"/>
            </a:endParaRPr>
          </a:p>
          <a:p>
            <a:pPr marL="0" indent="0" eaLnBrk="1" hangingPunct="1">
              <a:buFontTx/>
              <a:buNone/>
            </a:pPr>
            <a:r>
              <a:rPr lang="en-US" altLang="en-US" smtClean="0">
                <a:ea typeface="ＭＳ Ｐゴシック" pitchFamily="34" charset="-128"/>
              </a:rPr>
              <a:t> </a:t>
            </a:r>
          </a:p>
          <a:p>
            <a:pPr marL="0" indent="0" eaLnBrk="1" hangingPunct="1"/>
            <a:endParaRPr lang="en-US" altLang="en-US" smtClean="0">
              <a:ea typeface="ＭＳ Ｐゴシック" pitchFamily="34" charset="-128"/>
            </a:endParaRPr>
          </a:p>
          <a:p>
            <a:pPr marL="0" indent="0" eaLnBrk="1" hangingPunct="1"/>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681626-67D6-4953-B3FC-DFFAA2EDC66F}" type="slidenum">
              <a:rPr lang="en-US" altLang="en-US" sz="1800">
                <a:latin typeface="Calibri" pitchFamily="34" charset="0"/>
              </a:rPr>
              <a:pPr eaLnBrk="1" hangingPunct="1"/>
              <a:t>4</a:t>
            </a:fld>
            <a:endParaRPr lang="en-US" altLang="en-US" sz="1800">
              <a:latin typeface="Calibri" pitchFamily="34" charset="0"/>
            </a:endParaRPr>
          </a:p>
        </p:txBody>
      </p:sp>
      <p:sp>
        <p:nvSpPr>
          <p:cNvPr id="35842" name="Rectangle 2"/>
          <p:cNvSpPr>
            <a:spLocks noGrp="1" noChangeArrowheads="1"/>
          </p:cNvSpPr>
          <p:nvPr>
            <p:ph type="title" idx="4294967295"/>
          </p:nvPr>
        </p:nvSpPr>
        <p:spPr>
          <a:xfrm>
            <a:off x="457200" y="920750"/>
            <a:ext cx="8229600" cy="695325"/>
          </a:xfrm>
        </p:spPr>
        <p:txBody>
          <a:bodyPr/>
          <a:lstStyle/>
          <a:p>
            <a:pPr eaLnBrk="1" hangingPunct="1"/>
            <a:r>
              <a:rPr lang="en-US" altLang="en-US" smtClean="0">
                <a:solidFill>
                  <a:srgbClr val="000090"/>
                </a:solidFill>
                <a:ea typeface="ＭＳ Ｐゴシック" pitchFamily="34" charset="-128"/>
              </a:rPr>
              <a:t>FSMA Section 305</a:t>
            </a:r>
          </a:p>
        </p:txBody>
      </p:sp>
      <p:sp>
        <p:nvSpPr>
          <p:cNvPr id="35843" name="Rectangle 3"/>
          <p:cNvSpPr txBox="1">
            <a:spLocks noChangeArrowheads="1"/>
          </p:cNvSpPr>
          <p:nvPr/>
        </p:nvSpPr>
        <p:spPr bwMode="auto">
          <a:xfrm>
            <a:off x="457200" y="1817688"/>
            <a:ext cx="82296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400">
                <a:solidFill>
                  <a:schemeClr val="tx1"/>
                </a:solidFill>
                <a:latin typeface="Arial" pitchFamily="34" charset="0"/>
                <a:ea typeface="ＭＳ Ｐゴシック" pitchFamily="34" charset="-128"/>
              </a:defRPr>
            </a:lvl1pPr>
            <a:lvl2pPr marL="91440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pPr>
            <a:r>
              <a:rPr lang="en-US" altLang="en-US" dirty="0">
                <a:solidFill>
                  <a:srgbClr val="000090"/>
                </a:solidFill>
              </a:rPr>
              <a:t>The plan shall include, </a:t>
            </a:r>
            <a:r>
              <a:rPr lang="en-US" altLang="en-US" i="1" dirty="0">
                <a:solidFill>
                  <a:srgbClr val="00823B"/>
                </a:solidFill>
              </a:rPr>
              <a:t>as appropriate</a:t>
            </a:r>
            <a:r>
              <a:rPr lang="en-US" altLang="en-US" dirty="0">
                <a:solidFill>
                  <a:srgbClr val="000090"/>
                </a:solidFill>
              </a:rPr>
              <a:t>:</a:t>
            </a:r>
            <a:endParaRPr lang="en-US" altLang="en-US" sz="2000" dirty="0">
              <a:solidFill>
                <a:srgbClr val="000090"/>
              </a:solidFill>
            </a:endParaRPr>
          </a:p>
          <a:p>
            <a:pPr lvl="1">
              <a:spcBef>
                <a:spcPct val="20000"/>
              </a:spcBef>
              <a:buFontTx/>
              <a:buAutoNum type="arabicPeriod"/>
            </a:pPr>
            <a:r>
              <a:rPr lang="en-US" altLang="en-US" sz="1800" dirty="0"/>
              <a:t>Recommendations for bilateral and multilateral arrangements and agreements, including provisions to provide for responsibility of exporting countries to ensure the safety of food</a:t>
            </a:r>
          </a:p>
          <a:p>
            <a:pPr lvl="1">
              <a:spcBef>
                <a:spcPct val="20000"/>
              </a:spcBef>
              <a:buFontTx/>
              <a:buAutoNum type="arabicPeriod"/>
            </a:pPr>
            <a:r>
              <a:rPr lang="en-US" altLang="en-US" sz="1800" dirty="0"/>
              <a:t>Provisions for secure electronic data sharing</a:t>
            </a:r>
          </a:p>
          <a:p>
            <a:pPr lvl="1">
              <a:spcBef>
                <a:spcPct val="20000"/>
              </a:spcBef>
              <a:buFontTx/>
              <a:buAutoNum type="arabicPeriod"/>
            </a:pPr>
            <a:r>
              <a:rPr lang="en-US" altLang="en-US" sz="1800" dirty="0"/>
              <a:t>Provisions for</a:t>
            </a:r>
            <a:r>
              <a:rPr lang="en-US" altLang="en-US" sz="1800" i="1" dirty="0"/>
              <a:t> </a:t>
            </a:r>
            <a:r>
              <a:rPr lang="en-US" altLang="en-US" sz="1800" dirty="0"/>
              <a:t>mutual recognition of inspection reports</a:t>
            </a:r>
          </a:p>
          <a:p>
            <a:pPr lvl="1">
              <a:spcBef>
                <a:spcPct val="20000"/>
              </a:spcBef>
              <a:buFontTx/>
              <a:buAutoNum type="arabicPeriod"/>
            </a:pPr>
            <a:r>
              <a:rPr lang="en-US" altLang="en-US" sz="1800" dirty="0"/>
              <a:t>Training of foreign governments and food producers on United States requirements for safe food</a:t>
            </a:r>
          </a:p>
          <a:p>
            <a:pPr lvl="1">
              <a:spcBef>
                <a:spcPct val="20000"/>
              </a:spcBef>
              <a:buFontTx/>
              <a:buAutoNum type="arabicPeriod"/>
            </a:pPr>
            <a:r>
              <a:rPr lang="en-US" altLang="en-US" sz="1800" dirty="0"/>
              <a:t>Recommendations on whether/how to harmonize requirements under Codex Alimentarius</a:t>
            </a:r>
          </a:p>
          <a:p>
            <a:pPr lvl="1">
              <a:spcBef>
                <a:spcPct val="20000"/>
              </a:spcBef>
              <a:buFontTx/>
              <a:buAutoNum type="arabicPeriod"/>
            </a:pPr>
            <a:r>
              <a:rPr lang="en-US" altLang="en-US" sz="1800" dirty="0"/>
              <a:t>Provisions for</a:t>
            </a:r>
            <a:r>
              <a:rPr lang="en-US" altLang="en-US" sz="1800" i="1" dirty="0"/>
              <a:t> </a:t>
            </a:r>
            <a:r>
              <a:rPr lang="en-US" altLang="en-US" sz="1800" dirty="0"/>
              <a:t>multilateral acceptance of lab methods and testing/detection techniques</a:t>
            </a:r>
          </a:p>
          <a:p>
            <a:pPr>
              <a:spcBef>
                <a:spcPct val="20000"/>
              </a:spcBef>
            </a:pPr>
            <a:r>
              <a:rPr lang="en-US" altLang="en-US" sz="2000" b="1" dirty="0">
                <a:solidFill>
                  <a:srgbClr val="00823B"/>
                </a:solidFill>
              </a:rPr>
              <a:t>Plus:</a:t>
            </a:r>
            <a:r>
              <a:rPr lang="en-US" altLang="en-US" sz="2000" dirty="0">
                <a:solidFill>
                  <a:srgbClr val="000090"/>
                </a:solidFill>
              </a:rPr>
              <a:t>  evidence based decision making, partnerships &amp; assessment analysis</a:t>
            </a:r>
          </a:p>
          <a:p>
            <a:pPr lvl="1">
              <a:spcBef>
                <a:spcPct val="20000"/>
              </a:spcBef>
              <a:buFontTx/>
              <a:buAutoNum type="arabicPeriod"/>
            </a:pPr>
            <a:endParaRPr lang="en-US" altLang="en-US" sz="2000" dirty="0">
              <a:solidFill>
                <a:srgbClr val="1F497D"/>
              </a:solidFill>
            </a:endParaRPr>
          </a:p>
          <a:p>
            <a:pPr>
              <a:spcBef>
                <a:spcPct val="20000"/>
              </a:spcBef>
              <a:buFontTx/>
              <a:buChar char="•"/>
            </a:pPr>
            <a:endParaRPr lang="en-US" altLang="en-US" sz="2800" b="1" i="1" dirty="0">
              <a:solidFill>
                <a:srgbClr val="1F497D"/>
              </a:solidFill>
            </a:endParaRPr>
          </a:p>
          <a:p>
            <a:pPr>
              <a:spcBef>
                <a:spcPct val="20000"/>
              </a:spcBef>
            </a:pPr>
            <a:r>
              <a:rPr lang="en-US" altLang="en-US" sz="2800" dirty="0">
                <a:solidFill>
                  <a:srgbClr val="1F497D"/>
                </a:solidFill>
              </a:rPr>
              <a:t> </a:t>
            </a:r>
          </a:p>
          <a:p>
            <a:pPr>
              <a:spcBef>
                <a:spcPct val="20000"/>
              </a:spcBef>
              <a:buFontTx/>
              <a:buChar char="•"/>
            </a:pPr>
            <a:endParaRPr lang="en-US" altLang="en-US" sz="2800" dirty="0">
              <a:solidFill>
                <a:srgbClr val="1F497D"/>
              </a:solidFill>
            </a:endParaRPr>
          </a:p>
          <a:p>
            <a:pPr>
              <a:spcBef>
                <a:spcPct val="20000"/>
              </a:spcBef>
              <a:buFontTx/>
              <a:buChar char="•"/>
            </a:pPr>
            <a:endParaRPr lang="en-US" altLang="en-US" sz="2800" dirty="0">
              <a:solidFill>
                <a:srgbClr val="1F497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01638" y="838200"/>
            <a:ext cx="8229600" cy="698500"/>
          </a:xfrm>
        </p:spPr>
        <p:txBody>
          <a:bodyPr/>
          <a:lstStyle/>
          <a:p>
            <a:pPr eaLnBrk="1" hangingPunct="1"/>
            <a:r>
              <a:rPr lang="en-US" altLang="en-US" sz="4000" dirty="0" smtClean="0">
                <a:solidFill>
                  <a:srgbClr val="000090"/>
                </a:solidFill>
                <a:ea typeface="ＭＳ Ｐゴシック" pitchFamily="34" charset="-128"/>
              </a:rPr>
              <a:t>FDA’s Guiding Principles</a:t>
            </a:r>
          </a:p>
        </p:txBody>
      </p:sp>
      <p:sp>
        <p:nvSpPr>
          <p:cNvPr id="37890" name="Content Placeholder 2"/>
          <p:cNvSpPr>
            <a:spLocks noGrp="1"/>
          </p:cNvSpPr>
          <p:nvPr>
            <p:ph idx="1"/>
          </p:nvPr>
        </p:nvSpPr>
        <p:spPr>
          <a:xfrm>
            <a:off x="457200" y="1536700"/>
            <a:ext cx="8229600" cy="5202238"/>
          </a:xfrm>
        </p:spPr>
        <p:txBody>
          <a:bodyPr/>
          <a:lstStyle/>
          <a:p>
            <a:pPr marL="0" indent="0" eaLnBrk="1" hangingPunct="1">
              <a:buFontTx/>
              <a:buNone/>
            </a:pPr>
            <a:endParaRPr lang="en-US" altLang="en-US" smtClean="0">
              <a:solidFill>
                <a:srgbClr val="000090"/>
              </a:solidFill>
              <a:ea typeface="ＭＳ Ｐゴシック" pitchFamily="34" charset="-128"/>
            </a:endParaRPr>
          </a:p>
          <a:p>
            <a:pPr marL="914400" lvl="1" indent="-457200" eaLnBrk="1" hangingPunct="1">
              <a:buFontTx/>
              <a:buAutoNum type="arabicPeriod"/>
            </a:pPr>
            <a:r>
              <a:rPr lang="en-US" altLang="en-US" sz="3200" smtClean="0">
                <a:solidFill>
                  <a:srgbClr val="000090"/>
                </a:solidFill>
              </a:rPr>
              <a:t>Ownership</a:t>
            </a:r>
          </a:p>
          <a:p>
            <a:pPr marL="914400" lvl="1" indent="-457200" eaLnBrk="1" hangingPunct="1">
              <a:buFontTx/>
              <a:buAutoNum type="arabicPeriod"/>
            </a:pPr>
            <a:r>
              <a:rPr lang="en-US" altLang="en-US" sz="3200" smtClean="0">
                <a:solidFill>
                  <a:srgbClr val="000090"/>
                </a:solidFill>
              </a:rPr>
              <a:t>Alignment </a:t>
            </a:r>
          </a:p>
          <a:p>
            <a:pPr marL="914400" lvl="1" indent="-457200" eaLnBrk="1" hangingPunct="1">
              <a:buFontTx/>
              <a:buAutoNum type="arabicPeriod"/>
            </a:pPr>
            <a:r>
              <a:rPr lang="en-US" altLang="en-US" sz="3200" smtClean="0">
                <a:solidFill>
                  <a:srgbClr val="000090"/>
                </a:solidFill>
              </a:rPr>
              <a:t>Leverage</a:t>
            </a:r>
          </a:p>
          <a:p>
            <a:pPr marL="914400" lvl="1" indent="-457200" eaLnBrk="1" hangingPunct="1">
              <a:buFontTx/>
              <a:buAutoNum type="arabicPeriod"/>
            </a:pPr>
            <a:r>
              <a:rPr lang="en-US" altLang="en-US" sz="3200" smtClean="0">
                <a:solidFill>
                  <a:srgbClr val="000090"/>
                </a:solidFill>
              </a:rPr>
              <a:t>Manage for results  </a:t>
            </a:r>
          </a:p>
          <a:p>
            <a:pPr marL="914400" lvl="1" indent="-457200" eaLnBrk="1" hangingPunct="1">
              <a:buFontTx/>
              <a:buAutoNum type="arabicPeriod"/>
            </a:pPr>
            <a:r>
              <a:rPr lang="en-US" altLang="en-US" sz="3200" smtClean="0">
                <a:solidFill>
                  <a:srgbClr val="000090"/>
                </a:solidFill>
              </a:rPr>
              <a:t>Mutual Accountability </a:t>
            </a:r>
          </a:p>
          <a:p>
            <a:pPr marL="914400" lvl="1" indent="-457200" eaLnBrk="1" hangingPunct="1">
              <a:buFontTx/>
              <a:buAutoNum type="arabicPeriod"/>
            </a:pPr>
            <a:r>
              <a:rPr lang="en-US" altLang="en-US" sz="3200" smtClean="0">
                <a:solidFill>
                  <a:srgbClr val="000090"/>
                </a:solidFill>
              </a:rPr>
              <a:t>Sustainability</a:t>
            </a:r>
          </a:p>
          <a:p>
            <a:pPr marL="914400" lvl="1" indent="-457200" eaLnBrk="1" hangingPunct="1">
              <a:buFontTx/>
              <a:buNone/>
            </a:pPr>
            <a:endParaRPr lang="en-US" altLang="en-US" sz="2400" smtClean="0"/>
          </a:p>
          <a:p>
            <a:pPr marL="0" indent="0" eaLnBrk="1" hangingPunct="1"/>
            <a:endParaRPr lang="en-US" altLang="en-US" sz="3600" smtClean="0">
              <a:ea typeface="ＭＳ Ｐゴシック" pitchFamily="34" charset="-128"/>
            </a:endParaRPr>
          </a:p>
          <a:p>
            <a:pPr marL="0" indent="0" eaLnBrk="1" hangingPunct="1"/>
            <a:endParaRPr lang="en-US" altLang="en-US" sz="3600" smtClean="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628650"/>
            <a:ext cx="8229600" cy="1143000"/>
          </a:xfrm>
        </p:spPr>
        <p:txBody>
          <a:bodyPr/>
          <a:lstStyle/>
          <a:p>
            <a:r>
              <a:rPr lang="en-US" altLang="en-US" sz="4000" dirty="0" smtClean="0">
                <a:solidFill>
                  <a:srgbClr val="000090"/>
                </a:solidFill>
                <a:ea typeface="ＭＳ Ｐゴシック" pitchFamily="34" charset="-128"/>
              </a:rPr>
              <a:t>Paris Principles</a:t>
            </a:r>
          </a:p>
        </p:txBody>
      </p:sp>
      <p:graphicFrame>
        <p:nvGraphicFramePr>
          <p:cNvPr id="4" name="Content Placeholder 3"/>
          <p:cNvGraphicFramePr>
            <a:graphicFrameLocks noGrp="1"/>
          </p:cNvGraphicFramePr>
          <p:nvPr>
            <p:ph idx="1"/>
          </p:nvPr>
        </p:nvGraphicFramePr>
        <p:xfrm>
          <a:off x="566738" y="1506538"/>
          <a:ext cx="8229600" cy="5981700"/>
        </p:xfrm>
        <a:graphic>
          <a:graphicData uri="http://schemas.openxmlformats.org/drawingml/2006/table">
            <a:tbl>
              <a:tblPr/>
              <a:tblGrid>
                <a:gridCol w="8229600"/>
              </a:tblGrid>
              <a:tr h="5181668">
                <a:tc>
                  <a:txBody>
                    <a:bodyPr/>
                    <a:lstStyle/>
                    <a:p>
                      <a:r>
                        <a:rPr lang="en-US" sz="1800" b="0" i="1" dirty="0" smtClean="0">
                          <a:solidFill>
                            <a:srgbClr val="29497D"/>
                          </a:solidFill>
                        </a:rPr>
                        <a:t>Just for comparison, note the </a:t>
                      </a:r>
                      <a:r>
                        <a:rPr lang="en-US" sz="1800" b="0" i="1" baseline="0" dirty="0" smtClean="0">
                          <a:solidFill>
                            <a:srgbClr val="29497D"/>
                          </a:solidFill>
                        </a:rPr>
                        <a:t>Principles of the Paris Declaration of 2005*</a:t>
                      </a:r>
                    </a:p>
                    <a:p>
                      <a:endParaRPr lang="en-US" sz="1800" b="1" i="1" dirty="0" smtClean="0"/>
                    </a:p>
                    <a:p>
                      <a:pPr marL="342900" indent="-342900">
                        <a:buFont typeface="+mj-lt"/>
                        <a:buAutoNum type="arabicPeriod"/>
                      </a:pPr>
                      <a:r>
                        <a:rPr lang="en-US" sz="1800" b="1" dirty="0" smtClean="0"/>
                        <a:t>Ownership</a:t>
                      </a:r>
                      <a:r>
                        <a:rPr lang="en-US" sz="1800" b="1" dirty="0"/>
                        <a:t>:</a:t>
                      </a:r>
                      <a:r>
                        <a:rPr lang="en-US" sz="1800" dirty="0"/>
                        <a:t> </a:t>
                      </a:r>
                      <a:r>
                        <a:rPr lang="en-US" sz="1800" i="1" dirty="0"/>
                        <a:t>Developing countries set their own strategies for poverty reduction, improve their institutions and tackle corruption</a:t>
                      </a:r>
                      <a:r>
                        <a:rPr lang="en-US" sz="1800" i="1" dirty="0" smtClean="0"/>
                        <a:t>.</a:t>
                      </a:r>
                    </a:p>
                    <a:p>
                      <a:pPr marL="342900" indent="-342900">
                        <a:buAutoNum type="arabicPeriod"/>
                      </a:pPr>
                      <a:endParaRPr lang="en-US" sz="1800" dirty="0"/>
                    </a:p>
                    <a:p>
                      <a:pPr lvl="0" algn="l"/>
                      <a:r>
                        <a:rPr lang="en-US" sz="1800" b="1" dirty="0" smtClean="0"/>
                        <a:t>2</a:t>
                      </a:r>
                      <a:r>
                        <a:rPr lang="en-US" sz="1800" b="1" dirty="0"/>
                        <a:t>. </a:t>
                      </a:r>
                      <a:r>
                        <a:rPr lang="en-US" sz="1800" b="1" dirty="0" smtClean="0"/>
                        <a:t> Alignment</a:t>
                      </a:r>
                      <a:r>
                        <a:rPr lang="en-US" sz="1800" b="1" dirty="0"/>
                        <a:t>:</a:t>
                      </a:r>
                      <a:r>
                        <a:rPr lang="en-US" sz="1800" dirty="0"/>
                        <a:t> </a:t>
                      </a:r>
                      <a:r>
                        <a:rPr lang="en-US" sz="1800" i="1" dirty="0"/>
                        <a:t>Donor countries align behind these objectives and use local </a:t>
                      </a:r>
                      <a:r>
                        <a:rPr lang="en-US" sz="1800" i="1" dirty="0" smtClean="0"/>
                        <a:t> systems</a:t>
                      </a:r>
                      <a:r>
                        <a:rPr lang="en-US" sz="1800" dirty="0" smtClean="0"/>
                        <a:t>.</a:t>
                      </a:r>
                    </a:p>
                    <a:p>
                      <a:pPr algn="l"/>
                      <a:endParaRPr lang="en-US" sz="1800" dirty="0"/>
                    </a:p>
                    <a:p>
                      <a:pPr algn="l"/>
                      <a:r>
                        <a:rPr lang="en-US" sz="1800" b="1" dirty="0" smtClean="0"/>
                        <a:t>3</a:t>
                      </a:r>
                      <a:r>
                        <a:rPr lang="en-US" sz="1800" b="1" dirty="0"/>
                        <a:t>. </a:t>
                      </a:r>
                      <a:r>
                        <a:rPr lang="en-US" sz="1800" b="1" dirty="0" smtClean="0"/>
                        <a:t> Harmonization:</a:t>
                      </a:r>
                      <a:r>
                        <a:rPr lang="en-US" sz="1800" dirty="0" smtClean="0"/>
                        <a:t> </a:t>
                      </a:r>
                      <a:r>
                        <a:rPr lang="en-US" sz="1800" i="1" dirty="0"/>
                        <a:t>Donor countries coordinate, simplify procedures and share information to avoid duplication</a:t>
                      </a:r>
                      <a:r>
                        <a:rPr lang="en-US" sz="1800" i="1" dirty="0" smtClean="0"/>
                        <a:t>.</a:t>
                      </a:r>
                    </a:p>
                    <a:p>
                      <a:pPr algn="l"/>
                      <a:endParaRPr lang="en-US" sz="1800" dirty="0"/>
                    </a:p>
                    <a:p>
                      <a:pPr algn="l"/>
                      <a:r>
                        <a:rPr lang="en-US" sz="1800" b="1" dirty="0" smtClean="0"/>
                        <a:t>4</a:t>
                      </a:r>
                      <a:r>
                        <a:rPr lang="en-US" sz="1800" b="1" dirty="0"/>
                        <a:t>. </a:t>
                      </a:r>
                      <a:r>
                        <a:rPr lang="en-US" sz="1800" b="1" dirty="0" smtClean="0"/>
                        <a:t> Results</a:t>
                      </a:r>
                      <a:r>
                        <a:rPr lang="en-US" sz="1800" b="1" dirty="0"/>
                        <a:t>:</a:t>
                      </a:r>
                      <a:r>
                        <a:rPr lang="en-US" sz="1800" dirty="0"/>
                        <a:t> </a:t>
                      </a:r>
                      <a:r>
                        <a:rPr lang="en-US" sz="1800" i="1" dirty="0"/>
                        <a:t>Developing countries and donors shift focus to development results and </a:t>
                      </a:r>
                      <a:r>
                        <a:rPr lang="en-US" sz="1800" i="1" dirty="0">
                          <a:solidFill>
                            <a:srgbClr val="FF0000"/>
                          </a:solidFill>
                        </a:rPr>
                        <a:t>results get measured</a:t>
                      </a:r>
                      <a:r>
                        <a:rPr lang="en-US" sz="1800" i="1" dirty="0" smtClean="0"/>
                        <a:t>.</a:t>
                      </a:r>
                    </a:p>
                    <a:p>
                      <a:pPr algn="l"/>
                      <a:endParaRPr lang="en-US" sz="1800" dirty="0"/>
                    </a:p>
                    <a:p>
                      <a:pPr algn="l"/>
                      <a:r>
                        <a:rPr lang="en-US" sz="1800" b="1" dirty="0" smtClean="0"/>
                        <a:t>5</a:t>
                      </a:r>
                      <a:r>
                        <a:rPr lang="en-US" sz="1800" b="1" dirty="0"/>
                        <a:t>. </a:t>
                      </a:r>
                      <a:r>
                        <a:rPr lang="en-US" sz="1800" b="1" dirty="0" smtClean="0"/>
                        <a:t> Mutual</a:t>
                      </a:r>
                      <a:r>
                        <a:rPr lang="en-US" sz="1800" dirty="0" smtClean="0"/>
                        <a:t> </a:t>
                      </a:r>
                      <a:r>
                        <a:rPr lang="en-US" sz="1800" b="1" dirty="0"/>
                        <a:t>accountability:</a:t>
                      </a:r>
                      <a:r>
                        <a:rPr lang="en-US" sz="1800" dirty="0"/>
                        <a:t> </a:t>
                      </a:r>
                      <a:r>
                        <a:rPr lang="en-US" sz="1800" i="1" dirty="0"/>
                        <a:t>Donors and partners are accountable for development results</a:t>
                      </a:r>
                      <a:r>
                        <a:rPr lang="en-US" sz="1800" i="1" dirty="0" smtClean="0"/>
                        <a:t>.</a:t>
                      </a:r>
                    </a:p>
                    <a:p>
                      <a:pPr algn="l"/>
                      <a:r>
                        <a:rPr lang="en-US" sz="1800" i="1" dirty="0" smtClean="0"/>
                        <a:t>     </a:t>
                      </a:r>
                    </a:p>
                    <a:p>
                      <a:pPr algn="l"/>
                      <a:r>
                        <a:rPr lang="en-US" sz="1400" i="1" dirty="0" smtClean="0"/>
                        <a:t>   *    </a:t>
                      </a:r>
                      <a:r>
                        <a:rPr lang="en-US" sz="1400" i="1" dirty="0" smtClean="0">
                          <a:hlinkClick r:id="rId3"/>
                        </a:rPr>
                        <a:t>http://www.oecd.org/dac/effectiveness/parisdeclarationandaccraagendaforaction</a:t>
                      </a:r>
                      <a:r>
                        <a:rPr lang="en-US" sz="1400" i="1" dirty="0" smtClean="0"/>
                        <a:t>. </a:t>
                      </a:r>
                    </a:p>
                    <a:p>
                      <a:pPr algn="l"/>
                      <a:endParaRPr lang="en-US" sz="1400" i="1" u="sng" dirty="0" smtClean="0">
                        <a:hlinkClick r:id="rId4"/>
                      </a:endParaRPr>
                    </a:p>
                  </a:txBody>
                  <a:tcPr marT="45721" marB="45721">
                    <a:lnL>
                      <a:noFill/>
                    </a:lnL>
                    <a:lnR>
                      <a:noFill/>
                    </a:lnR>
                    <a:lnT>
                      <a:noFill/>
                    </a:lnT>
                    <a:lnB>
                      <a:noFill/>
                    </a:lnB>
                    <a:solidFill>
                      <a:srgbClr val="FFFFFF"/>
                    </a:solidFill>
                  </a:tcPr>
                </a:tc>
              </a:tr>
              <a:tr h="400016">
                <a:tc>
                  <a:txBody>
                    <a:bodyPr/>
                    <a:lstStyle/>
                    <a:p>
                      <a:pPr algn="l"/>
                      <a:endParaRPr lang="en-US" sz="1400" dirty="0"/>
                    </a:p>
                  </a:txBody>
                  <a:tcPr marT="45721" marB="45721">
                    <a:lnL>
                      <a:noFill/>
                    </a:lnL>
                    <a:lnR>
                      <a:noFill/>
                    </a:lnR>
                    <a:lnT>
                      <a:noFill/>
                    </a:lnT>
                    <a:lnB>
                      <a:noFill/>
                    </a:lnB>
                    <a:solidFill>
                      <a:srgbClr val="FFFFFF"/>
                    </a:solidFill>
                  </a:tcPr>
                </a:tc>
              </a:tr>
              <a:tr h="400016">
                <a:tc>
                  <a:txBody>
                    <a:bodyPr/>
                    <a:lstStyle/>
                    <a:p>
                      <a:pPr algn="l"/>
                      <a:endParaRPr lang="en-US" sz="1400" dirty="0"/>
                    </a:p>
                  </a:txBody>
                  <a:tcPr marT="45721" marB="45721">
                    <a:lnL>
                      <a:noFill/>
                    </a:lnL>
                    <a:lnR>
                      <a:noFill/>
                    </a:lnR>
                    <a:lnT>
                      <a:noFill/>
                    </a:lnT>
                    <a:lnB>
                      <a:noFill/>
                    </a:lnB>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l="10516" t="4703"/>
          <a:stretch>
            <a:fillRect/>
          </a:stretch>
        </p:blipFill>
        <p:spPr bwMode="auto">
          <a:xfrm>
            <a:off x="4394200" y="3124200"/>
            <a:ext cx="45339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9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513B1A-0910-476F-B26E-AB6318A7B472}" type="slidenum">
              <a:rPr lang="en-US" altLang="en-US" sz="1800">
                <a:latin typeface="Calibri" pitchFamily="34" charset="0"/>
              </a:rPr>
              <a:pPr eaLnBrk="1" hangingPunct="1"/>
              <a:t>7</a:t>
            </a:fld>
            <a:endParaRPr lang="en-US" altLang="en-US" sz="1800">
              <a:latin typeface="Calibri" pitchFamily="34" charset="0"/>
            </a:endParaRPr>
          </a:p>
        </p:txBody>
      </p:sp>
      <p:sp>
        <p:nvSpPr>
          <p:cNvPr id="41987" name="Rectangle 3"/>
          <p:cNvSpPr>
            <a:spLocks noGrp="1" noChangeArrowheads="1"/>
          </p:cNvSpPr>
          <p:nvPr>
            <p:ph type="body" idx="4294967295"/>
          </p:nvPr>
        </p:nvSpPr>
        <p:spPr>
          <a:xfrm>
            <a:off x="100013" y="2280410"/>
            <a:ext cx="8229600" cy="4441065"/>
          </a:xfrm>
        </p:spPr>
        <p:txBody>
          <a:bodyPr/>
          <a:lstStyle/>
          <a:p>
            <a:pPr eaLnBrk="1" hangingPunct="1">
              <a:spcBef>
                <a:spcPct val="0"/>
              </a:spcBef>
              <a:buFont typeface="Wingdings" pitchFamily="2" charset="2"/>
              <a:buChar char="v"/>
            </a:pPr>
            <a:r>
              <a:rPr lang="en-US" altLang="en-US" sz="2400" dirty="0" smtClean="0">
                <a:ea typeface="ＭＳ Ｐゴシック" pitchFamily="34" charset="-128"/>
              </a:rPr>
              <a:t>Establishes a </a:t>
            </a:r>
            <a:r>
              <a:rPr lang="en-US" altLang="en-US" sz="2400" i="1" dirty="0" smtClean="0">
                <a:solidFill>
                  <a:srgbClr val="000090"/>
                </a:solidFill>
                <a:ea typeface="ＭＳ Ｐゴシック" pitchFamily="34" charset="-128"/>
              </a:rPr>
              <a:t>strategic framework </a:t>
            </a:r>
            <a:r>
              <a:rPr lang="en-US" altLang="en-US" sz="2400" dirty="0" smtClean="0">
                <a:ea typeface="ＭＳ Ｐゴシック" pitchFamily="34" charset="-128"/>
              </a:rPr>
              <a:t>to direct FDA in its international food safety capacity-building efforts</a:t>
            </a:r>
          </a:p>
          <a:p>
            <a:pPr eaLnBrk="1" hangingPunct="1">
              <a:spcBef>
                <a:spcPct val="0"/>
              </a:spcBef>
              <a:buFontTx/>
              <a:buNone/>
            </a:pPr>
            <a:endParaRPr lang="en-US" altLang="en-US" sz="2200" dirty="0" smtClean="0">
              <a:ea typeface="ＭＳ Ｐゴシック" pitchFamily="34" charset="-128"/>
            </a:endParaRPr>
          </a:p>
          <a:p>
            <a:pPr eaLnBrk="1" hangingPunct="1">
              <a:spcBef>
                <a:spcPct val="0"/>
              </a:spcBef>
              <a:buFont typeface="Wingdings" pitchFamily="2" charset="2"/>
              <a:buChar char="v"/>
            </a:pPr>
            <a:r>
              <a:rPr lang="en-US" altLang="en-US" sz="2200" dirty="0" smtClean="0">
                <a:ea typeface="ＭＳ Ｐゴシック" pitchFamily="34" charset="-128"/>
              </a:rPr>
              <a:t> </a:t>
            </a:r>
            <a:r>
              <a:rPr lang="en-US" altLang="en-US" sz="2400" dirty="0" smtClean="0">
                <a:ea typeface="ＭＳ Ｐゴシック" pitchFamily="34" charset="-128"/>
              </a:rPr>
              <a:t>Basic tools:  </a:t>
            </a:r>
          </a:p>
          <a:p>
            <a:pPr lvl="1" eaLnBrk="1" hangingPunct="1">
              <a:spcBef>
                <a:spcPct val="0"/>
              </a:spcBef>
              <a:buFont typeface="Wingdings" pitchFamily="2" charset="2"/>
              <a:buChar char="v"/>
            </a:pPr>
            <a:r>
              <a:rPr lang="en-US" altLang="en-US" sz="2400" dirty="0" smtClean="0">
                <a:ea typeface="ＭＳ Ｐゴシック" pitchFamily="34" charset="-128"/>
              </a:rPr>
              <a:t>“</a:t>
            </a:r>
            <a:r>
              <a:rPr lang="en-US" altLang="ja-JP" sz="2400" dirty="0" smtClean="0">
                <a:solidFill>
                  <a:srgbClr val="000090"/>
                </a:solidFill>
                <a:ea typeface="ＭＳ Ｐゴシック" pitchFamily="34" charset="-128"/>
              </a:rPr>
              <a:t>risk analytics</a:t>
            </a:r>
            <a:r>
              <a:rPr lang="en-US" altLang="en-US" sz="2400" dirty="0" smtClean="0">
                <a:ea typeface="ＭＳ Ｐゴシック" pitchFamily="34" charset="-128"/>
              </a:rPr>
              <a:t>”</a:t>
            </a:r>
            <a:r>
              <a:rPr lang="en-US" altLang="ja-JP" sz="2400" dirty="0" smtClean="0">
                <a:ea typeface="ＭＳ Ｐゴシック" pitchFamily="34" charset="-128"/>
              </a:rPr>
              <a:t> </a:t>
            </a:r>
          </a:p>
          <a:p>
            <a:pPr lvl="1" eaLnBrk="1" hangingPunct="1">
              <a:spcBef>
                <a:spcPct val="0"/>
              </a:spcBef>
              <a:buFont typeface="Wingdings" pitchFamily="2" charset="2"/>
              <a:buChar char="v"/>
            </a:pPr>
            <a:r>
              <a:rPr lang="en-US" altLang="en-US" sz="2400" dirty="0" smtClean="0">
                <a:ea typeface="ＭＳ Ｐゴシック" pitchFamily="34" charset="-128"/>
              </a:rPr>
              <a:t>“</a:t>
            </a:r>
            <a:r>
              <a:rPr lang="en-US" altLang="ja-JP" sz="2400" dirty="0" smtClean="0">
                <a:solidFill>
                  <a:srgbClr val="000090"/>
                </a:solidFill>
                <a:ea typeface="ＭＳ Ｐゴシック" pitchFamily="34" charset="-128"/>
              </a:rPr>
              <a:t>performances measures</a:t>
            </a:r>
            <a:r>
              <a:rPr lang="en-US" altLang="en-US" sz="2400" dirty="0" smtClean="0">
                <a:ea typeface="ＭＳ Ｐゴシック" pitchFamily="34" charset="-128"/>
              </a:rPr>
              <a:t>”</a:t>
            </a:r>
            <a:r>
              <a:rPr lang="en-US" altLang="ja-JP" sz="2400" dirty="0" smtClean="0">
                <a:ea typeface="ＭＳ Ｐゴシック" pitchFamily="34" charset="-128"/>
              </a:rPr>
              <a:t> </a:t>
            </a:r>
          </a:p>
          <a:p>
            <a:pPr lvl="1" eaLnBrk="1" hangingPunct="1">
              <a:spcBef>
                <a:spcPct val="0"/>
              </a:spcBef>
              <a:buFontTx/>
              <a:buNone/>
            </a:pPr>
            <a:endParaRPr lang="en-US" altLang="en-US" sz="2400" dirty="0" smtClean="0">
              <a:ea typeface="ＭＳ Ｐゴシック" pitchFamily="34" charset="-128"/>
            </a:endParaRPr>
          </a:p>
          <a:p>
            <a:pPr eaLnBrk="1" hangingPunct="1">
              <a:spcBef>
                <a:spcPct val="0"/>
              </a:spcBef>
              <a:buFont typeface="Wingdings" pitchFamily="2" charset="2"/>
              <a:buChar char="v"/>
            </a:pPr>
            <a:r>
              <a:rPr lang="en-US" altLang="en-US" sz="2400" dirty="0" smtClean="0">
                <a:ea typeface="ＭＳ Ｐゴシック" pitchFamily="34" charset="-128"/>
              </a:rPr>
              <a:t>Main message:  </a:t>
            </a:r>
          </a:p>
          <a:p>
            <a:pPr lvl="1" eaLnBrk="1" hangingPunct="1">
              <a:spcBef>
                <a:spcPct val="0"/>
              </a:spcBef>
              <a:buFont typeface="Wingdings" pitchFamily="2" charset="2"/>
              <a:buChar char="v"/>
            </a:pPr>
            <a:r>
              <a:rPr lang="en-US" altLang="en-US" sz="2400" dirty="0" smtClean="0">
                <a:ea typeface="ＭＳ Ｐゴシック" pitchFamily="34" charset="-128"/>
              </a:rPr>
              <a:t>Work smarter </a:t>
            </a:r>
          </a:p>
          <a:p>
            <a:pPr lvl="1" eaLnBrk="1" hangingPunct="1">
              <a:spcBef>
                <a:spcPct val="0"/>
              </a:spcBef>
              <a:buFont typeface="Wingdings" pitchFamily="2" charset="2"/>
              <a:buChar char="v"/>
            </a:pPr>
            <a:r>
              <a:rPr lang="en-US" altLang="en-US" sz="2400" dirty="0" smtClean="0">
                <a:solidFill>
                  <a:srgbClr val="000090"/>
                </a:solidFill>
                <a:ea typeface="ＭＳ Ｐゴシック" pitchFamily="34" charset="-128"/>
              </a:rPr>
              <a:t>Demonstrate results</a:t>
            </a:r>
          </a:p>
          <a:p>
            <a:pPr eaLnBrk="1" hangingPunct="1"/>
            <a:endParaRPr lang="en-US" altLang="en-US" sz="2400" dirty="0" smtClean="0">
              <a:ea typeface="ＭＳ Ｐゴシック" pitchFamily="34" charset="-128"/>
            </a:endParaRPr>
          </a:p>
          <a:p>
            <a:pPr eaLnBrk="1" hangingPunct="1"/>
            <a:endParaRPr lang="en-US" altLang="en-US" sz="2400" dirty="0" smtClean="0">
              <a:ea typeface="ＭＳ Ｐゴシック" pitchFamily="34" charset="-128"/>
            </a:endParaRPr>
          </a:p>
          <a:p>
            <a:pPr eaLnBrk="1" hangingPunct="1"/>
            <a:endParaRPr lang="en-US" altLang="en-US" sz="2400" dirty="0" smtClean="0">
              <a:ea typeface="ＭＳ Ｐゴシック" pitchFamily="34" charset="-128"/>
            </a:endParaRPr>
          </a:p>
        </p:txBody>
      </p:sp>
      <p:sp>
        <p:nvSpPr>
          <p:cNvPr id="41988" name="Rectangle 2"/>
          <p:cNvSpPr>
            <a:spLocks noGrp="1" noChangeArrowheads="1"/>
          </p:cNvSpPr>
          <p:nvPr>
            <p:ph type="title" idx="4294967295"/>
          </p:nvPr>
        </p:nvSpPr>
        <p:spPr>
          <a:xfrm>
            <a:off x="279400" y="685801"/>
            <a:ext cx="8229600" cy="1391478"/>
          </a:xfrm>
        </p:spPr>
        <p:txBody>
          <a:bodyPr/>
          <a:lstStyle/>
          <a:p>
            <a:pPr eaLnBrk="1" hangingPunct="1"/>
            <a:r>
              <a:rPr lang="en-US" altLang="en-US" sz="3600" dirty="0" smtClean="0">
                <a:solidFill>
                  <a:srgbClr val="000090"/>
                </a:solidFill>
                <a:ea typeface="ＭＳ Ｐゴシック" pitchFamily="34" charset="-128"/>
              </a:rPr>
              <a:t>FDA’s </a:t>
            </a:r>
            <a:r>
              <a:rPr lang="en-US" altLang="en-US" sz="3600" dirty="0" smtClean="0">
                <a:solidFill>
                  <a:srgbClr val="000090"/>
                </a:solidFill>
                <a:ea typeface="ＭＳ Ｐゴシック" pitchFamily="34" charset="-128"/>
              </a:rPr>
              <a:t>International Food Safety Capacity Building Plan (ICB):  </a:t>
            </a:r>
            <a:r>
              <a:rPr lang="en-US" altLang="en-US" sz="3600" dirty="0" smtClean="0">
                <a:solidFill>
                  <a:srgbClr val="000090"/>
                </a:solidFill>
                <a:ea typeface="ＭＳ Ｐゴシック" pitchFamily="34" charset="-128"/>
              </a:rPr>
              <a:t>Overview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smtClean="0">
                <a:solidFill>
                  <a:srgbClr val="000090"/>
                </a:solidFill>
                <a:ea typeface="ＭＳ Ｐゴシック" pitchFamily="34" charset="-128"/>
              </a:rPr>
              <a:t>FSMA ICB Plan….</a:t>
            </a:r>
          </a:p>
        </p:txBody>
      </p:sp>
      <p:sp>
        <p:nvSpPr>
          <p:cNvPr id="44034" name="Content Placeholder 2"/>
          <p:cNvSpPr>
            <a:spLocks noGrp="1"/>
          </p:cNvSpPr>
          <p:nvPr>
            <p:ph idx="1"/>
          </p:nvPr>
        </p:nvSpPr>
        <p:spPr/>
        <p:txBody>
          <a:bodyPr/>
          <a:lstStyle/>
          <a:p>
            <a:pPr>
              <a:buClr>
                <a:srgbClr val="29497D"/>
              </a:buClr>
              <a:buFont typeface="Wingdings" pitchFamily="2" charset="2"/>
              <a:buChar char="v"/>
            </a:pPr>
            <a:r>
              <a:rPr lang="en-US" altLang="en-US" smtClean="0">
                <a:ea typeface="ＭＳ Ｐゴシック" pitchFamily="34" charset="-128"/>
              </a:rPr>
              <a:t>While the </a:t>
            </a:r>
            <a:r>
              <a:rPr lang="en-US" altLang="en-US" i="1" u="sng" smtClean="0">
                <a:solidFill>
                  <a:srgbClr val="000099"/>
                </a:solidFill>
                <a:ea typeface="ＭＳ Ｐゴシック" pitchFamily="34" charset="-128"/>
              </a:rPr>
              <a:t>good news</a:t>
            </a:r>
            <a:r>
              <a:rPr lang="en-US" altLang="en-US" smtClean="0">
                <a:solidFill>
                  <a:srgbClr val="000099"/>
                </a:solidFill>
                <a:ea typeface="ＭＳ Ｐゴシック" pitchFamily="34" charset="-128"/>
              </a:rPr>
              <a:t> </a:t>
            </a:r>
            <a:r>
              <a:rPr lang="en-US" altLang="en-US" smtClean="0">
                <a:ea typeface="ＭＳ Ｐゴシック" pitchFamily="34" charset="-128"/>
              </a:rPr>
              <a:t>is that FSMA mandated a comprehensive and appropriate plan to guide FDA’s capacity building work, the not-surprising news is  that it did </a:t>
            </a:r>
            <a:r>
              <a:rPr lang="en-US" altLang="en-US" i="1" u="sng" smtClean="0">
                <a:solidFill>
                  <a:srgbClr val="000099"/>
                </a:solidFill>
                <a:ea typeface="ＭＳ Ｐゴシック" pitchFamily="34" charset="-128"/>
              </a:rPr>
              <a:t>not</a:t>
            </a:r>
            <a:r>
              <a:rPr lang="en-US" altLang="en-US" smtClean="0">
                <a:solidFill>
                  <a:srgbClr val="000099"/>
                </a:solidFill>
                <a:ea typeface="ＭＳ Ｐゴシック" pitchFamily="34" charset="-128"/>
              </a:rPr>
              <a:t> </a:t>
            </a:r>
            <a:r>
              <a:rPr lang="en-US" altLang="en-US" smtClean="0">
                <a:ea typeface="ＭＳ Ｐゴシック" pitchFamily="34" charset="-128"/>
              </a:rPr>
              <a:t>include a separate appropriations for a program. </a:t>
            </a:r>
          </a:p>
          <a:p>
            <a:pPr>
              <a:buClr>
                <a:srgbClr val="29497D"/>
              </a:buClr>
              <a:buFont typeface="Wingdings" pitchFamily="2" charset="2"/>
              <a:buChar char="v"/>
            </a:pPr>
            <a:r>
              <a:rPr lang="en-US" altLang="en-US" smtClean="0">
                <a:ea typeface="ＭＳ Ｐゴシック" pitchFamily="34" charset="-128"/>
              </a:rPr>
              <a:t> Thus, the </a:t>
            </a:r>
            <a:r>
              <a:rPr lang="en-US" altLang="en-US" smtClean="0">
                <a:solidFill>
                  <a:srgbClr val="000090"/>
                </a:solidFill>
                <a:ea typeface="ＭＳ Ｐゴシック" pitchFamily="34" charset="-128"/>
              </a:rPr>
              <a:t>“work smarter” </a:t>
            </a:r>
            <a:r>
              <a:rPr lang="en-US" altLang="en-US" smtClean="0">
                <a:ea typeface="ＭＳ Ｐゴシック" pitchFamily="34" charset="-128"/>
              </a:rPr>
              <a:t>mandate….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3B711C-4D3C-486E-A1B9-DEC38ED98E47}" type="slidenum">
              <a:rPr lang="en-US" altLang="en-US" sz="1800">
                <a:latin typeface="Calibri" pitchFamily="34" charset="0"/>
              </a:rPr>
              <a:pPr eaLnBrk="1" hangingPunct="1"/>
              <a:t>9</a:t>
            </a:fld>
            <a:endParaRPr lang="en-US" altLang="en-US" sz="1800">
              <a:latin typeface="Calibri" pitchFamily="34" charset="0"/>
            </a:endParaRPr>
          </a:p>
        </p:txBody>
      </p:sp>
      <p:sp>
        <p:nvSpPr>
          <p:cNvPr id="45058" name="Rectangle 2"/>
          <p:cNvSpPr>
            <a:spLocks noGrp="1" noChangeArrowheads="1"/>
          </p:cNvSpPr>
          <p:nvPr>
            <p:ph type="title" idx="4294967295"/>
          </p:nvPr>
        </p:nvSpPr>
        <p:spPr>
          <a:xfrm>
            <a:off x="158750" y="1122363"/>
            <a:ext cx="8229600" cy="695325"/>
          </a:xfrm>
        </p:spPr>
        <p:txBody>
          <a:bodyPr/>
          <a:lstStyle/>
          <a:p>
            <a:pPr eaLnBrk="1" hangingPunct="1"/>
            <a:r>
              <a:rPr lang="en-US" altLang="en-US" i="1" smtClean="0">
                <a:solidFill>
                  <a:srgbClr val="000091"/>
                </a:solidFill>
                <a:ea typeface="ＭＳ Ｐゴシック" pitchFamily="34" charset="-128"/>
              </a:rPr>
              <a:t>Implementation of the Plan…</a:t>
            </a:r>
          </a:p>
        </p:txBody>
      </p:sp>
      <p:sp>
        <p:nvSpPr>
          <p:cNvPr id="45059" name="Rectangle 3"/>
          <p:cNvSpPr>
            <a:spLocks noGrp="1" noChangeArrowheads="1"/>
          </p:cNvSpPr>
          <p:nvPr>
            <p:ph type="body" idx="4294967295"/>
          </p:nvPr>
        </p:nvSpPr>
        <p:spPr>
          <a:xfrm>
            <a:off x="0" y="1817688"/>
            <a:ext cx="6326188" cy="4354512"/>
          </a:xfrm>
        </p:spPr>
        <p:txBody>
          <a:bodyPr/>
          <a:lstStyle/>
          <a:p>
            <a:pPr marL="0" indent="0" eaLnBrk="1" hangingPunct="1">
              <a:spcBef>
                <a:spcPct val="0"/>
              </a:spcBef>
              <a:buFontTx/>
              <a:buNone/>
            </a:pPr>
            <a:r>
              <a:rPr lang="en-US" altLang="en-US" sz="2200" dirty="0" smtClean="0">
                <a:ea typeface="ＭＳ Ｐゴシック" pitchFamily="34" charset="-128"/>
              </a:rPr>
              <a:t>	</a:t>
            </a:r>
            <a:r>
              <a:rPr lang="en-US" altLang="en-US" sz="2800" dirty="0" smtClean="0">
                <a:solidFill>
                  <a:srgbClr val="000090"/>
                </a:solidFill>
                <a:ea typeface="ＭＳ Ｐゴシック" pitchFamily="34" charset="-128"/>
              </a:rPr>
              <a:t>.…</a:t>
            </a:r>
            <a:r>
              <a:rPr lang="en-US" altLang="en-US" sz="2800" i="1" dirty="0" smtClean="0">
                <a:solidFill>
                  <a:srgbClr val="000091"/>
                </a:solidFill>
                <a:ea typeface="ＭＳ Ｐゴシック" pitchFamily="34" charset="-128"/>
              </a:rPr>
              <a:t>is a work in progress…</a:t>
            </a:r>
          </a:p>
          <a:p>
            <a:pPr marL="0" indent="0" eaLnBrk="1" hangingPunct="1">
              <a:buFontTx/>
              <a:buNone/>
            </a:pPr>
            <a:r>
              <a:rPr lang="en-US" altLang="en-US" sz="2400" dirty="0" smtClean="0">
                <a:ea typeface="ＭＳ Ｐゴシック" pitchFamily="34" charset="-128"/>
              </a:rPr>
              <a:t> </a:t>
            </a:r>
          </a:p>
          <a:p>
            <a:pPr lvl="1" eaLnBrk="1" hangingPunct="1">
              <a:buFont typeface="Wingdings" pitchFamily="2" charset="2"/>
              <a:buChar char="v"/>
            </a:pPr>
            <a:r>
              <a:rPr lang="en-US" altLang="en-US" dirty="0" smtClean="0">
                <a:solidFill>
                  <a:srgbClr val="000000"/>
                </a:solidFill>
                <a:ea typeface="ＭＳ Ｐゴシック" pitchFamily="34" charset="-128"/>
              </a:rPr>
              <a:t>Engages </a:t>
            </a:r>
            <a:r>
              <a:rPr lang="en-US" altLang="en-US" b="1" dirty="0" smtClean="0">
                <a:solidFill>
                  <a:srgbClr val="00823B"/>
                </a:solidFill>
                <a:ea typeface="ＭＳ Ｐゴシック" pitchFamily="34" charset="-128"/>
              </a:rPr>
              <a:t>partners</a:t>
            </a:r>
          </a:p>
          <a:p>
            <a:pPr lvl="1" eaLnBrk="1" hangingPunct="1">
              <a:buFont typeface="Wingdings" pitchFamily="2" charset="2"/>
              <a:buChar char="v"/>
            </a:pPr>
            <a:r>
              <a:rPr lang="en-US" altLang="en-US" dirty="0" smtClean="0">
                <a:solidFill>
                  <a:srgbClr val="000000"/>
                </a:solidFill>
                <a:ea typeface="ＭＳ Ｐゴシック" pitchFamily="34" charset="-128"/>
              </a:rPr>
              <a:t>Evaluates programs</a:t>
            </a:r>
          </a:p>
          <a:p>
            <a:pPr lvl="1" eaLnBrk="1" hangingPunct="1">
              <a:buFont typeface="Wingdings" pitchFamily="2" charset="2"/>
              <a:buChar char="v"/>
            </a:pPr>
            <a:r>
              <a:rPr lang="en-US" altLang="en-US" dirty="0" smtClean="0">
                <a:solidFill>
                  <a:srgbClr val="000000"/>
                </a:solidFill>
                <a:ea typeface="ＭＳ Ｐゴシック" pitchFamily="34" charset="-128"/>
              </a:rPr>
              <a:t>Prioritizes decision making</a:t>
            </a:r>
          </a:p>
          <a:p>
            <a:pPr lvl="1" eaLnBrk="1" hangingPunct="1">
              <a:buFont typeface="Wingdings" pitchFamily="2" charset="2"/>
              <a:buChar char="v"/>
            </a:pPr>
            <a:r>
              <a:rPr lang="en-US" altLang="en-US" dirty="0" smtClean="0">
                <a:solidFill>
                  <a:srgbClr val="000000"/>
                </a:solidFill>
                <a:ea typeface="ＭＳ Ｐゴシック" pitchFamily="34" charset="-128"/>
              </a:rPr>
              <a:t>Pursues CB </a:t>
            </a:r>
            <a:r>
              <a:rPr lang="en-US" altLang="en-US" dirty="0" smtClean="0">
                <a:solidFill>
                  <a:srgbClr val="000000"/>
                </a:solidFill>
                <a:ea typeface="ＭＳ Ｐゴシック" pitchFamily="34" charset="-128"/>
              </a:rPr>
              <a:t>internationally</a:t>
            </a:r>
          </a:p>
          <a:p>
            <a:pPr marL="457200" lvl="1" indent="0" eaLnBrk="1" hangingPunct="1">
              <a:buNone/>
            </a:pPr>
            <a:endParaRPr lang="en-US" altLang="en-US" dirty="0" smtClean="0">
              <a:solidFill>
                <a:srgbClr val="000000"/>
              </a:solidFill>
              <a:ea typeface="ＭＳ Ｐゴシック" pitchFamily="34" charset="-128"/>
            </a:endParaRPr>
          </a:p>
          <a:p>
            <a:pPr marL="0" indent="0" eaLnBrk="1" hangingPunct="1"/>
            <a:r>
              <a:rPr lang="en-US" altLang="en-US" sz="2400" i="1" dirty="0" smtClean="0">
                <a:solidFill>
                  <a:srgbClr val="00823B"/>
                </a:solidFill>
                <a:ea typeface="ＭＳ Ｐゴシック" pitchFamily="34" charset="-128"/>
              </a:rPr>
              <a:t>(emphasis on partners very intentional &amp; purposeful)</a:t>
            </a:r>
            <a:endParaRPr lang="en-US" altLang="en-US" sz="2400" i="1" dirty="0" smtClean="0">
              <a:solidFill>
                <a:srgbClr val="00823B"/>
              </a:solidFill>
              <a:ea typeface="ＭＳ Ｐゴシック" pitchFamily="34" charset="-128"/>
            </a:endParaRPr>
          </a:p>
        </p:txBody>
      </p:sp>
      <p:grpSp>
        <p:nvGrpSpPr>
          <p:cNvPr id="45060" name="Group 6"/>
          <p:cNvGrpSpPr>
            <a:grpSpLocks/>
          </p:cNvGrpSpPr>
          <p:nvPr/>
        </p:nvGrpSpPr>
        <p:grpSpPr bwMode="auto">
          <a:xfrm flipH="1">
            <a:off x="5337175" y="4065588"/>
            <a:ext cx="3876675" cy="2165350"/>
            <a:chOff x="292100" y="2303780"/>
            <a:chExt cx="5491481" cy="3685540"/>
          </a:xfrm>
        </p:grpSpPr>
        <p:pic>
          <p:nvPicPr>
            <p:cNvPr id="23558" name="Picture 4"/>
            <p:cNvPicPr>
              <a:picLocks noChangeAspect="1" noChangeArrowheads="1"/>
            </p:cNvPicPr>
            <p:nvPr/>
          </p:nvPicPr>
          <p:blipFill>
            <a:blip r:embed="rId3">
              <a:extLst>
                <a:ext uri="{28A0092B-C50C-407E-A947-70E740481C1C}">
                  <a14:useLocalDpi xmlns:a14="http://schemas.microsoft.com/office/drawing/2010/main" val="0"/>
                </a:ext>
              </a:extLst>
            </a:blip>
            <a:srcRect l="2367" b="668"/>
            <a:stretch>
              <a:fillRect/>
            </a:stretch>
          </p:blipFill>
          <p:spPr bwMode="auto">
            <a:xfrm>
              <a:off x="292100" y="2452390"/>
              <a:ext cx="4942783" cy="353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2763491" y="2303780"/>
              <a:ext cx="3020090" cy="148340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 name="Freeform 5"/>
            <p:cNvSpPr/>
            <p:nvPr/>
          </p:nvSpPr>
          <p:spPr>
            <a:xfrm>
              <a:off x="1571646" y="2347012"/>
              <a:ext cx="1821499" cy="1388833"/>
            </a:xfrm>
            <a:custGeom>
              <a:avLst/>
              <a:gdLst>
                <a:gd name="connsiteX0" fmla="*/ 106680 w 1821180"/>
                <a:gd name="connsiteY0" fmla="*/ 106680 h 1386840"/>
                <a:gd name="connsiteX1" fmla="*/ 106680 w 1821180"/>
                <a:gd name="connsiteY1" fmla="*/ 106680 h 1386840"/>
                <a:gd name="connsiteX2" fmla="*/ 167640 w 1821180"/>
                <a:gd name="connsiteY2" fmla="*/ 137160 h 1386840"/>
                <a:gd name="connsiteX3" fmla="*/ 190500 w 1821180"/>
                <a:gd name="connsiteY3" fmla="*/ 152400 h 1386840"/>
                <a:gd name="connsiteX4" fmla="*/ 220980 w 1821180"/>
                <a:gd name="connsiteY4" fmla="*/ 167640 h 1386840"/>
                <a:gd name="connsiteX5" fmla="*/ 243840 w 1821180"/>
                <a:gd name="connsiteY5" fmla="*/ 175260 h 1386840"/>
                <a:gd name="connsiteX6" fmla="*/ 312420 w 1821180"/>
                <a:gd name="connsiteY6" fmla="*/ 228600 h 1386840"/>
                <a:gd name="connsiteX7" fmla="*/ 381000 w 1821180"/>
                <a:gd name="connsiteY7" fmla="*/ 266700 h 1386840"/>
                <a:gd name="connsiteX8" fmla="*/ 419100 w 1821180"/>
                <a:gd name="connsiteY8" fmla="*/ 304800 h 1386840"/>
                <a:gd name="connsiteX9" fmla="*/ 441960 w 1821180"/>
                <a:gd name="connsiteY9" fmla="*/ 312420 h 1386840"/>
                <a:gd name="connsiteX10" fmla="*/ 510540 w 1821180"/>
                <a:gd name="connsiteY10" fmla="*/ 350520 h 1386840"/>
                <a:gd name="connsiteX11" fmla="*/ 571500 w 1821180"/>
                <a:gd name="connsiteY11" fmla="*/ 403860 h 1386840"/>
                <a:gd name="connsiteX12" fmla="*/ 594360 w 1821180"/>
                <a:gd name="connsiteY12" fmla="*/ 419100 h 1386840"/>
                <a:gd name="connsiteX13" fmla="*/ 609600 w 1821180"/>
                <a:gd name="connsiteY13" fmla="*/ 441960 h 1386840"/>
                <a:gd name="connsiteX14" fmla="*/ 632460 w 1821180"/>
                <a:gd name="connsiteY14" fmla="*/ 457200 h 1386840"/>
                <a:gd name="connsiteX15" fmla="*/ 662940 w 1821180"/>
                <a:gd name="connsiteY15" fmla="*/ 502920 h 1386840"/>
                <a:gd name="connsiteX16" fmla="*/ 708660 w 1821180"/>
                <a:gd name="connsiteY16" fmla="*/ 541020 h 1386840"/>
                <a:gd name="connsiteX17" fmla="*/ 731520 w 1821180"/>
                <a:gd name="connsiteY17" fmla="*/ 586740 h 1386840"/>
                <a:gd name="connsiteX18" fmla="*/ 762000 w 1821180"/>
                <a:gd name="connsiteY18" fmla="*/ 632460 h 1386840"/>
                <a:gd name="connsiteX19" fmla="*/ 784860 w 1821180"/>
                <a:gd name="connsiteY19" fmla="*/ 662940 h 1386840"/>
                <a:gd name="connsiteX20" fmla="*/ 1211580 w 1821180"/>
                <a:gd name="connsiteY20" fmla="*/ 1386840 h 1386840"/>
                <a:gd name="connsiteX21" fmla="*/ 1821180 w 1821180"/>
                <a:gd name="connsiteY21" fmla="*/ 38100 h 1386840"/>
                <a:gd name="connsiteX22" fmla="*/ 0 w 1821180"/>
                <a:gd name="connsiteY22" fmla="*/ 0 h 1386840"/>
                <a:gd name="connsiteX23" fmla="*/ 106680 w 1821180"/>
                <a:gd name="connsiteY23" fmla="*/ 106680 h 13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1180" h="1386840">
                  <a:moveTo>
                    <a:pt x="106680" y="106680"/>
                  </a:moveTo>
                  <a:lnTo>
                    <a:pt x="106680" y="106680"/>
                  </a:lnTo>
                  <a:cubicBezTo>
                    <a:pt x="127000" y="116840"/>
                    <a:pt x="147696" y="126281"/>
                    <a:pt x="167640" y="137160"/>
                  </a:cubicBezTo>
                  <a:cubicBezTo>
                    <a:pt x="175680" y="141545"/>
                    <a:pt x="182549" y="147856"/>
                    <a:pt x="190500" y="152400"/>
                  </a:cubicBezTo>
                  <a:cubicBezTo>
                    <a:pt x="200363" y="158036"/>
                    <a:pt x="210539" y="163165"/>
                    <a:pt x="220980" y="167640"/>
                  </a:cubicBezTo>
                  <a:cubicBezTo>
                    <a:pt x="228363" y="170804"/>
                    <a:pt x="236819" y="171359"/>
                    <a:pt x="243840" y="175260"/>
                  </a:cubicBezTo>
                  <a:cubicBezTo>
                    <a:pt x="332051" y="224266"/>
                    <a:pt x="256884" y="185406"/>
                    <a:pt x="312420" y="228600"/>
                  </a:cubicBezTo>
                  <a:cubicBezTo>
                    <a:pt x="351722" y="259169"/>
                    <a:pt x="346509" y="255203"/>
                    <a:pt x="381000" y="266700"/>
                  </a:cubicBezTo>
                  <a:cubicBezTo>
                    <a:pt x="396240" y="289560"/>
                    <a:pt x="393700" y="292100"/>
                    <a:pt x="419100" y="304800"/>
                  </a:cubicBezTo>
                  <a:cubicBezTo>
                    <a:pt x="426284" y="308392"/>
                    <a:pt x="434939" y="308519"/>
                    <a:pt x="441960" y="312420"/>
                  </a:cubicBezTo>
                  <a:cubicBezTo>
                    <a:pt x="520565" y="356089"/>
                    <a:pt x="458814" y="333278"/>
                    <a:pt x="510540" y="350520"/>
                  </a:cubicBezTo>
                  <a:cubicBezTo>
                    <a:pt x="535940" y="388620"/>
                    <a:pt x="518160" y="368300"/>
                    <a:pt x="571500" y="403860"/>
                  </a:cubicBezTo>
                  <a:lnTo>
                    <a:pt x="594360" y="419100"/>
                  </a:lnTo>
                  <a:cubicBezTo>
                    <a:pt x="599440" y="426720"/>
                    <a:pt x="603124" y="435484"/>
                    <a:pt x="609600" y="441960"/>
                  </a:cubicBezTo>
                  <a:cubicBezTo>
                    <a:pt x="616076" y="448436"/>
                    <a:pt x="626429" y="450308"/>
                    <a:pt x="632460" y="457200"/>
                  </a:cubicBezTo>
                  <a:cubicBezTo>
                    <a:pt x="644521" y="470984"/>
                    <a:pt x="647700" y="492760"/>
                    <a:pt x="662940" y="502920"/>
                  </a:cubicBezTo>
                  <a:cubicBezTo>
                    <a:pt x="685417" y="517905"/>
                    <a:pt x="690325" y="519018"/>
                    <a:pt x="708660" y="541020"/>
                  </a:cubicBezTo>
                  <a:cubicBezTo>
                    <a:pt x="742488" y="581614"/>
                    <a:pt x="708609" y="545500"/>
                    <a:pt x="731520" y="586740"/>
                  </a:cubicBezTo>
                  <a:cubicBezTo>
                    <a:pt x="740415" y="602751"/>
                    <a:pt x="751840" y="617220"/>
                    <a:pt x="762000" y="632460"/>
                  </a:cubicBezTo>
                  <a:cubicBezTo>
                    <a:pt x="779233" y="658309"/>
                    <a:pt x="770764" y="648844"/>
                    <a:pt x="784860" y="662940"/>
                  </a:cubicBezTo>
                  <a:lnTo>
                    <a:pt x="1211580" y="1386840"/>
                  </a:lnTo>
                  <a:lnTo>
                    <a:pt x="1821180" y="38100"/>
                  </a:lnTo>
                  <a:lnTo>
                    <a:pt x="0" y="0"/>
                  </a:lnTo>
                  <a:lnTo>
                    <a:pt x="106680" y="10668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OB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4923</TotalTime>
  <Words>2462</Words>
  <Application>Microsoft Office PowerPoint</Application>
  <PresentationFormat>On-screen Show (4:3)</PresentationFormat>
  <Paragraphs>246</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ＭＳ Ｐゴシック</vt:lpstr>
      <vt:lpstr>Calibri</vt:lpstr>
      <vt:lpstr>ＭＳ Ｐゴシック</vt:lpstr>
      <vt:lpstr>Wingdings</vt:lpstr>
      <vt:lpstr>Gulim</vt:lpstr>
      <vt:lpstr>ヒラギノ角ゴ Pro W3</vt:lpstr>
      <vt:lpstr>GLOBE</vt:lpstr>
      <vt:lpstr>1_GLOBE</vt:lpstr>
      <vt:lpstr>A Purposeful Engagement: FDA’s International Food Safety Capacity-Building Plan</vt:lpstr>
      <vt:lpstr>International Food Safety Capacity Building Plan (ICB) </vt:lpstr>
      <vt:lpstr>Food Safety Modernization Act (FSMA)</vt:lpstr>
      <vt:lpstr>FSMA Section 305</vt:lpstr>
      <vt:lpstr>FDA’s Guiding Principles</vt:lpstr>
      <vt:lpstr>Paris Principles</vt:lpstr>
      <vt:lpstr>FDA’s International Food Safety Capacity Building Plan (ICB):  Overview</vt:lpstr>
      <vt:lpstr>FSMA ICB Plan….</vt:lpstr>
      <vt:lpstr>Implementation of the Plan…</vt:lpstr>
      <vt:lpstr>ICB:  Goals &amp; Objectives</vt:lpstr>
      <vt:lpstr>ICB:  Supporting Activities                                                                                                       (CONT.)</vt:lpstr>
      <vt:lpstr>PowerPoint Presentation</vt:lpstr>
      <vt:lpstr>ICB: Goals &amp; Objectives</vt:lpstr>
      <vt:lpstr>ICB:  Supporting Activities</vt:lpstr>
      <vt:lpstr>ICB: Supporting Activities</vt:lpstr>
      <vt:lpstr>ICB: Supporting Activities</vt:lpstr>
      <vt:lpstr>ICB Supporiting Activities  (cont.)</vt:lpstr>
      <vt:lpstr>Considerations for AFDO’s International Work</vt:lpstr>
      <vt:lpstr>More Considerations for AFDO</vt:lpstr>
      <vt:lpstr>For More Information</vt:lpstr>
      <vt:lpstr>  Thank you!  </vt:lpstr>
    </vt:vector>
  </TitlesOfParts>
  <Company>Brightline Media,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Mia Rommel</dc:creator>
  <cp:lastModifiedBy>Cathleen Barnes</cp:lastModifiedBy>
  <cp:revision>168</cp:revision>
  <cp:lastPrinted>2014-06-18T18:09:50Z</cp:lastPrinted>
  <dcterms:created xsi:type="dcterms:W3CDTF">2011-07-20T18:17:10Z</dcterms:created>
  <dcterms:modified xsi:type="dcterms:W3CDTF">2014-06-18T21:18:14Z</dcterms:modified>
</cp:coreProperties>
</file>