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3"/>
  </p:notesMasterIdLst>
  <p:handoutMasterIdLst>
    <p:handoutMasterId r:id="rId14"/>
  </p:handoutMasterIdLst>
  <p:sldIdLst>
    <p:sldId id="540" r:id="rId5"/>
    <p:sldId id="619" r:id="rId6"/>
    <p:sldId id="624" r:id="rId7"/>
    <p:sldId id="625" r:id="rId8"/>
    <p:sldId id="626" r:id="rId9"/>
    <p:sldId id="621" r:id="rId10"/>
    <p:sldId id="623" r:id="rId11"/>
    <p:sldId id="627" r:id="rId12"/>
  </p:sldIdLst>
  <p:sldSz cx="9144000" cy="6858000" type="screen4x3"/>
  <p:notesSz cx="7010400" cy="9296400"/>
  <p:defaultTextStyle>
    <a:defPPr>
      <a:defRPr lang="en-US"/>
    </a:defPPr>
    <a:lvl1pPr algn="l" rtl="0" fontAlgn="base">
      <a:lnSpc>
        <a:spcPct val="80000"/>
      </a:lnSpc>
      <a:spcBef>
        <a:spcPct val="0"/>
      </a:spcBef>
      <a:spcAft>
        <a:spcPct val="0"/>
      </a:spcAft>
      <a:defRPr sz="2000" kern="1200">
        <a:solidFill>
          <a:schemeClr val="tx1"/>
        </a:solidFill>
        <a:latin typeface="Arial" charset="0"/>
        <a:ea typeface="+mn-ea"/>
        <a:cs typeface="+mn-cs"/>
      </a:defRPr>
    </a:lvl1pPr>
    <a:lvl2pPr marL="457200" algn="l" rtl="0" fontAlgn="base">
      <a:lnSpc>
        <a:spcPct val="80000"/>
      </a:lnSpc>
      <a:spcBef>
        <a:spcPct val="0"/>
      </a:spcBef>
      <a:spcAft>
        <a:spcPct val="0"/>
      </a:spcAft>
      <a:defRPr sz="2000" kern="1200">
        <a:solidFill>
          <a:schemeClr val="tx1"/>
        </a:solidFill>
        <a:latin typeface="Arial" charset="0"/>
        <a:ea typeface="+mn-ea"/>
        <a:cs typeface="+mn-cs"/>
      </a:defRPr>
    </a:lvl2pPr>
    <a:lvl3pPr marL="914400" algn="l" rtl="0" fontAlgn="base">
      <a:lnSpc>
        <a:spcPct val="80000"/>
      </a:lnSpc>
      <a:spcBef>
        <a:spcPct val="0"/>
      </a:spcBef>
      <a:spcAft>
        <a:spcPct val="0"/>
      </a:spcAft>
      <a:defRPr sz="2000" kern="1200">
        <a:solidFill>
          <a:schemeClr val="tx1"/>
        </a:solidFill>
        <a:latin typeface="Arial" charset="0"/>
        <a:ea typeface="+mn-ea"/>
        <a:cs typeface="+mn-cs"/>
      </a:defRPr>
    </a:lvl3pPr>
    <a:lvl4pPr marL="1371600" algn="l" rtl="0" fontAlgn="base">
      <a:lnSpc>
        <a:spcPct val="80000"/>
      </a:lnSpc>
      <a:spcBef>
        <a:spcPct val="0"/>
      </a:spcBef>
      <a:spcAft>
        <a:spcPct val="0"/>
      </a:spcAft>
      <a:defRPr sz="2000" kern="1200">
        <a:solidFill>
          <a:schemeClr val="tx1"/>
        </a:solidFill>
        <a:latin typeface="Arial" charset="0"/>
        <a:ea typeface="+mn-ea"/>
        <a:cs typeface="+mn-cs"/>
      </a:defRPr>
    </a:lvl4pPr>
    <a:lvl5pPr marL="1828800" algn="l" rtl="0" fontAlgn="base">
      <a:lnSpc>
        <a:spcPct val="80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3F4"/>
    <a:srgbClr val="F3F9FA"/>
    <a:srgbClr val="21638B"/>
    <a:srgbClr val="3366FF"/>
    <a:srgbClr val="FFFF99"/>
    <a:srgbClr val="F8D268"/>
    <a:srgbClr val="0000FF"/>
    <a:srgbClr val="000066"/>
    <a:srgbClr val="0000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8" autoAdjust="0"/>
    <p:restoredTop sz="72071" autoAdjust="0"/>
  </p:normalViewPr>
  <p:slideViewPr>
    <p:cSldViewPr snapToGrid="0">
      <p:cViewPr>
        <p:scale>
          <a:sx n="75" d="100"/>
          <a:sy n="75" d="100"/>
        </p:scale>
        <p:origin x="-2712" y="-528"/>
      </p:cViewPr>
      <p:guideLst>
        <p:guide orient="horz" pos="4251"/>
        <p:guide orient="horz" pos="675"/>
        <p:guide orient="horz" pos="453"/>
        <p:guide pos="290"/>
        <p:guide pos="357"/>
        <p:guide pos="5438"/>
        <p:guide pos="3003"/>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3492" y="-72"/>
      </p:cViewPr>
      <p:guideLst>
        <p:guide orient="horz" pos="240"/>
        <p:guide orient="horz" pos="2646"/>
        <p:guide pos="721"/>
        <p:guide pos="37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3041650" cy="465138"/>
          </a:xfrm>
          <a:prstGeom prst="rect">
            <a:avLst/>
          </a:prstGeom>
          <a:noFill/>
          <a:ln w="9525">
            <a:noFill/>
            <a:miter lim="800000"/>
            <a:headEnd/>
            <a:tailEnd/>
          </a:ln>
          <a:effectLst/>
        </p:spPr>
        <p:txBody>
          <a:bodyPr vert="horz" wrap="square" lIns="90980" tIns="45490" rIns="90980" bIns="45490" numCol="1" anchor="t" anchorCtr="0" compatLnSpc="1">
            <a:prstTxWarp prst="textNoShape">
              <a:avLst/>
            </a:prstTxWarp>
          </a:bodyPr>
          <a:lstStyle>
            <a:lvl1pPr defTabSz="911129">
              <a:lnSpc>
                <a:spcPct val="100000"/>
              </a:lnSpc>
              <a:defRPr sz="1200" b="1">
                <a:latin typeface="Arial" charset="0"/>
              </a:defRPr>
            </a:lvl1pPr>
          </a:lstStyle>
          <a:p>
            <a:pPr>
              <a:defRPr/>
            </a:pPr>
            <a:endParaRPr lang="en-US" dirty="0"/>
          </a:p>
        </p:txBody>
      </p:sp>
      <p:sp>
        <p:nvSpPr>
          <p:cNvPr id="43011" name="Rectangle 3"/>
          <p:cNvSpPr>
            <a:spLocks noGrp="1" noChangeArrowheads="1"/>
          </p:cNvSpPr>
          <p:nvPr>
            <p:ph type="dt" sz="quarter" idx="1"/>
          </p:nvPr>
        </p:nvSpPr>
        <p:spPr bwMode="auto">
          <a:xfrm>
            <a:off x="3968750" y="1"/>
            <a:ext cx="3041650" cy="465138"/>
          </a:xfrm>
          <a:prstGeom prst="rect">
            <a:avLst/>
          </a:prstGeom>
          <a:noFill/>
          <a:ln w="9525">
            <a:noFill/>
            <a:miter lim="800000"/>
            <a:headEnd/>
            <a:tailEnd/>
          </a:ln>
          <a:effectLst/>
        </p:spPr>
        <p:txBody>
          <a:bodyPr vert="horz" wrap="square" lIns="90980" tIns="45490" rIns="90980" bIns="45490" numCol="1" anchor="t" anchorCtr="0" compatLnSpc="1">
            <a:prstTxWarp prst="textNoShape">
              <a:avLst/>
            </a:prstTxWarp>
          </a:bodyPr>
          <a:lstStyle>
            <a:lvl1pPr algn="r" defTabSz="911129">
              <a:lnSpc>
                <a:spcPct val="100000"/>
              </a:lnSpc>
              <a:defRPr sz="1200" b="1">
                <a:latin typeface="Arial" charset="0"/>
              </a:defRPr>
            </a:lvl1pPr>
          </a:lstStyle>
          <a:p>
            <a:pPr>
              <a:defRPr/>
            </a:pPr>
            <a:endParaRPr lang="en-US" dirty="0"/>
          </a:p>
        </p:txBody>
      </p:sp>
      <p:sp>
        <p:nvSpPr>
          <p:cNvPr id="43012" name="Rectangle 4"/>
          <p:cNvSpPr>
            <a:spLocks noGrp="1" noChangeArrowheads="1"/>
          </p:cNvSpPr>
          <p:nvPr>
            <p:ph type="ftr" sz="quarter" idx="2"/>
          </p:nvPr>
        </p:nvSpPr>
        <p:spPr bwMode="auto">
          <a:xfrm>
            <a:off x="0" y="8831264"/>
            <a:ext cx="3041650" cy="465137"/>
          </a:xfrm>
          <a:prstGeom prst="rect">
            <a:avLst/>
          </a:prstGeom>
          <a:noFill/>
          <a:ln w="9525">
            <a:noFill/>
            <a:miter lim="800000"/>
            <a:headEnd/>
            <a:tailEnd/>
          </a:ln>
          <a:effectLst/>
        </p:spPr>
        <p:txBody>
          <a:bodyPr vert="horz" wrap="square" lIns="90980" tIns="45490" rIns="90980" bIns="45490" numCol="1" anchor="b" anchorCtr="0" compatLnSpc="1">
            <a:prstTxWarp prst="textNoShape">
              <a:avLst/>
            </a:prstTxWarp>
          </a:bodyPr>
          <a:lstStyle>
            <a:lvl1pPr defTabSz="911129">
              <a:lnSpc>
                <a:spcPct val="100000"/>
              </a:lnSpc>
              <a:defRPr sz="1200" b="1">
                <a:latin typeface="Arial" charset="0"/>
              </a:defRPr>
            </a:lvl1pPr>
          </a:lstStyle>
          <a:p>
            <a:pPr>
              <a:defRPr/>
            </a:pPr>
            <a:endParaRPr lang="en-US" dirty="0"/>
          </a:p>
        </p:txBody>
      </p:sp>
      <p:sp>
        <p:nvSpPr>
          <p:cNvPr id="43013" name="Rectangle 5"/>
          <p:cNvSpPr>
            <a:spLocks noGrp="1" noChangeArrowheads="1"/>
          </p:cNvSpPr>
          <p:nvPr>
            <p:ph type="sldNum" sz="quarter" idx="3"/>
          </p:nvPr>
        </p:nvSpPr>
        <p:spPr bwMode="auto">
          <a:xfrm>
            <a:off x="3968750" y="8831264"/>
            <a:ext cx="3041650" cy="465137"/>
          </a:xfrm>
          <a:prstGeom prst="rect">
            <a:avLst/>
          </a:prstGeom>
          <a:noFill/>
          <a:ln w="9525">
            <a:noFill/>
            <a:miter lim="800000"/>
            <a:headEnd/>
            <a:tailEnd/>
          </a:ln>
          <a:effectLst/>
        </p:spPr>
        <p:txBody>
          <a:bodyPr vert="horz" wrap="square" lIns="90980" tIns="45490" rIns="90980" bIns="45490" numCol="1" anchor="b" anchorCtr="0" compatLnSpc="1">
            <a:prstTxWarp prst="textNoShape">
              <a:avLst/>
            </a:prstTxWarp>
          </a:bodyPr>
          <a:lstStyle>
            <a:lvl1pPr algn="r" defTabSz="911129">
              <a:lnSpc>
                <a:spcPct val="100000"/>
              </a:lnSpc>
              <a:defRPr sz="1200" b="1">
                <a:latin typeface="Arial" charset="0"/>
              </a:defRPr>
            </a:lvl1pPr>
          </a:lstStyle>
          <a:p>
            <a:pPr>
              <a:defRPr/>
            </a:pPr>
            <a:fld id="{427DE9E2-6C3F-4D62-9DE3-0A01DCF3AF0F}" type="slidenum">
              <a:rPr lang="en-US"/>
              <a:pPr>
                <a:defRPr/>
              </a:pPr>
              <a:t>‹#›</a:t>
            </a:fld>
            <a:endParaRPr lang="en-US" dirty="0"/>
          </a:p>
        </p:txBody>
      </p:sp>
    </p:spTree>
    <p:extLst>
      <p:ext uri="{BB962C8B-B14F-4D97-AF65-F5344CB8AC3E}">
        <p14:creationId xmlns:p14="http://schemas.microsoft.com/office/powerpoint/2010/main" val="4093532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3041650" cy="465138"/>
          </a:xfrm>
          <a:prstGeom prst="rect">
            <a:avLst/>
          </a:prstGeom>
          <a:noFill/>
          <a:ln w="9525">
            <a:noFill/>
            <a:miter lim="800000"/>
            <a:headEnd/>
            <a:tailEnd/>
          </a:ln>
          <a:effectLst/>
        </p:spPr>
        <p:txBody>
          <a:bodyPr vert="horz" wrap="square" lIns="90980" tIns="45490" rIns="90980" bIns="45490" numCol="1" anchor="t" anchorCtr="0" compatLnSpc="1">
            <a:prstTxWarp prst="textNoShape">
              <a:avLst/>
            </a:prstTxWarp>
          </a:bodyPr>
          <a:lstStyle>
            <a:lvl1pPr defTabSz="911129">
              <a:lnSpc>
                <a:spcPct val="100000"/>
              </a:lnSpc>
              <a:defRPr sz="1200" b="1">
                <a:latin typeface="Arial" charset="0"/>
              </a:defRPr>
            </a:lvl1pPr>
          </a:lstStyle>
          <a:p>
            <a:pPr>
              <a:defRPr/>
            </a:pPr>
            <a:endParaRPr lang="en-US" dirty="0"/>
          </a:p>
        </p:txBody>
      </p:sp>
      <p:sp>
        <p:nvSpPr>
          <p:cNvPr id="9219" name="Rectangle 3"/>
          <p:cNvSpPr>
            <a:spLocks noGrp="1" noChangeArrowheads="1"/>
          </p:cNvSpPr>
          <p:nvPr>
            <p:ph type="dt" idx="1"/>
          </p:nvPr>
        </p:nvSpPr>
        <p:spPr bwMode="auto">
          <a:xfrm>
            <a:off x="3968750" y="1"/>
            <a:ext cx="3041650" cy="465138"/>
          </a:xfrm>
          <a:prstGeom prst="rect">
            <a:avLst/>
          </a:prstGeom>
          <a:noFill/>
          <a:ln w="9525">
            <a:noFill/>
            <a:miter lim="800000"/>
            <a:headEnd/>
            <a:tailEnd/>
          </a:ln>
          <a:effectLst/>
        </p:spPr>
        <p:txBody>
          <a:bodyPr vert="horz" wrap="square" lIns="90980" tIns="45490" rIns="90980" bIns="45490" numCol="1" anchor="t" anchorCtr="0" compatLnSpc="1">
            <a:prstTxWarp prst="textNoShape">
              <a:avLst/>
            </a:prstTxWarp>
          </a:bodyPr>
          <a:lstStyle>
            <a:lvl1pPr algn="r" defTabSz="911129">
              <a:lnSpc>
                <a:spcPct val="100000"/>
              </a:lnSpc>
              <a:defRPr sz="1200" b="1">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903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35039" y="4416426"/>
            <a:ext cx="5140325" cy="4181475"/>
          </a:xfrm>
          <a:prstGeom prst="rect">
            <a:avLst/>
          </a:prstGeom>
          <a:noFill/>
          <a:ln w="9525">
            <a:noFill/>
            <a:miter lim="800000"/>
            <a:headEnd/>
            <a:tailEnd/>
          </a:ln>
          <a:effectLst/>
        </p:spPr>
        <p:txBody>
          <a:bodyPr vert="horz" wrap="square" lIns="90980" tIns="45490" rIns="90980" bIns="454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4"/>
            <a:ext cx="3041650" cy="465137"/>
          </a:xfrm>
          <a:prstGeom prst="rect">
            <a:avLst/>
          </a:prstGeom>
          <a:noFill/>
          <a:ln w="9525">
            <a:noFill/>
            <a:miter lim="800000"/>
            <a:headEnd/>
            <a:tailEnd/>
          </a:ln>
          <a:effectLst/>
        </p:spPr>
        <p:txBody>
          <a:bodyPr vert="horz" wrap="square" lIns="90980" tIns="45490" rIns="90980" bIns="45490" numCol="1" anchor="b" anchorCtr="0" compatLnSpc="1">
            <a:prstTxWarp prst="textNoShape">
              <a:avLst/>
            </a:prstTxWarp>
          </a:bodyPr>
          <a:lstStyle>
            <a:lvl1pPr defTabSz="911129">
              <a:lnSpc>
                <a:spcPct val="100000"/>
              </a:lnSpc>
              <a:defRPr sz="1200" b="1">
                <a:latin typeface="Arial" charset="0"/>
              </a:defRPr>
            </a:lvl1pPr>
          </a:lstStyle>
          <a:p>
            <a:pPr>
              <a:defRPr/>
            </a:pPr>
            <a:endParaRPr lang="en-US" dirty="0"/>
          </a:p>
        </p:txBody>
      </p:sp>
      <p:sp>
        <p:nvSpPr>
          <p:cNvPr id="9223" name="Rectangle 7"/>
          <p:cNvSpPr>
            <a:spLocks noGrp="1" noChangeArrowheads="1"/>
          </p:cNvSpPr>
          <p:nvPr>
            <p:ph type="sldNum" sz="quarter" idx="5"/>
          </p:nvPr>
        </p:nvSpPr>
        <p:spPr bwMode="auto">
          <a:xfrm>
            <a:off x="3968750" y="8831264"/>
            <a:ext cx="3041650" cy="465137"/>
          </a:xfrm>
          <a:prstGeom prst="rect">
            <a:avLst/>
          </a:prstGeom>
          <a:noFill/>
          <a:ln w="9525">
            <a:noFill/>
            <a:miter lim="800000"/>
            <a:headEnd/>
            <a:tailEnd/>
          </a:ln>
          <a:effectLst/>
        </p:spPr>
        <p:txBody>
          <a:bodyPr vert="horz" wrap="square" lIns="90980" tIns="45490" rIns="90980" bIns="45490" numCol="1" anchor="b" anchorCtr="0" compatLnSpc="1">
            <a:prstTxWarp prst="textNoShape">
              <a:avLst/>
            </a:prstTxWarp>
          </a:bodyPr>
          <a:lstStyle>
            <a:lvl1pPr algn="r" defTabSz="911129">
              <a:lnSpc>
                <a:spcPct val="100000"/>
              </a:lnSpc>
              <a:defRPr sz="1200" b="1">
                <a:latin typeface="Arial" charset="0"/>
              </a:defRPr>
            </a:lvl1pPr>
          </a:lstStyle>
          <a:p>
            <a:pPr>
              <a:defRPr/>
            </a:pPr>
            <a:fld id="{1DCF3047-06B4-4C29-A9E0-4CCCBCB73203}" type="slidenum">
              <a:rPr lang="en-US"/>
              <a:pPr>
                <a:defRPr/>
              </a:pPr>
              <a:t>‹#›</a:t>
            </a:fld>
            <a:endParaRPr lang="en-US" dirty="0"/>
          </a:p>
        </p:txBody>
      </p:sp>
    </p:spTree>
    <p:extLst>
      <p:ext uri="{BB962C8B-B14F-4D97-AF65-F5344CB8AC3E}">
        <p14:creationId xmlns:p14="http://schemas.microsoft.com/office/powerpoint/2010/main" val="1202573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233488" y="681038"/>
            <a:ext cx="4632325" cy="3475037"/>
          </a:xfrm>
          <a:ln/>
        </p:spPr>
      </p:sp>
      <p:sp>
        <p:nvSpPr>
          <p:cNvPr id="16387" name="Rectangle 3"/>
          <p:cNvSpPr>
            <a:spLocks noGrp="1" noChangeArrowheads="1"/>
          </p:cNvSpPr>
          <p:nvPr>
            <p:ph type="body" idx="1"/>
          </p:nvPr>
        </p:nvSpPr>
        <p:spPr>
          <a:xfrm>
            <a:off x="904876" y="4383089"/>
            <a:ext cx="5200650" cy="4230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22" tIns="45412" rIns="90822" bIns="45412"/>
          <a:lstStyle/>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Protecting the public, industry and environment from unsafe products is a daunting task in our modern, global, economy where the </a:t>
            </a:r>
            <a:r>
              <a:rPr lang="en-US" sz="1200" kern="1200" dirty="0" smtClean="0">
                <a:solidFill>
                  <a:schemeClr val="tx1"/>
                </a:solidFill>
                <a:effectLst/>
                <a:latin typeface="Times New Roman" pitchFamily="18" charset="0"/>
                <a:ea typeface="+mn-ea"/>
                <a:cs typeface="+mn-cs"/>
              </a:rPr>
              <a:t>U.S. </a:t>
            </a:r>
            <a:r>
              <a:rPr lang="en-US" sz="1200" kern="1200" dirty="0" smtClean="0">
                <a:solidFill>
                  <a:schemeClr val="tx1"/>
                </a:solidFill>
                <a:effectLst/>
                <a:latin typeface="Times New Roman" pitchFamily="18" charset="0"/>
                <a:ea typeface="+mn-ea"/>
                <a:cs typeface="+mn-cs"/>
              </a:rPr>
              <a:t>is looking at almost $3 trillion in imports each year. </a:t>
            </a: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Necessarily we are meeting this challenge by deploying a wide variety of tools; key among these is constructive engagement with our government and industry partners.  </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CBP is at the front line for all cargo coming in and exiting the country</a:t>
            </a:r>
          </a:p>
          <a:p>
            <a:pPr marL="171450" lvl="0" indent="-171450">
              <a:buFont typeface="Arial" panose="020B0604020202020204" pitchFamily="34" charset="0"/>
              <a:buChar char="•"/>
            </a:pPr>
            <a:r>
              <a:rPr lang="en-US" sz="1200" kern="1200" baseline="0" dirty="0" smtClean="0">
                <a:solidFill>
                  <a:schemeClr val="tx1"/>
                </a:solidFill>
                <a:effectLst/>
                <a:latin typeface="Times New Roman" pitchFamily="18" charset="0"/>
                <a:ea typeface="+mn-ea"/>
                <a:cs typeface="+mn-cs"/>
              </a:rPr>
              <a:t>In addition to being focused on preventing harmful or unsafe drug and food products from reaching consumers, CBP is also focused on protecting U.S.  agriculture from harmful pest and diseases </a:t>
            </a:r>
            <a:endParaRPr lang="en-US" sz="120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CBP works hand in hand w/ many agencies to ensure safety of incoming food and pharmaceutical</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products</a:t>
            </a: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Personnel</a:t>
            </a:r>
            <a:r>
              <a:rPr lang="en-US" sz="1200" kern="1200" baseline="0" dirty="0" smtClean="0">
                <a:solidFill>
                  <a:schemeClr val="tx1"/>
                </a:solidFill>
                <a:effectLst/>
                <a:latin typeface="Times New Roman" pitchFamily="18" charset="0"/>
                <a:ea typeface="+mn-ea"/>
                <a:cs typeface="+mn-cs"/>
              </a:rPr>
              <a:t> are stationed at ports all over the world to process cargo coming into and out of the U.S. to determine if it is safe/compliant or should be further scrutinized</a:t>
            </a:r>
          </a:p>
          <a:p>
            <a:pPr marL="171450" lvl="0" indent="-171450">
              <a:buFont typeface="Arial" panose="020B0604020202020204" pitchFamily="34" charset="0"/>
              <a:buChar char="•"/>
            </a:pPr>
            <a:r>
              <a:rPr lang="en-US" sz="1200" kern="1200" baseline="0" dirty="0" smtClean="0">
                <a:solidFill>
                  <a:schemeClr val="tx1"/>
                </a:solidFill>
                <a:effectLst/>
                <a:latin typeface="Times New Roman" pitchFamily="18" charset="0"/>
                <a:ea typeface="+mn-ea"/>
                <a:cs typeface="+mn-cs"/>
              </a:rPr>
              <a:t>The work of the CBP officers and Agriculture Specialists has an important economic impact on the U.S. agriculture and pharmaceutical industries by helping to keep unsafe items from finding their way into our grocery stores, pharmacies, etc. </a:t>
            </a:r>
          </a:p>
          <a:p>
            <a:pPr marL="171450" lvl="0" indent="-171450">
              <a:buFont typeface="Arial" panose="020B0604020202020204" pitchFamily="34" charset="0"/>
              <a:buChar char="•"/>
            </a:pPr>
            <a:r>
              <a:rPr lang="en-US" sz="1200" kern="1200" baseline="0" dirty="0" smtClean="0">
                <a:solidFill>
                  <a:schemeClr val="tx1"/>
                </a:solidFill>
                <a:effectLst/>
                <a:latin typeface="Times New Roman" pitchFamily="18" charset="0"/>
                <a:ea typeface="+mn-ea"/>
                <a:cs typeface="+mn-cs"/>
              </a:rPr>
              <a:t>In FY13 the total value of goods imported into the U.S was $2.38 trillion</a:t>
            </a:r>
          </a:p>
          <a:p>
            <a:pPr marL="628650" lvl="1" indent="-171450">
              <a:buFont typeface="Arial" panose="020B0604020202020204" pitchFamily="34" charset="0"/>
              <a:buChar char="•"/>
            </a:pPr>
            <a:r>
              <a:rPr lang="en-US" sz="1200" kern="1200" baseline="0" dirty="0" smtClean="0">
                <a:solidFill>
                  <a:schemeClr val="tx1"/>
                </a:solidFill>
                <a:effectLst/>
                <a:latin typeface="Times New Roman" pitchFamily="18" charset="0"/>
                <a:ea typeface="+mn-ea"/>
                <a:cs typeface="+mn-cs"/>
              </a:rPr>
              <a:t>The agriculture industry and prepared products industry, for FY13, imported $127 billion in goods</a:t>
            </a:r>
          </a:p>
          <a:p>
            <a:pPr marL="628650" lvl="1" indent="-171450">
              <a:buFont typeface="Arial" panose="020B0604020202020204" pitchFamily="34" charset="0"/>
              <a:buChar char="•"/>
            </a:pPr>
            <a:r>
              <a:rPr lang="en-US" sz="1200" kern="1200" baseline="0" dirty="0" smtClean="0">
                <a:solidFill>
                  <a:schemeClr val="tx1"/>
                </a:solidFill>
                <a:effectLst/>
                <a:latin typeface="Times New Roman" pitchFamily="18" charset="0"/>
                <a:ea typeface="+mn-ea"/>
                <a:cs typeface="+mn-cs"/>
              </a:rPr>
              <a:t>The pharmaceuticals industry imported $</a:t>
            </a:r>
            <a:r>
              <a:rPr lang="en-US" sz="1200" kern="1200" baseline="0" dirty="0" smtClean="0">
                <a:solidFill>
                  <a:srgbClr val="FF0000"/>
                </a:solidFill>
                <a:effectLst/>
                <a:latin typeface="Times New Roman" pitchFamily="18" charset="0"/>
                <a:ea typeface="+mn-ea"/>
                <a:cs typeface="+mn-cs"/>
              </a:rPr>
              <a:t>98 billion</a:t>
            </a:r>
            <a:r>
              <a:rPr lang="en-US" sz="1200" kern="1200" baseline="0" dirty="0" smtClean="0">
                <a:solidFill>
                  <a:schemeClr val="tx1"/>
                </a:solidFill>
                <a:effectLst/>
                <a:latin typeface="Times New Roman" pitchFamily="18" charset="0"/>
                <a:ea typeface="+mn-ea"/>
                <a:cs typeface="+mn-cs"/>
              </a:rPr>
              <a:t> in </a:t>
            </a:r>
            <a:r>
              <a:rPr lang="en-US" sz="1200" kern="1200" baseline="0" dirty="0" smtClean="0">
                <a:solidFill>
                  <a:schemeClr val="tx1"/>
                </a:solidFill>
                <a:effectLst/>
                <a:latin typeface="Times New Roman" pitchFamily="18" charset="0"/>
                <a:ea typeface="+mn-ea"/>
                <a:cs typeface="+mn-cs"/>
              </a:rPr>
              <a:t>goods in FY 13</a:t>
            </a:r>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DCF3047-06B4-4C29-A9E0-4CCCBCB73203}" type="slidenum">
              <a:rPr lang="en-US" smtClean="0"/>
              <a:pPr>
                <a:defRPr/>
              </a:pPr>
              <a:t>2</a:t>
            </a:fld>
            <a:endParaRPr lang="en-US" dirty="0"/>
          </a:p>
        </p:txBody>
      </p:sp>
    </p:spTree>
    <p:extLst>
      <p:ext uri="{BB962C8B-B14F-4D97-AF65-F5344CB8AC3E}">
        <p14:creationId xmlns:p14="http://schemas.microsoft.com/office/powerpoint/2010/main" val="389297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We look out </a:t>
            </a:r>
            <a:r>
              <a:rPr lang="en-US" sz="1200" kern="1200" dirty="0" smtClean="0">
                <a:solidFill>
                  <a:schemeClr val="tx1"/>
                </a:solidFill>
                <a:effectLst/>
                <a:latin typeface="Times New Roman" pitchFamily="18" charset="0"/>
                <a:ea typeface="+mn-ea"/>
                <a:cs typeface="+mn-cs"/>
              </a:rPr>
              <a:t>for:</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Pests </a:t>
            </a:r>
            <a:r>
              <a:rPr lang="en-US" sz="1200" kern="1200" dirty="0" smtClean="0">
                <a:solidFill>
                  <a:schemeClr val="tx1"/>
                </a:solidFill>
                <a:effectLst/>
                <a:latin typeface="Times New Roman" pitchFamily="18" charset="0"/>
                <a:ea typeface="+mn-ea"/>
                <a:cs typeface="+mn-cs"/>
              </a:rPr>
              <a:t>that could infest U.S. crops (ex Khapra</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beetle – a pest</a:t>
            </a:r>
            <a:r>
              <a:rPr lang="en-US" sz="1200" kern="1200" baseline="0" dirty="0" smtClean="0">
                <a:solidFill>
                  <a:schemeClr val="tx1"/>
                </a:solidFill>
                <a:effectLst/>
                <a:latin typeface="Times New Roman" pitchFamily="18" charset="0"/>
                <a:ea typeface="+mn-ea"/>
                <a:cs typeface="+mn-cs"/>
              </a:rPr>
              <a:t> that is very destructive to grain products and seeds</a:t>
            </a:r>
            <a:r>
              <a:rPr lang="en-US" sz="1200" kern="1200" dirty="0" smtClean="0">
                <a:solidFill>
                  <a:schemeClr val="tx1"/>
                </a:solidFill>
                <a:effectLst/>
                <a:latin typeface="Times New Roman" pitchFamily="18" charset="0"/>
                <a:ea typeface="+mn-ea"/>
                <a:cs typeface="+mn-cs"/>
              </a:rPr>
              <a:t>) </a:t>
            </a:r>
            <a:endParaRPr lang="en-US" sz="1200" kern="1200" dirty="0" smtClean="0">
              <a:solidFill>
                <a:schemeClr val="tx1"/>
              </a:solidFill>
              <a:effectLst/>
              <a:latin typeface="Times New Roman" pitchFamily="18"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Live </a:t>
            </a:r>
            <a:r>
              <a:rPr lang="en-US" sz="1200" kern="1200" dirty="0" smtClean="0">
                <a:solidFill>
                  <a:schemeClr val="tx1"/>
                </a:solidFill>
                <a:effectLst/>
                <a:latin typeface="Times New Roman" pitchFamily="18" charset="0"/>
                <a:ea typeface="+mn-ea"/>
                <a:cs typeface="+mn-cs"/>
              </a:rPr>
              <a:t>animals and prohibited animal products that could contain </a:t>
            </a:r>
            <a:r>
              <a:rPr lang="en-US" sz="1200" kern="1200" dirty="0" smtClean="0">
                <a:solidFill>
                  <a:schemeClr val="tx1"/>
                </a:solidFill>
                <a:effectLst/>
                <a:latin typeface="Times New Roman" pitchFamily="18" charset="0"/>
                <a:ea typeface="+mn-ea"/>
                <a:cs typeface="+mn-cs"/>
              </a:rPr>
              <a:t>diseases</a:t>
            </a:r>
          </a:p>
          <a:p>
            <a:pPr marL="628650" lvl="1" indent="-171450">
              <a:buFont typeface="Arial" panose="020B0604020202020204" pitchFamily="34" charset="0"/>
              <a:buChar char="•"/>
            </a:pPr>
            <a:r>
              <a:rPr lang="en-US" sz="1200" kern="1200" baseline="0" dirty="0" smtClean="0">
                <a:solidFill>
                  <a:schemeClr val="tx1"/>
                </a:solidFill>
                <a:effectLst/>
                <a:latin typeface="Times New Roman" pitchFamily="18" charset="0"/>
                <a:ea typeface="+mn-ea"/>
                <a:cs typeface="+mn-cs"/>
              </a:rPr>
              <a:t>Illegal narcotics and counterfeit or illegal pharmaceuticals </a:t>
            </a:r>
            <a:endParaRPr lang="en-US" sz="120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We enforce </a:t>
            </a:r>
            <a:r>
              <a:rPr lang="en-US" sz="1200" kern="1200" dirty="0" smtClean="0">
                <a:solidFill>
                  <a:schemeClr val="tx1"/>
                </a:solidFill>
                <a:effectLst/>
                <a:latin typeface="Times New Roman" pitchFamily="18" charset="0"/>
                <a:ea typeface="+mn-ea"/>
                <a:cs typeface="+mn-cs"/>
              </a:rPr>
              <a:t>USDA, FDA, etc. requirements and refer suspect cargo to PGAs</a:t>
            </a:r>
          </a:p>
          <a:p>
            <a:endParaRPr lang="en-US" dirty="0"/>
          </a:p>
        </p:txBody>
      </p:sp>
      <p:sp>
        <p:nvSpPr>
          <p:cNvPr id="4" name="Slide Number Placeholder 3"/>
          <p:cNvSpPr>
            <a:spLocks noGrp="1"/>
          </p:cNvSpPr>
          <p:nvPr>
            <p:ph type="sldNum" sz="quarter" idx="10"/>
          </p:nvPr>
        </p:nvSpPr>
        <p:spPr/>
        <p:txBody>
          <a:bodyPr/>
          <a:lstStyle/>
          <a:p>
            <a:pPr>
              <a:defRPr/>
            </a:pPr>
            <a:fld id="{1DCF3047-06B4-4C29-A9E0-4CCCBCB73203}" type="slidenum">
              <a:rPr lang="en-US" smtClean="0"/>
              <a:pPr>
                <a:defRPr/>
              </a:pPr>
              <a:t>3</a:t>
            </a:fld>
            <a:endParaRPr lang="en-US" dirty="0"/>
          </a:p>
        </p:txBody>
      </p:sp>
    </p:spTree>
    <p:extLst>
      <p:ext uri="{BB962C8B-B14F-4D97-AF65-F5344CB8AC3E}">
        <p14:creationId xmlns:p14="http://schemas.microsoft.com/office/powerpoint/2010/main" val="176679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9" y="4216401"/>
            <a:ext cx="5140325" cy="4181475"/>
          </a:xfrm>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kern="1200" dirty="0" smtClean="0">
                <a:solidFill>
                  <a:schemeClr val="tx1"/>
                </a:solidFill>
                <a:effectLst/>
              </a:rPr>
              <a:t>Various tools used to improve risk segmentation, enable limited resources to focus on riskier shipments, speed delivery of safe/compliant products through supply chain.</a:t>
            </a:r>
            <a:endParaRPr lang="en-US" sz="1100" dirty="0" smtClean="0"/>
          </a:p>
          <a:p>
            <a:pPr marL="0" indent="0">
              <a:buFont typeface="Arial" panose="020B0604020202020204" pitchFamily="34" charset="0"/>
              <a:buNone/>
            </a:pPr>
            <a:r>
              <a:rPr lang="en-US" sz="1100" dirty="0" smtClean="0"/>
              <a:t>In addition to standard law enforcement equipment,</a:t>
            </a:r>
            <a:r>
              <a:rPr lang="en-US" sz="1100" baseline="0" dirty="0" smtClean="0"/>
              <a:t> such as x-ray machines and canines, and the expertise of our </a:t>
            </a:r>
            <a:r>
              <a:rPr lang="en-US" sz="1100" baseline="0" dirty="0" smtClean="0"/>
              <a:t>personnel, </a:t>
            </a:r>
            <a:r>
              <a:rPr lang="en-US" sz="1100" baseline="0" dirty="0" smtClean="0"/>
              <a:t>we rely heavily on data and technology and partnerships.</a:t>
            </a: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r>
              <a:rPr lang="en-US" sz="1100" u="sng" dirty="0" smtClean="0"/>
              <a:t>Data and Technology</a:t>
            </a:r>
          </a:p>
          <a:p>
            <a:pPr marL="171450" indent="-171450">
              <a:buFont typeface="Arial" panose="020B0604020202020204" pitchFamily="34" charset="0"/>
              <a:buChar char="•"/>
            </a:pPr>
            <a:r>
              <a:rPr lang="en-US" sz="1100" dirty="0" smtClean="0"/>
              <a:t>Automating</a:t>
            </a:r>
            <a:r>
              <a:rPr lang="en-US" sz="1100" baseline="0" dirty="0" smtClean="0"/>
              <a:t> and streamlining trade processes help CBP and PGAs more quickly determine if cargo should be examined or released into commerce. </a:t>
            </a:r>
          </a:p>
          <a:p>
            <a:pPr marL="171450" indent="-171450">
              <a:buFont typeface="Arial" panose="020B0604020202020204" pitchFamily="34" charset="0"/>
              <a:buChar char="•"/>
            </a:pPr>
            <a:r>
              <a:rPr lang="en-US" sz="1100" baseline="0" dirty="0" smtClean="0"/>
              <a:t>ACE technology enables CBP Officers </a:t>
            </a:r>
            <a:r>
              <a:rPr lang="en-US" sz="1100" baseline="0" dirty="0" smtClean="0"/>
              <a:t>to more efficiently assess risk related to each shipment.</a:t>
            </a:r>
          </a:p>
          <a:p>
            <a:pPr marL="171450" indent="-171450">
              <a:buFont typeface="Arial" panose="020B0604020202020204" pitchFamily="34" charset="0"/>
              <a:buChar char="•"/>
            </a:pPr>
            <a:r>
              <a:rPr lang="en-US" sz="1100" kern="1200" dirty="0" smtClean="0">
                <a:solidFill>
                  <a:schemeClr val="tx1"/>
                </a:solidFill>
                <a:effectLst/>
              </a:rPr>
              <a:t>Automation supports better data, and enables real-time sharing of data amongst PGAs, leading to better and quicker decisions.</a:t>
            </a:r>
            <a:endParaRPr lang="en-US" sz="1100" dirty="0" smtClean="0"/>
          </a:p>
          <a:p>
            <a:pPr marL="171450" indent="-171450">
              <a:buFont typeface="Arial" panose="020B0604020202020204" pitchFamily="34" charset="0"/>
              <a:buChar char="•"/>
            </a:pPr>
            <a:r>
              <a:rPr lang="en-US" sz="1100" baseline="0" dirty="0" smtClean="0"/>
              <a:t>The data enables CBP more easily pinpoint which shipment should be physically examined.</a:t>
            </a:r>
          </a:p>
          <a:p>
            <a:pPr marL="0" indent="0">
              <a:buFont typeface="Arial" panose="020B0604020202020204" pitchFamily="34" charset="0"/>
              <a:buNone/>
            </a:pPr>
            <a:endParaRPr lang="en-US" sz="1100" baseline="0" dirty="0" smtClean="0"/>
          </a:p>
          <a:p>
            <a:pPr marL="0" indent="0">
              <a:buFont typeface="Arial" panose="020B0604020202020204" pitchFamily="34" charset="0"/>
              <a:buNone/>
            </a:pPr>
            <a:r>
              <a:rPr lang="en-US" sz="1100" u="sng" baseline="0" dirty="0" smtClean="0"/>
              <a:t>Partnerships</a:t>
            </a:r>
          </a:p>
          <a:p>
            <a:pPr marL="171450" indent="-171450" rtl="0">
              <a:buFont typeface="Arial" panose="020B0604020202020204" pitchFamily="34" charset="0"/>
              <a:buChar char="•"/>
            </a:pPr>
            <a:r>
              <a:rPr lang="en-US" sz="1100" kern="1200" dirty="0" smtClean="0">
                <a:solidFill>
                  <a:schemeClr val="tx1"/>
                </a:solidFill>
                <a:effectLst/>
              </a:rPr>
              <a:t>Partnerships b/t agencies and b/t Gov’t and trade are critical – trusted trader programs help identify lower risk supply chains, bi-directional education helps CBP officials understand industry operations better.</a:t>
            </a:r>
            <a:r>
              <a:rPr lang="en-US" sz="1100" kern="1200" baseline="0" dirty="0" smtClean="0">
                <a:solidFill>
                  <a:schemeClr val="tx1"/>
                </a:solidFill>
                <a:effectLst/>
              </a:rPr>
              <a:t> </a:t>
            </a:r>
            <a:endParaRPr lang="en-US" sz="1100" dirty="0" smtClean="0"/>
          </a:p>
          <a:p>
            <a:pPr marL="171450" indent="-171450">
              <a:buFont typeface="Arial" panose="020B0604020202020204" pitchFamily="34" charset="0"/>
              <a:buChar char="•"/>
            </a:pPr>
            <a:r>
              <a:rPr lang="en-US" sz="1100" baseline="0" dirty="0" smtClean="0"/>
              <a:t>CBP and PGAs are working together to further streamline how data is collected for incoming shipments to enable even faster decision making.</a:t>
            </a:r>
          </a:p>
          <a:p>
            <a:pPr marL="171450" indent="-171450">
              <a:buFont typeface="Arial" panose="020B0604020202020204" pitchFamily="34" charset="0"/>
              <a:buChar char="•"/>
            </a:pPr>
            <a:r>
              <a:rPr lang="en-US" sz="1100" baseline="0" dirty="0" smtClean="0"/>
              <a:t>CBP and </a:t>
            </a:r>
            <a:r>
              <a:rPr lang="en-US" sz="1100" baseline="0" dirty="0" smtClean="0"/>
              <a:t>PGAs work </a:t>
            </a:r>
            <a:r>
              <a:rPr lang="en-US" sz="1100" baseline="0" dirty="0" smtClean="0"/>
              <a:t>together very closely at the border to assess shipments; CBP helps enforce requirements for many other agencies such as FDA, EPA, etc.</a:t>
            </a:r>
          </a:p>
        </p:txBody>
      </p:sp>
      <p:sp>
        <p:nvSpPr>
          <p:cNvPr id="4" name="Slide Number Placeholder 3"/>
          <p:cNvSpPr>
            <a:spLocks noGrp="1"/>
          </p:cNvSpPr>
          <p:nvPr>
            <p:ph type="sldNum" sz="quarter" idx="10"/>
          </p:nvPr>
        </p:nvSpPr>
        <p:spPr/>
        <p:txBody>
          <a:bodyPr/>
          <a:lstStyle/>
          <a:p>
            <a:pPr>
              <a:defRPr/>
            </a:pPr>
            <a:fld id="{1DCF3047-06B4-4C29-A9E0-4CCCBCB73203}" type="slidenum">
              <a:rPr lang="en-US" smtClean="0"/>
              <a:pPr>
                <a:defRPr/>
              </a:pPr>
              <a:t>4</a:t>
            </a:fld>
            <a:endParaRPr lang="en-US" dirty="0"/>
          </a:p>
        </p:txBody>
      </p:sp>
    </p:spTree>
    <p:extLst>
      <p:ext uri="{BB962C8B-B14F-4D97-AF65-F5344CB8AC3E}">
        <p14:creationId xmlns:p14="http://schemas.microsoft.com/office/powerpoint/2010/main" val="181433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eaLnBrk="0" hangingPunct="0">
              <a:lnSpc>
                <a:spcPct val="100000"/>
              </a:lnSpc>
              <a:spcBef>
                <a:spcPct val="35000"/>
              </a:spcBef>
              <a:spcAft>
                <a:spcPct val="25000"/>
              </a:spcAft>
              <a:buFont typeface="Arial" pitchFamily="34" charset="0"/>
              <a:buChar char="•"/>
            </a:pPr>
            <a:r>
              <a:rPr lang="en-US" dirty="0" smtClean="0"/>
              <a:t>A key partnership</a:t>
            </a:r>
            <a:r>
              <a:rPr lang="en-US" baseline="0" dirty="0" smtClean="0"/>
              <a:t> program b/t CBP and the trade community are the CEEs</a:t>
            </a:r>
            <a:endParaRPr lang="en-US" dirty="0" smtClean="0"/>
          </a:p>
          <a:p>
            <a:pPr marL="231775" indent="-231775" eaLnBrk="0" hangingPunct="0">
              <a:lnSpc>
                <a:spcPct val="100000"/>
              </a:lnSpc>
              <a:spcBef>
                <a:spcPct val="35000"/>
              </a:spcBef>
              <a:spcAft>
                <a:spcPct val="25000"/>
              </a:spcAft>
              <a:buFont typeface="Arial" pitchFamily="34" charset="0"/>
              <a:buChar char="•"/>
            </a:pPr>
            <a:r>
              <a:rPr lang="en-US" dirty="0" smtClean="0"/>
              <a:t>Centers</a:t>
            </a:r>
            <a:r>
              <a:rPr lang="en-US" baseline="0" dirty="0" smtClean="0"/>
              <a:t> are the next generation of processing for CBP – part of the move to an account-based approach to facilitation. </a:t>
            </a:r>
          </a:p>
          <a:p>
            <a:pPr marL="231775" indent="-231775" eaLnBrk="0" hangingPunct="0">
              <a:lnSpc>
                <a:spcPct val="100000"/>
              </a:lnSpc>
              <a:spcBef>
                <a:spcPct val="35000"/>
              </a:spcBef>
              <a:spcAft>
                <a:spcPct val="25000"/>
              </a:spcAft>
              <a:buFont typeface="Arial" pitchFamily="34" charset="0"/>
              <a:buChar char="•"/>
            </a:pPr>
            <a:r>
              <a:rPr lang="en-US" dirty="0" smtClean="0"/>
              <a:t>There are CEEs</a:t>
            </a:r>
            <a:r>
              <a:rPr lang="en-US" baseline="0" dirty="0" smtClean="0"/>
              <a:t> specifically focused Agricultural and Prepared Products and Pharmaceuticals, Health and Chemicals. </a:t>
            </a:r>
          </a:p>
          <a:p>
            <a:pPr marL="231775" indent="-231775" eaLnBrk="0" hangingPunct="0">
              <a:lnSpc>
                <a:spcPct val="100000"/>
              </a:lnSpc>
              <a:spcBef>
                <a:spcPct val="35000"/>
              </a:spcBef>
              <a:spcAft>
                <a:spcPct val="25000"/>
              </a:spcAft>
              <a:buFont typeface="Arial" pitchFamily="34" charset="0"/>
              <a:buChar char="•"/>
            </a:pPr>
            <a:r>
              <a:rPr lang="en-US" sz="1200" kern="1200" dirty="0" smtClean="0">
                <a:solidFill>
                  <a:schemeClr val="tx1"/>
                </a:solidFill>
                <a:latin typeface="Times New Roman" pitchFamily="18" charset="0"/>
                <a:ea typeface="+mn-ea"/>
                <a:cs typeface="+mn-cs"/>
              </a:rPr>
              <a:t>Ten Centers that are aligned by key industry sectors</a:t>
            </a:r>
          </a:p>
          <a:p>
            <a:pPr marL="231775" indent="-231775" eaLnBrk="0" hangingPunct="0">
              <a:lnSpc>
                <a:spcPct val="100000"/>
              </a:lnSpc>
              <a:spcBef>
                <a:spcPct val="35000"/>
              </a:spcBef>
              <a:spcAft>
                <a:spcPct val="25000"/>
              </a:spcAft>
              <a:buFont typeface="Arial" pitchFamily="34" charset="0"/>
              <a:buChar char="•"/>
            </a:pPr>
            <a:r>
              <a:rPr lang="en-US" sz="1200" kern="1200" dirty="0" smtClean="0">
                <a:solidFill>
                  <a:schemeClr val="tx1"/>
                </a:solidFill>
                <a:latin typeface="Times New Roman" pitchFamily="18" charset="0"/>
                <a:ea typeface="+mn-ea"/>
                <a:cs typeface="+mn-cs"/>
              </a:rPr>
              <a:t>Provide a single point of processing for participating importers</a:t>
            </a:r>
          </a:p>
          <a:p>
            <a:pPr marL="231775" indent="-231775" eaLnBrk="0" hangingPunct="0">
              <a:lnSpc>
                <a:spcPct val="100000"/>
              </a:lnSpc>
              <a:spcBef>
                <a:spcPct val="35000"/>
              </a:spcBef>
              <a:spcAft>
                <a:spcPct val="25000"/>
              </a:spcAft>
              <a:buFont typeface="Arial" pitchFamily="34" charset="0"/>
              <a:buChar char="•"/>
            </a:pPr>
            <a:r>
              <a:rPr lang="en-US" sz="1200" kern="1200" dirty="0" smtClean="0">
                <a:solidFill>
                  <a:schemeClr val="tx1"/>
                </a:solidFill>
                <a:latin typeface="Times New Roman" pitchFamily="18" charset="0"/>
                <a:ea typeface="+mn-ea"/>
                <a:cs typeface="+mn-cs"/>
              </a:rPr>
              <a:t>Serve as resource to the broader trade community and to CBP’s U.S. government partners</a:t>
            </a:r>
          </a:p>
          <a:p>
            <a:pPr marL="231775" indent="-231775" eaLnBrk="0" hangingPunct="0">
              <a:lnSpc>
                <a:spcPct val="100000"/>
              </a:lnSpc>
              <a:spcBef>
                <a:spcPct val="35000"/>
              </a:spcBef>
              <a:spcAft>
                <a:spcPct val="25000"/>
              </a:spcAft>
              <a:buFont typeface="Webdings" pitchFamily="18" charset="2"/>
              <a:buChar char="4"/>
            </a:pPr>
            <a:endParaRPr lang="en-US" dirty="0" smtClean="0"/>
          </a:p>
          <a:p>
            <a:endParaRPr lang="en-US" dirty="0" smtClean="0"/>
          </a:p>
          <a:p>
            <a:r>
              <a:rPr lang="en-US" u="sng" dirty="0" smtClean="0"/>
              <a:t>CEE Goals: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Facilitate legitimate trade through effective risk segmentation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Increase industry based knowledge within CBP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Enhance enforcement and address industry risks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1DCF3047-06B4-4C29-A9E0-4CCCBCB73203}" type="slidenum">
              <a:rPr lang="en-US" smtClean="0"/>
              <a:pPr>
                <a:defRPr/>
              </a:pPr>
              <a:t>5</a:t>
            </a:fld>
            <a:endParaRPr lang="en-US" dirty="0"/>
          </a:p>
        </p:txBody>
      </p:sp>
    </p:spTree>
    <p:extLst>
      <p:ext uri="{BB962C8B-B14F-4D97-AF65-F5344CB8AC3E}">
        <p14:creationId xmlns:p14="http://schemas.microsoft.com/office/powerpoint/2010/main" val="113795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buFont typeface="Arial" panose="020B0604020202020204" pitchFamily="34" charset="0"/>
              <a:buChar char="•"/>
            </a:pPr>
            <a:r>
              <a:rPr lang="en-US" dirty="0" smtClean="0">
                <a:cs typeface="Times New Roman" pitchFamily="18" charset="0"/>
              </a:rPr>
              <a:t>A key example</a:t>
            </a:r>
            <a:r>
              <a:rPr lang="en-US" baseline="0" dirty="0" smtClean="0">
                <a:cs typeface="Times New Roman" pitchFamily="18" charset="0"/>
              </a:rPr>
              <a:t> of interagency partnership is the CTAC. </a:t>
            </a:r>
            <a:endParaRPr lang="en-US" dirty="0" smtClean="0">
              <a:cs typeface="Times New Roman" pitchFamily="18" charset="0"/>
            </a:endParaRPr>
          </a:p>
          <a:p>
            <a:pPr marL="285750" indent="-285750">
              <a:spcBef>
                <a:spcPts val="1200"/>
              </a:spcBef>
              <a:buFont typeface="Arial" panose="020B0604020202020204" pitchFamily="34" charset="0"/>
              <a:buChar char="•"/>
            </a:pPr>
            <a:r>
              <a:rPr lang="en-US" dirty="0" smtClean="0">
                <a:cs typeface="Times New Roman" pitchFamily="18" charset="0"/>
              </a:rPr>
              <a:t>Federal agencies with authority governing the safety of products imported into the United States acknowledge the need to share information to enhance</a:t>
            </a:r>
            <a:r>
              <a:rPr lang="en-US" baseline="0" dirty="0" smtClean="0">
                <a:cs typeface="Times New Roman" pitchFamily="18" charset="0"/>
              </a:rPr>
              <a:t> the Government’s ability to ensure the safety of those products </a:t>
            </a:r>
            <a:endParaRPr lang="en-US" dirty="0" smtClean="0">
              <a:cs typeface="Times New Roman" pitchFamily="18" charset="0"/>
            </a:endParaRPr>
          </a:p>
          <a:p>
            <a:pPr marL="285750" indent="-285750">
              <a:spcBef>
                <a:spcPts val="1200"/>
              </a:spcBef>
              <a:buFont typeface="Arial" panose="020B0604020202020204" pitchFamily="34" charset="0"/>
              <a:buChar char="•"/>
            </a:pPr>
            <a:r>
              <a:rPr lang="en-US" dirty="0" smtClean="0">
                <a:cs typeface="Times New Roman" pitchFamily="18" charset="0"/>
              </a:rPr>
              <a:t>In response to this need, the Department of Homeland Security (DHS) established the Commercial Targeting and Analysis Center (CTAC) </a:t>
            </a:r>
          </a:p>
          <a:p>
            <a:pPr marL="285750" indent="-285750">
              <a:spcBef>
                <a:spcPts val="1200"/>
              </a:spcBef>
              <a:buFont typeface="Arial" panose="020B0604020202020204" pitchFamily="34" charset="0"/>
              <a:buChar char="•"/>
            </a:pPr>
            <a:r>
              <a:rPr lang="en-US" dirty="0" smtClean="0">
                <a:cs typeface="Times New Roman" pitchFamily="18" charset="0"/>
              </a:rPr>
              <a:t>CTAC is a multiagency fusion center which targets commercial shipments that pose a threat to the health and safety of American consumers</a:t>
            </a:r>
          </a:p>
          <a:p>
            <a:pPr marL="285750" indent="-285750">
              <a:spcBef>
                <a:spcPts val="1200"/>
              </a:spcBef>
              <a:buFont typeface="Arial" panose="020B0604020202020204" pitchFamily="34" charset="0"/>
              <a:buChar char="•"/>
            </a:pPr>
            <a:r>
              <a:rPr lang="en-US" dirty="0" smtClean="0">
                <a:cs typeface="Times New Roman" pitchFamily="18" charset="0"/>
              </a:rPr>
              <a:t>The center functions to: </a:t>
            </a:r>
          </a:p>
          <a:p>
            <a:pPr marL="1200150" lvl="2" indent="-285750">
              <a:spcBef>
                <a:spcPts val="1200"/>
              </a:spcBef>
              <a:buFont typeface="Arial" panose="020B0604020202020204" pitchFamily="34" charset="0"/>
              <a:buChar char="•"/>
            </a:pPr>
            <a:r>
              <a:rPr lang="en-US" dirty="0" smtClean="0">
                <a:cs typeface="Times New Roman" pitchFamily="18" charset="0"/>
              </a:rPr>
              <a:t>Enhance information sharing</a:t>
            </a:r>
          </a:p>
          <a:p>
            <a:pPr marL="1200150" lvl="2" indent="-285750">
              <a:spcBef>
                <a:spcPts val="600"/>
              </a:spcBef>
              <a:buFont typeface="Arial" panose="020B0604020202020204" pitchFamily="34" charset="0"/>
              <a:buChar char="•"/>
            </a:pPr>
            <a:r>
              <a:rPr lang="en-US" dirty="0" smtClean="0">
                <a:cs typeface="Times New Roman" pitchFamily="18" charset="0"/>
              </a:rPr>
              <a:t>Increase automation</a:t>
            </a:r>
          </a:p>
          <a:p>
            <a:pPr marL="1200150" lvl="2" indent="-285750">
              <a:spcBef>
                <a:spcPts val="600"/>
              </a:spcBef>
              <a:buFont typeface="Arial" panose="020B0604020202020204" pitchFamily="34" charset="0"/>
              <a:buChar char="•"/>
            </a:pPr>
            <a:r>
              <a:rPr lang="en-US" dirty="0" smtClean="0">
                <a:cs typeface="Times New Roman" pitchFamily="18" charset="0"/>
              </a:rPr>
              <a:t>Expand interagency partnerships</a:t>
            </a:r>
          </a:p>
          <a:p>
            <a:pPr marL="285750" indent="-285750">
              <a:spcBef>
                <a:spcPts val="1200"/>
              </a:spcBef>
              <a:buFont typeface="Arial" panose="020B0604020202020204" pitchFamily="34" charset="0"/>
              <a:buChar char="•"/>
            </a:pPr>
            <a:r>
              <a:rPr lang="en-US" dirty="0" smtClean="0"/>
              <a:t>CTAC exemplifies how working together as one U.S. Government at the Border serves to protect the American public</a:t>
            </a:r>
            <a:endParaRPr lang="en-US" dirty="0" smtClean="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1DCF3047-06B4-4C29-A9E0-4CCCBCB73203}" type="slidenum">
              <a:rPr lang="en-US" smtClean="0"/>
              <a:pPr>
                <a:defRPr/>
              </a:pPr>
              <a:t>6</a:t>
            </a:fld>
            <a:endParaRPr lang="en-US" dirty="0"/>
          </a:p>
        </p:txBody>
      </p:sp>
    </p:spTree>
    <p:extLst>
      <p:ext uri="{BB962C8B-B14F-4D97-AF65-F5344CB8AC3E}">
        <p14:creationId xmlns:p14="http://schemas.microsoft.com/office/powerpoint/2010/main" val="110440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4" indent="-285734">
              <a:buFont typeface="Arial" panose="020B0604020202020204" pitchFamily="34" charset="0"/>
              <a:buChar char="•"/>
            </a:pPr>
            <a:r>
              <a:rPr lang="en-US" b="0" dirty="0"/>
              <a:t>On February </a:t>
            </a:r>
            <a:r>
              <a:rPr lang="en-US" b="0" dirty="0" smtClean="0"/>
              <a:t>19, </a:t>
            </a:r>
            <a:r>
              <a:rPr lang="en-US" b="0" dirty="0"/>
              <a:t>the President signed an </a:t>
            </a:r>
            <a:r>
              <a:rPr lang="en-US" b="0" dirty="0" smtClean="0"/>
              <a:t>Executive Order, </a:t>
            </a:r>
            <a:r>
              <a:rPr lang="en-US" b="0" i="1" dirty="0"/>
              <a:t>Streamlining the Export/Import Process for America’s Businesses</a:t>
            </a:r>
            <a:r>
              <a:rPr lang="en-US" b="0" dirty="0"/>
              <a:t>.</a:t>
            </a:r>
          </a:p>
          <a:p>
            <a:pPr marL="285734" indent="-285734">
              <a:buFont typeface="Arial" panose="020B0604020202020204" pitchFamily="34" charset="0"/>
              <a:buChar char="•"/>
            </a:pPr>
            <a:r>
              <a:rPr lang="en-US" b="0" dirty="0"/>
              <a:t>Directs the 47 U.S. federal agencies with a role in trade to complete development of an electronic “Single Window” by December 2016.</a:t>
            </a:r>
          </a:p>
          <a:p>
            <a:pPr marL="285734" indent="-285734">
              <a:buFont typeface="Arial" panose="020B0604020202020204" pitchFamily="34" charset="0"/>
              <a:buChar char="•"/>
            </a:pPr>
            <a:r>
              <a:rPr lang="en-US" b="0" dirty="0"/>
              <a:t>Currently, traders must submit the same data to multiple agencies, multiple times in order to import/export </a:t>
            </a:r>
            <a:r>
              <a:rPr lang="en-US" b="0" dirty="0" smtClean="0"/>
              <a:t>goods.</a:t>
            </a:r>
            <a:endParaRPr lang="en-US" b="0" dirty="0"/>
          </a:p>
          <a:p>
            <a:pPr marL="285734" indent="-285734">
              <a:buFont typeface="Arial" panose="020B0604020202020204" pitchFamily="34" charset="0"/>
              <a:buChar char="•"/>
            </a:pPr>
            <a:r>
              <a:rPr lang="en-US" b="0" dirty="0"/>
              <a:t>The Single Window, essentially, will enable filers to send the data once, to one system.</a:t>
            </a:r>
          </a:p>
          <a:p>
            <a:pPr marL="628615" lvl="1" indent="-171441">
              <a:buFont typeface="Arial" panose="020B0604020202020204" pitchFamily="34" charset="0"/>
              <a:buChar char="•"/>
            </a:pPr>
            <a:r>
              <a:rPr lang="en-US" b="0" dirty="0"/>
              <a:t>Via the Single Window, traders can more easily provide the data they’re required to and the Government can more easily evaluate it.</a:t>
            </a:r>
          </a:p>
          <a:p>
            <a:pPr lvl="1"/>
            <a:endParaRPr lang="en-US" b="0" dirty="0"/>
          </a:p>
          <a:p>
            <a:pPr marL="171441" indent="-171441">
              <a:buFont typeface="Arial" panose="020B0604020202020204" pitchFamily="34" charset="0"/>
              <a:buChar char="•"/>
            </a:pPr>
            <a:r>
              <a:rPr lang="en-US" b="0" dirty="0"/>
              <a:t>Benefits are great for both sides:</a:t>
            </a:r>
          </a:p>
          <a:p>
            <a:pPr marL="628615" lvl="1" indent="-171441">
              <a:buFont typeface="Arial" panose="020B0604020202020204" pitchFamily="34" charset="0"/>
              <a:buChar char="•"/>
            </a:pPr>
            <a:r>
              <a:rPr lang="en-US" dirty="0"/>
              <a:t>Quicker access to data means faster release for legitimate goods and quicker response by </a:t>
            </a:r>
            <a:r>
              <a:rPr lang="en-US" dirty="0" smtClean="0"/>
              <a:t>Government </a:t>
            </a:r>
            <a:r>
              <a:rPr lang="en-US" dirty="0"/>
              <a:t>to those that need </a:t>
            </a:r>
            <a:r>
              <a:rPr lang="en-US" dirty="0" smtClean="0"/>
              <a:t>scrutiny.</a:t>
            </a:r>
            <a:endParaRPr lang="en-US" dirty="0"/>
          </a:p>
          <a:p>
            <a:pPr marL="628615" lvl="1" indent="-171441">
              <a:buFont typeface="Arial" panose="020B0604020202020204" pitchFamily="34" charset="0"/>
              <a:buChar char="•"/>
            </a:pPr>
            <a:r>
              <a:rPr lang="en-US" dirty="0"/>
              <a:t>Reduced paper, automated responses and near-real time decision making regarding release of </a:t>
            </a:r>
            <a:r>
              <a:rPr lang="en-US" dirty="0" smtClean="0"/>
              <a:t>shipments.</a:t>
            </a:r>
            <a:endParaRPr lang="en-US" dirty="0"/>
          </a:p>
          <a:p>
            <a:pPr marL="628615" lvl="1" indent="-171441">
              <a:buFont typeface="Arial" panose="020B0604020202020204" pitchFamily="34" charset="0"/>
              <a:buChar char="•"/>
            </a:pPr>
            <a:r>
              <a:rPr lang="en-US" dirty="0"/>
              <a:t>Facilitates industry compliance with Government </a:t>
            </a:r>
            <a:r>
              <a:rPr lang="en-US" dirty="0" smtClean="0"/>
              <a:t>regulations.</a:t>
            </a:r>
            <a:endParaRPr lang="en-US" dirty="0"/>
          </a:p>
          <a:p>
            <a:pPr marL="628615" lvl="1" indent="-171441">
              <a:buFont typeface="Arial" panose="020B0604020202020204" pitchFamily="34" charset="0"/>
              <a:buChar char="•"/>
            </a:pPr>
            <a:r>
              <a:rPr lang="en-US" dirty="0"/>
              <a:t>Efficiencies will speed trade and lead to significant cost savings on both </a:t>
            </a:r>
            <a:r>
              <a:rPr lang="en-US" dirty="0" smtClean="0"/>
              <a:t>sides.</a:t>
            </a:r>
          </a:p>
          <a:p>
            <a:pPr marL="628615" lvl="1" indent="-171441">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5A1CA4ED-48FA-4CEE-866B-F1E5790DB7CF}" type="slidenum">
              <a:rPr lang="en-US" smtClean="0"/>
              <a:t>7</a:t>
            </a:fld>
            <a:endParaRPr lang="en-US" dirty="0"/>
          </a:p>
        </p:txBody>
      </p:sp>
    </p:spTree>
    <p:extLst>
      <p:ext uri="{BB962C8B-B14F-4D97-AF65-F5344CB8AC3E}">
        <p14:creationId xmlns:p14="http://schemas.microsoft.com/office/powerpoint/2010/main" val="308109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that </a:t>
            </a:r>
            <a:r>
              <a:rPr lang="en-US" dirty="0"/>
              <a:t>CBP uses a variety of tools to meet our mission, but key among these are our efforts to partner with other agencies and </a:t>
            </a:r>
            <a:r>
              <a:rPr lang="en-US" dirty="0" smtClean="0"/>
              <a:t>industry.</a:t>
            </a:r>
            <a:endParaRPr lang="en-US" dirty="0"/>
          </a:p>
        </p:txBody>
      </p:sp>
      <p:sp>
        <p:nvSpPr>
          <p:cNvPr id="4" name="Slide Number Placeholder 3"/>
          <p:cNvSpPr>
            <a:spLocks noGrp="1"/>
          </p:cNvSpPr>
          <p:nvPr>
            <p:ph type="sldNum" sz="quarter" idx="10"/>
          </p:nvPr>
        </p:nvSpPr>
        <p:spPr/>
        <p:txBody>
          <a:bodyPr/>
          <a:lstStyle/>
          <a:p>
            <a:fld id="{C15B026D-7013-4B66-A09A-0BD700781257}" type="slidenum">
              <a:rPr lang="en-US" smtClean="0"/>
              <a:t>8</a:t>
            </a:fld>
            <a:endParaRPr lang="en-US" dirty="0"/>
          </a:p>
        </p:txBody>
      </p:sp>
    </p:spTree>
    <p:extLst>
      <p:ext uri="{BB962C8B-B14F-4D97-AF65-F5344CB8AC3E}">
        <p14:creationId xmlns:p14="http://schemas.microsoft.com/office/powerpoint/2010/main" val="2660368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sn0scpjg[1]"/>
          <p:cNvPicPr>
            <a:picLocks noChangeAspect="1" noChangeArrowheads="1"/>
          </p:cNvPicPr>
          <p:nvPr/>
        </p:nvPicPr>
        <p:blipFill>
          <a:blip r:embed="rId3">
            <a:extLst>
              <a:ext uri="{28A0092B-C50C-407E-A947-70E740481C1C}">
                <a14:useLocalDpi xmlns:a14="http://schemas.microsoft.com/office/drawing/2010/main" val="0"/>
              </a:ext>
            </a:extLst>
          </a:blip>
          <a:srcRect l="23482" r="63434"/>
          <a:stretch>
            <a:fillRect/>
          </a:stretch>
        </p:blipFill>
        <p:spPr bwMode="auto">
          <a:xfrm>
            <a:off x="0" y="-2"/>
            <a:ext cx="593725" cy="63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6"/>
          <p:cNvGraphicFramePr>
            <a:graphicFrameLocks noChangeAspect="1"/>
          </p:cNvGraphicFramePr>
          <p:nvPr/>
        </p:nvGraphicFramePr>
        <p:xfrm>
          <a:off x="3175" y="6367463"/>
          <a:ext cx="9140825" cy="490537"/>
        </p:xfrm>
        <a:graphic>
          <a:graphicData uri="http://schemas.openxmlformats.org/presentationml/2006/ole">
            <mc:AlternateContent xmlns:mc="http://schemas.openxmlformats.org/markup-compatibility/2006">
              <mc:Choice xmlns:v="urn:schemas-microsoft-com:vml" Requires="v">
                <p:oleObj spid="_x0000_s32912" name="Bitmap Image" r:id="rId4" imgW="7621064" imgH="771429" progId="Paint.Picture">
                  <p:embed/>
                </p:oleObj>
              </mc:Choice>
              <mc:Fallback>
                <p:oleObj name="Bitmap Image" r:id="rId4" imgW="7621064" imgH="7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67463"/>
                        <a:ext cx="91408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1" descr="DHS_cbp_S-GREY"/>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35625" t="37848" r="35027" b="37848"/>
          <a:stretch>
            <a:fillRect/>
          </a:stretch>
        </p:blipFill>
        <p:spPr bwMode="auto">
          <a:xfrm>
            <a:off x="935038" y="381000"/>
            <a:ext cx="30622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a:xfrm>
            <a:off x="1938338" y="2514600"/>
            <a:ext cx="6367462" cy="1568450"/>
          </a:xfrm>
          <a:ln/>
        </p:spPr>
        <p:txBody>
          <a:bodyPr lIns="0" tIns="0" rIns="0" bIns="0"/>
          <a:lstStyle>
            <a:lvl1pPr marL="0" indent="0">
              <a:buFont typeface="Webdings" pitchFamily="18" charset="2"/>
              <a:buNone/>
              <a:defRPr sz="3200" b="1" i="1"/>
            </a:lvl1pPr>
            <a:lvl2pPr marL="114300" lvl="1" indent="231775">
              <a:defRPr sz="3200"/>
            </a:lvl2pPr>
          </a:lstStyle>
          <a:p>
            <a:r>
              <a:rPr lang="en-US"/>
              <a:t>Click to edit Master subtitle style</a:t>
            </a:r>
          </a:p>
          <a:p>
            <a:pPr lvl="1"/>
            <a:endParaRPr lang="en-US"/>
          </a:p>
        </p:txBody>
      </p:sp>
      <p:sp>
        <p:nvSpPr>
          <p:cNvPr id="4101" name="Rectangle 5"/>
          <p:cNvSpPr>
            <a:spLocks noGrp="1" noChangeArrowheads="1"/>
          </p:cNvSpPr>
          <p:nvPr>
            <p:ph type="ctrTitle"/>
          </p:nvPr>
        </p:nvSpPr>
        <p:spPr>
          <a:xfrm>
            <a:off x="1938338" y="1371600"/>
            <a:ext cx="6367462" cy="615950"/>
          </a:xfrm>
        </p:spPr>
        <p:txBody>
          <a:bodyPr lIns="0" rIns="0"/>
          <a:lstStyle>
            <a:lvl1pPr>
              <a:defRPr sz="2400">
                <a:solidFill>
                  <a:srgbClr val="21638B"/>
                </a:solidFill>
              </a:defRPr>
            </a:lvl1pPr>
          </a:lstStyle>
          <a:p>
            <a:r>
              <a:rPr lang="en-US"/>
              <a:t>Click to edit Master title style</a:t>
            </a:r>
          </a:p>
        </p:txBody>
      </p:sp>
    </p:spTree>
    <p:extLst>
      <p:ext uri="{BB962C8B-B14F-4D97-AF65-F5344CB8AC3E}">
        <p14:creationId xmlns:p14="http://schemas.microsoft.com/office/powerpoint/2010/main" val="53220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endParaRPr lang="en-US" dirty="0"/>
          </a:p>
        </p:txBody>
      </p:sp>
      <p:pic>
        <p:nvPicPr>
          <p:cNvPr id="7" name="Picture 10" descr="DHS_cbp_S3"/>
          <p:cNvPicPr>
            <a:picLocks noChangeAspect="1" noChangeArrowheads="1"/>
          </p:cNvPicPr>
          <p:nvPr userDrawn="1"/>
        </p:nvPicPr>
        <p:blipFill>
          <a:blip r:embed="rId2">
            <a:extLst>
              <a:ext uri="{28A0092B-C50C-407E-A947-70E740481C1C}">
                <a14:useLocalDpi xmlns:a14="http://schemas.microsoft.com/office/drawing/2010/main" val="0"/>
              </a:ext>
            </a:extLst>
          </a:blip>
          <a:srcRect l="41016" t="42406" r="41016" b="42404"/>
          <a:stretch>
            <a:fillRect/>
          </a:stretch>
        </p:blipFill>
        <p:spPr bwMode="auto">
          <a:xfrm>
            <a:off x="131763" y="104775"/>
            <a:ext cx="14176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11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505200" y="6356350"/>
            <a:ext cx="2133600" cy="365125"/>
          </a:xfrm>
          <a:prstGeom prst="rect">
            <a:avLst/>
          </a:prstGeom>
        </p:spPr>
        <p:txBody>
          <a:bodyPr/>
          <a:lstStyle>
            <a:lvl1pPr algn="ctr">
              <a:defRPr/>
            </a:lvl1pPr>
          </a:lstStyle>
          <a:p>
            <a:fld id="{0612D471-69A1-45C2-BCCF-85EDD3859ACD}" type="slidenum">
              <a:rPr lang="en-US" smtClean="0"/>
              <a:pPr/>
              <a:t>‹#›</a:t>
            </a:fld>
            <a:endParaRPr lang="en-US" dirty="0"/>
          </a:p>
        </p:txBody>
      </p:sp>
      <p:pic>
        <p:nvPicPr>
          <p:cNvPr id="6"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27600" y="2391242"/>
            <a:ext cx="1645920" cy="1034934"/>
          </a:xfrm>
          <a:prstGeom prst="rect">
            <a:avLst/>
          </a:prstGeom>
          <a:solidFill>
            <a:srgbClr val="FFFFFF">
              <a:shade val="85000"/>
            </a:srgbClr>
          </a:solidFill>
          <a:ln w="9525">
            <a:noFill/>
            <a:miter lim="800000"/>
            <a:headEnd/>
            <a:tailEnd/>
          </a:ln>
          <a:effectLst/>
          <a:extLst/>
        </p:spPr>
      </p:pic>
      <p:cxnSp>
        <p:nvCxnSpPr>
          <p:cNvPr id="8" name="Straight Connector 7"/>
          <p:cNvCxnSpPr/>
          <p:nvPr userDrawn="1"/>
        </p:nvCxnSpPr>
        <p:spPr>
          <a:xfrm>
            <a:off x="4572000" y="2146709"/>
            <a:ext cx="0" cy="18288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17" descr="DHS_cbp_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278" t="12955" r="5430" b="13004"/>
          <a:stretch/>
        </p:blipFill>
        <p:spPr bwMode="auto">
          <a:xfrm>
            <a:off x="596900" y="2229259"/>
            <a:ext cx="37592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398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vmlDrawing" Target="../drawings/vmlDrawing1.v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114300"/>
            <a:ext cx="7467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585788" y="1189038"/>
            <a:ext cx="80184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3"/>
            <a:endParaRPr lang="en-US" smtClean="0"/>
          </a:p>
          <a:p>
            <a:pPr lvl="2"/>
            <a:endParaRPr lang="en-US" smtClean="0"/>
          </a:p>
        </p:txBody>
      </p:sp>
      <p:graphicFrame>
        <p:nvGraphicFramePr>
          <p:cNvPr id="1028" name="Object 6"/>
          <p:cNvGraphicFramePr>
            <a:graphicFrameLocks noChangeAspect="1"/>
          </p:cNvGraphicFramePr>
          <p:nvPr/>
        </p:nvGraphicFramePr>
        <p:xfrm>
          <a:off x="585788" y="785813"/>
          <a:ext cx="8016875" cy="82550"/>
        </p:xfrm>
        <a:graphic>
          <a:graphicData uri="http://schemas.openxmlformats.org/presentationml/2006/ole">
            <mc:AlternateContent xmlns:mc="http://schemas.openxmlformats.org/markup-compatibility/2006">
              <mc:Choice xmlns:v="urn:schemas-microsoft-com:vml" Requires="v">
                <p:oleObj spid="_x0000_s1176" name="Bitmap Image" r:id="rId6" imgW="7621064" imgH="771429" progId="Paint.Picture">
                  <p:embed/>
                </p:oleObj>
              </mc:Choice>
              <mc:Fallback>
                <p:oleObj name="Bitmap Image" r:id="rId6" imgW="7621064" imgH="771429" progId="Paint.Picture">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88" y="785813"/>
                        <a:ext cx="8016875" cy="8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7"/>
          <p:cNvSpPr txBox="1">
            <a:spLocks noChangeArrowheads="1"/>
          </p:cNvSpPr>
          <p:nvPr/>
        </p:nvSpPr>
        <p:spPr bwMode="auto">
          <a:xfrm>
            <a:off x="8642350" y="6715125"/>
            <a:ext cx="123825" cy="122238"/>
          </a:xfrm>
          <a:prstGeom prst="rect">
            <a:avLst/>
          </a:prstGeom>
          <a:noFill/>
          <a:ln>
            <a:noFill/>
          </a:ln>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80000"/>
              </a:lnSpc>
              <a:spcBef>
                <a:spcPct val="0"/>
              </a:spcBef>
              <a:spcAft>
                <a:spcPct val="0"/>
              </a:spcAft>
              <a:defRPr sz="2000">
                <a:solidFill>
                  <a:schemeClr val="tx1"/>
                </a:solidFill>
                <a:latin typeface="Arial" charset="0"/>
              </a:defRPr>
            </a:lvl6pPr>
            <a:lvl7pPr marL="2971800" indent="-228600" eaLnBrk="0" fontAlgn="base" hangingPunct="0">
              <a:lnSpc>
                <a:spcPct val="80000"/>
              </a:lnSpc>
              <a:spcBef>
                <a:spcPct val="0"/>
              </a:spcBef>
              <a:spcAft>
                <a:spcPct val="0"/>
              </a:spcAft>
              <a:defRPr sz="2000">
                <a:solidFill>
                  <a:schemeClr val="tx1"/>
                </a:solidFill>
                <a:latin typeface="Arial" charset="0"/>
              </a:defRPr>
            </a:lvl7pPr>
            <a:lvl8pPr marL="3429000" indent="-228600" eaLnBrk="0" fontAlgn="base" hangingPunct="0">
              <a:lnSpc>
                <a:spcPct val="80000"/>
              </a:lnSpc>
              <a:spcBef>
                <a:spcPct val="0"/>
              </a:spcBef>
              <a:spcAft>
                <a:spcPct val="0"/>
              </a:spcAft>
              <a:defRPr sz="2000">
                <a:solidFill>
                  <a:schemeClr val="tx1"/>
                </a:solidFill>
                <a:latin typeface="Arial" charset="0"/>
              </a:defRPr>
            </a:lvl8pPr>
            <a:lvl9pPr marL="3886200" indent="-228600" eaLnBrk="0" fontAlgn="base" hangingPunct="0">
              <a:lnSpc>
                <a:spcPct val="80000"/>
              </a:lnSpc>
              <a:spcBef>
                <a:spcPct val="0"/>
              </a:spcBef>
              <a:spcAft>
                <a:spcPct val="0"/>
              </a:spcAft>
              <a:defRPr sz="2000">
                <a:solidFill>
                  <a:schemeClr val="tx1"/>
                </a:solidFill>
                <a:latin typeface="Arial" charset="0"/>
              </a:defRPr>
            </a:lvl9pPr>
          </a:lstStyle>
          <a:p>
            <a:pPr algn="r">
              <a:lnSpc>
                <a:spcPct val="100000"/>
              </a:lnSpc>
              <a:defRPr/>
            </a:pPr>
            <a:fld id="{82A76547-D4A7-4CFC-BA29-3C48BEA7ED51}" type="slidenum">
              <a:rPr lang="en-US" sz="800" i="1" smtClean="0"/>
              <a:pPr algn="r">
                <a:lnSpc>
                  <a:spcPct val="100000"/>
                </a:lnSpc>
                <a:defRPr/>
              </a:pPr>
              <a:t>‹#›</a:t>
            </a:fld>
            <a:endParaRPr lang="en-US" sz="800" i="1" dirty="0" smtClean="0"/>
          </a:p>
        </p:txBody>
      </p:sp>
      <p:sp>
        <p:nvSpPr>
          <p:cNvPr id="3080" name="Rectangle 8"/>
          <p:cNvSpPr>
            <a:spLocks noGrp="1" noChangeArrowheads="1"/>
          </p:cNvSpPr>
          <p:nvPr>
            <p:ph type="ftr" sz="quarter" idx="3"/>
          </p:nvPr>
        </p:nvSpPr>
        <p:spPr bwMode="auto">
          <a:xfrm>
            <a:off x="141288" y="6715125"/>
            <a:ext cx="880049" cy="123111"/>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eaLnBrk="0" hangingPunct="0">
              <a:lnSpc>
                <a:spcPct val="100000"/>
              </a:lnSpc>
              <a:defRPr sz="800" i="1">
                <a:latin typeface="Arial" charset="0"/>
              </a:defRPr>
            </a:lvl1pPr>
          </a:lstStyle>
          <a:p>
            <a:pPr>
              <a:defRPr/>
            </a:pPr>
            <a:r>
              <a:rPr lang="en-US" dirty="0" smtClean="0"/>
              <a:t>AICBA, June  2013</a:t>
            </a:r>
            <a:endParaRPr lang="en-US" dirty="0"/>
          </a:p>
        </p:txBody>
      </p:sp>
    </p:spTree>
  </p:cSld>
  <p:clrMap bg1="lt1" tx1="dk1" bg2="lt2" tx2="dk2" accent1="accent1" accent2="accent2" accent3="accent3" accent4="accent4" accent5="accent5" accent6="accent6" hlink="hlink" folHlink="folHlink"/>
  <p:sldLayoutIdLst>
    <p:sldLayoutId id="2147484256" r:id="rId1"/>
    <p:sldLayoutId id="2147484258" r:id="rId2"/>
    <p:sldLayoutId id="2147484259" r:id="rId3"/>
  </p:sldLayoutIdLst>
  <p:txStyles>
    <p:titleStyle>
      <a:lvl1pPr algn="l" rtl="0" eaLnBrk="0" fontAlgn="base" hangingPunct="0">
        <a:spcBef>
          <a:spcPct val="0"/>
        </a:spcBef>
        <a:spcAft>
          <a:spcPct val="0"/>
        </a:spcAft>
        <a:defRPr sz="3600" b="1" i="1">
          <a:solidFill>
            <a:schemeClr val="tx2"/>
          </a:solidFill>
          <a:latin typeface="+mj-lt"/>
          <a:ea typeface="+mj-ea"/>
          <a:cs typeface="+mj-cs"/>
        </a:defRPr>
      </a:lvl1pPr>
      <a:lvl2pPr algn="l" rtl="0" eaLnBrk="0" fontAlgn="base" hangingPunct="0">
        <a:spcBef>
          <a:spcPct val="0"/>
        </a:spcBef>
        <a:spcAft>
          <a:spcPct val="0"/>
        </a:spcAft>
        <a:defRPr sz="4400" b="1" i="1">
          <a:solidFill>
            <a:schemeClr val="tx2"/>
          </a:solidFill>
          <a:latin typeface="Arial" charset="0"/>
        </a:defRPr>
      </a:lvl2pPr>
      <a:lvl3pPr algn="l" rtl="0" eaLnBrk="0" fontAlgn="base" hangingPunct="0">
        <a:spcBef>
          <a:spcPct val="0"/>
        </a:spcBef>
        <a:spcAft>
          <a:spcPct val="0"/>
        </a:spcAft>
        <a:defRPr sz="4400" b="1" i="1">
          <a:solidFill>
            <a:schemeClr val="tx2"/>
          </a:solidFill>
          <a:latin typeface="Arial" charset="0"/>
        </a:defRPr>
      </a:lvl3pPr>
      <a:lvl4pPr algn="l" rtl="0" eaLnBrk="0" fontAlgn="base" hangingPunct="0">
        <a:spcBef>
          <a:spcPct val="0"/>
        </a:spcBef>
        <a:spcAft>
          <a:spcPct val="0"/>
        </a:spcAft>
        <a:defRPr sz="4400" b="1" i="1">
          <a:solidFill>
            <a:schemeClr val="tx2"/>
          </a:solidFill>
          <a:latin typeface="Arial" charset="0"/>
        </a:defRPr>
      </a:lvl4pPr>
      <a:lvl5pPr algn="l" rtl="0" eaLnBrk="0" fontAlgn="base" hangingPunct="0">
        <a:spcBef>
          <a:spcPct val="0"/>
        </a:spcBef>
        <a:spcAft>
          <a:spcPct val="0"/>
        </a:spcAft>
        <a:defRPr sz="4400" b="1" i="1">
          <a:solidFill>
            <a:schemeClr val="tx2"/>
          </a:solidFill>
          <a:latin typeface="Arial" charset="0"/>
        </a:defRPr>
      </a:lvl5pPr>
      <a:lvl6pPr marL="457200" algn="l" rtl="0" eaLnBrk="0" fontAlgn="base" hangingPunct="0">
        <a:spcBef>
          <a:spcPct val="0"/>
        </a:spcBef>
        <a:spcAft>
          <a:spcPct val="0"/>
        </a:spcAft>
        <a:defRPr sz="4400" b="1" i="1">
          <a:solidFill>
            <a:schemeClr val="tx2"/>
          </a:solidFill>
          <a:latin typeface="Arial" charset="0"/>
        </a:defRPr>
      </a:lvl6pPr>
      <a:lvl7pPr marL="914400" algn="l" rtl="0" eaLnBrk="0" fontAlgn="base" hangingPunct="0">
        <a:spcBef>
          <a:spcPct val="0"/>
        </a:spcBef>
        <a:spcAft>
          <a:spcPct val="0"/>
        </a:spcAft>
        <a:defRPr sz="4400" b="1" i="1">
          <a:solidFill>
            <a:schemeClr val="tx2"/>
          </a:solidFill>
          <a:latin typeface="Arial" charset="0"/>
        </a:defRPr>
      </a:lvl7pPr>
      <a:lvl8pPr marL="1371600" algn="l" rtl="0" eaLnBrk="0" fontAlgn="base" hangingPunct="0">
        <a:spcBef>
          <a:spcPct val="0"/>
        </a:spcBef>
        <a:spcAft>
          <a:spcPct val="0"/>
        </a:spcAft>
        <a:defRPr sz="4400" b="1" i="1">
          <a:solidFill>
            <a:schemeClr val="tx2"/>
          </a:solidFill>
          <a:latin typeface="Arial" charset="0"/>
        </a:defRPr>
      </a:lvl8pPr>
      <a:lvl9pPr marL="1828800" algn="l" rtl="0" eaLnBrk="0" fontAlgn="base" hangingPunct="0">
        <a:spcBef>
          <a:spcPct val="0"/>
        </a:spcBef>
        <a:spcAft>
          <a:spcPct val="0"/>
        </a:spcAft>
        <a:defRPr sz="4400" b="1" i="1">
          <a:solidFill>
            <a:schemeClr val="tx2"/>
          </a:solidFill>
          <a:latin typeface="Arial" charset="0"/>
        </a:defRPr>
      </a:lvl9pPr>
    </p:titleStyle>
    <p:bodyStyle>
      <a:lvl1pPr marL="231775" indent="-231775" algn="l" rtl="0" eaLnBrk="0" fontAlgn="base" hangingPunct="0">
        <a:spcBef>
          <a:spcPct val="35000"/>
        </a:spcBef>
        <a:spcAft>
          <a:spcPct val="25000"/>
        </a:spcAft>
        <a:buClr>
          <a:srgbClr val="21638B"/>
        </a:buClr>
        <a:buFont typeface="Webdings" pitchFamily="18" charset="2"/>
        <a:buChar char="4"/>
        <a:defRPr sz="3200">
          <a:solidFill>
            <a:schemeClr val="tx1"/>
          </a:solidFill>
          <a:latin typeface="+mn-lt"/>
          <a:ea typeface="+mn-ea"/>
          <a:cs typeface="+mn-cs"/>
        </a:defRPr>
      </a:lvl1pPr>
      <a:lvl2pPr marL="568325" indent="-222250" algn="l" rtl="0" eaLnBrk="0" fontAlgn="base" hangingPunct="0">
        <a:spcBef>
          <a:spcPct val="15000"/>
        </a:spcBef>
        <a:spcAft>
          <a:spcPct val="25000"/>
        </a:spcAft>
        <a:buClr>
          <a:schemeClr val="accent2"/>
        </a:buClr>
        <a:buSzPct val="110000"/>
        <a:buFont typeface="Symbol" pitchFamily="18" charset="2"/>
        <a:buChar char="-"/>
        <a:defRPr sz="2800">
          <a:solidFill>
            <a:schemeClr val="tx1"/>
          </a:solidFill>
          <a:latin typeface="+mn-lt"/>
        </a:defRPr>
      </a:lvl2pPr>
      <a:lvl3pPr marL="914400" indent="-231775" algn="l" rtl="0" eaLnBrk="0" fontAlgn="base" hangingPunct="0">
        <a:spcBef>
          <a:spcPct val="10000"/>
        </a:spcBef>
        <a:spcAft>
          <a:spcPct val="20000"/>
        </a:spcAft>
        <a:buClr>
          <a:srgbClr val="21638B"/>
        </a:buClr>
        <a:buChar char="•"/>
        <a:defRPr sz="1600" i="1">
          <a:solidFill>
            <a:schemeClr val="tx1"/>
          </a:solidFill>
          <a:latin typeface="+mn-lt"/>
        </a:defRPr>
      </a:lvl3pPr>
      <a:lvl4pPr marL="1254125" indent="-225425" algn="l" rtl="0" eaLnBrk="0" fontAlgn="base" hangingPunct="0">
        <a:spcBef>
          <a:spcPct val="10000"/>
        </a:spcBef>
        <a:spcAft>
          <a:spcPct val="20000"/>
        </a:spcAft>
        <a:buClr>
          <a:srgbClr val="21638B"/>
        </a:buClr>
        <a:buFont typeface="Times New Roman" pitchFamily="18" charset="0"/>
        <a:buChar char="-"/>
        <a:defRPr sz="1400">
          <a:solidFill>
            <a:schemeClr val="tx1"/>
          </a:solidFill>
          <a:latin typeface="+mn-lt"/>
        </a:defRPr>
      </a:lvl4pPr>
      <a:lvl5pPr marL="1597025" indent="-228600" algn="l" rtl="0" eaLnBrk="0" fontAlgn="base" hangingPunct="0">
        <a:spcBef>
          <a:spcPct val="20000"/>
        </a:spcBef>
        <a:spcAft>
          <a:spcPct val="0"/>
        </a:spcAft>
        <a:buClr>
          <a:srgbClr val="21638B"/>
        </a:buClr>
        <a:buFont typeface="Arial" charset="0"/>
        <a:buChar char="–"/>
        <a:defRPr sz="1200">
          <a:solidFill>
            <a:schemeClr val="tx1"/>
          </a:solidFill>
          <a:latin typeface="+mn-lt"/>
        </a:defRPr>
      </a:lvl5pPr>
      <a:lvl6pPr marL="2054225" indent="-228600" algn="l" rtl="0" eaLnBrk="0" fontAlgn="base" hangingPunct="0">
        <a:spcBef>
          <a:spcPct val="20000"/>
        </a:spcBef>
        <a:spcAft>
          <a:spcPct val="0"/>
        </a:spcAft>
        <a:buClr>
          <a:srgbClr val="21638B"/>
        </a:buClr>
        <a:buFont typeface="Arial" charset="0"/>
        <a:buChar char="–"/>
        <a:defRPr sz="1200">
          <a:solidFill>
            <a:schemeClr val="tx1"/>
          </a:solidFill>
          <a:latin typeface="+mn-lt"/>
        </a:defRPr>
      </a:lvl6pPr>
      <a:lvl7pPr marL="2511425" indent="-228600" algn="l" rtl="0" eaLnBrk="0" fontAlgn="base" hangingPunct="0">
        <a:spcBef>
          <a:spcPct val="20000"/>
        </a:spcBef>
        <a:spcAft>
          <a:spcPct val="0"/>
        </a:spcAft>
        <a:buClr>
          <a:srgbClr val="21638B"/>
        </a:buClr>
        <a:buFont typeface="Arial" charset="0"/>
        <a:buChar char="–"/>
        <a:defRPr sz="1200">
          <a:solidFill>
            <a:schemeClr val="tx1"/>
          </a:solidFill>
          <a:latin typeface="+mn-lt"/>
        </a:defRPr>
      </a:lvl7pPr>
      <a:lvl8pPr marL="2968625" indent="-228600" algn="l" rtl="0" eaLnBrk="0" fontAlgn="base" hangingPunct="0">
        <a:spcBef>
          <a:spcPct val="20000"/>
        </a:spcBef>
        <a:spcAft>
          <a:spcPct val="0"/>
        </a:spcAft>
        <a:buClr>
          <a:srgbClr val="21638B"/>
        </a:buClr>
        <a:buFont typeface="Arial" charset="0"/>
        <a:buChar char="–"/>
        <a:defRPr sz="1200">
          <a:solidFill>
            <a:schemeClr val="tx1"/>
          </a:solidFill>
          <a:latin typeface="+mn-lt"/>
        </a:defRPr>
      </a:lvl8pPr>
      <a:lvl9pPr marL="3425825" indent="-228600" algn="l" rtl="0" eaLnBrk="0" fontAlgn="base" hangingPunct="0">
        <a:spcBef>
          <a:spcPct val="20000"/>
        </a:spcBef>
        <a:spcAft>
          <a:spcPct val="0"/>
        </a:spcAft>
        <a:buClr>
          <a:srgbClr val="21638B"/>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1.wdp"/><Relationship Id="rId3" Type="http://schemas.openxmlformats.org/officeDocument/2006/relationships/image" Target="../media/image17.png"/><Relationship Id="rId7" Type="http://schemas.openxmlformats.org/officeDocument/2006/relationships/hyperlink" Target="//upload.wikimedia.org/wikipedia/commons/a/ac/APHIS.svg" TargetMode="External"/><Relationship Id="rId12"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hyperlink" Target="//upload.wikimedia.org/wikipedia/commons/4/4c/US_Department_of_Homeland_Security_Seal.svg" TargetMode="External"/><Relationship Id="rId9" Type="http://schemas.openxmlformats.org/officeDocument/2006/relationships/image" Target="../media/image21.jpe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ctrTitle" idx="4294967295"/>
          </p:nvPr>
        </p:nvSpPr>
        <p:spPr>
          <a:xfrm>
            <a:off x="600074" y="1676400"/>
            <a:ext cx="8543925" cy="1524000"/>
          </a:xfrm>
        </p:spPr>
        <p:txBody>
          <a:bodyPr/>
          <a:lstStyle/>
          <a:p>
            <a:pPr algn="ctr"/>
            <a:r>
              <a:rPr lang="en-US" sz="2800" i="0" dirty="0" smtClean="0"/>
              <a:t>Association of Food and Drug Officials (AFDO)</a:t>
            </a:r>
            <a:br>
              <a:rPr lang="en-US" sz="2800" i="0" dirty="0" smtClean="0"/>
            </a:br>
            <a:r>
              <a:rPr lang="en-US" sz="2000" dirty="0"/>
              <a:t>Elevating Public Health Globally through Purposeful Engagements </a:t>
            </a:r>
            <a:endParaRPr lang="en-US" sz="4800" b="0" dirty="0" smtClean="0">
              <a:solidFill>
                <a:srgbClr val="000066"/>
              </a:solidFill>
            </a:endParaRPr>
          </a:p>
        </p:txBody>
      </p:sp>
      <p:sp>
        <p:nvSpPr>
          <p:cNvPr id="4099" name="Text Box 10"/>
          <p:cNvSpPr txBox="1">
            <a:spLocks noChangeArrowheads="1"/>
          </p:cNvSpPr>
          <p:nvPr/>
        </p:nvSpPr>
        <p:spPr bwMode="auto">
          <a:xfrm>
            <a:off x="714375" y="4219575"/>
            <a:ext cx="7973909"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80000"/>
              </a:lnSpc>
              <a:spcBef>
                <a:spcPct val="0"/>
              </a:spcBef>
              <a:spcAft>
                <a:spcPct val="0"/>
              </a:spcAft>
              <a:defRPr sz="2000">
                <a:solidFill>
                  <a:schemeClr val="tx1"/>
                </a:solidFill>
                <a:latin typeface="Arial" charset="0"/>
              </a:defRPr>
            </a:lvl6pPr>
            <a:lvl7pPr marL="2971800" indent="-228600" eaLnBrk="0" fontAlgn="base" hangingPunct="0">
              <a:lnSpc>
                <a:spcPct val="80000"/>
              </a:lnSpc>
              <a:spcBef>
                <a:spcPct val="0"/>
              </a:spcBef>
              <a:spcAft>
                <a:spcPct val="0"/>
              </a:spcAft>
              <a:defRPr sz="2000">
                <a:solidFill>
                  <a:schemeClr val="tx1"/>
                </a:solidFill>
                <a:latin typeface="Arial" charset="0"/>
              </a:defRPr>
            </a:lvl7pPr>
            <a:lvl8pPr marL="3429000" indent="-228600" eaLnBrk="0" fontAlgn="base" hangingPunct="0">
              <a:lnSpc>
                <a:spcPct val="80000"/>
              </a:lnSpc>
              <a:spcBef>
                <a:spcPct val="0"/>
              </a:spcBef>
              <a:spcAft>
                <a:spcPct val="0"/>
              </a:spcAft>
              <a:defRPr sz="2000">
                <a:solidFill>
                  <a:schemeClr val="tx1"/>
                </a:solidFill>
                <a:latin typeface="Arial" charset="0"/>
              </a:defRPr>
            </a:lvl8pPr>
            <a:lvl9pPr marL="3886200" indent="-228600" eaLnBrk="0" fontAlgn="base" hangingPunct="0">
              <a:lnSpc>
                <a:spcPct val="80000"/>
              </a:lnSpc>
              <a:spcBef>
                <a:spcPct val="0"/>
              </a:spcBef>
              <a:spcAft>
                <a:spcPct val="0"/>
              </a:spcAft>
              <a:defRPr sz="2000">
                <a:solidFill>
                  <a:schemeClr val="tx1"/>
                </a:solidFill>
                <a:latin typeface="Arial" charset="0"/>
              </a:defRPr>
            </a:lvl9pPr>
          </a:lstStyle>
          <a:p>
            <a:pPr algn="ctr">
              <a:lnSpc>
                <a:spcPct val="100000"/>
              </a:lnSpc>
              <a:spcBef>
                <a:spcPct val="50000"/>
              </a:spcBef>
            </a:pPr>
            <a:r>
              <a:rPr lang="en-US" sz="2200" b="1" dirty="0" smtClean="0">
                <a:solidFill>
                  <a:srgbClr val="000000"/>
                </a:solidFill>
              </a:rPr>
              <a:t>Brenda Smith, Executive Director</a:t>
            </a:r>
          </a:p>
          <a:p>
            <a:pPr algn="ctr">
              <a:lnSpc>
                <a:spcPct val="100000"/>
              </a:lnSpc>
              <a:spcBef>
                <a:spcPct val="50000"/>
              </a:spcBef>
            </a:pPr>
            <a:r>
              <a:rPr lang="en-US" sz="2200" b="1" dirty="0" smtClean="0">
                <a:solidFill>
                  <a:srgbClr val="000000"/>
                </a:solidFill>
              </a:rPr>
              <a:t>ACE Business Office</a:t>
            </a:r>
          </a:p>
          <a:p>
            <a:pPr algn="ctr">
              <a:lnSpc>
                <a:spcPct val="100000"/>
              </a:lnSpc>
              <a:spcBef>
                <a:spcPct val="50000"/>
              </a:spcBef>
            </a:pPr>
            <a:r>
              <a:rPr lang="en-US" sz="2200" b="1" dirty="0" smtClean="0">
                <a:solidFill>
                  <a:srgbClr val="000000"/>
                </a:solidFill>
              </a:rPr>
              <a:t>June 25, 2014</a:t>
            </a:r>
            <a:endParaRPr lang="en-US" sz="2200" b="1" dirty="0">
              <a:solidFill>
                <a:srgbClr val="000000"/>
              </a:solidFill>
            </a:endParaRPr>
          </a:p>
          <a:p>
            <a:pPr algn="ctr">
              <a:lnSpc>
                <a:spcPct val="100000"/>
              </a:lnSpc>
              <a:spcBef>
                <a:spcPct val="50000"/>
              </a:spcBef>
            </a:pPr>
            <a:endParaRPr lang="en-US" sz="1800" b="1" dirty="0">
              <a:solidFill>
                <a:srgbClr val="000099"/>
              </a:solidFill>
            </a:endParaRPr>
          </a:p>
          <a:p>
            <a:pPr algn="ctr">
              <a:lnSpc>
                <a:spcPct val="100000"/>
              </a:lnSpc>
              <a:spcBef>
                <a:spcPct val="50000"/>
              </a:spcBef>
            </a:pPr>
            <a:endParaRPr lang="en-US" sz="18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1+#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
            <a:ext cx="7067550" cy="671513"/>
          </a:xfrm>
        </p:spPr>
        <p:txBody>
          <a:bodyPr/>
          <a:lstStyle/>
          <a:p>
            <a:pPr algn="ctr"/>
            <a:r>
              <a:rPr lang="en-US" sz="2800" i="0" dirty="0" smtClean="0"/>
              <a:t>CBP’s Mission</a:t>
            </a:r>
            <a:endParaRPr lang="en-US" sz="2800" i="0" dirty="0"/>
          </a:p>
        </p:txBody>
      </p:sp>
      <p:sp>
        <p:nvSpPr>
          <p:cNvPr id="3" name="Content Placeholder 2"/>
          <p:cNvSpPr>
            <a:spLocks noGrp="1"/>
          </p:cNvSpPr>
          <p:nvPr>
            <p:ph idx="1"/>
          </p:nvPr>
        </p:nvSpPr>
        <p:spPr/>
        <p:txBody>
          <a:bodyPr/>
          <a:lstStyle/>
          <a:p>
            <a:pPr>
              <a:buClrTx/>
            </a:pPr>
            <a:r>
              <a:rPr lang="en-US" sz="2000" dirty="0" smtClean="0"/>
              <a:t>CBP is the first line of defense for goods and people entering into and leaving from the United States</a:t>
            </a:r>
          </a:p>
          <a:p>
            <a:pPr>
              <a:buClrTx/>
            </a:pPr>
            <a:r>
              <a:rPr lang="en-US" sz="2000" dirty="0" smtClean="0"/>
              <a:t>CBP’s mission is to protect the nation’s borders while simultaneously facilitating the fast and efficient flow of international trade </a:t>
            </a:r>
          </a:p>
          <a:p>
            <a:pPr>
              <a:buClrTx/>
            </a:pPr>
            <a:r>
              <a:rPr lang="en-US" sz="2000" dirty="0" smtClean="0"/>
              <a:t>CBP </a:t>
            </a:r>
            <a:r>
              <a:rPr lang="en-US" sz="2000" dirty="0"/>
              <a:t>personnel play a direct role in protecting/safeguarding </a:t>
            </a:r>
            <a:r>
              <a:rPr lang="en-US" sz="2000" dirty="0" smtClean="0"/>
              <a:t>the health and well-being of U.S. consumers from potential threats that could enter through U.S. ports of entry</a:t>
            </a:r>
          </a:p>
          <a:p>
            <a:pPr>
              <a:buClrTx/>
            </a:pPr>
            <a:endParaRPr lang="en-US" sz="2000" dirty="0"/>
          </a:p>
        </p:txBody>
      </p:sp>
    </p:spTree>
    <p:extLst>
      <p:ext uri="{BB962C8B-B14F-4D97-AF65-F5344CB8AC3E}">
        <p14:creationId xmlns:p14="http://schemas.microsoft.com/office/powerpoint/2010/main" val="164830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
            <a:ext cx="7067550" cy="671513"/>
          </a:xfrm>
        </p:spPr>
        <p:txBody>
          <a:bodyPr/>
          <a:lstStyle/>
          <a:p>
            <a:pPr algn="ctr"/>
            <a:r>
              <a:rPr lang="en-US" sz="2800" i="0" dirty="0" smtClean="0"/>
              <a:t>Risks we look for</a:t>
            </a:r>
            <a:endParaRPr lang="en-US" sz="2800" i="0" dirty="0"/>
          </a:p>
        </p:txBody>
      </p:sp>
      <p:sp>
        <p:nvSpPr>
          <p:cNvPr id="3" name="Content Placeholder 2"/>
          <p:cNvSpPr>
            <a:spLocks noGrp="1"/>
          </p:cNvSpPr>
          <p:nvPr>
            <p:ph idx="1"/>
          </p:nvPr>
        </p:nvSpPr>
        <p:spPr>
          <a:xfrm>
            <a:off x="585788" y="884238"/>
            <a:ext cx="3414712" cy="4525962"/>
          </a:xfrm>
        </p:spPr>
        <p:txBody>
          <a:bodyPr/>
          <a:lstStyle/>
          <a:p>
            <a:pPr>
              <a:buClrTx/>
            </a:pPr>
            <a:r>
              <a:rPr lang="en-US" sz="2000" dirty="0" smtClean="0"/>
              <a:t>The intentional </a:t>
            </a:r>
            <a:r>
              <a:rPr lang="en-US" sz="2000" dirty="0"/>
              <a:t>and/or unintentional introduction of: </a:t>
            </a:r>
          </a:p>
          <a:p>
            <a:pPr lvl="1">
              <a:buClrTx/>
            </a:pPr>
            <a:r>
              <a:rPr lang="en-US" sz="1800" dirty="0" smtClean="0"/>
              <a:t>Harmful, high risk pests</a:t>
            </a:r>
          </a:p>
          <a:p>
            <a:pPr lvl="1">
              <a:buClrTx/>
            </a:pPr>
            <a:r>
              <a:rPr lang="en-US" sz="1800" dirty="0"/>
              <a:t>Live animals and prohibited animal products which could harbor foreign animal diseases </a:t>
            </a:r>
            <a:endParaRPr lang="en-US" sz="1800" dirty="0" smtClean="0"/>
          </a:p>
          <a:p>
            <a:pPr>
              <a:buClrTx/>
            </a:pPr>
            <a:r>
              <a:rPr lang="en-US" sz="2000" dirty="0" smtClean="0"/>
              <a:t>Attempts to import:</a:t>
            </a:r>
          </a:p>
          <a:p>
            <a:pPr lvl="1">
              <a:buClrTx/>
            </a:pPr>
            <a:r>
              <a:rPr lang="en-US" sz="1800" dirty="0"/>
              <a:t>Counterfeit or illegal pharmaceuticals </a:t>
            </a:r>
          </a:p>
          <a:p>
            <a:pPr lvl="1">
              <a:buClrTx/>
            </a:pPr>
            <a:r>
              <a:rPr lang="en-US" sz="1800" dirty="0"/>
              <a:t>Controlled substances</a:t>
            </a:r>
          </a:p>
          <a:p>
            <a:pPr lvl="1">
              <a:buClrTx/>
            </a:pPr>
            <a:r>
              <a:rPr lang="en-US" sz="1800" dirty="0"/>
              <a:t>Sub-standard pharmaceutical and health-related products</a:t>
            </a:r>
          </a:p>
        </p:txBody>
      </p:sp>
      <p:pic>
        <p:nvPicPr>
          <p:cNvPr id="5" name="Picture 6"/>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5924550" y="4267200"/>
            <a:ext cx="1381824"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6" descr="https://www.agric.wa.gov.au/sites/gateway/files/_DAF5613%20Trogoderma%20variabi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1950" y="1322387"/>
            <a:ext cx="4648201" cy="2747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image26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7573" y="4267200"/>
            <a:ext cx="1235278" cy="1295400"/>
          </a:xfrm>
          <a:prstGeom prst="rect">
            <a:avLst/>
          </a:prstGeom>
          <a:ln>
            <a:noFill/>
          </a:ln>
          <a:effectLst>
            <a:outerShdw blurRad="292100" dist="139700" dir="2700000" algn="tl" rotWithShape="0">
              <a:srgbClr val="333333">
                <a:alpha val="65000"/>
              </a:srgbClr>
            </a:outerShdw>
          </a:effectLst>
        </p:spPr>
      </p:pic>
      <p:pic>
        <p:nvPicPr>
          <p:cNvPr id="8" name="Picture 1" descr="MIA485190TrogoderRiceIndia1_edited-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1950" y="4267200"/>
            <a:ext cx="1381824"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229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785" t="11048" r="18751" b="44476"/>
          <a:stretch/>
        </p:blipFill>
        <p:spPr bwMode="auto">
          <a:xfrm>
            <a:off x="3707332" y="1184761"/>
            <a:ext cx="3042718" cy="190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0" y="114300"/>
            <a:ext cx="7067550" cy="671513"/>
          </a:xfrm>
        </p:spPr>
        <p:txBody>
          <a:bodyPr/>
          <a:lstStyle/>
          <a:p>
            <a:pPr algn="ctr"/>
            <a:r>
              <a:rPr lang="en-US" sz="2800" i="0" dirty="0" smtClean="0"/>
              <a:t>Tools</a:t>
            </a:r>
            <a:endParaRPr lang="en-US" sz="2800" i="0" dirty="0"/>
          </a:p>
        </p:txBody>
      </p:sp>
      <p:sp>
        <p:nvSpPr>
          <p:cNvPr id="3" name="Content Placeholder 2"/>
          <p:cNvSpPr>
            <a:spLocks noGrp="1"/>
          </p:cNvSpPr>
          <p:nvPr>
            <p:ph idx="1"/>
          </p:nvPr>
        </p:nvSpPr>
        <p:spPr>
          <a:xfrm>
            <a:off x="438150" y="1189038"/>
            <a:ext cx="3095625" cy="4525962"/>
          </a:xfrm>
        </p:spPr>
        <p:txBody>
          <a:bodyPr/>
          <a:lstStyle/>
          <a:p>
            <a:pPr>
              <a:buClrTx/>
            </a:pPr>
            <a:r>
              <a:rPr lang="en-US" sz="2400" dirty="0" smtClean="0"/>
              <a:t>Data &amp; Technology</a:t>
            </a:r>
          </a:p>
          <a:p>
            <a:pPr lvl="1">
              <a:buClrTx/>
            </a:pPr>
            <a:r>
              <a:rPr lang="en-US" sz="1800" dirty="0" smtClean="0"/>
              <a:t>Increased automation</a:t>
            </a:r>
          </a:p>
          <a:p>
            <a:pPr lvl="1">
              <a:buClrTx/>
            </a:pPr>
            <a:r>
              <a:rPr lang="en-US" sz="1800" dirty="0" smtClean="0"/>
              <a:t>Sophisticated screening and targeting capabilities</a:t>
            </a:r>
          </a:p>
          <a:p>
            <a:pPr lvl="1">
              <a:buClrTx/>
            </a:pPr>
            <a:r>
              <a:rPr lang="en-US" sz="1800" dirty="0" smtClean="0"/>
              <a:t>X-ray machines</a:t>
            </a:r>
          </a:p>
          <a:p>
            <a:pPr>
              <a:buClrTx/>
            </a:pPr>
            <a:r>
              <a:rPr lang="en-US" sz="2400" dirty="0" smtClean="0"/>
              <a:t>Partnerships</a:t>
            </a:r>
          </a:p>
          <a:p>
            <a:pPr lvl="1">
              <a:buClrTx/>
            </a:pPr>
            <a:r>
              <a:rPr lang="en-US" sz="1800" dirty="0" smtClean="0"/>
              <a:t>Trusted trader programs</a:t>
            </a:r>
          </a:p>
          <a:p>
            <a:pPr lvl="1">
              <a:buClrTx/>
            </a:pPr>
            <a:r>
              <a:rPr lang="en-US" sz="1800" dirty="0" smtClean="0"/>
              <a:t>Interagency collaboration</a:t>
            </a:r>
          </a:p>
          <a:p>
            <a:pPr lvl="1">
              <a:buClrTx/>
            </a:pPr>
            <a:r>
              <a:rPr lang="en-US" sz="1800" dirty="0" smtClean="0"/>
              <a:t>Bi-directional training between CEEs and industry</a:t>
            </a:r>
          </a:p>
        </p:txBody>
      </p:sp>
      <p:pic>
        <p:nvPicPr>
          <p:cNvPr id="37890" name="Picture 2" descr="U.S. Customs and Border Protection Detector D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738" y="4077569"/>
            <a:ext cx="32099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670"/>
          <a:stretch/>
        </p:blipFill>
        <p:spPr bwMode="auto">
          <a:xfrm>
            <a:off x="6313932" y="1438275"/>
            <a:ext cx="2514600" cy="2886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descr="C:\Users\zihgudj\Desktop\Pictur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1232" y="5086444"/>
            <a:ext cx="1572768" cy="15682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7499" y="2881747"/>
            <a:ext cx="2723233" cy="1683293"/>
          </a:xfrm>
          <a:prstGeom prst="rect">
            <a:avLst/>
          </a:prstGeom>
        </p:spPr>
      </p:pic>
    </p:spTree>
    <p:extLst>
      <p:ext uri="{BB962C8B-B14F-4D97-AF65-F5344CB8AC3E}">
        <p14:creationId xmlns:p14="http://schemas.microsoft.com/office/powerpoint/2010/main" val="1019495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391" t="50000" r="22855"/>
          <a:stretch/>
        </p:blipFill>
        <p:spPr bwMode="auto">
          <a:xfrm rot="5400000">
            <a:off x="1993107" y="1283494"/>
            <a:ext cx="5037133" cy="605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142875"/>
            <a:ext cx="7067550" cy="642938"/>
          </a:xfrm>
        </p:spPr>
        <p:txBody>
          <a:bodyPr/>
          <a:lstStyle/>
          <a:p>
            <a:pPr algn="ctr"/>
            <a:r>
              <a:rPr lang="en-US" sz="2400" i="0" dirty="0" smtClean="0"/>
              <a:t>Centers of Excellence and Expertise (CEE)</a:t>
            </a:r>
            <a:endParaRPr lang="en-US" sz="2400" i="0" dirty="0"/>
          </a:p>
        </p:txBody>
      </p:sp>
      <p:sp>
        <p:nvSpPr>
          <p:cNvPr id="7" name="Rectangle 3"/>
          <p:cNvSpPr>
            <a:spLocks noChangeArrowheads="1"/>
          </p:cNvSpPr>
          <p:nvPr/>
        </p:nvSpPr>
        <p:spPr bwMode="auto">
          <a:xfrm>
            <a:off x="533400" y="866775"/>
            <a:ext cx="8382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100000"/>
              </a:lnSpc>
              <a:spcBef>
                <a:spcPct val="35000"/>
              </a:spcBef>
              <a:spcAft>
                <a:spcPct val="25000"/>
              </a:spcAft>
              <a:buFont typeface="Webdings" pitchFamily="18" charset="2"/>
              <a:buChar char="4"/>
            </a:pPr>
            <a:endParaRPr lang="en-US" sz="1800" dirty="0">
              <a:latin typeface="+mn-lt"/>
            </a:endParaRPr>
          </a:p>
        </p:txBody>
      </p:sp>
      <p:sp>
        <p:nvSpPr>
          <p:cNvPr id="3" name="TextBox 2"/>
          <p:cNvSpPr txBox="1"/>
          <p:nvPr/>
        </p:nvSpPr>
        <p:spPr>
          <a:xfrm>
            <a:off x="596900" y="1028700"/>
            <a:ext cx="8293100" cy="1015663"/>
          </a:xfrm>
          <a:prstGeom prst="rect">
            <a:avLst/>
          </a:prstGeom>
          <a:noFill/>
        </p:spPr>
        <p:txBody>
          <a:bodyPr wrap="square" rtlCol="0">
            <a:spAutoFit/>
          </a:bodyPr>
          <a:lstStyle/>
          <a:p>
            <a:pPr>
              <a:lnSpc>
                <a:spcPct val="100000"/>
              </a:lnSpc>
            </a:pPr>
            <a:r>
              <a:rPr lang="en-US" dirty="0" smtClean="0"/>
              <a:t>CEEs are virtual organizations that leverage technology to bring work related to specific commodities together in Centers that are coordinated from a strategic location </a:t>
            </a:r>
            <a:endParaRPr lang="en-US" dirty="0"/>
          </a:p>
        </p:txBody>
      </p:sp>
    </p:spTree>
    <p:extLst>
      <p:ext uri="{BB962C8B-B14F-4D97-AF65-F5344CB8AC3E}">
        <p14:creationId xmlns:p14="http://schemas.microsoft.com/office/powerpoint/2010/main" val="418616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
            <a:ext cx="7067550" cy="671513"/>
          </a:xfrm>
        </p:spPr>
        <p:txBody>
          <a:bodyPr/>
          <a:lstStyle/>
          <a:p>
            <a:pPr algn="ctr"/>
            <a:r>
              <a:rPr lang="en-US" sz="2400" i="0" dirty="0" smtClean="0"/>
              <a:t>Commercial Targeting and Analysis Center (CTAC)</a:t>
            </a:r>
            <a:endParaRPr lang="en-US" sz="2400" i="0" dirty="0"/>
          </a:p>
        </p:txBody>
      </p:sp>
      <p:sp>
        <p:nvSpPr>
          <p:cNvPr id="8" name="TextBox 7"/>
          <p:cNvSpPr txBox="1"/>
          <p:nvPr/>
        </p:nvSpPr>
        <p:spPr>
          <a:xfrm>
            <a:off x="914400" y="1295400"/>
            <a:ext cx="7315200" cy="4647426"/>
          </a:xfrm>
          <a:prstGeom prst="rect">
            <a:avLst/>
          </a:prstGeom>
          <a:noFill/>
        </p:spPr>
        <p:txBody>
          <a:bodyPr wrap="square" rtlCol="0">
            <a:spAutoFit/>
          </a:bodyPr>
          <a:lstStyle/>
          <a:p>
            <a:pPr marL="231775" marR="0" lvl="0" indent="-231775" defTabSz="914400" eaLnBrk="0" latinLnBrk="0" hangingPunct="0">
              <a:lnSpc>
                <a:spcPct val="100000"/>
              </a:lnSpc>
              <a:spcBef>
                <a:spcPct val="35000"/>
              </a:spcBef>
              <a:spcAft>
                <a:spcPct val="25000"/>
              </a:spcAft>
              <a:buSzTx/>
              <a:buFont typeface="Webdings" pitchFamily="18" charset="2"/>
              <a:buChar char="4"/>
              <a:tabLst/>
              <a:defRPr/>
            </a:pPr>
            <a:r>
              <a:rPr lang="en-US" dirty="0">
                <a:latin typeface="+mn-lt"/>
              </a:rPr>
              <a:t>CBP hosts ten federal agencies at the CTAC:</a:t>
            </a: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smtClean="0">
              <a:ln>
                <a:noFill/>
              </a:ln>
              <a:solidFill>
                <a:srgbClr val="DADADA">
                  <a:lumMod val="10000"/>
                </a:srgbClr>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a:ln>
                <a:noFill/>
              </a:ln>
              <a:solidFill>
                <a:srgbClr val="DADADA">
                  <a:lumMod val="10000"/>
                </a:srgbClr>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smtClean="0">
              <a:ln>
                <a:noFill/>
              </a:ln>
              <a:solidFill>
                <a:srgbClr val="DADADA">
                  <a:lumMod val="10000"/>
                </a:srgbClr>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a:ln>
                <a:noFill/>
              </a:ln>
              <a:solidFill>
                <a:srgbClr val="DADADA">
                  <a:lumMod val="10000"/>
                </a:srgbClr>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smtClean="0">
              <a:ln>
                <a:noFill/>
              </a:ln>
              <a:solidFill>
                <a:srgbClr val="DADADA">
                  <a:lumMod val="10000"/>
                </a:srgbClr>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smtClean="0">
              <a:ln>
                <a:noFill/>
              </a:ln>
              <a:solidFill>
                <a:srgbClr val="DADADA">
                  <a:lumMod val="10000"/>
                </a:srgbClr>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a:ln>
                <a:noFill/>
              </a:ln>
              <a:solidFill>
                <a:srgbClr val="DADADA">
                  <a:lumMod val="10000"/>
                </a:srgbClr>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smtClean="0">
              <a:ln>
                <a:noFill/>
              </a:ln>
              <a:solidFill>
                <a:srgbClr val="DADADA">
                  <a:lumMod val="10000"/>
                </a:srgbClr>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a:ln>
                <a:noFill/>
              </a:ln>
              <a:solidFill>
                <a:srgbClr val="DADADA">
                  <a:lumMod val="10000"/>
                </a:srgbClr>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smtClean="0">
              <a:ln>
                <a:noFill/>
              </a:ln>
              <a:solidFill>
                <a:srgbClr val="DADADA">
                  <a:lumMod val="10000"/>
                </a:srgbClr>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smtClean="0">
              <a:ln>
                <a:noFill/>
              </a:ln>
              <a:solidFill>
                <a:srgbClr val="DADADA">
                  <a:lumMod val="10000"/>
                </a:srgbClr>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
                <a:srgbClr val="DADADA">
                  <a:lumMod val="10000"/>
                </a:srgbClr>
              </a:buClr>
              <a:buSzTx/>
              <a:buFontTx/>
              <a:buNone/>
              <a:tabLst/>
              <a:defRPr/>
            </a:pPr>
            <a:endParaRPr kumimoji="0" lang="en-US" sz="1600" b="0" i="0" u="none" strike="noStrike" kern="0" cap="none" spc="0" normalizeH="0" baseline="0" noProof="0" dirty="0">
              <a:ln>
                <a:noFill/>
              </a:ln>
              <a:solidFill>
                <a:srgbClr val="DADADA">
                  <a:lumMod val="10000"/>
                </a:srgbClr>
              </a:solidFill>
              <a:effectLst/>
              <a:uLnTx/>
              <a:uFillTx/>
              <a:cs typeface="Times New Roman" pitchFamily="18" charset="0"/>
            </a:endParaRPr>
          </a:p>
          <a:p>
            <a:pPr marL="231775" indent="-231775" eaLnBrk="0" hangingPunct="0">
              <a:lnSpc>
                <a:spcPct val="100000"/>
              </a:lnSpc>
              <a:spcBef>
                <a:spcPct val="35000"/>
              </a:spcBef>
              <a:spcAft>
                <a:spcPct val="25000"/>
              </a:spcAft>
              <a:buClr>
                <a:srgbClr val="DADADA">
                  <a:lumMod val="10000"/>
                </a:srgbClr>
              </a:buClr>
              <a:buFont typeface="Webdings" pitchFamily="18" charset="2"/>
              <a:buChar char="4"/>
              <a:defRPr/>
            </a:pPr>
            <a:r>
              <a:rPr lang="en-US" dirty="0">
                <a:latin typeface="+mn-lt"/>
              </a:rPr>
              <a:t>Partner agencies </a:t>
            </a:r>
            <a:r>
              <a:rPr lang="en-US" dirty="0" smtClean="0">
                <a:latin typeface="+mn-lt"/>
              </a:rPr>
              <a:t>share </a:t>
            </a:r>
            <a:r>
              <a:rPr lang="en-US" dirty="0">
                <a:latin typeface="+mn-lt"/>
              </a:rPr>
              <a:t>information and systems </a:t>
            </a:r>
            <a:r>
              <a:rPr lang="en-US" dirty="0" smtClean="0">
                <a:latin typeface="+mn-lt"/>
              </a:rPr>
              <a:t>access</a:t>
            </a:r>
            <a:endParaRPr lang="en-US" dirty="0">
              <a:latin typeface="+mn-lt"/>
            </a:endParaRPr>
          </a:p>
          <a:p>
            <a:pPr marL="295275" indent="-295275" eaLnBrk="0" hangingPunct="0">
              <a:lnSpc>
                <a:spcPct val="100000"/>
              </a:lnSpc>
              <a:spcBef>
                <a:spcPct val="35000"/>
              </a:spcBef>
              <a:spcAft>
                <a:spcPct val="25000"/>
              </a:spcAft>
              <a:buClr>
                <a:srgbClr val="DADADA">
                  <a:lumMod val="10000"/>
                </a:srgbClr>
              </a:buClr>
              <a:buFont typeface="Webdings" pitchFamily="18" charset="2"/>
              <a:buChar char="4"/>
              <a:defRPr/>
            </a:pPr>
            <a:r>
              <a:rPr lang="en-US" dirty="0">
                <a:latin typeface="+mn-lt"/>
              </a:rPr>
              <a:t>Other appropriate federal agencies may be added to CTAC in the future</a:t>
            </a:r>
          </a:p>
        </p:txBody>
      </p:sp>
      <p:pic>
        <p:nvPicPr>
          <p:cNvPr id="9" name="Picture 2" descr="C:\Users\zihgudj\AppData\Local\Microsoft\Windows\Temporary Internet Files\Content.Outlook\A8MAPKS7\BLANK 2 Banner.bmp"/>
          <p:cNvPicPr>
            <a:picLocks noChangeAspect="1" noChangeArrowheads="1"/>
          </p:cNvPicPr>
          <p:nvPr/>
        </p:nvPicPr>
        <p:blipFill rotWithShape="1">
          <a:blip r:embed="rId3">
            <a:duotone>
              <a:prstClr val="black"/>
              <a:srgbClr val="4F81BD">
                <a:tint val="45000"/>
                <a:satMod val="400000"/>
              </a:srgbClr>
            </a:duotone>
            <a:extLst>
              <a:ext uri="{28A0092B-C50C-407E-A947-70E740481C1C}">
                <a14:useLocalDpi xmlns:a14="http://schemas.microsoft.com/office/drawing/2010/main" val="0"/>
              </a:ext>
            </a:extLst>
          </a:blip>
          <a:srcRect l="28296" t="22956" r="10554" b="-1"/>
          <a:stretch/>
        </p:blipFill>
        <p:spPr bwMode="auto">
          <a:xfrm>
            <a:off x="762000" y="2434742"/>
            <a:ext cx="7162800" cy="1299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9" descr="File:US Department of Homeland Security Seal.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584" y="2171730"/>
            <a:ext cx="755990" cy="753890"/>
          </a:xfrm>
          <a:prstGeom prst="ellipse">
            <a:avLst/>
          </a:prstGeom>
          <a:noFill/>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1"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2384" y="3135070"/>
            <a:ext cx="754836" cy="754836"/>
          </a:xfrm>
          <a:prstGeom prst="ellipse">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3" descr="File:APHIS.sv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63" t="-12970" r="-1" b="24928"/>
          <a:stretch/>
        </p:blipFill>
        <p:spPr bwMode="auto">
          <a:xfrm>
            <a:off x="5234571" y="3133949"/>
            <a:ext cx="722376" cy="722376"/>
          </a:xfrm>
          <a:prstGeom prst="ellipse">
            <a:avLst/>
          </a:prstGeom>
          <a:solidFill>
            <a:sysClr val="window" lastClr="FFFFFF"/>
          </a:solidFill>
          <a:ln>
            <a:solidFill>
              <a:srgbClr val="4F81BD">
                <a:lumMod val="50000"/>
              </a:srgbClr>
            </a:solidFill>
          </a:ln>
          <a:effectLst>
            <a:outerShdw blurRad="50800" dist="38100" dir="2700000" algn="tl" rotWithShape="0">
              <a:prstClr val="black">
                <a:alpha val="40000"/>
              </a:prstClr>
            </a:outerShdw>
          </a:effectLst>
          <a:scene3d>
            <a:camera prst="orthographicFront"/>
            <a:lightRig rig="threePt" dir="t"/>
          </a:scene3d>
          <a:sp3d>
            <a:bevelT/>
          </a:sp3d>
        </p:spPr>
      </p:pic>
      <p:pic>
        <p:nvPicPr>
          <p:cNvPr id="13" name="Picture 2" descr="http://www.marlerblog.com/uploads/image/revised%20FSIS%20logo.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467" t="-21619" r="3467" b="-11588"/>
          <a:stretch/>
        </p:blipFill>
        <p:spPr bwMode="auto">
          <a:xfrm>
            <a:off x="6541604" y="3134552"/>
            <a:ext cx="722376" cy="722376"/>
          </a:xfrm>
          <a:prstGeom prst="ellipse">
            <a:avLst/>
          </a:prstGeom>
          <a:solidFill>
            <a:sysClr val="window" lastClr="FFFFFF"/>
          </a:solidFill>
          <a:ln w="12700">
            <a:solidFill>
              <a:srgbClr val="4F81BD">
                <a:lumMod val="50000"/>
              </a:srgbClr>
            </a:solidFill>
          </a:ln>
          <a:effectLst>
            <a:outerShdw blurRad="50800" dist="38100" dir="2700000" algn="tl" rotWithShape="0">
              <a:prstClr val="black">
                <a:alpha val="40000"/>
              </a:prstClr>
            </a:outerShdw>
          </a:effectLst>
          <a:scene3d>
            <a:camera prst="orthographicFront"/>
            <a:lightRig rig="threePt" dir="t"/>
          </a:scene3d>
          <a:sp3d>
            <a:bevelT/>
          </a:sp3d>
        </p:spPr>
      </p:pic>
      <p:pic>
        <p:nvPicPr>
          <p:cNvPr id="14" name="Picture 17" descr="http://upload.wikimedia.org/wikipedia/commons/thumb/f/fd/US-NHTSA-Logo.svg/720px-US-NHTSA-Logo.svg.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10" t="-24344" r="9504" b="-33042"/>
          <a:stretch/>
        </p:blipFill>
        <p:spPr bwMode="auto">
          <a:xfrm>
            <a:off x="6544582" y="2186902"/>
            <a:ext cx="722376" cy="722376"/>
          </a:xfrm>
          <a:prstGeom prst="ellipse">
            <a:avLst/>
          </a:prstGeom>
          <a:solidFill>
            <a:sysClr val="window" lastClr="FFFFFF"/>
          </a:solidFill>
          <a:ln>
            <a:solidFill>
              <a:srgbClr val="4F81BD">
                <a:lumMod val="50000"/>
              </a:srgbClr>
            </a:solidFill>
          </a:ln>
          <a:effectLst>
            <a:outerShdw blurRad="50800" dist="38100" dir="2700000" algn="tl" rotWithShape="0">
              <a:prstClr val="black">
                <a:alpha val="40000"/>
              </a:prstClr>
            </a:outerShdw>
          </a:effectLst>
          <a:scene3d>
            <a:camera prst="orthographicFront"/>
            <a:lightRig rig="threePt" dir="t"/>
          </a:scene3d>
          <a:sp3d>
            <a:bevelT/>
          </a:sp3d>
        </p:spPr>
      </p:pic>
      <p:pic>
        <p:nvPicPr>
          <p:cNvPr id="15" name="Picture 23" descr="http://hanftchiro.com/wp-content/uploads/2012/01/dot-logo.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18" t="4222" r="2841" b="1837"/>
          <a:stretch/>
        </p:blipFill>
        <p:spPr bwMode="auto">
          <a:xfrm>
            <a:off x="2593391" y="3117472"/>
            <a:ext cx="752795" cy="752795"/>
          </a:xfrm>
          <a:prstGeom prst="ellipse">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93160" y="3939384"/>
            <a:ext cx="826284"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DADADA">
                  <a:lumMod val="10000"/>
                </a:srgbClr>
              </a:buClr>
              <a:buSzTx/>
              <a:buFontTx/>
              <a:buNone/>
              <a:tabLst/>
              <a:defRPr/>
            </a:pPr>
            <a:r>
              <a:rPr kumimoji="0" lang="en-US" sz="900" b="1" i="0" u="none" strike="noStrike" kern="0" cap="none" spc="0" normalizeH="0" baseline="0" noProof="0" dirty="0" smtClean="0">
                <a:ln>
                  <a:noFill/>
                </a:ln>
                <a:solidFill>
                  <a:srgbClr val="DADADA">
                    <a:lumMod val="10000"/>
                  </a:srgbClr>
                </a:solidFill>
                <a:effectLst/>
                <a:uLnTx/>
                <a:uFillTx/>
              </a:rPr>
              <a:t>FSIS</a:t>
            </a:r>
            <a:endParaRPr kumimoji="0" lang="en-US" sz="900" b="1" i="0" u="none" strike="noStrike" kern="0" cap="none" spc="0" normalizeH="0" baseline="0" noProof="0" dirty="0">
              <a:ln>
                <a:noFill/>
              </a:ln>
              <a:solidFill>
                <a:srgbClr val="DADADA">
                  <a:lumMod val="10000"/>
                </a:srgbClr>
              </a:solidFill>
              <a:effectLst/>
              <a:uLnTx/>
              <a:uFillTx/>
            </a:endParaRPr>
          </a:p>
        </p:txBody>
      </p:sp>
      <p:sp>
        <p:nvSpPr>
          <p:cNvPr id="17" name="TextBox 16"/>
          <p:cNvSpPr txBox="1"/>
          <p:nvPr/>
        </p:nvSpPr>
        <p:spPr>
          <a:xfrm>
            <a:off x="5188524" y="3939384"/>
            <a:ext cx="85011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DADADA">
                  <a:lumMod val="10000"/>
                </a:srgbClr>
              </a:buClr>
              <a:buSzTx/>
              <a:buFontTx/>
              <a:buNone/>
              <a:tabLst/>
              <a:defRPr/>
            </a:pPr>
            <a:r>
              <a:rPr kumimoji="0" lang="en-US" sz="900" b="1" i="0" u="none" strike="noStrike" kern="0" cap="none" spc="0" normalizeH="0" baseline="0" noProof="0" dirty="0" smtClean="0">
                <a:ln>
                  <a:noFill/>
                </a:ln>
                <a:solidFill>
                  <a:srgbClr val="DADADA">
                    <a:lumMod val="10000"/>
                  </a:srgbClr>
                </a:solidFill>
                <a:effectLst/>
                <a:uLnTx/>
                <a:uFillTx/>
              </a:rPr>
              <a:t>APHIS</a:t>
            </a:r>
            <a:endParaRPr kumimoji="0" lang="en-US" sz="900" b="1" i="0" u="none" strike="noStrike" kern="0" cap="none" spc="0" normalizeH="0" baseline="0" noProof="0" dirty="0">
              <a:ln>
                <a:noFill/>
              </a:ln>
              <a:solidFill>
                <a:srgbClr val="DADADA">
                  <a:lumMod val="10000"/>
                </a:srgbClr>
              </a:solidFill>
              <a:effectLst/>
              <a:uLnTx/>
              <a:uFillTx/>
            </a:endParaRPr>
          </a:p>
        </p:txBody>
      </p:sp>
      <p:sp>
        <p:nvSpPr>
          <p:cNvPr id="18" name="TextBox 17"/>
          <p:cNvSpPr txBox="1"/>
          <p:nvPr/>
        </p:nvSpPr>
        <p:spPr>
          <a:xfrm>
            <a:off x="3914065" y="3948620"/>
            <a:ext cx="72237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DADADA">
                  <a:lumMod val="10000"/>
                </a:srgbClr>
              </a:buClr>
              <a:buSzTx/>
              <a:buFontTx/>
              <a:buNone/>
              <a:tabLst/>
              <a:defRPr/>
            </a:pPr>
            <a:r>
              <a:rPr kumimoji="0" lang="en-US" sz="900" b="1" i="0" u="none" strike="noStrike" kern="0" cap="none" spc="0" normalizeH="0" baseline="0" noProof="0" dirty="0" smtClean="0">
                <a:ln>
                  <a:noFill/>
                </a:ln>
                <a:solidFill>
                  <a:srgbClr val="DADADA">
                    <a:lumMod val="10000"/>
                  </a:srgbClr>
                </a:solidFill>
                <a:effectLst/>
                <a:uLnTx/>
                <a:uFillTx/>
              </a:rPr>
              <a:t>EPA</a:t>
            </a:r>
            <a:endParaRPr kumimoji="0" lang="en-US" sz="900" b="1" i="0" u="none" strike="noStrike" kern="0" cap="none" spc="0" normalizeH="0" baseline="0" noProof="0" dirty="0">
              <a:ln>
                <a:noFill/>
              </a:ln>
              <a:solidFill>
                <a:srgbClr val="DADADA">
                  <a:lumMod val="10000"/>
                </a:srgbClr>
              </a:solidFill>
              <a:effectLst/>
              <a:uLnTx/>
              <a:uFillTx/>
            </a:endParaRPr>
          </a:p>
        </p:txBody>
      </p:sp>
      <p:sp>
        <p:nvSpPr>
          <p:cNvPr id="19" name="TextBox 18"/>
          <p:cNvSpPr txBox="1"/>
          <p:nvPr/>
        </p:nvSpPr>
        <p:spPr>
          <a:xfrm>
            <a:off x="2514600" y="3939384"/>
            <a:ext cx="914401"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DADADA">
                  <a:lumMod val="10000"/>
                </a:srgbClr>
              </a:buClr>
              <a:buSzTx/>
              <a:buFontTx/>
              <a:buNone/>
              <a:tabLst/>
              <a:defRPr/>
            </a:pPr>
            <a:r>
              <a:rPr kumimoji="0" lang="en-US" sz="900" b="1" i="0" u="none" strike="noStrike" kern="0" cap="none" spc="0" normalizeH="0" baseline="0" noProof="0" dirty="0" smtClean="0">
                <a:ln>
                  <a:noFill/>
                </a:ln>
                <a:solidFill>
                  <a:srgbClr val="DADADA">
                    <a:lumMod val="10000"/>
                  </a:srgbClr>
                </a:solidFill>
                <a:effectLst/>
                <a:uLnTx/>
                <a:uFillTx/>
              </a:rPr>
              <a:t>PHMSA</a:t>
            </a:r>
            <a:endParaRPr kumimoji="0" lang="en-US" sz="900" b="1" i="0" u="none" strike="noStrike" kern="0" cap="none" spc="0" normalizeH="0" baseline="0" noProof="0" dirty="0">
              <a:ln>
                <a:noFill/>
              </a:ln>
              <a:solidFill>
                <a:srgbClr val="DADADA">
                  <a:lumMod val="10000"/>
                </a:srgbClr>
              </a:solidFill>
              <a:effectLst/>
              <a:uLnTx/>
              <a:uFillTx/>
            </a:endParaRPr>
          </a:p>
        </p:txBody>
      </p:sp>
      <p:sp>
        <p:nvSpPr>
          <p:cNvPr id="20" name="TextBox 19"/>
          <p:cNvSpPr txBox="1"/>
          <p:nvPr/>
        </p:nvSpPr>
        <p:spPr>
          <a:xfrm>
            <a:off x="6495448" y="1895764"/>
            <a:ext cx="833451"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DADADA">
                  <a:lumMod val="10000"/>
                </a:srgbClr>
              </a:buClr>
              <a:buSzTx/>
              <a:buFontTx/>
              <a:buNone/>
              <a:tabLst/>
              <a:defRPr/>
            </a:pPr>
            <a:r>
              <a:rPr kumimoji="0" lang="en-US" sz="900" b="1" i="0" u="none" strike="noStrike" kern="0" cap="none" spc="0" normalizeH="0" baseline="0" noProof="0" dirty="0" smtClean="0">
                <a:ln>
                  <a:noFill/>
                </a:ln>
                <a:solidFill>
                  <a:srgbClr val="DADADA">
                    <a:lumMod val="10000"/>
                  </a:srgbClr>
                </a:solidFill>
                <a:effectLst/>
                <a:uLnTx/>
                <a:uFillTx/>
              </a:rPr>
              <a:t>NHTSA </a:t>
            </a:r>
            <a:endParaRPr kumimoji="0" lang="en-US" sz="900" b="1" i="0" u="none" strike="noStrike" kern="0" cap="none" spc="0" normalizeH="0" baseline="0" noProof="0" dirty="0">
              <a:ln>
                <a:noFill/>
              </a:ln>
              <a:solidFill>
                <a:srgbClr val="DADADA">
                  <a:lumMod val="10000"/>
                </a:srgbClr>
              </a:solidFill>
              <a:effectLst/>
              <a:uLnTx/>
              <a:uFillTx/>
            </a:endParaRPr>
          </a:p>
        </p:txBody>
      </p:sp>
      <p:sp>
        <p:nvSpPr>
          <p:cNvPr id="21" name="TextBox 20"/>
          <p:cNvSpPr txBox="1"/>
          <p:nvPr/>
        </p:nvSpPr>
        <p:spPr>
          <a:xfrm>
            <a:off x="5241996" y="1895764"/>
            <a:ext cx="72237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DADADA">
                  <a:lumMod val="10000"/>
                </a:srgbClr>
              </a:buClr>
              <a:buSzTx/>
              <a:buFontTx/>
              <a:buNone/>
              <a:tabLst/>
              <a:defRPr/>
            </a:pPr>
            <a:r>
              <a:rPr kumimoji="0" lang="en-US" sz="900" b="1" i="0" u="none" strike="noStrike" kern="0" cap="none" spc="0" normalizeH="0" baseline="0" noProof="0" dirty="0" smtClean="0">
                <a:ln>
                  <a:noFill/>
                </a:ln>
                <a:solidFill>
                  <a:srgbClr val="DADADA">
                    <a:lumMod val="10000"/>
                  </a:srgbClr>
                </a:solidFill>
                <a:effectLst/>
                <a:uLnTx/>
                <a:uFillTx/>
              </a:rPr>
              <a:t>HSI</a:t>
            </a:r>
            <a:endParaRPr kumimoji="0" lang="en-US" sz="900" b="1" i="0" u="none" strike="noStrike" kern="0" cap="none" spc="0" normalizeH="0" baseline="0" noProof="0" dirty="0">
              <a:ln>
                <a:noFill/>
              </a:ln>
              <a:solidFill>
                <a:srgbClr val="DADADA">
                  <a:lumMod val="10000"/>
                </a:srgbClr>
              </a:solidFill>
              <a:effectLst/>
              <a:uLnTx/>
              <a:uFillTx/>
            </a:endParaRPr>
          </a:p>
        </p:txBody>
      </p:sp>
      <p:sp>
        <p:nvSpPr>
          <p:cNvPr id="22" name="TextBox 21"/>
          <p:cNvSpPr txBox="1"/>
          <p:nvPr/>
        </p:nvSpPr>
        <p:spPr>
          <a:xfrm>
            <a:off x="3930225" y="1895764"/>
            <a:ext cx="72237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DADADA">
                  <a:lumMod val="10000"/>
                </a:srgbClr>
              </a:buClr>
              <a:buSzTx/>
              <a:buFontTx/>
              <a:buNone/>
              <a:tabLst/>
              <a:defRPr/>
            </a:pPr>
            <a:r>
              <a:rPr kumimoji="0" lang="en-US" sz="900" b="1" i="0" u="none" strike="noStrike" kern="0" cap="none" spc="0" normalizeH="0" baseline="0" noProof="0" dirty="0" smtClean="0">
                <a:ln>
                  <a:noFill/>
                </a:ln>
                <a:solidFill>
                  <a:srgbClr val="DADADA">
                    <a:lumMod val="10000"/>
                  </a:srgbClr>
                </a:solidFill>
                <a:effectLst/>
                <a:uLnTx/>
                <a:uFillTx/>
              </a:rPr>
              <a:t>NOAA</a:t>
            </a:r>
            <a:endParaRPr kumimoji="0" lang="en-US" sz="900" b="1" i="0" u="none" strike="noStrike" kern="0" cap="none" spc="0" normalizeH="0" baseline="0" noProof="0" dirty="0">
              <a:ln>
                <a:noFill/>
              </a:ln>
              <a:solidFill>
                <a:srgbClr val="DADADA">
                  <a:lumMod val="10000"/>
                </a:srgbClr>
              </a:solidFill>
              <a:effectLst/>
              <a:uLnTx/>
              <a:uFillTx/>
            </a:endParaRPr>
          </a:p>
        </p:txBody>
      </p:sp>
      <p:sp>
        <p:nvSpPr>
          <p:cNvPr id="23" name="TextBox 22"/>
          <p:cNvSpPr txBox="1"/>
          <p:nvPr/>
        </p:nvSpPr>
        <p:spPr>
          <a:xfrm>
            <a:off x="2613932" y="1895764"/>
            <a:ext cx="72237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DADADA">
                  <a:lumMod val="10000"/>
                </a:srgbClr>
              </a:buClr>
              <a:buSzTx/>
              <a:buFontTx/>
              <a:buNone/>
              <a:tabLst/>
              <a:defRPr/>
            </a:pPr>
            <a:r>
              <a:rPr kumimoji="0" lang="en-US" sz="900" b="1" i="0" u="none" strike="noStrike" kern="0" cap="none" spc="0" normalizeH="0" baseline="0" noProof="0" dirty="0" smtClean="0">
                <a:ln>
                  <a:noFill/>
                </a:ln>
                <a:solidFill>
                  <a:srgbClr val="DADADA">
                    <a:lumMod val="10000"/>
                  </a:srgbClr>
                </a:solidFill>
                <a:effectLst/>
                <a:uLnTx/>
                <a:uFillTx/>
              </a:rPr>
              <a:t>CPSC</a:t>
            </a:r>
            <a:endParaRPr kumimoji="0" lang="en-US" sz="900" b="1" i="0" u="none" strike="noStrike" kern="0" cap="none" spc="0" normalizeH="0" baseline="0" noProof="0" dirty="0">
              <a:ln>
                <a:noFill/>
              </a:ln>
              <a:solidFill>
                <a:srgbClr val="DADADA">
                  <a:lumMod val="10000"/>
                </a:srgbClr>
              </a:solidFill>
              <a:effectLst/>
              <a:uLnTx/>
              <a:uFillTx/>
            </a:endParaRPr>
          </a:p>
        </p:txBody>
      </p:sp>
      <p:pic>
        <p:nvPicPr>
          <p:cNvPr id="24"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2384" y="3115477"/>
            <a:ext cx="754836" cy="754836"/>
          </a:xfrm>
          <a:prstGeom prst="ellipse">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Connector 24"/>
          <p:cNvCxnSpPr/>
          <p:nvPr/>
        </p:nvCxnSpPr>
        <p:spPr>
          <a:xfrm>
            <a:off x="3352800" y="2589271"/>
            <a:ext cx="567773" cy="1529"/>
          </a:xfrm>
          <a:prstGeom prst="line">
            <a:avLst/>
          </a:prstGeom>
          <a:noFill/>
          <a:ln w="9525" cap="flat" cmpd="sng" algn="ctr">
            <a:solidFill>
              <a:sysClr val="window" lastClr="FFFFFF"/>
            </a:solidFill>
            <a:prstDash val="solid"/>
          </a:ln>
          <a:effectLst>
            <a:outerShdw blurRad="50800" dist="25400" dir="2700000" algn="tl" rotWithShape="0">
              <a:prstClr val="black"/>
            </a:outerShdw>
          </a:effectLst>
        </p:spPr>
      </p:cxnSp>
      <p:cxnSp>
        <p:nvCxnSpPr>
          <p:cNvPr id="26" name="Straight Connector 25"/>
          <p:cNvCxnSpPr/>
          <p:nvPr/>
        </p:nvCxnSpPr>
        <p:spPr>
          <a:xfrm>
            <a:off x="4660071" y="2588488"/>
            <a:ext cx="560513" cy="2312"/>
          </a:xfrm>
          <a:prstGeom prst="line">
            <a:avLst/>
          </a:prstGeom>
          <a:noFill/>
          <a:ln w="9525" cap="flat" cmpd="sng" algn="ctr">
            <a:solidFill>
              <a:sysClr val="window" lastClr="FFFFFF"/>
            </a:solidFill>
            <a:prstDash val="solid"/>
          </a:ln>
          <a:effectLst>
            <a:outerShdw blurRad="50800" dist="25400" dir="2700000" algn="tl" rotWithShape="0">
              <a:prstClr val="black"/>
            </a:outerShdw>
          </a:effectLst>
        </p:spPr>
      </p:cxnSp>
      <p:cxnSp>
        <p:nvCxnSpPr>
          <p:cNvPr id="27" name="Straight Connector 26"/>
          <p:cNvCxnSpPr/>
          <p:nvPr/>
        </p:nvCxnSpPr>
        <p:spPr>
          <a:xfrm flipV="1">
            <a:off x="5976574" y="2590215"/>
            <a:ext cx="568008" cy="585"/>
          </a:xfrm>
          <a:prstGeom prst="line">
            <a:avLst/>
          </a:prstGeom>
          <a:noFill/>
          <a:ln w="9525" cap="flat" cmpd="sng" algn="ctr">
            <a:solidFill>
              <a:sysClr val="window" lastClr="FFFFFF"/>
            </a:solidFill>
            <a:prstDash val="solid"/>
          </a:ln>
          <a:effectLst>
            <a:outerShdw blurRad="50800" dist="25400" dir="2700000" algn="tl" rotWithShape="0">
              <a:prstClr val="black"/>
            </a:outerShdw>
          </a:effectLst>
        </p:spPr>
      </p:cxnSp>
      <p:cxnSp>
        <p:nvCxnSpPr>
          <p:cNvPr id="28" name="Straight Connector 27"/>
          <p:cNvCxnSpPr>
            <a:stCxn id="15" idx="6"/>
            <a:endCxn id="24" idx="2"/>
          </p:cNvCxnSpPr>
          <p:nvPr/>
        </p:nvCxnSpPr>
        <p:spPr>
          <a:xfrm flipV="1">
            <a:off x="3346186" y="3492895"/>
            <a:ext cx="556198" cy="975"/>
          </a:xfrm>
          <a:prstGeom prst="line">
            <a:avLst/>
          </a:prstGeom>
          <a:noFill/>
          <a:ln w="9525" cap="flat" cmpd="sng" algn="ctr">
            <a:solidFill>
              <a:sysClr val="window" lastClr="FFFFFF"/>
            </a:solidFill>
            <a:prstDash val="solid"/>
          </a:ln>
          <a:effectLst>
            <a:outerShdw blurRad="50800" dist="25400" dir="2700000" algn="tl" rotWithShape="0">
              <a:prstClr val="black"/>
            </a:outerShdw>
          </a:effectLst>
        </p:spPr>
      </p:cxnSp>
      <p:cxnSp>
        <p:nvCxnSpPr>
          <p:cNvPr id="29" name="Straight Connector 28"/>
          <p:cNvCxnSpPr>
            <a:stCxn id="24" idx="6"/>
            <a:endCxn id="12" idx="2"/>
          </p:cNvCxnSpPr>
          <p:nvPr/>
        </p:nvCxnSpPr>
        <p:spPr>
          <a:xfrm>
            <a:off x="4657220" y="3492895"/>
            <a:ext cx="577351" cy="2242"/>
          </a:xfrm>
          <a:prstGeom prst="line">
            <a:avLst/>
          </a:prstGeom>
          <a:noFill/>
          <a:ln w="9525" cap="flat" cmpd="sng" algn="ctr">
            <a:solidFill>
              <a:sysClr val="window" lastClr="FFFFFF"/>
            </a:solidFill>
            <a:prstDash val="solid"/>
          </a:ln>
          <a:effectLst>
            <a:outerShdw blurRad="50800" dist="25400" dir="2700000" algn="tl" rotWithShape="0">
              <a:prstClr val="black"/>
            </a:outerShdw>
          </a:effectLst>
        </p:spPr>
      </p:cxnSp>
      <p:cxnSp>
        <p:nvCxnSpPr>
          <p:cNvPr id="30" name="Straight Connector 29"/>
          <p:cNvCxnSpPr>
            <a:stCxn id="12" idx="6"/>
            <a:endCxn id="13" idx="2"/>
          </p:cNvCxnSpPr>
          <p:nvPr/>
        </p:nvCxnSpPr>
        <p:spPr>
          <a:xfrm>
            <a:off x="5956947" y="3495137"/>
            <a:ext cx="584657" cy="603"/>
          </a:xfrm>
          <a:prstGeom prst="line">
            <a:avLst/>
          </a:prstGeom>
          <a:noFill/>
          <a:ln w="9525" cap="flat" cmpd="sng" algn="ctr">
            <a:solidFill>
              <a:sysClr val="window" lastClr="FFFFFF"/>
            </a:solidFill>
            <a:prstDash val="solid"/>
          </a:ln>
          <a:effectLst>
            <a:outerShdw blurRad="50800" dist="25400" dir="2700000" algn="tl" rotWithShape="0">
              <a:prstClr val="black"/>
            </a:outerShdw>
          </a:effectLst>
        </p:spPr>
      </p:cxnSp>
      <p:cxnSp>
        <p:nvCxnSpPr>
          <p:cNvPr id="31" name="Elbow Connector 30"/>
          <p:cNvCxnSpPr/>
          <p:nvPr/>
        </p:nvCxnSpPr>
        <p:spPr>
          <a:xfrm rot="10800000" flipV="1">
            <a:off x="1427258" y="2590800"/>
            <a:ext cx="20541" cy="949036"/>
          </a:xfrm>
          <a:prstGeom prst="bentConnector3">
            <a:avLst>
              <a:gd name="adj1" fmla="val 1647198"/>
            </a:avLst>
          </a:prstGeom>
          <a:noFill/>
          <a:ln w="9525" cap="flat" cmpd="sng" algn="ctr">
            <a:solidFill>
              <a:sysClr val="window" lastClr="FFFFFF"/>
            </a:solidFill>
            <a:prstDash val="solid"/>
          </a:ln>
          <a:effectLst>
            <a:outerShdw blurRad="50800" dist="25400" dir="2700000" algn="tl" rotWithShape="0">
              <a:prstClr val="black"/>
            </a:outerShdw>
          </a:effectLst>
        </p:spPr>
      </p:cxnSp>
      <p:cxnSp>
        <p:nvCxnSpPr>
          <p:cNvPr id="32" name="Elbow Connector 31"/>
          <p:cNvCxnSpPr>
            <a:stCxn id="14" idx="6"/>
            <a:endCxn id="13" idx="6"/>
          </p:cNvCxnSpPr>
          <p:nvPr/>
        </p:nvCxnSpPr>
        <p:spPr>
          <a:xfrm flipH="1">
            <a:off x="7263980" y="2548090"/>
            <a:ext cx="2978" cy="947650"/>
          </a:xfrm>
          <a:prstGeom prst="bentConnector3">
            <a:avLst>
              <a:gd name="adj1" fmla="val -7676293"/>
            </a:avLst>
          </a:prstGeom>
          <a:noFill/>
          <a:ln w="9525" cap="flat" cmpd="sng" algn="ctr">
            <a:solidFill>
              <a:sysClr val="window" lastClr="FFFFFF"/>
            </a:solidFill>
            <a:prstDash val="solid"/>
          </a:ln>
          <a:effectLst>
            <a:outerShdw blurRad="50800" dist="25400" dir="2700000" algn="tl" rotWithShape="0">
              <a:prstClr val="black"/>
            </a:outerShdw>
          </a:effectLst>
        </p:spPr>
      </p:cxnSp>
      <p:cxnSp>
        <p:nvCxnSpPr>
          <p:cNvPr id="33" name="Straight Connector 32"/>
          <p:cNvCxnSpPr/>
          <p:nvPr/>
        </p:nvCxnSpPr>
        <p:spPr>
          <a:xfrm flipV="1">
            <a:off x="2034602" y="3539836"/>
            <a:ext cx="556198" cy="975"/>
          </a:xfrm>
          <a:prstGeom prst="line">
            <a:avLst/>
          </a:prstGeom>
          <a:noFill/>
          <a:ln w="9525" cap="flat" cmpd="sng" algn="ctr">
            <a:solidFill>
              <a:sysClr val="window" lastClr="FFFFFF"/>
            </a:solidFill>
            <a:prstDash val="solid"/>
          </a:ln>
          <a:effectLst>
            <a:outerShdw blurRad="50800" dist="25400" dir="2700000" algn="tl" rotWithShape="0">
              <a:prstClr val="black"/>
            </a:outerShdw>
          </a:effectLst>
        </p:spPr>
      </p:cxnSp>
      <p:sp>
        <p:nvSpPr>
          <p:cNvPr id="34" name="TextBox 33"/>
          <p:cNvSpPr txBox="1"/>
          <p:nvPr/>
        </p:nvSpPr>
        <p:spPr>
          <a:xfrm>
            <a:off x="1295399" y="3960168"/>
            <a:ext cx="914401"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DADADA">
                  <a:lumMod val="10000"/>
                </a:srgbClr>
              </a:buClr>
              <a:buSzTx/>
              <a:buFontTx/>
              <a:buNone/>
              <a:tabLst/>
              <a:defRPr/>
            </a:pPr>
            <a:r>
              <a:rPr kumimoji="0" lang="en-US" sz="900" b="1" i="0" u="none" strike="noStrike" kern="0" cap="none" spc="0" normalizeH="0" baseline="0" noProof="0" dirty="0" smtClean="0">
                <a:ln>
                  <a:noFill/>
                </a:ln>
                <a:solidFill>
                  <a:srgbClr val="DADADA">
                    <a:lumMod val="10000"/>
                  </a:srgbClr>
                </a:solidFill>
                <a:effectLst/>
                <a:uLnTx/>
                <a:uFillTx/>
              </a:rPr>
              <a:t>FDA</a:t>
            </a:r>
            <a:endParaRPr kumimoji="0" lang="en-US" sz="900" b="1" i="0" u="none" strike="noStrike" kern="0" cap="none" spc="0" normalizeH="0" baseline="0" noProof="0" dirty="0">
              <a:ln>
                <a:noFill/>
              </a:ln>
              <a:solidFill>
                <a:srgbClr val="DADADA">
                  <a:lumMod val="10000"/>
                </a:srgbClr>
              </a:solidFill>
              <a:effectLst/>
              <a:uLnTx/>
              <a:uFillTx/>
            </a:endParaRPr>
          </a:p>
        </p:txBody>
      </p:sp>
      <p:pic>
        <p:nvPicPr>
          <p:cNvPr id="35" name="Picture 25" descr="FDA logo"/>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9091" b="93506" l="4242" r="94242">
                        <a14:foregroundMark x1="16667" y1="37013" x2="16667" y2="37013"/>
                        <a14:foregroundMark x1="16667" y1="62987" x2="16667" y2="62987"/>
                        <a14:foregroundMark x1="75758" y1="42208" x2="75758" y2="42208"/>
                      </a14:backgroundRemoval>
                    </a14:imgEffect>
                  </a14:imgLayer>
                </a14:imgProps>
              </a:ext>
              <a:ext uri="{28A0092B-C50C-407E-A947-70E740481C1C}">
                <a14:useLocalDpi xmlns:a14="http://schemas.microsoft.com/office/drawing/2010/main" val="0"/>
              </a:ext>
            </a:extLst>
          </a:blip>
          <a:srcRect l="9379" t="-39552" r="10510" b="-32116"/>
          <a:stretch/>
        </p:blipFill>
        <p:spPr bwMode="auto">
          <a:xfrm>
            <a:off x="1407043" y="3135070"/>
            <a:ext cx="692184" cy="751130"/>
          </a:xfrm>
          <a:prstGeom prst="ellipse">
            <a:avLst/>
          </a:prstGeom>
          <a:solidFill>
            <a:sysClr val="window" lastClr="FFFFFF"/>
          </a:solidFill>
          <a:ln w="3175">
            <a:solidFill>
              <a:sysClr val="window" lastClr="FFFFFF">
                <a:lumMod val="85000"/>
              </a:sysClr>
            </a:solidFill>
          </a:ln>
          <a:effectLst>
            <a:outerShdw blurRad="50800" dist="38100" dir="2700000" algn="tl" rotWithShape="0">
              <a:prstClr val="black">
                <a:alpha val="40000"/>
              </a:prstClr>
            </a:outerShdw>
          </a:effectLst>
          <a:extLst/>
        </p:spPr>
      </p:pic>
      <p:sp>
        <p:nvSpPr>
          <p:cNvPr id="36" name="TextBox 35"/>
          <p:cNvSpPr txBox="1"/>
          <p:nvPr/>
        </p:nvSpPr>
        <p:spPr>
          <a:xfrm>
            <a:off x="1411223" y="1902768"/>
            <a:ext cx="722376"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DADADA">
                  <a:lumMod val="10000"/>
                </a:srgbClr>
              </a:buClr>
              <a:buSzTx/>
              <a:buFontTx/>
              <a:buNone/>
              <a:tabLst/>
              <a:defRPr/>
            </a:pPr>
            <a:r>
              <a:rPr kumimoji="0" lang="en-US" sz="900" b="1" i="0" u="none" strike="noStrike" kern="0" cap="none" spc="0" normalizeH="0" baseline="0" noProof="0" dirty="0" smtClean="0">
                <a:ln>
                  <a:noFill/>
                </a:ln>
                <a:solidFill>
                  <a:srgbClr val="DADADA">
                    <a:lumMod val="10000"/>
                  </a:srgbClr>
                </a:solidFill>
                <a:effectLst/>
                <a:uLnTx/>
                <a:uFillTx/>
              </a:rPr>
              <a:t>FWS</a:t>
            </a:r>
            <a:endParaRPr kumimoji="0" lang="en-US" sz="900" b="1" i="0" u="none" strike="noStrike" kern="0" cap="none" spc="0" normalizeH="0" baseline="0" noProof="0" dirty="0">
              <a:ln>
                <a:noFill/>
              </a:ln>
              <a:solidFill>
                <a:srgbClr val="DADADA">
                  <a:lumMod val="10000"/>
                </a:srgbClr>
              </a:solidFill>
              <a:effectLst/>
              <a:uLnTx/>
              <a:uFillTx/>
            </a:endParaRPr>
          </a:p>
        </p:txBody>
      </p:sp>
      <p:cxnSp>
        <p:nvCxnSpPr>
          <p:cNvPr id="37" name="Straight Connector 36"/>
          <p:cNvCxnSpPr/>
          <p:nvPr/>
        </p:nvCxnSpPr>
        <p:spPr>
          <a:xfrm>
            <a:off x="2099227" y="2589271"/>
            <a:ext cx="567773" cy="1529"/>
          </a:xfrm>
          <a:prstGeom prst="line">
            <a:avLst/>
          </a:prstGeom>
          <a:noFill/>
          <a:ln w="9525" cap="flat" cmpd="sng" algn="ctr">
            <a:solidFill>
              <a:sysClr val="window" lastClr="FFFFFF"/>
            </a:solidFill>
            <a:prstDash val="solid"/>
          </a:ln>
          <a:effectLst>
            <a:outerShdw blurRad="50800" dist="25400" dir="2700000" algn="tl" rotWithShape="0">
              <a:prstClr val="black"/>
            </a:outerShdw>
          </a:effectLst>
        </p:spPr>
      </p:cxnSp>
      <p:pic>
        <p:nvPicPr>
          <p:cNvPr id="38"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94730" y="2169417"/>
            <a:ext cx="749003" cy="756203"/>
          </a:xfrm>
          <a:prstGeom prst="ellipse">
            <a:avLst/>
          </a:prstGeom>
          <a:ln w="3175">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pic>
        <p:nvPicPr>
          <p:cNvPr id="39"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13932" y="2183646"/>
            <a:ext cx="722376" cy="722376"/>
          </a:xfrm>
          <a:prstGeom prst="ellipse">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445" t="7786" r="7445" b="7104"/>
          <a:stretch/>
        </p:blipFill>
        <p:spPr bwMode="auto">
          <a:xfrm>
            <a:off x="3921353" y="2186903"/>
            <a:ext cx="719119" cy="719119"/>
          </a:xfrm>
          <a:prstGeom prst="ellipse">
            <a:avLst/>
          </a:prstGeom>
          <a:ln w="3175">
            <a:solidFill>
              <a:srgbClr val="0066CC"/>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53410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9167101" cy="7083669"/>
          </a:xfrm>
          <a:prstGeom prst="rect">
            <a:avLst/>
          </a:prstGeom>
        </p:spPr>
      </p:pic>
      <p:sp>
        <p:nvSpPr>
          <p:cNvPr id="5" name="Slide Number Placeholder 2"/>
          <p:cNvSpPr txBox="1">
            <a:spLocks/>
          </p:cNvSpPr>
          <p:nvPr/>
        </p:nvSpPr>
        <p:spPr>
          <a:xfrm>
            <a:off x="3581400" y="6721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612D471-69A1-45C2-BCCF-85EDD3859ACD}" type="slidenum">
              <a:rPr lang="en-US" sz="1200" smtClean="0"/>
              <a:pPr algn="ctr"/>
              <a:t>7</a:t>
            </a:fld>
            <a:endParaRPr lang="en-US" sz="1200" dirty="0"/>
          </a:p>
        </p:txBody>
      </p:sp>
    </p:spTree>
    <p:extLst>
      <p:ext uri="{BB962C8B-B14F-4D97-AF65-F5344CB8AC3E}">
        <p14:creationId xmlns:p14="http://schemas.microsoft.com/office/powerpoint/2010/main" val="3797531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12D471-69A1-45C2-BCCF-85EDD3859ACD}" type="slidenum">
              <a:rPr lang="en-US" smtClean="0"/>
              <a:t>8</a:t>
            </a:fld>
            <a:endParaRPr lang="en-US" dirty="0"/>
          </a:p>
        </p:txBody>
      </p:sp>
    </p:spTree>
    <p:extLst>
      <p:ext uri="{BB962C8B-B14F-4D97-AF65-F5344CB8AC3E}">
        <p14:creationId xmlns:p14="http://schemas.microsoft.com/office/powerpoint/2010/main" val="119264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IOC design template">
  <a:themeElements>
    <a:clrScheme name="CIOC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OC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OC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OC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OC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OC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OC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OC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OC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OC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OC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OC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OC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OC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D0632A120E404B8BD3A76052200872" ma:contentTypeVersion="8" ma:contentTypeDescription="Create a new document." ma:contentTypeScope="" ma:versionID="d3505fccbbdcbbc5b8aa2e2f9f715efd">
  <xsd:schema xmlns:xsd="http://www.w3.org/2001/XMLSchema" xmlns:p="http://schemas.microsoft.com/office/2006/metadata/properties" xmlns:ns2="7dfd4dbc-abc1-4f02-85f8-832d24164c8d" xmlns:ns3="fa31f764-f014-46ec-a1e3-cea6617ade6d" targetNamespace="http://schemas.microsoft.com/office/2006/metadata/properties" ma:root="true" ma:fieldsID="467bb01ad1118f71c4f2ae886ee5821f" ns2:_="" ns3:_="">
    <xsd:import namespace="7dfd4dbc-abc1-4f02-85f8-832d24164c8d"/>
    <xsd:import namespace="fa31f764-f014-46ec-a1e3-cea6617ade6d"/>
    <xsd:element name="properties">
      <xsd:complexType>
        <xsd:sequence>
          <xsd:element name="documentManagement">
            <xsd:complexType>
              <xsd:all>
                <xsd:element ref="ns2:OT_x0020_Office" minOccurs="0"/>
                <xsd:element ref="ns2:OT_x0020_Division" minOccurs="0"/>
                <xsd:element ref="ns2:OT_x0020_Branch" minOccurs="0"/>
                <xsd:element ref="ns3:Audience" minOccurs="0"/>
                <xsd:element ref="ns3:Document_x0020_Type" minOccurs="0"/>
              </xsd:all>
            </xsd:complexType>
          </xsd:element>
        </xsd:sequence>
      </xsd:complexType>
    </xsd:element>
  </xsd:schema>
  <xsd:schema xmlns:xsd="http://www.w3.org/2001/XMLSchema" xmlns:dms="http://schemas.microsoft.com/office/2006/documentManagement/types" targetNamespace="7dfd4dbc-abc1-4f02-85f8-832d24164c8d" elementFormDefault="qualified">
    <xsd:import namespace="http://schemas.microsoft.com/office/2006/documentManagement/types"/>
    <xsd:element name="OT_x0020_Office" ma:index="8" nillable="true" ma:displayName="OT Office" ma:format="Dropdown" ma:internalName="OT_x0020_Office">
      <xsd:simpleType>
        <xsd:restriction base="dms:Choice">
          <xsd:enumeration value="ACE Business Office (ABO)"/>
          <xsd:enumeration value="Chief of Staff (COS)"/>
          <xsd:enumeration value="Commercial Targeting &amp; Enforcement (CTE)"/>
          <xsd:enumeration value="Regulations &amp; Rulings (RR)"/>
          <xsd:enumeration value="Regulatory Audit (RA)"/>
          <xsd:enumeration value="Resource Management Division (RMD)"/>
          <xsd:enumeration value="Trade Policy and Programs (TPP)"/>
          <xsd:enumeration value="Other (Non OT)"/>
        </xsd:restriction>
      </xsd:simpleType>
    </xsd:element>
    <xsd:element name="OT_x0020_Division" ma:index="9" nillable="true" ma:displayName="OT Division" ma:format="Dropdown" ma:internalName="OT_x0020_Division">
      <xsd:simpleType>
        <xsd:restriction base="dms:Choice">
          <xsd:enumeration value="ABO - Cargo Control &amp; Release"/>
          <xsd:enumeration value="ABO - Communication Training Outcome and Deployment"/>
          <xsd:enumeration value="ABO - Entry Summary, Accounts &amp; Revenue"/>
          <xsd:enumeration value="ABO - Program Control"/>
          <xsd:enumeration value="ABO - Trade Modernization &amp; ACE Coordination"/>
          <xsd:enumeration value="COS - Communications Division"/>
          <xsd:enumeration value="CTE - Commercial Enforcement Policy"/>
          <xsd:enumeration value="CTE - Commercial Targeting"/>
          <xsd:enumeration value="CTE - Freedom of Information Act"/>
          <xsd:enumeration value="CTE - Trade Analysis &amp; Measures"/>
          <xsd:enumeration value="CTE - Trade Information Management"/>
          <xsd:enumeration value="RA - Audit Policy"/>
          <xsd:enumeration value="RA - Operations"/>
          <xsd:enumeration value="RA - Planning and Communications"/>
          <xsd:enumeration value="RA - Quality Assurance"/>
          <xsd:enumeration value="RMD - Resource Management Division"/>
          <xsd:enumeration value="RR - Border Security &amp; Trade Compliance"/>
          <xsd:enumeration value="RR - Commercial &amp; Trade Facilitaion"/>
          <xsd:enumeration value="RR - National commodity Specialist"/>
          <xsd:enumeration value="RR - Regulations &amp; Disclosure Law"/>
          <xsd:enumeration value="TPP - ADCVD/Revenue Policy and Programs"/>
          <xsd:enumeration value="TPP - Import Safety and Inter-Agency Requirements"/>
          <xsd:enumeration value="TPP - Intellectual Property Rights Policy and Programs"/>
          <xsd:enumeration value="TPP - Textile/Apparel Policy and Programs"/>
          <xsd:enumeration value="TPP - Trade Facilitation and Administration"/>
          <xsd:enumeration value="TPP - Trade Policy and Agreements"/>
          <xsd:enumeration value="Other (Non OT)"/>
        </xsd:restriction>
      </xsd:simpleType>
    </xsd:element>
    <xsd:element name="OT_x0020_Branch" ma:index="10" nillable="true" ma:displayName="OT Branch" ma:format="Dropdown" ma:internalName="OT_x0020_Branch">
      <xsd:simpleType>
        <xsd:restriction base="dms:Choice">
          <xsd:enumeration value="ABO - Accounts &amp; Revenue"/>
          <xsd:enumeration value="ABO - Cargo Release"/>
          <xsd:enumeration value="ABO - Client Rep"/>
          <xsd:enumeration value="ABO - Communications"/>
          <xsd:enumeration value="ABO - Financial &amp; Acquisition Management"/>
          <xsd:enumeration value="ABO - Foundation Business Outcomes"/>
          <xsd:enumeration value="ABO - Multi-Modal Manifest"/>
          <xsd:enumeration value="ABO - National Scripting Team"/>
          <xsd:enumeration value="ABO - Post Release"/>
          <xsd:enumeration value="ABO - Practice &amp; Quality Management"/>
          <xsd:enumeration value="ABO - Program Monitoring &amp; Control"/>
          <xsd:enumeration value="ABO - Program Planning &amp; Oversight"/>
          <xsd:enumeration value="ABO - Trade Automation"/>
          <xsd:enumeration value="ABO - Trade Modernization"/>
          <xsd:enumeration value="ABO - Training"/>
          <xsd:enumeration value="COS - Communications"/>
          <xsd:enumeration value="CTE - Commercial Seizures and Penalties"/>
          <xsd:enumeration value="CTE - Data Quality &amp; Reporting"/>
          <xsd:enumeration value="CTE - Enforcement Policy"/>
          <xsd:enumeration value="CTE - Freedom of Information Act Policy"/>
          <xsd:enumeration value="CTE - Import Safety and Admissibility"/>
          <xsd:enumeration value="CTE - IPR Center"/>
          <xsd:enumeration value="CTE - National Targeting NY"/>
          <xsd:enumeration value="CTE - Project Research &amp; Development"/>
          <xsd:enumeration value="CTE - Restricted and Prohibited Merchandise"/>
          <xsd:enumeration value="CTE - Revenue Enforcement"/>
          <xsd:enumeration value="CTE - Strategic Measures"/>
          <xsd:enumeration value="CTE - Trade Information Management Systems"/>
          <xsd:enumeration value="RA - Atlanta (Central)"/>
          <xsd:enumeration value="RA - Boston (East)"/>
          <xsd:enumeration value="RA - Central Field Coordinator"/>
          <xsd:enumeration value="RA - Charlotte (East)"/>
          <xsd:enumeration value="RA - Chicago (Central)"/>
          <xsd:enumeration value="RA - Communications"/>
          <xsd:enumeration value="RA - East Field Coordinator"/>
          <xsd:enumeration value="RA - Houston (West)"/>
          <xsd:enumeration value="RA - Long Beach (West)"/>
          <xsd:enumeration value="RA - Miami (East)"/>
          <xsd:enumeration value="RA - Modernization"/>
          <xsd:enumeration value="RA - New York (East)"/>
          <xsd:enumeration value="RA - Operational Performance"/>
          <xsd:enumeration value="RA - Periodic"/>
          <xsd:enumeration value="RA - Philadelphia (Central)"/>
          <xsd:enumeration value="RA - Policy"/>
          <xsd:enumeration value="RA - Professional Development"/>
          <xsd:enumeration value="RA - Program Development"/>
          <xsd:enumeration value="RA - RAMIS"/>
          <xsd:enumeration value="RA - San Francisco (West)"/>
          <xsd:enumeration value="RA - Strategic Planning"/>
          <xsd:enumeration value="RA - Triennial"/>
          <xsd:enumeration value="RA - West Field Coordinator"/>
          <xsd:enumeration value="RMD - Administrative Support"/>
          <xsd:enumeration value="RMD - Asset Management"/>
          <xsd:enumeration value="RMD - Financial Management"/>
          <xsd:enumeration value="RMD - Human Resources Managment"/>
          <xsd:enumeration value="RMD - New York"/>
          <xsd:enumeration value="RMD - Procurement &amp; Contracts Management"/>
          <xsd:enumeration value="RMD - Training &amp; Diversity Awareness"/>
          <xsd:enumeration value="RR - Agricultural and Chemicals"/>
          <xsd:enumeration value="RR - Border Security Regulations"/>
          <xsd:enumeration value="RR - Cargo Security, Carriers, and Immigration"/>
          <xsd:enumeration value="RR - Customs Information Exchange"/>
          <xsd:enumeration value="RR - Economic Impact Analysis"/>
          <xsd:enumeration value="RR - Entry Process and Duty Refund"/>
          <xsd:enumeration value="RR - FOIA Appeals, Policy and Litigations"/>
          <xsd:enumeration value="RR - Intellectual Property Rights"/>
          <xsd:enumeration value="RR - Metals and Machinery"/>
          <xsd:enumeration value="RR - Miscelaneous Productes"/>
          <xsd:enumeration value="RR - Penalties"/>
          <xsd:enumeration value="RR - Privacy Act Policy and Procedures"/>
          <xsd:enumeration value="RR - Tarrif Classification and Marking"/>
          <xsd:enumeration value="RR - Textile and Wearing Apparel"/>
          <xsd:enumeration value="RR - Trade and Commercial Regulations"/>
          <xsd:enumeration value="RR - Valuation and Special Programs"/>
          <xsd:enumeration value="TPP - Account Management"/>
          <xsd:enumeration value="TPP - AD/CVD Policy and Programs"/>
          <xsd:enumeration value="TPP - Broker Compliance"/>
          <xsd:enumeration value="TPP - Entry, Summary and Drawback"/>
          <xsd:enumeration value="TPP - Free Trade Agreements"/>
          <xsd:enumeration value="TPP - Import Safety"/>
          <xsd:enumeration value="TPP - Interagency Requirements"/>
          <xsd:enumeration value="TPP - International Trade Data System"/>
          <xsd:enumeration value="TPP - IPR Operations"/>
          <xsd:enumeration value="TPP - IPR Policy"/>
          <xsd:enumeration value="TPP - Partnership Programs"/>
          <xsd:enumeration value="TPP - Quota"/>
          <xsd:enumeration value="TPP - Revenue Policy and Programs"/>
          <xsd:enumeration value="TPP - Textile Operations"/>
          <xsd:enumeration value="TPP - Textile Policy"/>
          <xsd:enumeration value="TPP - Trade Policy"/>
          <xsd:enumeration value="Other (Non OT)"/>
        </xsd:restriction>
      </xsd:simpleType>
    </xsd:element>
  </xsd:schema>
  <xsd:schema xmlns:xsd="http://www.w3.org/2001/XMLSchema" xmlns:dms="http://schemas.microsoft.com/office/2006/documentManagement/types" targetNamespace="fa31f764-f014-46ec-a1e3-cea6617ade6d" elementFormDefault="qualified">
    <xsd:import namespace="http://schemas.microsoft.com/office/2006/documentManagement/types"/>
    <xsd:element name="Audience" ma:index="11" nillable="true" ma:displayName="Audience" ma:default="Core Documents" ma:format="Dropdown" ma:internalName="Audience">
      <xsd:simpleType>
        <xsd:restriction base="dms:Choice">
          <xsd:enumeration value="Core Documents"/>
          <xsd:enumeration value="CBP Communications"/>
          <xsd:enumeration value="Trade Communications"/>
          <xsd:enumeration value="PGA Communications"/>
          <xsd:enumeration value="Press Communications"/>
          <xsd:enumeration value="Executive Communications"/>
          <xsd:enumeration value="Program Communications Team"/>
        </xsd:restriction>
      </xsd:simpleType>
    </xsd:element>
    <xsd:element name="Document_x0020_Type" ma:index="13" nillable="true" ma:displayName="Document Type" ma:default="Agenda" ma:format="Dropdown" ma:internalName="Document_x0020_Type">
      <xsd:simpleType>
        <xsd:restriction base="dms:Choice">
          <xsd:enumeration value="Agenda"/>
          <xsd:enumeration value="Article"/>
          <xsd:enumeration value="Benefits Sheet"/>
          <xsd:enumeration value="Budget and funding-related"/>
          <xsd:enumeration value="C1 Binder"/>
          <xsd:enumeration value="Congressional Reporting"/>
          <xsd:enumeration value="Congressional Testimony"/>
          <xsd:enumeration value="Fact Sheet"/>
          <xsd:enumeration value="FAQs"/>
          <xsd:enumeration value="Graphic"/>
          <xsd:enumeration value="Information/Cutover Notice"/>
          <xsd:enumeration value="Management Plans"/>
          <xsd:enumeration value="Meeting Minutes"/>
          <xsd:enumeration value="Memo/Letter"/>
          <xsd:enumeration value="Newsletter"/>
          <xsd:enumeration value="Organization and Personnel"/>
          <xsd:enumeration value="Presentation/Briefing Deck"/>
          <xsd:enumeration value="Press Release"/>
          <xsd:enumeration value="Process flow charts"/>
          <xsd:enumeration value="Question for the Record"/>
          <xsd:enumeration value="Talking Points"/>
          <xsd:enumeration value="TAO Emails"/>
          <xsd:enumeration value="Technical"/>
          <xsd:enumeration value="Timeline"/>
          <xsd:enumeration value="User Guides"/>
          <xsd:enumeration value="Webinars"/>
          <xsd:enumeration value="Websites"/>
          <xsd:enumeration value="White Paper/Briefing Pap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Document Title"/>
        <xsd:element ref="dc:subject" minOccurs="0" maxOccurs="1" ma:index="1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OT_x0020_Branch xmlns="7dfd4dbc-abc1-4f02-85f8-832d24164c8d">ABO - Communications</OT_x0020_Branch>
    <OT_x0020_Office xmlns="7dfd4dbc-abc1-4f02-85f8-832d24164c8d">ACE Business Office (ABO)</OT_x0020_Office>
    <Document_x0020_Type xmlns="fa31f764-f014-46ec-a1e3-cea6617ade6d">Presentation/Briefing Deck</Document_x0020_Type>
    <Audience xmlns="fa31f764-f014-46ec-a1e3-cea6617ade6d">Trade Communications</Audience>
    <OT_x0020_Division xmlns="7dfd4dbc-abc1-4f02-85f8-832d24164c8d">ABO - Communication Training Outcome and Deployment</OT_x0020_Division>
  </documentManagement>
</p:properties>
</file>

<file path=customXml/itemProps1.xml><?xml version="1.0" encoding="utf-8"?>
<ds:datastoreItem xmlns:ds="http://schemas.openxmlformats.org/officeDocument/2006/customXml" ds:itemID="{0ABB6B3B-F6A9-4D9A-8E4E-E89DEE1E4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fd4dbc-abc1-4f02-85f8-832d24164c8d"/>
    <ds:schemaRef ds:uri="fa31f764-f014-46ec-a1e3-cea6617ade6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C538A32-708A-4879-9150-6DB93A604E9F}">
  <ds:schemaRefs>
    <ds:schemaRef ds:uri="http://schemas.microsoft.com/sharepoint/v3/contenttype/forms"/>
  </ds:schemaRefs>
</ds:datastoreItem>
</file>

<file path=customXml/itemProps3.xml><?xml version="1.0" encoding="utf-8"?>
<ds:datastoreItem xmlns:ds="http://schemas.openxmlformats.org/officeDocument/2006/customXml" ds:itemID="{693EF8E2-D7C3-41A5-9D74-838B42901F2C}">
  <ds:schemaRefs>
    <ds:schemaRef ds:uri="http://schemas.microsoft.com/office/2006/documentManagement/types"/>
    <ds:schemaRef ds:uri="http://schemas.microsoft.com/office/2006/metadata/properties"/>
    <ds:schemaRef ds:uri="http://purl.org/dc/dcmitype/"/>
    <ds:schemaRef ds:uri="http://purl.org/dc/elements/1.1/"/>
    <ds:schemaRef ds:uri="http://www.w3.org/XML/1998/namespace"/>
    <ds:schemaRef ds:uri="http://purl.org/dc/terms/"/>
    <ds:schemaRef ds:uri="http://schemas.openxmlformats.org/package/2006/metadata/core-properties"/>
    <ds:schemaRef ds:uri="fa31f764-f014-46ec-a1e3-cea6617ade6d"/>
    <ds:schemaRef ds:uri="7dfd4dbc-abc1-4f02-85f8-832d24164c8d"/>
  </ds:schemaRefs>
</ds:datastoreItem>
</file>

<file path=docProps/app.xml><?xml version="1.0" encoding="utf-8"?>
<Properties xmlns="http://schemas.openxmlformats.org/officeDocument/2006/extended-properties" xmlns:vt="http://schemas.openxmlformats.org/officeDocument/2006/docPropsVTypes">
  <Template/>
  <TotalTime>36838</TotalTime>
  <Words>980</Words>
  <Application>Microsoft Office PowerPoint</Application>
  <PresentationFormat>On-screen Show (4:3)</PresentationFormat>
  <Paragraphs>123</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CIOC design template</vt:lpstr>
      <vt:lpstr>Bitmap Image</vt:lpstr>
      <vt:lpstr>Association of Food and Drug Officials (AFDO) Elevating Public Health Globally through Purposeful Engagements </vt:lpstr>
      <vt:lpstr>CBP’s Mission</vt:lpstr>
      <vt:lpstr>Risks we look for</vt:lpstr>
      <vt:lpstr>Tools</vt:lpstr>
      <vt:lpstr>Centers of Excellence and Expertise (CEE)</vt:lpstr>
      <vt:lpstr>Commercial Targeting and Analysis Center (CTAC)</vt:lpstr>
      <vt:lpstr>PowerPoint Presentation</vt:lpstr>
      <vt:lpstr>PowerPoint Presentation</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 Update for AICBA</dc:title>
  <dc:subject>ACE Outreach</dc:subject>
  <dc:creator>MonzaA</dc:creator>
  <cp:lastModifiedBy>Authorized User</cp:lastModifiedBy>
  <cp:revision>1784</cp:revision>
  <cp:lastPrinted>2014-06-16T13:16:48Z</cp:lastPrinted>
  <dcterms:created xsi:type="dcterms:W3CDTF">2004-08-13T14:03:33Z</dcterms:created>
  <dcterms:modified xsi:type="dcterms:W3CDTF">2014-06-17T20:44:30Z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0x0101006AD0632A120E404B8BD3A76052200872</vt:lpwstr>
  </property>
</Properties>
</file>