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77" r:id="rId3"/>
    <p:sldId id="278" r:id="rId4"/>
    <p:sldId id="257" r:id="rId5"/>
    <p:sldId id="271" r:id="rId6"/>
    <p:sldId id="258" r:id="rId7"/>
    <p:sldId id="276" r:id="rId8"/>
    <p:sldId id="260" r:id="rId9"/>
    <p:sldId id="261" r:id="rId10"/>
    <p:sldId id="274" r:id="rId11"/>
    <p:sldId id="262" r:id="rId12"/>
    <p:sldId id="263" r:id="rId13"/>
    <p:sldId id="264" r:id="rId14"/>
    <p:sldId id="265" r:id="rId15"/>
    <p:sldId id="268" r:id="rId16"/>
    <p:sldId id="267" r:id="rId17"/>
    <p:sldId id="266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9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5F16D-6796-4601-A905-22946C7D2D80}" type="datetimeFigureOut">
              <a:rPr lang="en-US" smtClean="0"/>
              <a:t>6/17/2014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AA84-B065-408F-BF8F-39DF8401F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2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C68E-CE37-4898-B837-5953E09760AE}" type="datetimeFigureOut">
              <a:rPr lang="en-US" smtClean="0"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EEE7-4741-4BF8-B4D1-162322CFB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7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C68E-CE37-4898-B837-5953E09760AE}" type="datetimeFigureOut">
              <a:rPr lang="en-US" smtClean="0"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EEE7-4741-4BF8-B4D1-162322CFB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2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C68E-CE37-4898-B837-5953E09760AE}" type="datetimeFigureOut">
              <a:rPr lang="en-US" smtClean="0"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EEE7-4741-4BF8-B4D1-162322CFB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6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C68E-CE37-4898-B837-5953E09760AE}" type="datetimeFigureOut">
              <a:rPr lang="en-US" smtClean="0"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EEE7-4741-4BF8-B4D1-162322CFB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5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C68E-CE37-4898-B837-5953E09760AE}" type="datetimeFigureOut">
              <a:rPr lang="en-US" smtClean="0"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EEE7-4741-4BF8-B4D1-162322CFB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C68E-CE37-4898-B837-5953E09760AE}" type="datetimeFigureOut">
              <a:rPr lang="en-US" smtClean="0"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EEE7-4741-4BF8-B4D1-162322CFB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C68E-CE37-4898-B837-5953E09760AE}" type="datetimeFigureOut">
              <a:rPr lang="en-US" smtClean="0"/>
              <a:t>6/17/2014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EEE7-4741-4BF8-B4D1-162322CFB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C68E-CE37-4898-B837-5953E09760AE}" type="datetimeFigureOut">
              <a:rPr lang="en-US" smtClean="0"/>
              <a:t>6/17/2014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EEE7-4741-4BF8-B4D1-162322CFB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9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C68E-CE37-4898-B837-5953E09760AE}" type="datetimeFigureOut">
              <a:rPr lang="en-US" smtClean="0"/>
              <a:t>6/17/2014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EEE7-4741-4BF8-B4D1-162322CFB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1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C68E-CE37-4898-B837-5953E09760AE}" type="datetimeFigureOut">
              <a:rPr lang="en-US" smtClean="0"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EEE7-4741-4BF8-B4D1-162322CFB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5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C68E-CE37-4898-B837-5953E09760AE}" type="datetimeFigureOut">
              <a:rPr lang="en-US" smtClean="0"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EEE7-4741-4BF8-B4D1-162322CFB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9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9C68E-CE37-4898-B837-5953E09760AE}" type="datetimeFigureOut">
              <a:rPr lang="en-US" smtClean="0"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EEE7-4741-4BF8-B4D1-162322CFB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2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202.540-6407|seskin@pewtrusts.org|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ctmail.pewtrusts.org/exchweb/bin/redir.asp?URL=https://pctmail.pewtrusts.org/exchweb/bin/redir.asp?URL=http://www.pewtrust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&amp;esrc=s&amp;source=images&amp;cd=&amp;cad=rja&amp;uact=8&amp;docid=Rw2jodC4amJfdM&amp;tbnid=XV8LZ3hVBp4p8M:&amp;ved=0CAUQjRw&amp;url=http://www.inspirationgreen.com/monsanto-cartoons-and-posters.html&amp;ei=1KGfU8TDD4WmyASY4IGIAQ&amp;bvm=bv.68911936,d.aWw&amp;psig=AFQjCNH-IoUwQPKMiHWYUJGwBCGmglbZsg&amp;ust=140305682438225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uact=8&amp;docid=qld0bhUWiqBAjM&amp;tbnid=JFtCVCPbq3XvoM:&amp;ved=0CAUQjRw&amp;url=http://www.truthdig.com/cartoon/item/20090128_food_safety&amp;ei=P6GfU_PXG8acyASv1YLgAw&amp;bvm=bv.68911936,d.aWw&amp;psig=AFQjCNH-IoUwQPKMiHWYUJGwBCGmglbZsg&amp;ust=140305682438225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924800" cy="167957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FSMA Implementation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Law’s Impact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10987" y="5333999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AFDO Annual Meeting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 23, 2014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3565"/>
              </p:ext>
            </p:extLst>
          </p:nvPr>
        </p:nvGraphicFramePr>
        <p:xfrm>
          <a:off x="2286000" y="152400"/>
          <a:ext cx="4800600" cy="6481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Acrobat Document" r:id="rId3" imgW="6858000" imgH="9258182" progId="Acrobat.Document.11">
                  <p:embed/>
                </p:oleObj>
              </mc:Choice>
              <mc:Fallback>
                <p:oleObj name="Acrobat Document" r:id="rId3" imgW="6858000" imgH="92581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152400"/>
                        <a:ext cx="4800600" cy="6481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1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696200" cy="4724400"/>
          </a:xfrm>
        </p:spPr>
        <p:txBody>
          <a:bodyPr>
            <a:noAutofit/>
          </a:bodyPr>
          <a:lstStyle/>
          <a:p>
            <a:pPr lvl="0"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Risky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practices, not risky products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Ag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standards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Environmental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packing 	houses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Exemptions - “rarely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eaten raw”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“Tester”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	Long compliance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1524000"/>
            <a:ext cx="611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Advocates’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</a:p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Safety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80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848600" cy="4724401"/>
          </a:xfrm>
        </p:spPr>
        <p:txBody>
          <a:bodyPr>
            <a:normAutofit/>
          </a:bodyPr>
          <a:lstStyle/>
          <a:p>
            <a:pPr lvl="0"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Product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	monitoring,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Limit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and scope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	exemptions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6002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Advocates’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</a:p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Preventive Controls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61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8305800" cy="4724400"/>
          </a:xfrm>
        </p:spPr>
        <p:txBody>
          <a:bodyPr>
            <a:noAutofit/>
          </a:bodyPr>
          <a:lstStyle/>
          <a:p>
            <a:pPr lvl="0"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On-site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auditing when there is 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	serious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threat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Timeline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finalizing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enforcing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	Auditors – adequate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oversight, conflict of 	interest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protections,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competence and 	accountability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6002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Advocates’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</a:p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FSVP/3</a:t>
            </a:r>
            <a:r>
              <a:rPr lang="en-US" sz="3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Party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uditors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6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8077200" cy="3505200"/>
          </a:xfrm>
        </p:spPr>
        <p:txBody>
          <a:bodyPr>
            <a:normAutofit/>
          </a:bodyPr>
          <a:lstStyle/>
          <a:p>
            <a:pPr lvl="0"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Local = small = safe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Exemptions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Tester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Division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NGOs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597231"/>
            <a:ext cx="617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to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</a:t>
            </a:r>
          </a:p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Small/Sustainable Ag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47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38200" y="2362200"/>
            <a:ext cx="7543800" cy="4318289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Reviewing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  (“M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Delays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Changes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Court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Developing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POTUS budget (“B”)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“Fees”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7526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to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OMB’s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8999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" y="1684915"/>
            <a:ext cx="7924800" cy="365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Re-proposals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Rogue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inspectors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Spent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grains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Wood and cheese-making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1684915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to 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mplementation</a:t>
            </a:r>
          </a:p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FDA’s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Missteps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6630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8153400" cy="48768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Federal-State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Processed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Foods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AFDO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MFRPS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Funding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Training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Oversight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Produce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NASDA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524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Compliance/Enforcement Strategy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43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1740187"/>
            <a:ext cx="8382000" cy="44958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additional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funding?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FY2011-2014, FDA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	   	  +$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million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overall?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400-450 million over two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years?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million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two years?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667000" y="1447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050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696200" cy="33750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Sandra B. Eskin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Director, Food Safety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Pew Charitable Trusts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901 E Street NW, 10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 | Washington, DC 20004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202.540-6407|seskin@pewtrusts.org|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www.pewtrusts.org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inspirationgreen.com/assets/images/Food%20blog%202010/Monsanto/cartoon%20horsey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4" y="381000"/>
            <a:ext cx="604837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807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www.inspirationgreen.com/assets/images/Food%20blog%202010/Monsanto/cartoon%20horsey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ew.pewtrusts.org\pct\users\Washington dc\sbranzelle\Desktop\News Headlines - Fina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543800" cy="50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9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pew.pewtrusts.org\pct\users\Washington dc\sbranzelle\Desktop\News Headlines - Final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5878"/>
            <a:ext cx="8002185" cy="53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eblogs.baltimoresun.com/news/opinion/cartoon1a0407-thum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475509"/>
            <a:ext cx="44196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04901" y="6248399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Baltimore Sun – April 7, 2009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://www.caglecartoons.com/media/cartoons/53/2010/08/23/82163_6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75509"/>
            <a:ext cx="4191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95900" y="6172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 Lake Tribune – August 23, 2010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56" y="1524000"/>
            <a:ext cx="65087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7131" y="5867401"/>
            <a:ext cx="3200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Perfect Storm</a:t>
            </a:r>
          </a:p>
        </p:txBody>
      </p:sp>
    </p:spTree>
    <p:extLst>
      <p:ext uri="{BB962C8B-B14F-4D97-AF65-F5344CB8AC3E}">
        <p14:creationId xmlns:p14="http://schemas.microsoft.com/office/powerpoint/2010/main" val="15335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truthdig.com/images/cartoonuploads/lk0127d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57201"/>
            <a:ext cx="5657850" cy="47482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85800" y="5670307"/>
            <a:ext cx="815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bare minimum, we should be able to count on our government keeping our kids safe when they eat peanut butter.”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5334000"/>
            <a:ext cx="5638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		http</a:t>
            </a:r>
            <a:r>
              <a:rPr lang="en-US" sz="1000" dirty="0"/>
              <a:t>://www.truthdig.com/images/cartoonuploads/lk0127d5.jpg</a:t>
            </a:r>
          </a:p>
        </p:txBody>
      </p:sp>
    </p:spTree>
    <p:extLst>
      <p:ext uri="{BB962C8B-B14F-4D97-AF65-F5344CB8AC3E}">
        <p14:creationId xmlns:p14="http://schemas.microsoft.com/office/powerpoint/2010/main" val="40823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924800" cy="41148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Enactment + Implementation + Funding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2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pt-Pew Health Group\Team Files\COMMS - PHG\Communications resources\Stock images\logos\PCT Logo\PCT-blueonwhite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5161"/>
            <a:ext cx="2241996" cy="7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620000" cy="38862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two major proposals were not 	released until two years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law 	was enacted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Multiple public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Campaign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release the rules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1676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037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104</Words>
  <Application>Microsoft Office PowerPoint</Application>
  <PresentationFormat>On-screen Show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Acrobat Document</vt:lpstr>
      <vt:lpstr> Consumer Expectations About FSMA Implementation and  the Law’s Impact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 = Enactment + Implementation + Funding </vt:lpstr>
      <vt:lpstr> * The first two major proposals were not  released until two years after the law  was enacted * Multiple public meetings * Campaign to release the rules  </vt:lpstr>
      <vt:lpstr>PowerPoint Presentation</vt:lpstr>
      <vt:lpstr>   * Risky practices, not risky products * Ag water standards * Environmental testing in packing  houses * Exemptions - “rarely eaten raw” and     “Tester” *  Long compliance periods </vt:lpstr>
      <vt:lpstr>   * Product testing, environmental  monitoring, and supplier verification * Limit the number and scope of     exemptions  </vt:lpstr>
      <vt:lpstr> * On-site auditing when there is a potential  serious health threat * Timeline for finalizing and enforcing * Auditors – adequate oversight, conflict of  interest protections, competence and  accountability, transparency   </vt:lpstr>
      <vt:lpstr>  * Local = small = safe * Exemptions -- Tester *  Division among NGOs </vt:lpstr>
      <vt:lpstr> * Reviewing regulations  (“M”)   - Delays   - Changes   - Court decision * Developing POTUS budget (“B”)   - “Fees” </vt:lpstr>
      <vt:lpstr>  * Re-proposals * Rogue inspectors * Spent grains * Wood and cheese-making </vt:lpstr>
      <vt:lpstr> * Federal-State Integration *  Processed Foods   - AFDO   - MFRPS    - Funding   - Training + Oversight * Produce   - NASDA </vt:lpstr>
      <vt:lpstr> * How much additional funding?  - From FY2011-2014, FDA received        +$200 million   - $600 million overall?  - $400-450 million over two years?   - $300 million over two years? </vt:lpstr>
      <vt:lpstr>Sandra B. Eskin Director, Food Safety  The Pew Charitable Trusts  901 E Street NW, 10th Floor | Washington, DC 20004 p: 202.540-6407|seskin@pewtrusts.org| www.pewtrusts.org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Branzelle</dc:creator>
  <cp:lastModifiedBy>Sandra Eskin</cp:lastModifiedBy>
  <cp:revision>90</cp:revision>
  <dcterms:created xsi:type="dcterms:W3CDTF">2014-06-16T19:57:28Z</dcterms:created>
  <dcterms:modified xsi:type="dcterms:W3CDTF">2014-06-17T21:20:59Z</dcterms:modified>
</cp:coreProperties>
</file>