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27.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drawings/drawing5.xml" ContentType="application/vnd.openxmlformats-officedocument.drawingml.chartshapes+xml"/>
  <Override PartName="/ppt/notesSlides/notesSlide30.xml" ContentType="application/vnd.openxmlformats-officedocument.presentationml.notesSlide+xml"/>
  <Override PartName="/ppt/charts/chart13.xml" ContentType="application/vnd.openxmlformats-officedocument.drawingml.chart+xml"/>
  <Override PartName="/ppt/theme/themeOverride9.xml" ContentType="application/vnd.openxmlformats-officedocument.themeOverride+xml"/>
  <Override PartName="/ppt/notesSlides/notesSlide31.xml" ContentType="application/vnd.openxmlformats-officedocument.presentationml.notesSlide+xml"/>
  <Override PartName="/ppt/charts/chart14.xml" ContentType="application/vnd.openxmlformats-officedocument.drawingml.chart+xml"/>
  <Override PartName="/ppt/drawings/drawing6.xml" ContentType="application/vnd.openxmlformats-officedocument.drawingml.chartshapes+xml"/>
  <Override PartName="/ppt/notesSlides/notesSlide32.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drawings/drawing7.xml" ContentType="application/vnd.openxmlformats-officedocument.drawingml.chartshape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49"/>
  </p:notesMasterIdLst>
  <p:handoutMasterIdLst>
    <p:handoutMasterId r:id="rId50"/>
  </p:handoutMasterIdLst>
  <p:sldIdLst>
    <p:sldId id="544" r:id="rId3"/>
    <p:sldId id="496" r:id="rId4"/>
    <p:sldId id="569" r:id="rId5"/>
    <p:sldId id="621" r:id="rId6"/>
    <p:sldId id="622" r:id="rId7"/>
    <p:sldId id="564" r:id="rId8"/>
    <p:sldId id="624" r:id="rId9"/>
    <p:sldId id="630" r:id="rId10"/>
    <p:sldId id="570" r:id="rId11"/>
    <p:sldId id="571" r:id="rId12"/>
    <p:sldId id="626" r:id="rId13"/>
    <p:sldId id="665" r:id="rId14"/>
    <p:sldId id="572" r:id="rId15"/>
    <p:sldId id="573" r:id="rId16"/>
    <p:sldId id="574" r:id="rId17"/>
    <p:sldId id="575" r:id="rId18"/>
    <p:sldId id="577" r:id="rId19"/>
    <p:sldId id="578" r:id="rId20"/>
    <p:sldId id="666" r:id="rId21"/>
    <p:sldId id="676" r:id="rId22"/>
    <p:sldId id="619" r:id="rId23"/>
    <p:sldId id="585" r:id="rId24"/>
    <p:sldId id="579" r:id="rId25"/>
    <p:sldId id="632" r:id="rId26"/>
    <p:sldId id="667" r:id="rId27"/>
    <p:sldId id="634" r:id="rId28"/>
    <p:sldId id="636" r:id="rId29"/>
    <p:sldId id="638" r:id="rId30"/>
    <p:sldId id="640" r:id="rId31"/>
    <p:sldId id="664" r:id="rId32"/>
    <p:sldId id="592" r:id="rId33"/>
    <p:sldId id="652" r:id="rId34"/>
    <p:sldId id="597" r:id="rId35"/>
    <p:sldId id="656" r:id="rId36"/>
    <p:sldId id="654" r:id="rId37"/>
    <p:sldId id="658" r:id="rId38"/>
    <p:sldId id="660" r:id="rId39"/>
    <p:sldId id="599" r:id="rId40"/>
    <p:sldId id="600" r:id="rId41"/>
    <p:sldId id="669" r:id="rId42"/>
    <p:sldId id="602" r:id="rId43"/>
    <p:sldId id="670" r:id="rId44"/>
    <p:sldId id="668" r:id="rId45"/>
    <p:sldId id="644" r:id="rId46"/>
    <p:sldId id="648" r:id="rId47"/>
    <p:sldId id="650" r:id="rId48"/>
  </p:sldIdLst>
  <p:sldSz cx="9144000" cy="6858000" type="screen4x3"/>
  <p:notesSz cx="6881813"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marnat" initials="S" lastIdx="4" clrIdx="0"/>
  <p:cmAuthor id="1" name="-"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7666" autoAdjust="0"/>
  </p:normalViewPr>
  <p:slideViewPr>
    <p:cSldViewPr>
      <p:cViewPr>
        <p:scale>
          <a:sx n="70" d="100"/>
          <a:sy n="70" d="100"/>
        </p:scale>
        <p:origin x="-1476"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rramirez\Desktop\respaldo\xls\%25%20de%20regulaci&#243;n.xls"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Hoja_de_c_lculo_de_Microsoft_Excel5.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Hoja_de_c_lculo_de_Microsoft_Excel7.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oegarcia\AppData\Local\Microsoft\Windows\Temporary%20Internet%20Files\Content.Outlook\HLKEYOOQ\Gasto%20de%20Bolsillo%20en%20Salud_Porcentaje%20del%20Gasto%20Total%20en%20Salud_Banco%20Mundial_11_Junio_14.xls" TargetMode="External"/><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oegarcia\AppData\Local\Microsoft\Windows\Temporary%20Internet%20Files\Content.Outlook\HLKEYOOQ\Emision%20de%20registros%20sanitarios_17diciembre2013.xlsx" TargetMode="Externa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4.bin"/><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Gr&#225;fico%20en%20Microsoft%20PowerPoint"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2.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3.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dirty="0"/>
              <a:t>Industries </a:t>
            </a:r>
            <a:r>
              <a:rPr lang="es-MX" dirty="0" err="1"/>
              <a:t>Regulated</a:t>
            </a:r>
            <a:r>
              <a:rPr lang="es-MX" dirty="0"/>
              <a:t> </a:t>
            </a:r>
            <a:r>
              <a:rPr lang="es-MX" dirty="0" err="1"/>
              <a:t>by</a:t>
            </a:r>
            <a:r>
              <a:rPr lang="es-MX" dirty="0"/>
              <a:t> COFEPRIS</a:t>
            </a:r>
          </a:p>
          <a:p>
            <a:pPr>
              <a:defRPr/>
            </a:pPr>
            <a:r>
              <a:rPr lang="es-MX" sz="1600" b="0" dirty="0"/>
              <a:t>(2009 </a:t>
            </a:r>
            <a:r>
              <a:rPr lang="es-MX" sz="1600" b="0" dirty="0" err="1"/>
              <a:t>last</a:t>
            </a:r>
            <a:r>
              <a:rPr lang="es-MX" sz="1600" b="0" dirty="0"/>
              <a:t> </a:t>
            </a:r>
            <a:r>
              <a:rPr lang="es-MX" sz="1600" b="0" dirty="0" err="1"/>
              <a:t>available</a:t>
            </a:r>
            <a:r>
              <a:rPr lang="es-MX" sz="1600" b="0" dirty="0"/>
              <a:t> </a:t>
            </a:r>
            <a:r>
              <a:rPr lang="es-MX" sz="1600" b="0" dirty="0" err="1"/>
              <a:t>year</a:t>
            </a:r>
            <a:r>
              <a:rPr lang="es-MX" sz="1600" b="0" dirty="0"/>
              <a:t>)</a:t>
            </a: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Lbls>
            <c:txPr>
              <a:bodyPr/>
              <a:lstStyle/>
              <a:p>
                <a:pPr>
                  <a:defRPr sz="1400" b="1"/>
                </a:pPr>
                <a:endParaRPr lang="es-MX"/>
              </a:p>
            </c:txPr>
            <c:showLegendKey val="0"/>
            <c:showVal val="1"/>
            <c:showCatName val="0"/>
            <c:showSerName val="0"/>
            <c:showPercent val="0"/>
            <c:showBubbleSize val="0"/>
            <c:showLeaderLines val="0"/>
          </c:dLbls>
          <c:cat>
            <c:strRef>
              <c:f>Hoja1!$F$4:$F$9</c:f>
              <c:strCache>
                <c:ptCount val="6"/>
                <c:pt idx="0">
                  <c:v>Industria Alimentaria</c:v>
                </c:pt>
                <c:pt idx="1">
                  <c:v>Industria Tabaco y Bebidas</c:v>
                </c:pt>
                <c:pt idx="2">
                  <c:v>Industria Farmacéutica</c:v>
                </c:pt>
                <c:pt idx="3">
                  <c:v>Industria química</c:v>
                </c:pt>
                <c:pt idx="4">
                  <c:v>Fabricación de Fertilizantes, pesticidas y otro agroquímicos </c:v>
                </c:pt>
                <c:pt idx="5">
                  <c:v>Fabricación Material Desechable de uso médico, dental, oftálmico </c:v>
                </c:pt>
              </c:strCache>
            </c:strRef>
          </c:cat>
          <c:val>
            <c:numRef>
              <c:f>Hoja1!$H$4:$H$9</c:f>
              <c:numCache>
                <c:formatCode>_-* #,##0_-;\-* #,##0_-;_-* "-"??_-;_-@_-</c:formatCode>
                <c:ptCount val="6"/>
                <c:pt idx="0">
                  <c:v>624052906000</c:v>
                </c:pt>
                <c:pt idx="1">
                  <c:v>237452770000.00003</c:v>
                </c:pt>
                <c:pt idx="2">
                  <c:v>151423000000</c:v>
                </c:pt>
                <c:pt idx="3">
                  <c:v>139486843000</c:v>
                </c:pt>
                <c:pt idx="4">
                  <c:v>24378233000</c:v>
                </c:pt>
                <c:pt idx="5">
                  <c:v>9604944000</c:v>
                </c:pt>
              </c:numCache>
            </c:numRef>
          </c:val>
        </c:ser>
        <c:dLbls>
          <c:showLegendKey val="0"/>
          <c:showVal val="0"/>
          <c:showCatName val="0"/>
          <c:showSerName val="0"/>
          <c:showPercent val="0"/>
          <c:showBubbleSize val="0"/>
        </c:dLbls>
        <c:gapWidth val="150"/>
        <c:shape val="cylinder"/>
        <c:axId val="241455488"/>
        <c:axId val="241457024"/>
        <c:axId val="0"/>
      </c:bar3DChart>
      <c:catAx>
        <c:axId val="241455488"/>
        <c:scaling>
          <c:orientation val="minMax"/>
        </c:scaling>
        <c:delete val="0"/>
        <c:axPos val="b"/>
        <c:numFmt formatCode="General" sourceLinked="1"/>
        <c:majorTickMark val="none"/>
        <c:minorTickMark val="none"/>
        <c:tickLblPos val="nextTo"/>
        <c:crossAx val="241457024"/>
        <c:crosses val="autoZero"/>
        <c:auto val="1"/>
        <c:lblAlgn val="ctr"/>
        <c:lblOffset val="100"/>
        <c:noMultiLvlLbl val="0"/>
      </c:catAx>
      <c:valAx>
        <c:axId val="241457024"/>
        <c:scaling>
          <c:orientation val="minMax"/>
        </c:scaling>
        <c:delete val="0"/>
        <c:axPos val="l"/>
        <c:numFmt formatCode="_-* #,##0_-;\-* #,##0_-;_-* &quot;-&quot;??_-;_-@_-" sourceLinked="1"/>
        <c:majorTickMark val="none"/>
        <c:minorTickMark val="none"/>
        <c:tickLblPos val="nextTo"/>
        <c:crossAx val="241455488"/>
        <c:crosses val="autoZero"/>
        <c:crossBetween val="between"/>
        <c:dispUnits>
          <c:builtInUnit val="billions"/>
          <c:dispUnitsLbl>
            <c:layout/>
          </c:dispUnitsLbl>
        </c:dispUnits>
      </c:valAx>
      <c:spPr>
        <a:noFill/>
        <a:ln w="25400">
          <a:noFill/>
        </a:ln>
      </c:spPr>
    </c:plotArea>
    <c:plotVisOnly val="1"/>
    <c:dispBlanksAs val="gap"/>
    <c:showDLblsOverMax val="0"/>
  </c:chart>
  <c:txPr>
    <a:bodyPr/>
    <a:lstStyle/>
    <a:p>
      <a:pPr>
        <a:defRPr>
          <a:latin typeface="Arial Narrow" pitchFamily="34" charset="0"/>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s-MX" sz="1800" dirty="0" err="1" smtClean="0"/>
              <a:t>Penetration</a:t>
            </a:r>
            <a:r>
              <a:rPr lang="es-MX" sz="1800" baseline="0" dirty="0" smtClean="0"/>
              <a:t> of </a:t>
            </a:r>
            <a:r>
              <a:rPr lang="es-MX" sz="1800" baseline="0" dirty="0" err="1" smtClean="0"/>
              <a:t>Generics</a:t>
            </a:r>
            <a:r>
              <a:rPr lang="es-MX" sz="1800" baseline="0" dirty="0" smtClean="0"/>
              <a:t> in</a:t>
            </a:r>
            <a:r>
              <a:rPr lang="es-MX" sz="1800" dirty="0" smtClean="0"/>
              <a:t> </a:t>
            </a:r>
            <a:r>
              <a:rPr lang="es-MX" sz="1800" dirty="0" err="1" smtClean="0"/>
              <a:t>the</a:t>
            </a:r>
            <a:r>
              <a:rPr lang="es-MX" sz="1800" dirty="0" smtClean="0"/>
              <a:t> </a:t>
            </a:r>
            <a:r>
              <a:rPr lang="es-MX" sz="1800" dirty="0" err="1" smtClean="0"/>
              <a:t>Mexican</a:t>
            </a:r>
            <a:r>
              <a:rPr lang="es-MX" sz="1800" dirty="0" smtClean="0"/>
              <a:t> </a:t>
            </a:r>
            <a:r>
              <a:rPr lang="es-MX" sz="1800" dirty="0" err="1" smtClean="0"/>
              <a:t>Pharmaceutical</a:t>
            </a:r>
            <a:r>
              <a:rPr lang="es-MX" sz="1800" dirty="0" smtClean="0"/>
              <a:t> </a:t>
            </a:r>
            <a:r>
              <a:rPr lang="es-MX" sz="1800" dirty="0" err="1" smtClean="0"/>
              <a:t>Market</a:t>
            </a:r>
            <a:r>
              <a:rPr lang="es-MX" sz="1800" dirty="0" smtClean="0"/>
              <a:t>, </a:t>
            </a:r>
            <a:r>
              <a:rPr lang="es-MX" sz="1800" dirty="0"/>
              <a:t>2010-2012</a:t>
            </a:r>
          </a:p>
        </c:rich>
      </c:tx>
      <c:layout>
        <c:manualLayout>
          <c:xMode val="edge"/>
          <c:yMode val="edge"/>
          <c:x val="0.1513613182764639"/>
          <c:y val="1.7291107088319164E-2"/>
        </c:manualLayout>
      </c:layout>
      <c:overlay val="0"/>
    </c:title>
    <c:autoTitleDeleted val="0"/>
    <c:plotArea>
      <c:layout>
        <c:manualLayout>
          <c:layoutTarget val="inner"/>
          <c:xMode val="edge"/>
          <c:yMode val="edge"/>
          <c:x val="6.7736871440054802E-2"/>
          <c:y val="0.11843536992621737"/>
          <c:w val="0.91596008473381596"/>
          <c:h val="0.64778287161992898"/>
        </c:manualLayout>
      </c:layout>
      <c:barChart>
        <c:barDir val="col"/>
        <c:grouping val="clustered"/>
        <c:varyColors val="0"/>
        <c:ser>
          <c:idx val="0"/>
          <c:order val="0"/>
          <c:spPr>
            <a:ln>
              <a:solidFill>
                <a:sysClr val="windowText" lastClr="000000"/>
              </a:solidFill>
            </a:ln>
          </c:spPr>
          <c:invertIfNegative val="0"/>
          <c:dPt>
            <c:idx val="0"/>
            <c:invertIfNegative val="0"/>
            <c:bubble3D val="0"/>
            <c:spPr>
              <a:solidFill>
                <a:schemeClr val="accent1">
                  <a:lumMod val="40000"/>
                  <a:lumOff val="60000"/>
                </a:schemeClr>
              </a:solidFill>
              <a:ln>
                <a:solidFill>
                  <a:sysClr val="windowText" lastClr="000000"/>
                </a:solidFill>
              </a:ln>
            </c:spPr>
          </c:dPt>
          <c:dPt>
            <c:idx val="1"/>
            <c:invertIfNegative val="0"/>
            <c:bubble3D val="0"/>
            <c:spPr>
              <a:solidFill>
                <a:schemeClr val="accent1">
                  <a:lumMod val="40000"/>
                  <a:lumOff val="60000"/>
                </a:schemeClr>
              </a:solidFill>
              <a:ln>
                <a:solidFill>
                  <a:sysClr val="windowText" lastClr="000000"/>
                </a:solidFill>
              </a:ln>
            </c:spPr>
          </c:dPt>
          <c:dPt>
            <c:idx val="2"/>
            <c:invertIfNegative val="0"/>
            <c:bubble3D val="0"/>
            <c:spPr>
              <a:solidFill>
                <a:schemeClr val="accent2">
                  <a:lumMod val="40000"/>
                  <a:lumOff val="60000"/>
                </a:schemeClr>
              </a:solidFill>
              <a:ln>
                <a:solidFill>
                  <a:sysClr val="windowText" lastClr="000000"/>
                </a:solidFill>
              </a:ln>
            </c:spPr>
          </c:dPt>
          <c:dPt>
            <c:idx val="3"/>
            <c:invertIfNegative val="0"/>
            <c:bubble3D val="0"/>
            <c:spPr>
              <a:solidFill>
                <a:schemeClr val="accent2">
                  <a:lumMod val="40000"/>
                  <a:lumOff val="60000"/>
                </a:schemeClr>
              </a:solidFill>
              <a:ln>
                <a:solidFill>
                  <a:sysClr val="windowText" lastClr="000000"/>
                </a:solidFill>
              </a:ln>
            </c:spPr>
          </c:dPt>
          <c:dLbls>
            <c:dLbl>
              <c:idx val="3"/>
              <c:layout/>
              <c:tx>
                <c:rich>
                  <a:bodyPr/>
                  <a:lstStyle/>
                  <a:p>
                    <a:r>
                      <a:rPr lang="en-US" smtClean="0"/>
                      <a:t>84.1</a:t>
                    </a:r>
                    <a:endParaRPr lang="en-US"/>
                  </a:p>
                </c:rich>
              </c:tx>
              <c:dLblPos val="ctr"/>
              <c:showLegendKey val="0"/>
              <c:showVal val="1"/>
              <c:showCatName val="0"/>
              <c:showSerName val="0"/>
              <c:showPercent val="0"/>
              <c:showBubbleSize val="0"/>
            </c:dLbl>
            <c:txPr>
              <a:bodyPr/>
              <a:lstStyle/>
              <a:p>
                <a:pPr>
                  <a:defRPr sz="1400" b="1"/>
                </a:pPr>
                <a:endParaRPr lang="es-MX"/>
              </a:p>
            </c:txPr>
            <c:dLblPos val="ctr"/>
            <c:showLegendKey val="0"/>
            <c:showVal val="1"/>
            <c:showCatName val="0"/>
            <c:showSerName val="0"/>
            <c:showPercent val="0"/>
            <c:showBubbleSize val="0"/>
            <c:showLeaderLines val="0"/>
          </c:dLbls>
          <c:cat>
            <c:multiLvlStrRef>
              <c:f>Hoja1!$B$4:$C$7</c:f>
              <c:multiLvlStrCache>
                <c:ptCount val="4"/>
                <c:lvl>
                  <c:pt idx="0">
                    <c:v>2010</c:v>
                  </c:pt>
                  <c:pt idx="1">
                    <c:v>2012</c:v>
                  </c:pt>
                  <c:pt idx="2">
                    <c:v>2010</c:v>
                  </c:pt>
                  <c:pt idx="3">
                    <c:v>2012</c:v>
                  </c:pt>
                </c:lvl>
                <c:lvl>
                  <c:pt idx="0">
                    <c:v>Valor de mercado (%)</c:v>
                  </c:pt>
                  <c:pt idx="2">
                    <c:v>Volumen de mercado (%)</c:v>
                  </c:pt>
                </c:lvl>
              </c:multiLvlStrCache>
            </c:multiLvlStrRef>
          </c:cat>
          <c:val>
            <c:numRef>
              <c:f>Hoja1!$D$4:$D$7</c:f>
              <c:numCache>
                <c:formatCode>0.0</c:formatCode>
                <c:ptCount val="4"/>
                <c:pt idx="0" formatCode="General">
                  <c:v>29.3</c:v>
                </c:pt>
                <c:pt idx="1">
                  <c:v>51.9</c:v>
                </c:pt>
                <c:pt idx="2" formatCode="General">
                  <c:v>54</c:v>
                </c:pt>
                <c:pt idx="3" formatCode="General">
                  <c:v>84</c:v>
                </c:pt>
              </c:numCache>
            </c:numRef>
          </c:val>
        </c:ser>
        <c:dLbls>
          <c:showLegendKey val="0"/>
          <c:showVal val="0"/>
          <c:showCatName val="0"/>
          <c:showSerName val="0"/>
          <c:showPercent val="0"/>
          <c:showBubbleSize val="0"/>
        </c:dLbls>
        <c:gapWidth val="80"/>
        <c:axId val="92808320"/>
        <c:axId val="92809856"/>
      </c:barChart>
      <c:catAx>
        <c:axId val="92808320"/>
        <c:scaling>
          <c:orientation val="minMax"/>
        </c:scaling>
        <c:delete val="0"/>
        <c:axPos val="b"/>
        <c:numFmt formatCode="General" sourceLinked="1"/>
        <c:majorTickMark val="out"/>
        <c:minorTickMark val="none"/>
        <c:tickLblPos val="nextTo"/>
        <c:crossAx val="92809856"/>
        <c:crosses val="autoZero"/>
        <c:auto val="1"/>
        <c:lblAlgn val="ctr"/>
        <c:lblOffset val="100"/>
        <c:noMultiLvlLbl val="0"/>
      </c:catAx>
      <c:valAx>
        <c:axId val="92809856"/>
        <c:scaling>
          <c:orientation val="minMax"/>
        </c:scaling>
        <c:delete val="0"/>
        <c:axPos val="l"/>
        <c:title>
          <c:tx>
            <c:rich>
              <a:bodyPr rot="-5400000" vert="horz"/>
              <a:lstStyle/>
              <a:p>
                <a:pPr>
                  <a:defRPr/>
                </a:pPr>
                <a:r>
                  <a:rPr lang="es-MX" dirty="0" err="1" smtClean="0"/>
                  <a:t>Market</a:t>
                </a:r>
                <a:r>
                  <a:rPr lang="es-MX" baseline="0" dirty="0" smtClean="0"/>
                  <a:t> share</a:t>
                </a:r>
                <a:r>
                  <a:rPr lang="es-MX" dirty="0" smtClean="0"/>
                  <a:t> </a:t>
                </a:r>
                <a:r>
                  <a:rPr lang="es-MX" dirty="0"/>
                  <a:t>(%)</a:t>
                </a:r>
              </a:p>
            </c:rich>
          </c:tx>
          <c:layout>
            <c:manualLayout>
              <c:xMode val="edge"/>
              <c:yMode val="edge"/>
              <c:x val="7.8409746587296773E-3"/>
              <c:y val="0.28666118483656383"/>
            </c:manualLayout>
          </c:layout>
          <c:overlay val="0"/>
        </c:title>
        <c:numFmt formatCode="General" sourceLinked="1"/>
        <c:majorTickMark val="out"/>
        <c:minorTickMark val="none"/>
        <c:tickLblPos val="nextTo"/>
        <c:crossAx val="92808320"/>
        <c:crosses val="autoZero"/>
        <c:crossBetween val="between"/>
      </c:valAx>
    </c:plotArea>
    <c:plotVisOnly val="1"/>
    <c:dispBlanksAs val="gap"/>
    <c:showDLblsOverMax val="0"/>
  </c:chart>
  <c:txPr>
    <a:bodyPr/>
    <a:lstStyle/>
    <a:p>
      <a:pPr>
        <a:defRPr sz="1200">
          <a:latin typeface="Arial Narrow" pitchFamily="34" charset="0"/>
        </a:defRPr>
      </a:pPr>
      <a:endParaRPr lang="es-MX"/>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s-MX" sz="1800" dirty="0" err="1" smtClean="0"/>
              <a:t>Penetration</a:t>
            </a:r>
            <a:r>
              <a:rPr lang="es-MX" sz="1800" baseline="0" dirty="0" smtClean="0"/>
              <a:t> of </a:t>
            </a:r>
            <a:r>
              <a:rPr lang="es-MX" sz="1800" baseline="0" dirty="0" err="1" smtClean="0"/>
              <a:t>Generics</a:t>
            </a:r>
            <a:r>
              <a:rPr lang="es-MX" sz="1800" baseline="0" dirty="0" smtClean="0"/>
              <a:t> </a:t>
            </a:r>
            <a:r>
              <a:rPr lang="es-MX" sz="1800" baseline="0" dirty="0" err="1" smtClean="0"/>
              <a:t>Drugs</a:t>
            </a:r>
            <a:r>
              <a:rPr lang="es-MX" sz="1800" dirty="0" smtClean="0"/>
              <a:t> in</a:t>
            </a:r>
            <a:r>
              <a:rPr lang="es-MX" sz="1800" baseline="0" dirty="0" smtClean="0"/>
              <a:t> </a:t>
            </a:r>
            <a:r>
              <a:rPr lang="es-MX" sz="1800" baseline="0" dirty="0" err="1" smtClean="0"/>
              <a:t>the</a:t>
            </a:r>
            <a:r>
              <a:rPr lang="es-MX" sz="1800" baseline="0" dirty="0" smtClean="0"/>
              <a:t> </a:t>
            </a:r>
            <a:r>
              <a:rPr lang="es-MX" sz="1800" baseline="0" dirty="0" err="1" smtClean="0"/>
              <a:t>World</a:t>
            </a:r>
            <a:r>
              <a:rPr lang="es-MX" sz="1800" baseline="0" dirty="0" smtClean="0"/>
              <a:t>,</a:t>
            </a:r>
            <a:r>
              <a:rPr lang="es-MX" sz="1800" dirty="0" smtClean="0"/>
              <a:t> </a:t>
            </a:r>
            <a:r>
              <a:rPr lang="es-MX" sz="1800" dirty="0"/>
              <a:t>2012</a:t>
            </a:r>
          </a:p>
        </c:rich>
      </c:tx>
      <c:layout/>
      <c:overlay val="1"/>
    </c:title>
    <c:autoTitleDeleted val="0"/>
    <c:plotArea>
      <c:layout>
        <c:manualLayout>
          <c:layoutTarget val="inner"/>
          <c:xMode val="edge"/>
          <c:yMode val="edge"/>
          <c:x val="7.1988407699037596E-2"/>
          <c:y val="0.148622776319627"/>
          <c:w val="0.92255402449693802"/>
          <c:h val="0.76452480110308696"/>
        </c:manualLayout>
      </c:layout>
      <c:barChart>
        <c:barDir val="col"/>
        <c:grouping val="clustered"/>
        <c:varyColors val="0"/>
        <c:ser>
          <c:idx val="0"/>
          <c:order val="0"/>
          <c:tx>
            <c:strRef>
              <c:f>Hoja2!$G$11</c:f>
              <c:strCache>
                <c:ptCount val="1"/>
                <c:pt idx="0">
                  <c:v>Valor</c:v>
                </c:pt>
              </c:strCache>
            </c:strRef>
          </c:tx>
          <c:spPr>
            <a:solidFill>
              <a:schemeClr val="accent1">
                <a:lumMod val="40000"/>
                <a:lumOff val="60000"/>
              </a:schemeClr>
            </a:solidFill>
            <a:ln>
              <a:solidFill>
                <a:sysClr val="windowText" lastClr="000000"/>
              </a:solidFill>
            </a:ln>
          </c:spPr>
          <c:invertIfNegative val="0"/>
          <c:dPt>
            <c:idx val="0"/>
            <c:invertIfNegative val="0"/>
            <c:bubble3D val="0"/>
            <c:spPr>
              <a:solidFill>
                <a:srgbClr val="4F81BD">
                  <a:lumMod val="75000"/>
                </a:srgbClr>
              </a:solidFill>
              <a:ln>
                <a:solidFill>
                  <a:sysClr val="windowText" lastClr="000000"/>
                </a:solidFill>
              </a:ln>
            </c:spPr>
          </c:dPt>
          <c:dLbls>
            <c:txPr>
              <a:bodyPr/>
              <a:lstStyle/>
              <a:p>
                <a:pPr>
                  <a:defRPr sz="1400" b="1"/>
                </a:pPr>
                <a:endParaRPr lang="es-MX"/>
              </a:p>
            </c:txPr>
            <c:dLblPos val="ctr"/>
            <c:showLegendKey val="0"/>
            <c:showVal val="1"/>
            <c:showCatName val="0"/>
            <c:showSerName val="0"/>
            <c:showPercent val="0"/>
            <c:showBubbleSize val="0"/>
            <c:showLeaderLines val="0"/>
          </c:dLbls>
          <c:cat>
            <c:strRef>
              <c:f>Hoja2!$F$12:$F$20</c:f>
              <c:strCache>
                <c:ptCount val="9"/>
                <c:pt idx="0">
                  <c:v>México </c:v>
                </c:pt>
                <c:pt idx="1">
                  <c:v>Canadá</c:v>
                </c:pt>
                <c:pt idx="2">
                  <c:v>Alemania</c:v>
                </c:pt>
                <c:pt idx="3">
                  <c:v>Reino Unido</c:v>
                </c:pt>
                <c:pt idx="4">
                  <c:v>Francia</c:v>
                </c:pt>
                <c:pt idx="5">
                  <c:v>Italia</c:v>
                </c:pt>
                <c:pt idx="6">
                  <c:v>España</c:v>
                </c:pt>
                <c:pt idx="7">
                  <c:v>Japón </c:v>
                </c:pt>
                <c:pt idx="8">
                  <c:v>E.U.</c:v>
                </c:pt>
              </c:strCache>
            </c:strRef>
          </c:cat>
          <c:val>
            <c:numRef>
              <c:f>Hoja2!$G$12:$G$20</c:f>
              <c:numCache>
                <c:formatCode>General</c:formatCode>
                <c:ptCount val="9"/>
                <c:pt idx="0" formatCode="0">
                  <c:v>51.9</c:v>
                </c:pt>
                <c:pt idx="1">
                  <c:v>37</c:v>
                </c:pt>
                <c:pt idx="2">
                  <c:v>37</c:v>
                </c:pt>
                <c:pt idx="3">
                  <c:v>35</c:v>
                </c:pt>
                <c:pt idx="4">
                  <c:v>33</c:v>
                </c:pt>
                <c:pt idx="5">
                  <c:v>26</c:v>
                </c:pt>
                <c:pt idx="6">
                  <c:v>24</c:v>
                </c:pt>
                <c:pt idx="7">
                  <c:v>23</c:v>
                </c:pt>
                <c:pt idx="8">
                  <c:v>21</c:v>
                </c:pt>
              </c:numCache>
            </c:numRef>
          </c:val>
        </c:ser>
        <c:ser>
          <c:idx val="1"/>
          <c:order val="1"/>
          <c:tx>
            <c:strRef>
              <c:f>Hoja2!$H$11</c:f>
              <c:strCache>
                <c:ptCount val="1"/>
                <c:pt idx="0">
                  <c:v>Volumen </c:v>
                </c:pt>
              </c:strCache>
            </c:strRef>
          </c:tx>
          <c:spPr>
            <a:solidFill>
              <a:schemeClr val="accent3">
                <a:lumMod val="60000"/>
                <a:lumOff val="40000"/>
              </a:schemeClr>
            </a:solidFill>
            <a:ln>
              <a:solidFill>
                <a:sysClr val="windowText" lastClr="000000"/>
              </a:solidFill>
            </a:ln>
          </c:spPr>
          <c:invertIfNegative val="0"/>
          <c:dPt>
            <c:idx val="0"/>
            <c:invertIfNegative val="0"/>
            <c:bubble3D val="0"/>
            <c:spPr>
              <a:solidFill>
                <a:srgbClr val="9BBB59">
                  <a:lumMod val="75000"/>
                </a:srgbClr>
              </a:solidFill>
              <a:ln>
                <a:solidFill>
                  <a:sysClr val="windowText" lastClr="000000"/>
                </a:solidFill>
              </a:ln>
            </c:spPr>
          </c:dPt>
          <c:dLbls>
            <c:txPr>
              <a:bodyPr/>
              <a:lstStyle/>
              <a:p>
                <a:pPr>
                  <a:defRPr sz="1400" b="1"/>
                </a:pPr>
                <a:endParaRPr lang="es-MX"/>
              </a:p>
            </c:txPr>
            <c:dLblPos val="ctr"/>
            <c:showLegendKey val="0"/>
            <c:showVal val="1"/>
            <c:showCatName val="0"/>
            <c:showSerName val="0"/>
            <c:showPercent val="0"/>
            <c:showBubbleSize val="0"/>
            <c:showLeaderLines val="0"/>
          </c:dLbls>
          <c:cat>
            <c:strRef>
              <c:f>Hoja2!$F$12:$F$20</c:f>
              <c:strCache>
                <c:ptCount val="9"/>
                <c:pt idx="0">
                  <c:v>México </c:v>
                </c:pt>
                <c:pt idx="1">
                  <c:v>Canadá</c:v>
                </c:pt>
                <c:pt idx="2">
                  <c:v>Alemania</c:v>
                </c:pt>
                <c:pt idx="3">
                  <c:v>Reino Unido</c:v>
                </c:pt>
                <c:pt idx="4">
                  <c:v>Francia</c:v>
                </c:pt>
                <c:pt idx="5">
                  <c:v>Italia</c:v>
                </c:pt>
                <c:pt idx="6">
                  <c:v>España</c:v>
                </c:pt>
                <c:pt idx="7">
                  <c:v>Japón </c:v>
                </c:pt>
                <c:pt idx="8">
                  <c:v>E.U.</c:v>
                </c:pt>
              </c:strCache>
            </c:strRef>
          </c:cat>
          <c:val>
            <c:numRef>
              <c:f>Hoja2!$H$12:$H$20</c:f>
              <c:numCache>
                <c:formatCode>General</c:formatCode>
                <c:ptCount val="9"/>
                <c:pt idx="0" formatCode="0">
                  <c:v>84.1</c:v>
                </c:pt>
                <c:pt idx="1">
                  <c:v>67</c:v>
                </c:pt>
                <c:pt idx="2">
                  <c:v>68</c:v>
                </c:pt>
                <c:pt idx="3">
                  <c:v>78</c:v>
                </c:pt>
                <c:pt idx="4">
                  <c:v>63</c:v>
                </c:pt>
                <c:pt idx="5">
                  <c:v>44</c:v>
                </c:pt>
                <c:pt idx="6">
                  <c:v>54</c:v>
                </c:pt>
                <c:pt idx="7">
                  <c:v>44</c:v>
                </c:pt>
                <c:pt idx="8">
                  <c:v>68</c:v>
                </c:pt>
              </c:numCache>
            </c:numRef>
          </c:val>
        </c:ser>
        <c:dLbls>
          <c:showLegendKey val="0"/>
          <c:showVal val="0"/>
          <c:showCatName val="0"/>
          <c:showSerName val="0"/>
          <c:showPercent val="0"/>
          <c:showBubbleSize val="0"/>
        </c:dLbls>
        <c:gapWidth val="80"/>
        <c:axId val="94663040"/>
        <c:axId val="94664576"/>
      </c:barChart>
      <c:catAx>
        <c:axId val="94663040"/>
        <c:scaling>
          <c:orientation val="minMax"/>
        </c:scaling>
        <c:delete val="0"/>
        <c:axPos val="b"/>
        <c:majorTickMark val="out"/>
        <c:minorTickMark val="none"/>
        <c:tickLblPos val="nextTo"/>
        <c:crossAx val="94664576"/>
        <c:crosses val="autoZero"/>
        <c:auto val="1"/>
        <c:lblAlgn val="ctr"/>
        <c:lblOffset val="100"/>
        <c:noMultiLvlLbl val="0"/>
      </c:catAx>
      <c:valAx>
        <c:axId val="94664576"/>
        <c:scaling>
          <c:orientation val="minMax"/>
        </c:scaling>
        <c:delete val="0"/>
        <c:axPos val="l"/>
        <c:title>
          <c:tx>
            <c:rich>
              <a:bodyPr rot="-5400000" vert="horz"/>
              <a:lstStyle/>
              <a:p>
                <a:pPr>
                  <a:defRPr/>
                </a:pPr>
                <a:r>
                  <a:rPr lang="es-MX"/>
                  <a:t>Participación de mercado (%)</a:t>
                </a:r>
              </a:p>
            </c:rich>
          </c:tx>
          <c:layout>
            <c:manualLayout>
              <c:xMode val="edge"/>
              <c:yMode val="edge"/>
              <c:x val="2.3592721300898802E-3"/>
              <c:y val="0.29429189060523298"/>
            </c:manualLayout>
          </c:layout>
          <c:overlay val="0"/>
        </c:title>
        <c:numFmt formatCode="0" sourceLinked="1"/>
        <c:majorTickMark val="out"/>
        <c:minorTickMark val="none"/>
        <c:tickLblPos val="nextTo"/>
        <c:crossAx val="94663040"/>
        <c:crosses val="autoZero"/>
        <c:crossBetween val="between"/>
        <c:majorUnit val="20"/>
      </c:valAx>
    </c:plotArea>
    <c:legend>
      <c:legendPos val="r"/>
      <c:layout>
        <c:manualLayout>
          <c:xMode val="edge"/>
          <c:yMode val="edge"/>
          <c:x val="0.39281285594017701"/>
          <c:y val="0.13850495627397499"/>
          <c:w val="0.25781607487743302"/>
          <c:h val="5.7791797951630801E-2"/>
        </c:manualLayout>
      </c:layout>
      <c:overlay val="0"/>
    </c:legend>
    <c:plotVisOnly val="1"/>
    <c:dispBlanksAs val="gap"/>
    <c:showDLblsOverMax val="0"/>
  </c:chart>
  <c:txPr>
    <a:bodyPr/>
    <a:lstStyle/>
    <a:p>
      <a:pPr>
        <a:defRPr sz="1200">
          <a:latin typeface="Arial Narrow" pitchFamily="34" charset="0"/>
        </a:defRPr>
      </a:pPr>
      <a:endParaRPr lang="es-MX"/>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s-MX" sz="2000" dirty="0" err="1" smtClean="0"/>
              <a:t>Spending</a:t>
            </a:r>
            <a:r>
              <a:rPr lang="es-MX" sz="2000" dirty="0" smtClean="0"/>
              <a:t> </a:t>
            </a:r>
            <a:r>
              <a:rPr lang="es-MX" sz="2000" dirty="0" err="1" smtClean="0"/>
              <a:t>on</a:t>
            </a:r>
            <a:r>
              <a:rPr lang="es-MX" sz="2000" dirty="0" smtClean="0"/>
              <a:t> </a:t>
            </a:r>
            <a:r>
              <a:rPr lang="es-MX" sz="2000" dirty="0" err="1" smtClean="0"/>
              <a:t>Pharmaceuticals</a:t>
            </a:r>
            <a:r>
              <a:rPr lang="es-MX" sz="2000" baseline="0" dirty="0" smtClean="0"/>
              <a:t> in </a:t>
            </a:r>
            <a:r>
              <a:rPr lang="es-MX" sz="2000" baseline="0" dirty="0" err="1" smtClean="0"/>
              <a:t>different</a:t>
            </a:r>
            <a:r>
              <a:rPr lang="es-MX" sz="2000" baseline="0" dirty="0" smtClean="0"/>
              <a:t> </a:t>
            </a:r>
            <a:r>
              <a:rPr lang="es-MX" sz="2000" baseline="0" dirty="0" err="1" smtClean="0"/>
              <a:t>countries</a:t>
            </a:r>
            <a:endParaRPr lang="es-MX" sz="2000" dirty="0"/>
          </a:p>
        </c:rich>
      </c:tx>
      <c:layout/>
      <c:overlay val="0"/>
    </c:title>
    <c:autoTitleDeleted val="0"/>
    <c:plotArea>
      <c:layout>
        <c:manualLayout>
          <c:layoutTarget val="inner"/>
          <c:xMode val="edge"/>
          <c:yMode val="edge"/>
          <c:x val="7.0299730257179296E-2"/>
          <c:y val="0.16986563704435942"/>
          <c:w val="0.85560844102448996"/>
          <c:h val="0.50909817347666297"/>
        </c:manualLayout>
      </c:layout>
      <c:barChart>
        <c:barDir val="col"/>
        <c:grouping val="clustered"/>
        <c:varyColors val="0"/>
        <c:ser>
          <c:idx val="0"/>
          <c:order val="0"/>
          <c:tx>
            <c:v>Gasto en medicamentos como % del gasto total en salud (lado izq.)</c:v>
          </c:tx>
          <c:spPr>
            <a:solidFill>
              <a:schemeClr val="accent1">
                <a:lumMod val="60000"/>
                <a:lumOff val="40000"/>
              </a:schemeClr>
            </a:solidFill>
            <a:ln>
              <a:solidFill>
                <a:sysClr val="windowText" lastClr="000000"/>
              </a:solidFill>
            </a:ln>
          </c:spPr>
          <c:invertIfNegative val="0"/>
          <c:dPt>
            <c:idx val="3"/>
            <c:invertIfNegative val="0"/>
            <c:bubble3D val="0"/>
            <c:spPr>
              <a:solidFill>
                <a:srgbClr val="C0504D"/>
              </a:solidFill>
              <a:ln>
                <a:solidFill>
                  <a:sysClr val="windowText" lastClr="000000"/>
                </a:solidFill>
              </a:ln>
            </c:spPr>
          </c:dPt>
          <c:dPt>
            <c:idx val="4"/>
            <c:invertIfNegative val="0"/>
            <c:bubble3D val="0"/>
            <c:spPr>
              <a:solidFill>
                <a:srgbClr val="C0504D"/>
              </a:solidFill>
              <a:ln>
                <a:solidFill>
                  <a:sysClr val="windowText" lastClr="000000"/>
                </a:solidFill>
              </a:ln>
            </c:spPr>
          </c:dPt>
          <c:dPt>
            <c:idx val="15"/>
            <c:invertIfNegative val="0"/>
            <c:bubble3D val="0"/>
            <c:spPr>
              <a:solidFill>
                <a:srgbClr val="C0504D">
                  <a:lumMod val="60000"/>
                  <a:lumOff val="40000"/>
                </a:srgbClr>
              </a:solidFill>
              <a:ln>
                <a:solidFill>
                  <a:sysClr val="windowText" lastClr="000000"/>
                </a:solidFill>
              </a:ln>
            </c:spPr>
          </c:dPt>
          <c:dLbls>
            <c:dLbl>
              <c:idx val="3"/>
              <c:numFmt formatCode="#,##0.0" sourceLinked="0"/>
              <c:spPr/>
              <c:txPr>
                <a:bodyPr rot="-5400000" vert="horz"/>
                <a:lstStyle/>
                <a:p>
                  <a:pPr>
                    <a:defRPr sz="1300" b="1"/>
                  </a:pPr>
                  <a:endParaRPr lang="es-MX"/>
                </a:p>
              </c:txPr>
              <c:dLblPos val="ctr"/>
              <c:showLegendKey val="0"/>
              <c:showVal val="1"/>
              <c:showCatName val="0"/>
              <c:showSerName val="0"/>
              <c:showPercent val="0"/>
              <c:showBubbleSize val="0"/>
            </c:dLbl>
            <c:dLbl>
              <c:idx val="4"/>
              <c:numFmt formatCode="#,##0.0" sourceLinked="0"/>
              <c:spPr/>
              <c:txPr>
                <a:bodyPr rot="-5400000" vert="horz"/>
                <a:lstStyle/>
                <a:p>
                  <a:pPr>
                    <a:defRPr sz="1300" b="1"/>
                  </a:pPr>
                  <a:endParaRPr lang="es-MX"/>
                </a:p>
              </c:txPr>
              <c:dLblPos val="ctr"/>
              <c:showLegendKey val="0"/>
              <c:showVal val="1"/>
              <c:showCatName val="0"/>
              <c:showSerName val="0"/>
              <c:showPercent val="0"/>
              <c:showBubbleSize val="0"/>
            </c:dLbl>
            <c:dLbl>
              <c:idx val="15"/>
              <c:numFmt formatCode="#,##0.0" sourceLinked="0"/>
              <c:spPr/>
              <c:txPr>
                <a:bodyPr rot="-5400000" vert="horz"/>
                <a:lstStyle/>
                <a:p>
                  <a:pPr>
                    <a:defRPr b="0"/>
                  </a:pPr>
                  <a:endParaRPr lang="es-MX"/>
                </a:p>
              </c:txPr>
              <c:dLblPos val="ctr"/>
              <c:showLegendKey val="0"/>
              <c:showVal val="1"/>
              <c:showCatName val="0"/>
              <c:showSerName val="0"/>
              <c:showPercent val="0"/>
              <c:showBubbleSize val="0"/>
            </c:dLbl>
            <c:numFmt formatCode="#,##0.0" sourceLinked="0"/>
            <c:txPr>
              <a:bodyPr rot="-5400000" vert="horz"/>
              <a:lstStyle/>
              <a:p>
                <a:pPr>
                  <a:defRPr/>
                </a:pPr>
                <a:endParaRPr lang="es-MX"/>
              </a:p>
            </c:txPr>
            <c:dLblPos val="ctr"/>
            <c:showLegendKey val="0"/>
            <c:showVal val="1"/>
            <c:showCatName val="0"/>
            <c:showSerName val="0"/>
            <c:showPercent val="0"/>
            <c:showBubbleSize val="0"/>
            <c:showLeaderLines val="0"/>
          </c:dLbls>
          <c:cat>
            <c:strRef>
              <c:f>'OECD.Stat export'!$P$9:$P$42</c:f>
              <c:strCache>
                <c:ptCount val="34"/>
                <c:pt idx="0">
                  <c:v>Hungary</c:v>
                </c:pt>
                <c:pt idx="1">
                  <c:v>Greece</c:v>
                </c:pt>
                <c:pt idx="2">
                  <c:v>Slovak Republic</c:v>
                </c:pt>
                <c:pt idx="3">
                  <c:v>Mexico (2010)</c:v>
                </c:pt>
                <c:pt idx="4">
                  <c:v>Mexico (2011)</c:v>
                </c:pt>
                <c:pt idx="5">
                  <c:v>Poland</c:v>
                </c:pt>
                <c:pt idx="6">
                  <c:v>Estonia</c:v>
                </c:pt>
                <c:pt idx="7">
                  <c:v>Japan (2010)</c:v>
                </c:pt>
                <c:pt idx="8">
                  <c:v>Korea</c:v>
                </c:pt>
                <c:pt idx="9">
                  <c:v>Czech Republic</c:v>
                </c:pt>
                <c:pt idx="10">
                  <c:v>Slovenia</c:v>
                </c:pt>
                <c:pt idx="11">
                  <c:v>Portugal</c:v>
                </c:pt>
                <c:pt idx="12">
                  <c:v>Ireland</c:v>
                </c:pt>
                <c:pt idx="13">
                  <c:v>Spain</c:v>
                </c:pt>
                <c:pt idx="14">
                  <c:v>Canada</c:v>
                </c:pt>
                <c:pt idx="15">
                  <c:v>OECD</c:v>
                </c:pt>
                <c:pt idx="16">
                  <c:v>Italy</c:v>
                </c:pt>
                <c:pt idx="17">
                  <c:v>France</c:v>
                </c:pt>
                <c:pt idx="18">
                  <c:v>Belgium</c:v>
                </c:pt>
                <c:pt idx="19">
                  <c:v>Australia (2010)</c:v>
                </c:pt>
                <c:pt idx="20">
                  <c:v>Iceland</c:v>
                </c:pt>
                <c:pt idx="21">
                  <c:v>Germany</c:v>
                </c:pt>
                <c:pt idx="22">
                  <c:v>Finland</c:v>
                </c:pt>
                <c:pt idx="23">
                  <c:v>Chile</c:v>
                </c:pt>
                <c:pt idx="24">
                  <c:v>Sweden</c:v>
                </c:pt>
                <c:pt idx="25">
                  <c:v>Austria</c:v>
                </c:pt>
                <c:pt idx="26">
                  <c:v>United States</c:v>
                </c:pt>
                <c:pt idx="27">
                  <c:v>United Kingdom (2008)</c:v>
                </c:pt>
                <c:pt idx="28">
                  <c:v>Switzerland</c:v>
                </c:pt>
                <c:pt idx="29">
                  <c:v>Netherlands</c:v>
                </c:pt>
                <c:pt idx="30">
                  <c:v>New Zealand</c:v>
                </c:pt>
                <c:pt idx="31">
                  <c:v>Luxembourg</c:v>
                </c:pt>
                <c:pt idx="32">
                  <c:v>Norway</c:v>
                </c:pt>
                <c:pt idx="33">
                  <c:v>Denmark</c:v>
                </c:pt>
              </c:strCache>
            </c:strRef>
          </c:cat>
          <c:val>
            <c:numRef>
              <c:f>'OECD.Stat export'!$Q$9:$Q$42</c:f>
              <c:numCache>
                <c:formatCode>General</c:formatCode>
                <c:ptCount val="34"/>
                <c:pt idx="0">
                  <c:v>33.400599999999997</c:v>
                </c:pt>
                <c:pt idx="1">
                  <c:v>28.5242</c:v>
                </c:pt>
                <c:pt idx="2">
                  <c:v>27.416899999999991</c:v>
                </c:pt>
                <c:pt idx="3">
                  <c:v>28.3</c:v>
                </c:pt>
                <c:pt idx="4">
                  <c:v>27.0732</c:v>
                </c:pt>
                <c:pt idx="5">
                  <c:v>22.464099999999981</c:v>
                </c:pt>
                <c:pt idx="6">
                  <c:v>21.480699999999981</c:v>
                </c:pt>
                <c:pt idx="7">
                  <c:v>20.278500000000001</c:v>
                </c:pt>
                <c:pt idx="8">
                  <c:v>20.2362</c:v>
                </c:pt>
                <c:pt idx="9">
                  <c:v>20.049700000000001</c:v>
                </c:pt>
                <c:pt idx="10">
                  <c:v>19.4724</c:v>
                </c:pt>
                <c:pt idx="11">
                  <c:v>17.91</c:v>
                </c:pt>
                <c:pt idx="12">
                  <c:v>17.508400000000002</c:v>
                </c:pt>
                <c:pt idx="13">
                  <c:v>17.441600000000001</c:v>
                </c:pt>
                <c:pt idx="14">
                  <c:v>16.620999999999999</c:v>
                </c:pt>
                <c:pt idx="15">
                  <c:v>16.405659374999981</c:v>
                </c:pt>
                <c:pt idx="16">
                  <c:v>16.1798</c:v>
                </c:pt>
                <c:pt idx="17">
                  <c:v>15.568899999999999</c:v>
                </c:pt>
                <c:pt idx="18">
                  <c:v>15.534700000000001</c:v>
                </c:pt>
                <c:pt idx="19">
                  <c:v>15.448399999999999</c:v>
                </c:pt>
                <c:pt idx="20">
                  <c:v>15.3803</c:v>
                </c:pt>
                <c:pt idx="21">
                  <c:v>14.0748</c:v>
                </c:pt>
                <c:pt idx="22">
                  <c:v>13.2258</c:v>
                </c:pt>
                <c:pt idx="23">
                  <c:v>12.585900000000001</c:v>
                </c:pt>
                <c:pt idx="24">
                  <c:v>12.0776</c:v>
                </c:pt>
                <c:pt idx="25">
                  <c:v>11.7257</c:v>
                </c:pt>
                <c:pt idx="26">
                  <c:v>11.6951</c:v>
                </c:pt>
                <c:pt idx="27">
                  <c:v>11.442399999999999</c:v>
                </c:pt>
                <c:pt idx="28">
                  <c:v>9.4051000000000027</c:v>
                </c:pt>
                <c:pt idx="29">
                  <c:v>9.4006000000000007</c:v>
                </c:pt>
                <c:pt idx="30">
                  <c:v>9.3639000000000028</c:v>
                </c:pt>
                <c:pt idx="31">
                  <c:v>8.4022000000000006</c:v>
                </c:pt>
                <c:pt idx="32">
                  <c:v>6.8395000000000001</c:v>
                </c:pt>
                <c:pt idx="33">
                  <c:v>6.7528999999999977</c:v>
                </c:pt>
              </c:numCache>
            </c:numRef>
          </c:val>
        </c:ser>
        <c:dLbls>
          <c:showLegendKey val="0"/>
          <c:showVal val="0"/>
          <c:showCatName val="0"/>
          <c:showSerName val="0"/>
          <c:showPercent val="0"/>
          <c:showBubbleSize val="0"/>
        </c:dLbls>
        <c:gapWidth val="80"/>
        <c:axId val="95602176"/>
        <c:axId val="95603712"/>
      </c:barChart>
      <c:lineChart>
        <c:grouping val="standard"/>
        <c:varyColors val="0"/>
        <c:ser>
          <c:idx val="1"/>
          <c:order val="1"/>
          <c:tx>
            <c:v>Gasto en medicamentos como % del PIB (lado der.)</c:v>
          </c:tx>
          <c:spPr>
            <a:ln>
              <a:noFill/>
            </a:ln>
          </c:spPr>
          <c:marker>
            <c:symbol val="diamond"/>
            <c:size val="8"/>
            <c:spPr>
              <a:solidFill>
                <a:schemeClr val="tx2"/>
              </a:solidFill>
              <a:ln w="12700">
                <a:solidFill>
                  <a:schemeClr val="tx1"/>
                </a:solidFill>
              </a:ln>
            </c:spPr>
          </c:marker>
          <c:dPt>
            <c:idx val="3"/>
            <c:marker>
              <c:symbol val="diamond"/>
              <c:size val="11"/>
              <c:spPr>
                <a:solidFill>
                  <a:srgbClr val="FFFF00"/>
                </a:solidFill>
                <a:ln w="12700">
                  <a:solidFill>
                    <a:schemeClr val="tx1"/>
                  </a:solidFill>
                </a:ln>
              </c:spPr>
            </c:marker>
            <c:bubble3D val="0"/>
          </c:dPt>
          <c:dPt>
            <c:idx val="4"/>
            <c:marker>
              <c:symbol val="diamond"/>
              <c:size val="11"/>
              <c:spPr>
                <a:solidFill>
                  <a:srgbClr val="FFFF00"/>
                </a:solidFill>
                <a:ln w="12700">
                  <a:solidFill>
                    <a:schemeClr val="tx1"/>
                  </a:solidFill>
                </a:ln>
              </c:spPr>
            </c:marker>
            <c:bubble3D val="0"/>
          </c:dPt>
          <c:dPt>
            <c:idx val="15"/>
            <c:marker>
              <c:spPr>
                <a:solidFill>
                  <a:srgbClr val="C0504D"/>
                </a:solidFill>
                <a:ln w="12700">
                  <a:solidFill>
                    <a:schemeClr val="tx1"/>
                  </a:solidFill>
                </a:ln>
              </c:spPr>
            </c:marker>
            <c:bubble3D val="0"/>
          </c:dPt>
          <c:cat>
            <c:strRef>
              <c:f>'OECD.Stat export'!$P$9:$P$42</c:f>
              <c:strCache>
                <c:ptCount val="34"/>
                <c:pt idx="0">
                  <c:v>Hungary</c:v>
                </c:pt>
                <c:pt idx="1">
                  <c:v>Greece</c:v>
                </c:pt>
                <c:pt idx="2">
                  <c:v>Slovak Republic</c:v>
                </c:pt>
                <c:pt idx="3">
                  <c:v>Mexico (2010)</c:v>
                </c:pt>
                <c:pt idx="4">
                  <c:v>Mexico (2011)</c:v>
                </c:pt>
                <c:pt idx="5">
                  <c:v>Poland</c:v>
                </c:pt>
                <c:pt idx="6">
                  <c:v>Estonia</c:v>
                </c:pt>
                <c:pt idx="7">
                  <c:v>Japan (2010)</c:v>
                </c:pt>
                <c:pt idx="8">
                  <c:v>Korea</c:v>
                </c:pt>
                <c:pt idx="9">
                  <c:v>Czech Republic</c:v>
                </c:pt>
                <c:pt idx="10">
                  <c:v>Slovenia</c:v>
                </c:pt>
                <c:pt idx="11">
                  <c:v>Portugal</c:v>
                </c:pt>
                <c:pt idx="12">
                  <c:v>Ireland</c:v>
                </c:pt>
                <c:pt idx="13">
                  <c:v>Spain</c:v>
                </c:pt>
                <c:pt idx="14">
                  <c:v>Canada</c:v>
                </c:pt>
                <c:pt idx="15">
                  <c:v>OECD</c:v>
                </c:pt>
                <c:pt idx="16">
                  <c:v>Italy</c:v>
                </c:pt>
                <c:pt idx="17">
                  <c:v>France</c:v>
                </c:pt>
                <c:pt idx="18">
                  <c:v>Belgium</c:v>
                </c:pt>
                <c:pt idx="19">
                  <c:v>Australia (2010)</c:v>
                </c:pt>
                <c:pt idx="20">
                  <c:v>Iceland</c:v>
                </c:pt>
                <c:pt idx="21">
                  <c:v>Germany</c:v>
                </c:pt>
                <c:pt idx="22">
                  <c:v>Finland</c:v>
                </c:pt>
                <c:pt idx="23">
                  <c:v>Chile</c:v>
                </c:pt>
                <c:pt idx="24">
                  <c:v>Sweden</c:v>
                </c:pt>
                <c:pt idx="25">
                  <c:v>Austria</c:v>
                </c:pt>
                <c:pt idx="26">
                  <c:v>United States</c:v>
                </c:pt>
                <c:pt idx="27">
                  <c:v>United Kingdom (2008)</c:v>
                </c:pt>
                <c:pt idx="28">
                  <c:v>Switzerland</c:v>
                </c:pt>
                <c:pt idx="29">
                  <c:v>Netherlands</c:v>
                </c:pt>
                <c:pt idx="30">
                  <c:v>New Zealand</c:v>
                </c:pt>
                <c:pt idx="31">
                  <c:v>Luxembourg</c:v>
                </c:pt>
                <c:pt idx="32">
                  <c:v>Norway</c:v>
                </c:pt>
                <c:pt idx="33">
                  <c:v>Denmark</c:v>
                </c:pt>
              </c:strCache>
            </c:strRef>
          </c:cat>
          <c:val>
            <c:numRef>
              <c:f>'OECD.Stat export'!$R$9:$R$42</c:f>
              <c:numCache>
                <c:formatCode>General</c:formatCode>
                <c:ptCount val="34"/>
                <c:pt idx="0">
                  <c:v>2.6345000000000001</c:v>
                </c:pt>
                <c:pt idx="1">
                  <c:v>2.6040999999999999</c:v>
                </c:pt>
                <c:pt idx="2">
                  <c:v>2.1772999999999998</c:v>
                </c:pt>
                <c:pt idx="3">
                  <c:v>1.73</c:v>
                </c:pt>
                <c:pt idx="4">
                  <c:v>1.7</c:v>
                </c:pt>
                <c:pt idx="5">
                  <c:v>1.5435000000000001</c:v>
                </c:pt>
                <c:pt idx="6">
                  <c:v>1.2721</c:v>
                </c:pt>
                <c:pt idx="7">
                  <c:v>1.9444999999999999</c:v>
                </c:pt>
                <c:pt idx="8">
                  <c:v>1.4913000000000001</c:v>
                </c:pt>
                <c:pt idx="9">
                  <c:v>1.5039</c:v>
                </c:pt>
                <c:pt idx="10">
                  <c:v>1.7233000000000001</c:v>
                </c:pt>
                <c:pt idx="11">
                  <c:v>1.833</c:v>
                </c:pt>
                <c:pt idx="12">
                  <c:v>1.5589999999999999</c:v>
                </c:pt>
                <c:pt idx="13">
                  <c:v>1.6214999999999999</c:v>
                </c:pt>
                <c:pt idx="14">
                  <c:v>1.8580000000000001</c:v>
                </c:pt>
                <c:pt idx="15">
                  <c:v>1.4841625000000001</c:v>
                </c:pt>
                <c:pt idx="16">
                  <c:v>1.4926999999999999</c:v>
                </c:pt>
                <c:pt idx="17">
                  <c:v>1.8112999999999999</c:v>
                </c:pt>
                <c:pt idx="18">
                  <c:v>1.6333</c:v>
                </c:pt>
                <c:pt idx="19">
                  <c:v>1.3823000000000001</c:v>
                </c:pt>
                <c:pt idx="20">
                  <c:v>1.3884000000000001</c:v>
                </c:pt>
                <c:pt idx="21">
                  <c:v>1.595</c:v>
                </c:pt>
                <c:pt idx="22">
                  <c:v>1.1906000000000001</c:v>
                </c:pt>
                <c:pt idx="23">
                  <c:v>0.94650000000000001</c:v>
                </c:pt>
                <c:pt idx="24">
                  <c:v>1.1433</c:v>
                </c:pt>
                <c:pt idx="25">
                  <c:v>1.2637</c:v>
                </c:pt>
                <c:pt idx="26">
                  <c:v>2.0680000000000001</c:v>
                </c:pt>
                <c:pt idx="27">
                  <c:v>1.0243</c:v>
                </c:pt>
                <c:pt idx="28">
                  <c:v>1.036</c:v>
                </c:pt>
                <c:pt idx="29">
                  <c:v>1.1221000000000001</c:v>
                </c:pt>
                <c:pt idx="30">
                  <c:v>0.96299999999999997</c:v>
                </c:pt>
                <c:pt idx="31">
                  <c:v>0.56259999999999999</c:v>
                </c:pt>
                <c:pt idx="32">
                  <c:v>0.63500000000000001</c:v>
                </c:pt>
                <c:pt idx="33">
                  <c:v>0.73380000000000001</c:v>
                </c:pt>
              </c:numCache>
            </c:numRef>
          </c:val>
          <c:smooth val="0"/>
        </c:ser>
        <c:dLbls>
          <c:showLegendKey val="0"/>
          <c:showVal val="0"/>
          <c:showCatName val="0"/>
          <c:showSerName val="0"/>
          <c:showPercent val="0"/>
          <c:showBubbleSize val="0"/>
        </c:dLbls>
        <c:marker val="1"/>
        <c:smooth val="0"/>
        <c:axId val="95644672"/>
        <c:axId val="95642752"/>
      </c:lineChart>
      <c:catAx>
        <c:axId val="95602176"/>
        <c:scaling>
          <c:orientation val="minMax"/>
        </c:scaling>
        <c:delete val="0"/>
        <c:axPos val="b"/>
        <c:majorTickMark val="out"/>
        <c:minorTickMark val="none"/>
        <c:tickLblPos val="nextTo"/>
        <c:crossAx val="95603712"/>
        <c:crosses val="autoZero"/>
        <c:auto val="1"/>
        <c:lblAlgn val="ctr"/>
        <c:lblOffset val="100"/>
        <c:noMultiLvlLbl val="0"/>
      </c:catAx>
      <c:valAx>
        <c:axId val="95603712"/>
        <c:scaling>
          <c:orientation val="minMax"/>
        </c:scaling>
        <c:delete val="0"/>
        <c:axPos val="l"/>
        <c:title>
          <c:tx>
            <c:rich>
              <a:bodyPr rot="-5400000" vert="horz"/>
              <a:lstStyle/>
              <a:p>
                <a:pPr>
                  <a:defRPr/>
                </a:pPr>
                <a:r>
                  <a:rPr lang="es-MX" dirty="0" smtClean="0"/>
                  <a:t>% </a:t>
                </a:r>
                <a:r>
                  <a:rPr lang="es-MX" baseline="0" dirty="0" smtClean="0"/>
                  <a:t> of total </a:t>
                </a:r>
                <a:r>
                  <a:rPr lang="es-MX" baseline="0" dirty="0" err="1" smtClean="0"/>
                  <a:t>health</a:t>
                </a:r>
                <a:r>
                  <a:rPr lang="es-MX" baseline="0" dirty="0" smtClean="0"/>
                  <a:t> </a:t>
                </a:r>
                <a:r>
                  <a:rPr lang="es-MX" baseline="0" dirty="0" err="1" smtClean="0"/>
                  <a:t>expenditure</a:t>
                </a:r>
                <a:endParaRPr lang="es-MX" dirty="0"/>
              </a:p>
            </c:rich>
          </c:tx>
          <c:layout/>
          <c:overlay val="0"/>
        </c:title>
        <c:numFmt formatCode="General" sourceLinked="1"/>
        <c:majorTickMark val="out"/>
        <c:minorTickMark val="none"/>
        <c:tickLblPos val="nextTo"/>
        <c:crossAx val="95602176"/>
        <c:crosses val="autoZero"/>
        <c:crossBetween val="between"/>
      </c:valAx>
      <c:valAx>
        <c:axId val="95642752"/>
        <c:scaling>
          <c:orientation val="minMax"/>
        </c:scaling>
        <c:delete val="0"/>
        <c:axPos val="r"/>
        <c:title>
          <c:tx>
            <c:rich>
              <a:bodyPr rot="-5400000" vert="horz"/>
              <a:lstStyle/>
              <a:p>
                <a:pPr>
                  <a:defRPr/>
                </a:pPr>
                <a:r>
                  <a:rPr lang="es-MX" dirty="0" smtClean="0"/>
                  <a:t>%</a:t>
                </a:r>
                <a:r>
                  <a:rPr lang="es-MX" baseline="0" dirty="0" smtClean="0"/>
                  <a:t> of GDP</a:t>
                </a:r>
                <a:endParaRPr lang="es-MX" dirty="0"/>
              </a:p>
            </c:rich>
          </c:tx>
          <c:layout/>
          <c:overlay val="0"/>
        </c:title>
        <c:numFmt formatCode="General" sourceLinked="1"/>
        <c:majorTickMark val="out"/>
        <c:minorTickMark val="none"/>
        <c:tickLblPos val="nextTo"/>
        <c:crossAx val="95644672"/>
        <c:crosses val="max"/>
        <c:crossBetween val="between"/>
      </c:valAx>
      <c:catAx>
        <c:axId val="95644672"/>
        <c:scaling>
          <c:orientation val="minMax"/>
        </c:scaling>
        <c:delete val="1"/>
        <c:axPos val="b"/>
        <c:majorTickMark val="out"/>
        <c:minorTickMark val="none"/>
        <c:tickLblPos val="nextTo"/>
        <c:crossAx val="95642752"/>
        <c:crosses val="autoZero"/>
        <c:auto val="1"/>
        <c:lblAlgn val="ctr"/>
        <c:lblOffset val="100"/>
        <c:noMultiLvlLbl val="0"/>
      </c:catAx>
    </c:plotArea>
    <c:legend>
      <c:legendPos val="t"/>
      <c:layout>
        <c:manualLayout>
          <c:xMode val="edge"/>
          <c:yMode val="edge"/>
          <c:x val="0.30372727197299165"/>
          <c:y val="0.10206670730965248"/>
          <c:w val="0.45355091510371998"/>
          <c:h val="0.103390933858707"/>
        </c:manualLayout>
      </c:layout>
      <c:overlay val="0"/>
    </c:legend>
    <c:plotVisOnly val="1"/>
    <c:dispBlanksAs val="gap"/>
    <c:showDLblsOverMax val="0"/>
  </c:chart>
  <c:txPr>
    <a:bodyPr/>
    <a:lstStyle/>
    <a:p>
      <a:pPr>
        <a:defRPr sz="1200">
          <a:latin typeface="Arial Narrow" pitchFamily="34" charset="0"/>
        </a:defRPr>
      </a:pPr>
      <a:endParaRPr lang="es-MX"/>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MX" sz="1800" dirty="0" err="1" smtClean="0"/>
              <a:t>Out</a:t>
            </a:r>
            <a:r>
              <a:rPr lang="es-MX" sz="1800" dirty="0" smtClean="0"/>
              <a:t> of Pocket </a:t>
            </a:r>
            <a:r>
              <a:rPr lang="es-MX" sz="1800" dirty="0" err="1" smtClean="0"/>
              <a:t>Spending</a:t>
            </a:r>
            <a:r>
              <a:rPr lang="es-MX" sz="1800" dirty="0" smtClean="0"/>
              <a:t> in </a:t>
            </a:r>
            <a:r>
              <a:rPr lang="es-MX" sz="1800" dirty="0" err="1" smtClean="0"/>
              <a:t>the</a:t>
            </a:r>
            <a:r>
              <a:rPr lang="es-MX" sz="1800" dirty="0" smtClean="0"/>
              <a:t> </a:t>
            </a:r>
            <a:r>
              <a:rPr lang="es-MX" sz="1800" dirty="0" err="1" smtClean="0"/>
              <a:t>Pacific</a:t>
            </a:r>
            <a:r>
              <a:rPr lang="es-MX" sz="1800" dirty="0" smtClean="0"/>
              <a:t> Alliance, </a:t>
            </a:r>
            <a:r>
              <a:rPr lang="es-MX" sz="1800" dirty="0"/>
              <a:t>2012</a:t>
            </a:r>
          </a:p>
          <a:p>
            <a:pPr>
              <a:defRPr/>
            </a:pPr>
            <a:r>
              <a:rPr lang="es-MX" sz="1600" b="0" dirty="0" smtClean="0"/>
              <a:t>(as a % of Total </a:t>
            </a:r>
            <a:r>
              <a:rPr lang="es-MX" sz="1600" b="0" dirty="0" err="1" smtClean="0"/>
              <a:t>Health</a:t>
            </a:r>
            <a:r>
              <a:rPr lang="es-MX" sz="1600" b="0" dirty="0" smtClean="0"/>
              <a:t> </a:t>
            </a:r>
            <a:r>
              <a:rPr lang="es-MX" sz="1600" b="0" dirty="0" err="1" smtClean="0"/>
              <a:t>Expenditure</a:t>
            </a:r>
            <a:r>
              <a:rPr lang="es-MX" sz="1600" b="0" dirty="0" smtClean="0"/>
              <a:t>)</a:t>
            </a:r>
            <a:endParaRPr lang="es-MX" sz="1600" b="0" dirty="0"/>
          </a:p>
        </c:rich>
      </c:tx>
      <c:layout/>
      <c:overlay val="0"/>
    </c:title>
    <c:autoTitleDeleted val="0"/>
    <c:plotArea>
      <c:layout>
        <c:manualLayout>
          <c:layoutTarget val="inner"/>
          <c:xMode val="edge"/>
          <c:yMode val="edge"/>
          <c:x val="8.0924458469672361E-2"/>
          <c:y val="0.15773233779961979"/>
          <c:w val="0.90337135313222683"/>
          <c:h val="0.74803396139051626"/>
        </c:manualLayout>
      </c:layout>
      <c:barChart>
        <c:barDir val="col"/>
        <c:grouping val="clustered"/>
        <c:varyColors val="0"/>
        <c:ser>
          <c:idx val="0"/>
          <c:order val="0"/>
          <c:spPr>
            <a:solidFill>
              <a:schemeClr val="accent1">
                <a:lumMod val="60000"/>
                <a:lumOff val="40000"/>
              </a:schemeClr>
            </a:solidFill>
            <a:ln>
              <a:solidFill>
                <a:schemeClr val="tx1"/>
              </a:solidFill>
            </a:ln>
          </c:spPr>
          <c:invertIfNegative val="0"/>
          <c:dPt>
            <c:idx val="0"/>
            <c:invertIfNegative val="0"/>
            <c:bubble3D val="0"/>
            <c:spPr>
              <a:solidFill>
                <a:schemeClr val="accent2">
                  <a:lumMod val="75000"/>
                </a:schemeClr>
              </a:solidFill>
              <a:ln>
                <a:solidFill>
                  <a:schemeClr val="tx1"/>
                </a:solidFill>
              </a:ln>
            </c:spPr>
          </c:dPt>
          <c:dPt>
            <c:idx val="1"/>
            <c:invertIfNegative val="0"/>
            <c:bubble3D val="0"/>
            <c:spPr>
              <a:solidFill>
                <a:schemeClr val="accent2">
                  <a:lumMod val="75000"/>
                </a:schemeClr>
              </a:solidFill>
              <a:ln>
                <a:solidFill>
                  <a:schemeClr val="tx1"/>
                </a:solidFill>
              </a:ln>
            </c:spPr>
          </c:dPt>
          <c:dPt>
            <c:idx val="2"/>
            <c:invertIfNegative val="0"/>
            <c:bubble3D val="0"/>
          </c:dPt>
          <c:dPt>
            <c:idx val="3"/>
            <c:invertIfNegative val="0"/>
            <c:bubble3D val="0"/>
            <c:spPr>
              <a:solidFill>
                <a:schemeClr val="accent2">
                  <a:lumMod val="60000"/>
                  <a:lumOff val="40000"/>
                </a:schemeClr>
              </a:solidFill>
              <a:ln>
                <a:solidFill>
                  <a:schemeClr val="tx1"/>
                </a:solidFill>
              </a:ln>
            </c:spPr>
          </c:dPt>
          <c:dPt>
            <c:idx val="4"/>
            <c:invertIfNegative val="0"/>
            <c:bubble3D val="0"/>
          </c:dPt>
          <c:dPt>
            <c:idx val="5"/>
            <c:invertIfNegative val="0"/>
            <c:bubble3D val="0"/>
          </c:dPt>
          <c:dPt>
            <c:idx val="6"/>
            <c:invertIfNegative val="0"/>
            <c:bubble3D val="0"/>
            <c:spPr>
              <a:solidFill>
                <a:schemeClr val="accent3">
                  <a:lumMod val="60000"/>
                  <a:lumOff val="40000"/>
                </a:schemeClr>
              </a:solidFill>
              <a:ln>
                <a:solidFill>
                  <a:schemeClr val="tx1"/>
                </a:solidFill>
              </a:ln>
            </c:spPr>
          </c:dPt>
          <c:dLbls>
            <c:numFmt formatCode="#,##0.00" sourceLinked="0"/>
            <c:txPr>
              <a:bodyPr/>
              <a:lstStyle/>
              <a:p>
                <a:pPr>
                  <a:defRPr b="1"/>
                </a:pPr>
                <a:endParaRPr lang="es-MX"/>
              </a:p>
            </c:txPr>
            <c:dLblPos val="ctr"/>
            <c:showLegendKey val="0"/>
            <c:showVal val="1"/>
            <c:showCatName val="0"/>
            <c:showSerName val="0"/>
            <c:showPercent val="0"/>
            <c:showBubbleSize val="0"/>
            <c:showLeaderLines val="0"/>
          </c:dLbls>
          <c:cat>
            <c:strRef>
              <c:f>'[Gasto de Bolsillo en Salud_Porcentaje del Gasto Total en Salud_Banco Mundial_11_Junio_14.xls]Gasto Bols Paises-OCDE-Ali Paci'!$A$5:$A$11</c:f>
              <c:strCache>
                <c:ptCount val="7"/>
                <c:pt idx="0">
                  <c:v>México (2011)</c:v>
                </c:pt>
                <c:pt idx="1">
                  <c:v>México (2012)</c:v>
                </c:pt>
                <c:pt idx="2">
                  <c:v>Perú</c:v>
                </c:pt>
                <c:pt idx="3">
                  <c:v>Alianza del Pacífico</c:v>
                </c:pt>
                <c:pt idx="4">
                  <c:v>Chile</c:v>
                </c:pt>
                <c:pt idx="5">
                  <c:v>Colombia</c:v>
                </c:pt>
                <c:pt idx="6">
                  <c:v>OCDE</c:v>
                </c:pt>
              </c:strCache>
            </c:strRef>
          </c:cat>
          <c:val>
            <c:numRef>
              <c:f>'[Gasto de Bolsillo en Salud_Porcentaje del Gasto Total en Salud_Banco Mundial_11_Junio_14.xls]Gasto Bols Paises-OCDE-Ali Paci'!$C$5,'[Gasto de Bolsillo en Salud_Porcentaje del Gasto Total en Salud_Banco Mundial_11_Junio_14.xls]Gasto Bols Paises-OCDE-Ali Paci'!$D$6:$D$11</c:f>
              <c:numCache>
                <c:formatCode>General</c:formatCode>
                <c:ptCount val="7"/>
                <c:pt idx="0">
                  <c:v>46.52</c:v>
                </c:pt>
                <c:pt idx="1">
                  <c:v>44.078096932865499</c:v>
                </c:pt>
                <c:pt idx="2">
                  <c:v>35.721970839010503</c:v>
                </c:pt>
                <c:pt idx="3">
                  <c:v>26.92174723444062</c:v>
                </c:pt>
                <c:pt idx="4">
                  <c:v>26.4316673593591</c:v>
                </c:pt>
                <c:pt idx="5">
                  <c:v>14.7594730721778</c:v>
                </c:pt>
                <c:pt idx="6">
                  <c:v>13.617527968790206</c:v>
                </c:pt>
              </c:numCache>
            </c:numRef>
          </c:val>
        </c:ser>
        <c:dLbls>
          <c:showLegendKey val="0"/>
          <c:showVal val="0"/>
          <c:showCatName val="0"/>
          <c:showSerName val="0"/>
          <c:showPercent val="0"/>
          <c:showBubbleSize val="0"/>
        </c:dLbls>
        <c:gapWidth val="50"/>
        <c:overlap val="-51"/>
        <c:axId val="198490752"/>
        <c:axId val="198500736"/>
      </c:barChart>
      <c:catAx>
        <c:axId val="198490752"/>
        <c:scaling>
          <c:orientation val="minMax"/>
        </c:scaling>
        <c:delete val="0"/>
        <c:axPos val="b"/>
        <c:numFmt formatCode="General" sourceLinked="1"/>
        <c:majorTickMark val="out"/>
        <c:minorTickMark val="none"/>
        <c:tickLblPos val="nextTo"/>
        <c:crossAx val="198500736"/>
        <c:crosses val="autoZero"/>
        <c:auto val="1"/>
        <c:lblAlgn val="ctr"/>
        <c:lblOffset val="100"/>
        <c:noMultiLvlLbl val="0"/>
      </c:catAx>
      <c:valAx>
        <c:axId val="198500736"/>
        <c:scaling>
          <c:orientation val="minMax"/>
        </c:scaling>
        <c:delete val="0"/>
        <c:axPos val="l"/>
        <c:title>
          <c:tx>
            <c:rich>
              <a:bodyPr rot="-5400000" vert="horz"/>
              <a:lstStyle/>
              <a:p>
                <a:pPr>
                  <a:defRPr sz="1200"/>
                </a:pPr>
                <a:r>
                  <a:rPr lang="es-MX" sz="1200" b="1" i="0" u="none" strike="noStrike" baseline="0" dirty="0" err="1" smtClean="0">
                    <a:effectLst/>
                  </a:rPr>
                  <a:t>Out</a:t>
                </a:r>
                <a:r>
                  <a:rPr lang="es-MX" sz="1200" b="1" i="0" u="none" strike="noStrike" baseline="0" dirty="0" smtClean="0">
                    <a:effectLst/>
                  </a:rPr>
                  <a:t> of Pocket </a:t>
                </a:r>
                <a:r>
                  <a:rPr lang="es-MX" sz="1200" b="1" i="0" u="none" strike="noStrike" baseline="0" dirty="0" err="1" smtClean="0">
                    <a:effectLst/>
                  </a:rPr>
                  <a:t>Spending</a:t>
                </a:r>
                <a:r>
                  <a:rPr lang="es-MX" sz="1200" b="1" i="0" u="none" strike="noStrike" baseline="0" dirty="0" smtClean="0">
                    <a:effectLst/>
                  </a:rPr>
                  <a:t> </a:t>
                </a:r>
              </a:p>
              <a:p>
                <a:pPr>
                  <a:defRPr sz="1200"/>
                </a:pPr>
                <a:r>
                  <a:rPr lang="es-MX" sz="1200" b="0" i="0" baseline="0" dirty="0" smtClean="0">
                    <a:effectLst/>
                  </a:rPr>
                  <a:t>(as a % of Total </a:t>
                </a:r>
                <a:r>
                  <a:rPr lang="es-MX" sz="1200" b="0" i="0" baseline="0" dirty="0" err="1" smtClean="0">
                    <a:effectLst/>
                  </a:rPr>
                  <a:t>Health</a:t>
                </a:r>
                <a:r>
                  <a:rPr lang="es-MX" sz="1200" b="0" i="0" baseline="0" dirty="0" smtClean="0">
                    <a:effectLst/>
                  </a:rPr>
                  <a:t> </a:t>
                </a:r>
                <a:r>
                  <a:rPr lang="es-MX" sz="1200" b="0" i="0" baseline="0" dirty="0" err="1" smtClean="0">
                    <a:effectLst/>
                  </a:rPr>
                  <a:t>Expenditure</a:t>
                </a:r>
                <a:r>
                  <a:rPr lang="es-MX" sz="1200" b="0" i="0" baseline="0" dirty="0" smtClean="0">
                    <a:effectLst/>
                  </a:rPr>
                  <a:t>)</a:t>
                </a:r>
                <a:endParaRPr lang="es-MX" sz="1200" dirty="0">
                  <a:effectLst/>
                </a:endParaRPr>
              </a:p>
            </c:rich>
          </c:tx>
          <c:layout>
            <c:manualLayout>
              <c:xMode val="edge"/>
              <c:yMode val="edge"/>
              <c:x val="0"/>
              <c:y val="0.30522188120893479"/>
            </c:manualLayout>
          </c:layout>
          <c:overlay val="0"/>
        </c:title>
        <c:numFmt formatCode="#,##0.0" sourceLinked="0"/>
        <c:majorTickMark val="out"/>
        <c:minorTickMark val="none"/>
        <c:tickLblPos val="nextTo"/>
        <c:crossAx val="198490752"/>
        <c:crosses val="autoZero"/>
        <c:crossBetween val="between"/>
      </c:valAx>
    </c:plotArea>
    <c:plotVisOnly val="1"/>
    <c:dispBlanksAs val="gap"/>
    <c:showDLblsOverMax val="0"/>
  </c:chart>
  <c:txPr>
    <a:bodyPr/>
    <a:lstStyle/>
    <a:p>
      <a:pPr>
        <a:defRPr sz="1200">
          <a:latin typeface="Arial Narrow" panose="020B0606020202030204" pitchFamily="34" charset="0"/>
        </a:defRPr>
      </a:pPr>
      <a:endParaRPr lang="es-MX"/>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75000"/>
              </a:schemeClr>
            </a:solidFill>
            <a:ln>
              <a:solidFill>
                <a:schemeClr val="tx1"/>
              </a:solidFill>
            </a:ln>
          </c:spPr>
          <c:invertIfNegative val="0"/>
          <c:dLbls>
            <c:dLbl>
              <c:idx val="2"/>
              <c:layout>
                <c:manualLayout>
                  <c:x val="0"/>
                  <c:y val="1.0752690448033708E-2"/>
                </c:manualLayout>
              </c:layout>
              <c:dLblPos val="outEnd"/>
              <c:showLegendKey val="0"/>
              <c:showVal val="1"/>
              <c:showCatName val="0"/>
              <c:showSerName val="0"/>
              <c:showPercent val="0"/>
              <c:showBubbleSize val="0"/>
            </c:dLbl>
            <c:dLbl>
              <c:idx val="3"/>
              <c:layout>
                <c:manualLayout>
                  <c:x val="0"/>
                  <c:y val="1.3440863060042135E-2"/>
                </c:manualLayout>
              </c:layout>
              <c:dLblPos val="outEnd"/>
              <c:showLegendKey val="0"/>
              <c:showVal val="1"/>
              <c:showCatName val="0"/>
              <c:showSerName val="0"/>
              <c:showPercent val="0"/>
              <c:showBubbleSize val="0"/>
            </c:dLbl>
            <c:dLbl>
              <c:idx val="4"/>
              <c:layout>
                <c:manualLayout>
                  <c:x val="-3.0234315948601664E-3"/>
                  <c:y val="2.688172612008427E-3"/>
                </c:manualLayout>
              </c:layout>
              <c:dLblPos val="outEnd"/>
              <c:showLegendKey val="0"/>
              <c:showVal val="1"/>
              <c:showCatName val="0"/>
              <c:showSerName val="0"/>
              <c:showPercent val="0"/>
              <c:showBubbleSize val="0"/>
            </c:dLbl>
            <c:dLbl>
              <c:idx val="5"/>
              <c:layout>
                <c:manualLayout>
                  <c:x val="0"/>
                  <c:y val="-2.688172612008427E-3"/>
                </c:manualLayout>
              </c:layout>
              <c:dLblPos val="outEnd"/>
              <c:showLegendKey val="0"/>
              <c:showVal val="1"/>
              <c:showCatName val="0"/>
              <c:showSerName val="0"/>
              <c:showPercent val="0"/>
              <c:showBubbleSize val="0"/>
            </c:dLbl>
            <c:dLbl>
              <c:idx val="6"/>
              <c:layout>
                <c:manualLayout>
                  <c:x val="0"/>
                  <c:y val="1.6129035672050512E-2"/>
                </c:manualLayout>
              </c:layout>
              <c:dLblPos val="outEnd"/>
              <c:showLegendKey val="0"/>
              <c:showVal val="1"/>
              <c:showCatName val="0"/>
              <c:showSerName val="0"/>
              <c:showPercent val="0"/>
              <c:showBubbleSize val="0"/>
            </c:dLbl>
            <c:dLbl>
              <c:idx val="7"/>
              <c:layout>
                <c:manualLayout>
                  <c:x val="0"/>
                  <c:y val="8.0645178360252805E-3"/>
                </c:manualLayout>
              </c:layout>
              <c:dLblPos val="outEnd"/>
              <c:showLegendKey val="0"/>
              <c:showVal val="1"/>
              <c:showCatName val="0"/>
              <c:showSerName val="0"/>
              <c:showPercent val="0"/>
              <c:showBubbleSize val="0"/>
            </c:dLbl>
            <c:dLbl>
              <c:idx val="21"/>
              <c:layout>
                <c:manualLayout>
                  <c:x val="1.1085787783854144E-16"/>
                  <c:y val="1.0752690448033708E-2"/>
                </c:manualLayout>
              </c:layout>
              <c:dLblPos val="outEnd"/>
              <c:showLegendKey val="0"/>
              <c:showVal val="1"/>
              <c:showCatName val="0"/>
              <c:showSerName val="0"/>
              <c:showPercent val="0"/>
              <c:showBubbleSize val="0"/>
            </c:dLbl>
            <c:txPr>
              <a:bodyPr/>
              <a:lstStyle/>
              <a:p>
                <a:pPr>
                  <a:defRPr b="1"/>
                </a:pPr>
                <a:endParaRPr lang="es-MX"/>
              </a:p>
            </c:txPr>
            <c:dLblPos val="outEnd"/>
            <c:showLegendKey val="0"/>
            <c:showVal val="1"/>
            <c:showCatName val="0"/>
            <c:showSerName val="0"/>
            <c:showPercent val="0"/>
            <c:showBubbleSize val="0"/>
            <c:showLeaderLines val="0"/>
          </c:dLbls>
          <c:cat>
            <c:numRef>
              <c:f>Hoja2!$A$3:$A$28</c:f>
              <c:numCache>
                <c:formatCode>0</c:formatCode>
                <c:ptCount val="26"/>
                <c:pt idx="0">
                  <c:v>2010</c:v>
                </c:pt>
                <c:pt idx="1">
                  <c:v>2011</c:v>
                </c:pt>
                <c:pt idx="2" formatCode="mmm\-yy">
                  <c:v>41061</c:v>
                </c:pt>
                <c:pt idx="3" formatCode="mmm\-yy">
                  <c:v>41091</c:v>
                </c:pt>
                <c:pt idx="4" formatCode="mmm\-yy">
                  <c:v>41122</c:v>
                </c:pt>
                <c:pt idx="5" formatCode="mmm\-yy">
                  <c:v>41153</c:v>
                </c:pt>
                <c:pt idx="6" formatCode="mmm\-yy">
                  <c:v>41183</c:v>
                </c:pt>
                <c:pt idx="7" formatCode="mmm\-yy">
                  <c:v>41214</c:v>
                </c:pt>
                <c:pt idx="8" formatCode="mmm\-yy">
                  <c:v>41244</c:v>
                </c:pt>
                <c:pt idx="9" formatCode="mmm\-yy">
                  <c:v>41275</c:v>
                </c:pt>
                <c:pt idx="10" formatCode="mmm\-yy">
                  <c:v>41306</c:v>
                </c:pt>
                <c:pt idx="11" formatCode="mmm\-yy">
                  <c:v>41334</c:v>
                </c:pt>
                <c:pt idx="12" formatCode="mmm\-yy">
                  <c:v>41365</c:v>
                </c:pt>
                <c:pt idx="13" formatCode="mmm\-yy">
                  <c:v>41395</c:v>
                </c:pt>
                <c:pt idx="14" formatCode="mmm\-yy">
                  <c:v>41426</c:v>
                </c:pt>
                <c:pt idx="15" formatCode="mmm\-yy">
                  <c:v>41456</c:v>
                </c:pt>
                <c:pt idx="16" formatCode="mmm\-yy">
                  <c:v>41487</c:v>
                </c:pt>
                <c:pt idx="17" formatCode="mmm\-yy">
                  <c:v>41518</c:v>
                </c:pt>
                <c:pt idx="18" formatCode="mmm\-yy">
                  <c:v>41548</c:v>
                </c:pt>
                <c:pt idx="19" formatCode="mmm\-yy">
                  <c:v>41579</c:v>
                </c:pt>
                <c:pt idx="20" formatCode="mmm\-yy">
                  <c:v>41609</c:v>
                </c:pt>
                <c:pt idx="21" formatCode="mmm\-yy">
                  <c:v>41640</c:v>
                </c:pt>
                <c:pt idx="22" formatCode="mmm\-yy">
                  <c:v>41671</c:v>
                </c:pt>
                <c:pt idx="23" formatCode="mmm\-yy">
                  <c:v>41699</c:v>
                </c:pt>
                <c:pt idx="24" formatCode="mmm\-yy">
                  <c:v>41730</c:v>
                </c:pt>
                <c:pt idx="25" formatCode="mmm\-yy">
                  <c:v>41760</c:v>
                </c:pt>
              </c:numCache>
            </c:numRef>
          </c:cat>
          <c:val>
            <c:numRef>
              <c:f>Hoja2!$B$3:$B$28</c:f>
              <c:numCache>
                <c:formatCode>#,##0</c:formatCode>
                <c:ptCount val="26"/>
                <c:pt idx="0">
                  <c:v>152</c:v>
                </c:pt>
                <c:pt idx="1">
                  <c:v>7419</c:v>
                </c:pt>
                <c:pt idx="2">
                  <c:v>10563</c:v>
                </c:pt>
                <c:pt idx="3">
                  <c:v>11312</c:v>
                </c:pt>
                <c:pt idx="4">
                  <c:v>11618</c:v>
                </c:pt>
                <c:pt idx="5">
                  <c:v>11900</c:v>
                </c:pt>
                <c:pt idx="6">
                  <c:v>13344</c:v>
                </c:pt>
                <c:pt idx="7">
                  <c:v>13700</c:v>
                </c:pt>
                <c:pt idx="8">
                  <c:v>13873</c:v>
                </c:pt>
                <c:pt idx="9">
                  <c:v>14384</c:v>
                </c:pt>
                <c:pt idx="10">
                  <c:v>14657</c:v>
                </c:pt>
                <c:pt idx="11">
                  <c:v>15100</c:v>
                </c:pt>
                <c:pt idx="12">
                  <c:v>15602</c:v>
                </c:pt>
                <c:pt idx="13">
                  <c:v>16017</c:v>
                </c:pt>
                <c:pt idx="14">
                  <c:v>16453</c:v>
                </c:pt>
                <c:pt idx="15">
                  <c:v>16673</c:v>
                </c:pt>
                <c:pt idx="16">
                  <c:v>17394</c:v>
                </c:pt>
                <c:pt idx="17">
                  <c:v>17862</c:v>
                </c:pt>
                <c:pt idx="18">
                  <c:v>18233</c:v>
                </c:pt>
                <c:pt idx="19">
                  <c:v>18745</c:v>
                </c:pt>
                <c:pt idx="20">
                  <c:v>19209</c:v>
                </c:pt>
                <c:pt idx="21">
                  <c:v>19823</c:v>
                </c:pt>
                <c:pt idx="22">
                  <c:v>19977</c:v>
                </c:pt>
                <c:pt idx="23">
                  <c:v>20377</c:v>
                </c:pt>
                <c:pt idx="24">
                  <c:v>20916</c:v>
                </c:pt>
                <c:pt idx="25">
                  <c:v>21292</c:v>
                </c:pt>
              </c:numCache>
            </c:numRef>
          </c:val>
        </c:ser>
        <c:dLbls>
          <c:showLegendKey val="0"/>
          <c:showVal val="0"/>
          <c:showCatName val="0"/>
          <c:showSerName val="0"/>
          <c:showPercent val="0"/>
          <c:showBubbleSize val="0"/>
        </c:dLbls>
        <c:gapWidth val="54"/>
        <c:overlap val="1"/>
        <c:axId val="261349760"/>
        <c:axId val="261351296"/>
      </c:barChart>
      <c:catAx>
        <c:axId val="261349760"/>
        <c:scaling>
          <c:orientation val="minMax"/>
        </c:scaling>
        <c:delete val="0"/>
        <c:axPos val="b"/>
        <c:numFmt formatCode="0" sourceLinked="1"/>
        <c:majorTickMark val="out"/>
        <c:minorTickMark val="none"/>
        <c:tickLblPos val="nextTo"/>
        <c:crossAx val="261351296"/>
        <c:crosses val="autoZero"/>
        <c:auto val="1"/>
        <c:lblAlgn val="ctr"/>
        <c:lblOffset val="100"/>
        <c:noMultiLvlLbl val="0"/>
      </c:catAx>
      <c:valAx>
        <c:axId val="261351296"/>
        <c:scaling>
          <c:orientation val="minMax"/>
        </c:scaling>
        <c:delete val="0"/>
        <c:axPos val="l"/>
        <c:majorGridlines>
          <c:spPr>
            <a:ln>
              <a:noFill/>
            </a:ln>
          </c:spPr>
        </c:majorGridlines>
        <c:numFmt formatCode="#,##0" sourceLinked="1"/>
        <c:majorTickMark val="out"/>
        <c:minorTickMark val="none"/>
        <c:tickLblPos val="nextTo"/>
        <c:crossAx val="261349760"/>
        <c:crosses val="autoZero"/>
        <c:crossBetween val="between"/>
      </c:valAx>
    </c:plotArea>
    <c:plotVisOnly val="1"/>
    <c:dispBlanksAs val="gap"/>
    <c:showDLblsOverMax val="0"/>
  </c:chart>
  <c:txPr>
    <a:bodyPr/>
    <a:lstStyle/>
    <a:p>
      <a:pPr>
        <a:defRPr>
          <a:latin typeface="Arial Narrow" panose="020B0606020202030204" pitchFamily="34" charset="0"/>
        </a:defRPr>
      </a:pPr>
      <a:endParaRPr lang="es-MX"/>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b="1"/>
            </a:pPr>
            <a:r>
              <a:rPr lang="es-MX" sz="2200" b="1" dirty="0" err="1" smtClean="0"/>
              <a:t>Value</a:t>
            </a:r>
            <a:r>
              <a:rPr lang="es-MX" sz="2200" b="1" dirty="0" smtClean="0"/>
              <a:t> of </a:t>
            </a:r>
            <a:r>
              <a:rPr lang="es-MX" sz="2200" b="1" dirty="0" err="1" smtClean="0"/>
              <a:t>the</a:t>
            </a:r>
            <a:r>
              <a:rPr lang="es-MX" sz="2200" b="1" dirty="0" smtClean="0"/>
              <a:t> </a:t>
            </a:r>
            <a:r>
              <a:rPr lang="es-MX" sz="2200" b="1" dirty="0" err="1" smtClean="0"/>
              <a:t>Pharmaceutical</a:t>
            </a:r>
            <a:r>
              <a:rPr lang="es-MX" sz="2200" b="1" dirty="0" smtClean="0"/>
              <a:t> </a:t>
            </a:r>
            <a:r>
              <a:rPr lang="es-MX" sz="2200" b="1" dirty="0" err="1" smtClean="0"/>
              <a:t>Market</a:t>
            </a:r>
            <a:r>
              <a:rPr lang="es-MX" sz="2200" b="1" baseline="0" dirty="0" smtClean="0"/>
              <a:t> in </a:t>
            </a:r>
            <a:r>
              <a:rPr lang="es-MX" sz="2200" b="1" baseline="0" dirty="0" err="1" smtClean="0"/>
              <a:t>Mexico</a:t>
            </a:r>
            <a:endParaRPr lang="es-MX" sz="2200" b="1" dirty="0"/>
          </a:p>
          <a:p>
            <a:pPr>
              <a:defRPr sz="2200" b="1"/>
            </a:pPr>
            <a:r>
              <a:rPr lang="es-MX" sz="2200" b="1" dirty="0"/>
              <a:t>(</a:t>
            </a:r>
            <a:r>
              <a:rPr lang="es-MX" sz="2200" b="1" dirty="0" smtClean="0"/>
              <a:t>2005-2012*)</a:t>
            </a:r>
            <a:endParaRPr lang="es-MX" sz="2200" b="1" dirty="0"/>
          </a:p>
        </c:rich>
      </c:tx>
      <c:layout>
        <c:manualLayout>
          <c:xMode val="edge"/>
          <c:yMode val="edge"/>
          <c:x val="0.25098264544680221"/>
          <c:y val="6.6907200818369043E-4"/>
        </c:manualLayout>
      </c:layout>
      <c:overlay val="0"/>
      <c:spPr>
        <a:noFill/>
        <a:ln w="25400">
          <a:noFill/>
        </a:ln>
      </c:spPr>
    </c:title>
    <c:autoTitleDeleted val="0"/>
    <c:plotArea>
      <c:layout>
        <c:manualLayout>
          <c:layoutTarget val="inner"/>
          <c:xMode val="edge"/>
          <c:yMode val="edge"/>
          <c:x val="9.5015576323987536E-2"/>
          <c:y val="0.40312020902542423"/>
          <c:w val="0.8800623052959502"/>
          <c:h val="0.49746480811402549"/>
        </c:manualLayout>
      </c:layout>
      <c:barChart>
        <c:barDir val="col"/>
        <c:grouping val="clustered"/>
        <c:varyColors val="0"/>
        <c:ser>
          <c:idx val="0"/>
          <c:order val="0"/>
          <c:tx>
            <c:strRef>
              <c:f>'[Gráfico en Microsoft PowerPoint]Hoja2'!$C$3</c:f>
              <c:strCache>
                <c:ptCount val="1"/>
                <c:pt idx="0">
                  <c:v>Valor de Mercado</c:v>
                </c:pt>
              </c:strCache>
            </c:strRef>
          </c:tx>
          <c:spPr>
            <a:solidFill>
              <a:schemeClr val="bg2">
                <a:lumMod val="50000"/>
              </a:schemeClr>
            </a:solidFill>
            <a:ln w="9525">
              <a:solidFill>
                <a:sysClr val="windowText" lastClr="000000"/>
              </a:solidFill>
            </a:ln>
          </c:spPr>
          <c:invertIfNegative val="0"/>
          <c:cat>
            <c:numRef>
              <c:f>'[Gráfico en Microsoft PowerPoint]Hoja2'!$B$4:$B$11</c:f>
              <c:numCache>
                <c:formatCode>General</c:formatCode>
                <c:ptCount val="8"/>
                <c:pt idx="0">
                  <c:v>2005</c:v>
                </c:pt>
                <c:pt idx="1">
                  <c:v>2006</c:v>
                </c:pt>
                <c:pt idx="2">
                  <c:v>2007</c:v>
                </c:pt>
                <c:pt idx="3">
                  <c:v>2008</c:v>
                </c:pt>
                <c:pt idx="4">
                  <c:v>2009</c:v>
                </c:pt>
                <c:pt idx="5">
                  <c:v>2010</c:v>
                </c:pt>
                <c:pt idx="6">
                  <c:v>2011</c:v>
                </c:pt>
                <c:pt idx="7">
                  <c:v>2012</c:v>
                </c:pt>
              </c:numCache>
            </c:numRef>
          </c:cat>
          <c:val>
            <c:numRef>
              <c:f>'[Gráfico en Microsoft PowerPoint]Hoja2'!$C$4:$C$11</c:f>
              <c:numCache>
                <c:formatCode>General</c:formatCode>
                <c:ptCount val="8"/>
                <c:pt idx="0">
                  <c:v>124818</c:v>
                </c:pt>
                <c:pt idx="1">
                  <c:v>134576</c:v>
                </c:pt>
                <c:pt idx="2">
                  <c:v>146053</c:v>
                </c:pt>
                <c:pt idx="3">
                  <c:v>150813</c:v>
                </c:pt>
                <c:pt idx="4">
                  <c:v>151423</c:v>
                </c:pt>
                <c:pt idx="5">
                  <c:v>153549.34</c:v>
                </c:pt>
                <c:pt idx="6">
                  <c:v>161073.25765999997</c:v>
                </c:pt>
                <c:pt idx="7">
                  <c:v>171543.01940789996</c:v>
                </c:pt>
              </c:numCache>
            </c:numRef>
          </c:val>
        </c:ser>
        <c:dLbls>
          <c:showLegendKey val="0"/>
          <c:showVal val="0"/>
          <c:showCatName val="0"/>
          <c:showSerName val="0"/>
          <c:showPercent val="0"/>
          <c:showBubbleSize val="0"/>
        </c:dLbls>
        <c:gapWidth val="71"/>
        <c:axId val="280699264"/>
        <c:axId val="280700800"/>
      </c:barChart>
      <c:catAx>
        <c:axId val="28069926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es-MX"/>
          </a:p>
        </c:txPr>
        <c:crossAx val="280700800"/>
        <c:crosses val="autoZero"/>
        <c:auto val="0"/>
        <c:lblAlgn val="ctr"/>
        <c:lblOffset val="100"/>
        <c:tickLblSkip val="1"/>
        <c:tickMarkSkip val="1"/>
        <c:noMultiLvlLbl val="0"/>
      </c:catAx>
      <c:valAx>
        <c:axId val="280700800"/>
        <c:scaling>
          <c:orientation val="minMax"/>
        </c:scaling>
        <c:delete val="0"/>
        <c:axPos val="l"/>
        <c:title>
          <c:tx>
            <c:rich>
              <a:bodyPr rot="-5400000" vert="horz"/>
              <a:lstStyle/>
              <a:p>
                <a:pPr>
                  <a:defRPr>
                    <a:latin typeface="Arial Narrow" pitchFamily="34" charset="0"/>
                  </a:defRPr>
                </a:pPr>
                <a:r>
                  <a:rPr lang="es-MX" dirty="0" err="1" smtClean="0">
                    <a:latin typeface="Arial Narrow" pitchFamily="34" charset="0"/>
                  </a:rPr>
                  <a:t>Millions</a:t>
                </a:r>
                <a:r>
                  <a:rPr lang="es-MX" dirty="0" smtClean="0">
                    <a:latin typeface="Arial Narrow" pitchFamily="34" charset="0"/>
                  </a:rPr>
                  <a:t> of</a:t>
                </a:r>
                <a:r>
                  <a:rPr lang="es-MX" baseline="0" dirty="0" smtClean="0">
                    <a:latin typeface="Arial Narrow" pitchFamily="34" charset="0"/>
                  </a:rPr>
                  <a:t> Pesos</a:t>
                </a:r>
                <a:endParaRPr lang="es-MX" dirty="0">
                  <a:latin typeface="Arial Narrow" pitchFamily="34" charset="0"/>
                </a:endParaRPr>
              </a:p>
            </c:rich>
          </c:tx>
          <c:layout/>
          <c:overlay val="0"/>
        </c:title>
        <c:numFmt formatCode="#,##0" sourceLinked="0"/>
        <c:majorTickMark val="out"/>
        <c:minorTickMark val="none"/>
        <c:tickLblPos val="nextTo"/>
        <c:spPr>
          <a:ln w="3175">
            <a:solidFill>
              <a:srgbClr val="808080"/>
            </a:solidFill>
            <a:prstDash val="solid"/>
          </a:ln>
        </c:spPr>
        <c:txPr>
          <a:bodyPr rot="0" vert="horz"/>
          <a:lstStyle/>
          <a:p>
            <a:pPr>
              <a:defRPr/>
            </a:pPr>
            <a:endParaRPr lang="es-MX"/>
          </a:p>
        </c:txPr>
        <c:crossAx val="280699264"/>
        <c:crosses val="autoZero"/>
        <c:crossBetween val="between"/>
      </c:valAx>
      <c:spPr>
        <a:noFill/>
        <a:ln w="25400">
          <a:noFill/>
        </a:ln>
      </c:spPr>
    </c:plotArea>
    <c:plotVisOnly val="1"/>
    <c:dispBlanksAs val="gap"/>
    <c:showDLblsOverMax val="0"/>
  </c:chart>
  <c:spPr>
    <a:noFill/>
    <a:ln w="12700">
      <a:noFill/>
      <a:prstDash val="solid"/>
    </a:ln>
  </c:spPr>
  <c:txPr>
    <a:bodyPr/>
    <a:lstStyle/>
    <a:p>
      <a:pPr>
        <a:defRPr sz="1000" b="0" i="0" u="none" strike="noStrike" baseline="0">
          <a:solidFill>
            <a:srgbClr val="000000"/>
          </a:solidFill>
          <a:latin typeface="Arial Narrow" pitchFamily="34" charset="0"/>
          <a:ea typeface="Calibri"/>
          <a:cs typeface="Calibri"/>
        </a:defRPr>
      </a:pPr>
      <a:endParaRPr lang="es-MX"/>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5"/>
      <c:depthPercent val="100"/>
      <c:rAngAx val="0"/>
      <c:perspective val="0"/>
    </c:view3D>
    <c:floor>
      <c:thickness val="0"/>
    </c:floor>
    <c:sideWall>
      <c:thickness val="0"/>
    </c:sideWall>
    <c:backWall>
      <c:thickness val="0"/>
    </c:backWall>
    <c:plotArea>
      <c:layout>
        <c:manualLayout>
          <c:layoutTarget val="inner"/>
          <c:xMode val="edge"/>
          <c:yMode val="edge"/>
          <c:x val="3.6254949063570442E-2"/>
          <c:y val="2.7283714876239925E-2"/>
          <c:w val="0.96374505093642959"/>
          <c:h val="0.74433499981715689"/>
        </c:manualLayout>
      </c:layout>
      <c:bar3DChart>
        <c:barDir val="col"/>
        <c:grouping val="clustered"/>
        <c:varyColors val="0"/>
        <c:ser>
          <c:idx val="1"/>
          <c:order val="0"/>
          <c:tx>
            <c:v>Valores</c:v>
          </c:tx>
          <c:spPr>
            <a:solidFill>
              <a:schemeClr val="accent6">
                <a:lumMod val="75000"/>
              </a:schemeClr>
            </a:solidFill>
          </c:spPr>
          <c:invertIfNegative val="0"/>
          <c:dLbls>
            <c:dLbl>
              <c:idx val="0"/>
              <c:layout/>
              <c:tx>
                <c:rich>
                  <a:bodyPr/>
                  <a:lstStyle/>
                  <a:p>
                    <a:r>
                      <a:rPr lang="en-US" sz="1100" b="0" smtClean="0">
                        <a:latin typeface="Arial Narrow" panose="020B0606020202030204" pitchFamily="34" charset="0"/>
                      </a:rPr>
                      <a:t>25,214 mdd</a:t>
                    </a:r>
                    <a:endParaRPr lang="en-US" dirty="0"/>
                  </a:p>
                </c:rich>
              </c:tx>
              <c:showLegendKey val="0"/>
              <c:showVal val="1"/>
              <c:showCatName val="0"/>
              <c:showSerName val="0"/>
              <c:showPercent val="0"/>
              <c:showBubbleSize val="0"/>
            </c:dLbl>
            <c:dLbl>
              <c:idx val="1"/>
              <c:layout/>
              <c:tx>
                <c:rich>
                  <a:bodyPr/>
                  <a:lstStyle/>
                  <a:p>
                    <a:r>
                      <a:rPr lang="en-US" sz="1100" b="0" smtClean="0">
                        <a:latin typeface="Arial Narrow" panose="020B0606020202030204" pitchFamily="34" charset="0"/>
                      </a:rPr>
                      <a:t>15,037 mdd</a:t>
                    </a:r>
                    <a:endParaRPr lang="en-US" dirty="0"/>
                  </a:p>
                </c:rich>
              </c:tx>
              <c:showLegendKey val="0"/>
              <c:showVal val="1"/>
              <c:showCatName val="0"/>
              <c:showSerName val="0"/>
              <c:showPercent val="0"/>
              <c:showBubbleSize val="0"/>
            </c:dLbl>
            <c:dLbl>
              <c:idx val="2"/>
              <c:layout/>
              <c:tx>
                <c:rich>
                  <a:bodyPr/>
                  <a:lstStyle/>
                  <a:p>
                    <a:r>
                      <a:rPr lang="en-US" sz="1100" b="0" smtClean="0">
                        <a:latin typeface="Arial Narrow" panose="020B0606020202030204" pitchFamily="34" charset="0"/>
                      </a:rPr>
                      <a:t>10,551</a:t>
                    </a:r>
                    <a:r>
                      <a:rPr lang="en-US" sz="1100" b="0" baseline="0" smtClean="0">
                        <a:latin typeface="Arial Narrow" panose="020B0606020202030204" pitchFamily="34" charset="0"/>
                      </a:rPr>
                      <a:t> mdd</a:t>
                    </a:r>
                    <a:endParaRPr lang="en-US" dirty="0"/>
                  </a:p>
                </c:rich>
              </c:tx>
              <c:showLegendKey val="0"/>
              <c:showVal val="1"/>
              <c:showCatName val="0"/>
              <c:showSerName val="0"/>
              <c:showPercent val="0"/>
              <c:showBubbleSize val="0"/>
            </c:dLbl>
            <c:dLbl>
              <c:idx val="3"/>
              <c:layout/>
              <c:tx>
                <c:rich>
                  <a:bodyPr/>
                  <a:lstStyle/>
                  <a:p>
                    <a:r>
                      <a:rPr lang="en-US" sz="1100" b="0" smtClean="0">
                        <a:latin typeface="Arial Narrow" panose="020B0606020202030204" pitchFamily="34" charset="0"/>
                      </a:rPr>
                      <a:t>6,747 mdd</a:t>
                    </a:r>
                    <a:endParaRPr lang="en-US" dirty="0"/>
                  </a:p>
                </c:rich>
              </c:tx>
              <c:showLegendKey val="0"/>
              <c:showVal val="1"/>
              <c:showCatName val="0"/>
              <c:showSerName val="0"/>
              <c:showPercent val="0"/>
              <c:showBubbleSize val="0"/>
            </c:dLbl>
            <c:dLbl>
              <c:idx val="4"/>
              <c:layout/>
              <c:tx>
                <c:rich>
                  <a:bodyPr/>
                  <a:lstStyle/>
                  <a:p>
                    <a:r>
                      <a:rPr lang="en-US" sz="1100" b="0" smtClean="0">
                        <a:latin typeface="Arial Narrow" panose="020B0606020202030204" pitchFamily="34" charset="0"/>
                      </a:rPr>
                      <a:t>6,422 mdd</a:t>
                    </a:r>
                    <a:endParaRPr lang="en-US" dirty="0"/>
                  </a:p>
                </c:rich>
              </c:tx>
              <c:showLegendKey val="0"/>
              <c:showVal val="1"/>
              <c:showCatName val="0"/>
              <c:showSerName val="0"/>
              <c:showPercent val="0"/>
              <c:showBubbleSize val="0"/>
            </c:dLbl>
            <c:dLbl>
              <c:idx val="5"/>
              <c:layout/>
              <c:tx>
                <c:rich>
                  <a:bodyPr/>
                  <a:lstStyle/>
                  <a:p>
                    <a:r>
                      <a:rPr lang="en-US" sz="1100" b="0" smtClean="0">
                        <a:latin typeface="Arial Narrow" panose="020B0606020202030204" pitchFamily="34" charset="0"/>
                      </a:rPr>
                      <a:t>5,394 mdd</a:t>
                    </a:r>
                    <a:endParaRPr lang="en-US" dirty="0"/>
                  </a:p>
                </c:rich>
              </c:tx>
              <c:showLegendKey val="0"/>
              <c:showVal val="1"/>
              <c:showCatName val="0"/>
              <c:showSerName val="0"/>
              <c:showPercent val="0"/>
              <c:showBubbleSize val="0"/>
            </c:dLbl>
            <c:dLbl>
              <c:idx val="6"/>
              <c:layout/>
              <c:tx>
                <c:rich>
                  <a:bodyPr/>
                  <a:lstStyle/>
                  <a:p>
                    <a:r>
                      <a:rPr lang="en-US" sz="1100" b="0" smtClean="0">
                        <a:latin typeface="Arial Narrow" panose="020B0606020202030204" pitchFamily="34" charset="0"/>
                      </a:rPr>
                      <a:t>5,142 mdd</a:t>
                    </a:r>
                    <a:endParaRPr lang="en-US" dirty="0"/>
                  </a:p>
                </c:rich>
              </c:tx>
              <c:showLegendKey val="0"/>
              <c:showVal val="1"/>
              <c:showCatName val="0"/>
              <c:showSerName val="0"/>
              <c:showPercent val="0"/>
              <c:showBubbleSize val="0"/>
            </c:dLbl>
            <c:dLbl>
              <c:idx val="7"/>
              <c:layout/>
              <c:tx>
                <c:rich>
                  <a:bodyPr/>
                  <a:lstStyle/>
                  <a:p>
                    <a:r>
                      <a:rPr lang="en-US" sz="1100" b="0" smtClean="0">
                        <a:latin typeface="Arial Narrow" panose="020B0606020202030204" pitchFamily="34" charset="0"/>
                      </a:rPr>
                      <a:t>4,732 mdd</a:t>
                    </a:r>
                    <a:endParaRPr lang="en-US" dirty="0"/>
                  </a:p>
                </c:rich>
              </c:tx>
              <c:showLegendKey val="0"/>
              <c:showVal val="1"/>
              <c:showCatName val="0"/>
              <c:showSerName val="0"/>
              <c:showPercent val="0"/>
              <c:showBubbleSize val="0"/>
            </c:dLbl>
            <c:dLbl>
              <c:idx val="8"/>
              <c:layout/>
              <c:tx>
                <c:rich>
                  <a:bodyPr/>
                  <a:lstStyle/>
                  <a:p>
                    <a:r>
                      <a:rPr lang="en-US" sz="1100" b="0" smtClean="0">
                        <a:latin typeface="Arial Narrow" panose="020B0606020202030204" pitchFamily="34" charset="0"/>
                      </a:rPr>
                      <a:t>2,200 mdd</a:t>
                    </a:r>
                    <a:endParaRPr lang="en-US" dirty="0"/>
                  </a:p>
                </c:rich>
              </c:tx>
              <c:showLegendKey val="0"/>
              <c:showVal val="1"/>
              <c:showCatName val="0"/>
              <c:showSerName val="0"/>
              <c:showPercent val="0"/>
              <c:showBubbleSize val="0"/>
            </c:dLbl>
            <c:dLbl>
              <c:idx val="9"/>
              <c:layout/>
              <c:tx>
                <c:rich>
                  <a:bodyPr/>
                  <a:lstStyle/>
                  <a:p>
                    <a:r>
                      <a:rPr lang="en-US" sz="1100" b="0" smtClean="0">
                        <a:latin typeface="Arial Narrow" panose="020B0606020202030204" pitchFamily="34" charset="0"/>
                      </a:rPr>
                      <a:t>1,421 mdd</a:t>
                    </a:r>
                    <a:endParaRPr lang="en-US" dirty="0"/>
                  </a:p>
                </c:rich>
              </c:tx>
              <c:showLegendKey val="0"/>
              <c:showVal val="1"/>
              <c:showCatName val="0"/>
              <c:showSerName val="0"/>
              <c:showPercent val="0"/>
              <c:showBubbleSize val="0"/>
            </c:dLbl>
            <c:dLbl>
              <c:idx val="10"/>
              <c:layout/>
              <c:tx>
                <c:rich>
                  <a:bodyPr/>
                  <a:lstStyle/>
                  <a:p>
                    <a:r>
                      <a:rPr lang="en-US" sz="1100" b="0" smtClean="0">
                        <a:latin typeface="Arial Narrow" panose="020B0606020202030204" pitchFamily="34" charset="0"/>
                      </a:rPr>
                      <a:t>439 mdd</a:t>
                    </a:r>
                    <a:endParaRPr lang="en-US" dirty="0"/>
                  </a:p>
                </c:rich>
              </c:tx>
              <c:showLegendKey val="0"/>
              <c:showVal val="1"/>
              <c:showCatName val="0"/>
              <c:showSerName val="0"/>
              <c:showPercent val="0"/>
              <c:showBubbleSize val="0"/>
            </c:dLbl>
            <c:txPr>
              <a:bodyPr/>
              <a:lstStyle/>
              <a:p>
                <a:pPr>
                  <a:defRPr sz="1100" b="0">
                    <a:latin typeface="Arial Narrow" panose="020B0606020202030204" pitchFamily="34" charset="0"/>
                  </a:defRPr>
                </a:pPr>
                <a:endParaRPr lang="es-MX"/>
              </a:p>
            </c:txPr>
            <c:showLegendKey val="0"/>
            <c:showVal val="1"/>
            <c:showCatName val="0"/>
            <c:showSerName val="0"/>
            <c:showPercent val="0"/>
            <c:showBubbleSize val="0"/>
            <c:showLeaderLines val="0"/>
          </c:dLbls>
          <c:cat>
            <c:strRef>
              <c:f>Consulta!$B$55:$B$65</c:f>
              <c:strCache>
                <c:ptCount val="11"/>
                <c:pt idx="0">
                  <c:v>Instrumentos y aparatos de óptica y médicos</c:v>
                </c:pt>
                <c:pt idx="1">
                  <c:v>Otros Productos Alimentarios y Derivados de Materias Primas</c:v>
                </c:pt>
                <c:pt idx="2">
                  <c:v>Productos químicos orgánicos e inorgánicos</c:v>
                </c:pt>
                <c:pt idx="3">
                  <c:v> Productos farmacéuticos</c:v>
                </c:pt>
                <c:pt idx="4">
                  <c:v>Aceites escenciales, Jabon, Ceras, Lubricantes</c:v>
                </c:pt>
                <c:pt idx="5">
                  <c:v>Productos de las industrias químicas</c:v>
                </c:pt>
                <c:pt idx="6">
                  <c:v>Carne y despojos comestibles</c:v>
                </c:pt>
                <c:pt idx="7">
                  <c:v>Bebidas y vinagre</c:v>
                </c:pt>
                <c:pt idx="8">
                  <c:v> Leche, lácteos, huevos y miel</c:v>
                </c:pt>
                <c:pt idx="9">
                  <c:v>Pescados, crustáceos y moluscos</c:v>
                </c:pt>
                <c:pt idx="10">
                  <c:v>Tabaco y sucedáneos elaborados</c:v>
                </c:pt>
              </c:strCache>
            </c:strRef>
          </c:cat>
          <c:val>
            <c:numRef>
              <c:f>Consulta!$D$55:$D$65</c:f>
              <c:numCache>
                <c:formatCode>General</c:formatCode>
                <c:ptCount val="11"/>
                <c:pt idx="0">
                  <c:v>3.3115964097446127</c:v>
                </c:pt>
                <c:pt idx="1">
                  <c:v>1.9750321106380579</c:v>
                </c:pt>
                <c:pt idx="2">
                  <c:v>1.3857496957310516</c:v>
                </c:pt>
                <c:pt idx="3">
                  <c:v>0.88621762399507986</c:v>
                </c:pt>
                <c:pt idx="4">
                  <c:v>0.84349756492905248</c:v>
                </c:pt>
                <c:pt idx="5">
                  <c:v>0.70854278775027169</c:v>
                </c:pt>
                <c:pt idx="6">
                  <c:v>0.67542650056325282</c:v>
                </c:pt>
                <c:pt idx="7">
                  <c:v>0.62157377298591865</c:v>
                </c:pt>
                <c:pt idx="8">
                  <c:v>0.28905536961998729</c:v>
                </c:pt>
                <c:pt idx="9">
                  <c:v>0.18669153072957459</c:v>
                </c:pt>
                <c:pt idx="10">
                  <c:v>5.7717850761931901E-2</c:v>
                </c:pt>
              </c:numCache>
            </c:numRef>
          </c:val>
        </c:ser>
        <c:dLbls>
          <c:showLegendKey val="0"/>
          <c:showVal val="0"/>
          <c:showCatName val="0"/>
          <c:showSerName val="0"/>
          <c:showPercent val="0"/>
          <c:showBubbleSize val="0"/>
        </c:dLbls>
        <c:gapWidth val="69"/>
        <c:shape val="cylinder"/>
        <c:axId val="303210496"/>
        <c:axId val="52703616"/>
        <c:axId val="0"/>
      </c:bar3DChart>
      <c:catAx>
        <c:axId val="303210496"/>
        <c:scaling>
          <c:orientation val="minMax"/>
        </c:scaling>
        <c:delete val="0"/>
        <c:axPos val="b"/>
        <c:numFmt formatCode="General" sourceLinked="1"/>
        <c:majorTickMark val="out"/>
        <c:minorTickMark val="none"/>
        <c:tickLblPos val="nextTo"/>
        <c:txPr>
          <a:bodyPr/>
          <a:lstStyle/>
          <a:p>
            <a:pPr>
              <a:defRPr sz="900" b="0">
                <a:latin typeface="Arial Narrow" panose="020B0606020202030204" pitchFamily="34" charset="0"/>
              </a:defRPr>
            </a:pPr>
            <a:endParaRPr lang="es-MX"/>
          </a:p>
        </c:txPr>
        <c:crossAx val="52703616"/>
        <c:crosses val="autoZero"/>
        <c:auto val="1"/>
        <c:lblAlgn val="ctr"/>
        <c:lblOffset val="100"/>
        <c:noMultiLvlLbl val="0"/>
      </c:catAx>
      <c:valAx>
        <c:axId val="52703616"/>
        <c:scaling>
          <c:orientation val="minMax"/>
        </c:scaling>
        <c:delete val="0"/>
        <c:axPos val="l"/>
        <c:title>
          <c:tx>
            <c:rich>
              <a:bodyPr rot="-5400000" vert="horz"/>
              <a:lstStyle/>
              <a:p>
                <a:pPr>
                  <a:defRPr/>
                </a:pPr>
                <a:r>
                  <a:rPr lang="es-MX" sz="1200" b="1" i="0" baseline="0" dirty="0" smtClean="0">
                    <a:effectLst/>
                    <a:latin typeface="Arial Narrow" panose="020B0606020202030204" pitchFamily="34" charset="0"/>
                  </a:rPr>
                  <a:t>% of total </a:t>
                </a:r>
                <a:r>
                  <a:rPr lang="es-MX" sz="1200" b="1" i="0" baseline="0" dirty="0" err="1" smtClean="0">
                    <a:effectLst/>
                    <a:latin typeface="Arial Narrow" panose="020B0606020202030204" pitchFamily="34" charset="0"/>
                  </a:rPr>
                  <a:t>trade</a:t>
                </a:r>
                <a:r>
                  <a:rPr lang="es-MX" sz="1200" b="1" i="0" baseline="0" dirty="0" smtClean="0">
                    <a:effectLst/>
                    <a:latin typeface="Arial Narrow" panose="020B0606020202030204" pitchFamily="34" charset="0"/>
                  </a:rPr>
                  <a:t> </a:t>
                </a:r>
                <a:r>
                  <a:rPr lang="es-MX" sz="1200" b="1" i="0" baseline="0" dirty="0" err="1" smtClean="0">
                    <a:effectLst/>
                    <a:latin typeface="Arial Narrow" panose="020B0606020202030204" pitchFamily="34" charset="0"/>
                  </a:rPr>
                  <a:t>flow</a:t>
                </a:r>
                <a:endParaRPr lang="es-MX" sz="700" dirty="0">
                  <a:effectLst/>
                  <a:latin typeface="Arial Narrow" panose="020B0606020202030204" pitchFamily="34" charset="0"/>
                </a:endParaRPr>
              </a:p>
            </c:rich>
          </c:tx>
          <c:layout>
            <c:manualLayout>
              <c:xMode val="edge"/>
              <c:yMode val="edge"/>
              <c:x val="1.8455252254584487E-2"/>
              <c:y val="0.28167626484231845"/>
            </c:manualLayout>
          </c:layout>
          <c:overlay val="0"/>
        </c:title>
        <c:numFmt formatCode="General" sourceLinked="1"/>
        <c:majorTickMark val="out"/>
        <c:minorTickMark val="none"/>
        <c:tickLblPos val="nextTo"/>
        <c:txPr>
          <a:bodyPr/>
          <a:lstStyle/>
          <a:p>
            <a:pPr>
              <a:defRPr sz="1200">
                <a:latin typeface="Arial Narrow" panose="020B0606020202030204" pitchFamily="34" charset="0"/>
              </a:defRPr>
            </a:pPr>
            <a:endParaRPr lang="es-MX"/>
          </a:p>
        </c:txPr>
        <c:crossAx val="303210496"/>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s-MX" sz="1600" dirty="0" err="1" smtClean="0"/>
              <a:t>Exports</a:t>
            </a:r>
            <a:r>
              <a:rPr lang="es-MX" sz="1600" dirty="0" smtClean="0"/>
              <a:t> and </a:t>
            </a:r>
            <a:r>
              <a:rPr lang="es-MX" sz="1600" dirty="0" err="1" smtClean="0"/>
              <a:t>Imports</a:t>
            </a:r>
            <a:r>
              <a:rPr lang="es-MX" sz="1600" dirty="0" smtClean="0"/>
              <a:t> of </a:t>
            </a:r>
            <a:r>
              <a:rPr lang="es-MX" sz="1600" dirty="0" err="1" smtClean="0"/>
              <a:t>Pharmaceutical</a:t>
            </a:r>
            <a:r>
              <a:rPr lang="es-MX" sz="1600" baseline="0" dirty="0" smtClean="0"/>
              <a:t> </a:t>
            </a:r>
            <a:r>
              <a:rPr lang="es-MX" sz="1600" dirty="0" err="1" smtClean="0"/>
              <a:t>Products</a:t>
            </a:r>
            <a:r>
              <a:rPr lang="es-MX" sz="1600" dirty="0" smtClean="0"/>
              <a:t>,</a:t>
            </a:r>
            <a:r>
              <a:rPr lang="es-MX" sz="1600" baseline="0" dirty="0" smtClean="0"/>
              <a:t> </a:t>
            </a:r>
            <a:r>
              <a:rPr lang="es-MX" sz="1600" dirty="0" err="1" smtClean="0"/>
              <a:t>Mexico</a:t>
            </a:r>
            <a:r>
              <a:rPr lang="es-MX" sz="1600" dirty="0" smtClean="0"/>
              <a:t> </a:t>
            </a:r>
            <a:r>
              <a:rPr lang="es-MX" sz="1600" dirty="0"/>
              <a:t>(2008-2011)</a:t>
            </a:r>
          </a:p>
        </c:rich>
      </c:tx>
      <c:layout/>
      <c:overlay val="0"/>
    </c:title>
    <c:autoTitleDeleted val="0"/>
    <c:plotArea>
      <c:layout>
        <c:manualLayout>
          <c:layoutTarget val="inner"/>
          <c:xMode val="edge"/>
          <c:yMode val="edge"/>
          <c:x val="0.16192602844836421"/>
          <c:y val="0.30497537522182372"/>
          <c:w val="0.8063976621659249"/>
          <c:h val="0.61461740143948052"/>
        </c:manualLayout>
      </c:layout>
      <c:lineChart>
        <c:grouping val="standard"/>
        <c:varyColors val="0"/>
        <c:ser>
          <c:idx val="0"/>
          <c:order val="0"/>
          <c:tx>
            <c:v>Exportaciones</c:v>
          </c:tx>
          <c:spPr>
            <a:ln>
              <a:solidFill>
                <a:sysClr val="windowText" lastClr="000000"/>
              </a:solidFill>
              <a:prstDash val="solid"/>
            </a:ln>
          </c:spPr>
          <c:marker>
            <c:symbol val="circle"/>
            <c:size val="10"/>
            <c:spPr>
              <a:ln w="12700">
                <a:solidFill>
                  <a:schemeClr val="tx1"/>
                </a:solidFill>
              </a:ln>
            </c:spPr>
          </c:marker>
          <c:dLbls>
            <c:txPr>
              <a:bodyPr/>
              <a:lstStyle/>
              <a:p>
                <a:pPr>
                  <a:defRPr b="1"/>
                </a:pPr>
                <a:endParaRPr lang="es-MX"/>
              </a:p>
            </c:txPr>
            <c:dLblPos val="t"/>
            <c:showLegendKey val="0"/>
            <c:showVal val="1"/>
            <c:showCatName val="0"/>
            <c:showSerName val="0"/>
            <c:showPercent val="0"/>
            <c:showBubbleSize val="0"/>
            <c:showLeaderLines val="0"/>
          </c:dLbls>
          <c:cat>
            <c:numRef>
              <c:f>'Flujo comercial'!$A$39:$A$42</c:f>
              <c:numCache>
                <c:formatCode>General</c:formatCode>
                <c:ptCount val="4"/>
                <c:pt idx="0">
                  <c:v>2008</c:v>
                </c:pt>
                <c:pt idx="1">
                  <c:v>2009</c:v>
                </c:pt>
                <c:pt idx="2">
                  <c:v>2010</c:v>
                </c:pt>
                <c:pt idx="3">
                  <c:v>2011</c:v>
                </c:pt>
              </c:numCache>
            </c:numRef>
          </c:cat>
          <c:val>
            <c:numRef>
              <c:f>'Flujo comercial'!$B$39:$B$42</c:f>
              <c:numCache>
                <c:formatCode>#,##0</c:formatCode>
                <c:ptCount val="4"/>
                <c:pt idx="0">
                  <c:v>1304607</c:v>
                </c:pt>
                <c:pt idx="1">
                  <c:v>1268425</c:v>
                </c:pt>
                <c:pt idx="2">
                  <c:v>1458430</c:v>
                </c:pt>
                <c:pt idx="3">
                  <c:v>1773910</c:v>
                </c:pt>
              </c:numCache>
            </c:numRef>
          </c:val>
          <c:smooth val="0"/>
        </c:ser>
        <c:ser>
          <c:idx val="1"/>
          <c:order val="1"/>
          <c:tx>
            <c:v>Importaciones</c:v>
          </c:tx>
          <c:spPr>
            <a:ln>
              <a:solidFill>
                <a:sysClr val="windowText" lastClr="000000"/>
              </a:solidFill>
              <a:prstDash val="solid"/>
            </a:ln>
          </c:spPr>
          <c:marker>
            <c:symbol val="circle"/>
            <c:size val="10"/>
            <c:spPr>
              <a:ln w="12700">
                <a:solidFill>
                  <a:schemeClr val="tx1"/>
                </a:solidFill>
              </a:ln>
            </c:spPr>
          </c:marker>
          <c:dLbls>
            <c:txPr>
              <a:bodyPr/>
              <a:lstStyle/>
              <a:p>
                <a:pPr>
                  <a:defRPr b="1"/>
                </a:pPr>
                <a:endParaRPr lang="es-MX"/>
              </a:p>
            </c:txPr>
            <c:dLblPos val="t"/>
            <c:showLegendKey val="0"/>
            <c:showVal val="1"/>
            <c:showCatName val="0"/>
            <c:showSerName val="0"/>
            <c:showPercent val="0"/>
            <c:showBubbleSize val="0"/>
            <c:showLeaderLines val="0"/>
          </c:dLbls>
          <c:cat>
            <c:numRef>
              <c:f>'Flujo comercial'!$A$39:$A$42</c:f>
              <c:numCache>
                <c:formatCode>General</c:formatCode>
                <c:ptCount val="4"/>
                <c:pt idx="0">
                  <c:v>2008</c:v>
                </c:pt>
                <c:pt idx="1">
                  <c:v>2009</c:v>
                </c:pt>
                <c:pt idx="2">
                  <c:v>2010</c:v>
                </c:pt>
                <c:pt idx="3">
                  <c:v>2011</c:v>
                </c:pt>
              </c:numCache>
            </c:numRef>
          </c:cat>
          <c:val>
            <c:numRef>
              <c:f>'Flujo comercial'!$C$39:$C$42</c:f>
              <c:numCache>
                <c:formatCode>#,##0</c:formatCode>
                <c:ptCount val="4"/>
                <c:pt idx="0">
                  <c:v>4063415</c:v>
                </c:pt>
                <c:pt idx="1">
                  <c:v>3880884</c:v>
                </c:pt>
                <c:pt idx="2">
                  <c:v>4324540</c:v>
                </c:pt>
                <c:pt idx="3">
                  <c:v>4540081</c:v>
                </c:pt>
              </c:numCache>
            </c:numRef>
          </c:val>
          <c:smooth val="0"/>
        </c:ser>
        <c:dLbls>
          <c:showLegendKey val="0"/>
          <c:showVal val="0"/>
          <c:showCatName val="0"/>
          <c:showSerName val="0"/>
          <c:showPercent val="0"/>
          <c:showBubbleSize val="0"/>
        </c:dLbls>
        <c:marker val="1"/>
        <c:smooth val="0"/>
        <c:axId val="52777728"/>
        <c:axId val="52779264"/>
      </c:lineChart>
      <c:catAx>
        <c:axId val="52777728"/>
        <c:scaling>
          <c:orientation val="minMax"/>
        </c:scaling>
        <c:delete val="0"/>
        <c:axPos val="b"/>
        <c:numFmt formatCode="General" sourceLinked="1"/>
        <c:majorTickMark val="out"/>
        <c:minorTickMark val="none"/>
        <c:tickLblPos val="nextTo"/>
        <c:crossAx val="52779264"/>
        <c:crosses val="autoZero"/>
        <c:auto val="1"/>
        <c:lblAlgn val="ctr"/>
        <c:lblOffset val="100"/>
        <c:noMultiLvlLbl val="0"/>
      </c:catAx>
      <c:valAx>
        <c:axId val="52779264"/>
        <c:scaling>
          <c:orientation val="minMax"/>
        </c:scaling>
        <c:delete val="0"/>
        <c:axPos val="l"/>
        <c:title>
          <c:tx>
            <c:rich>
              <a:bodyPr rot="-5400000" vert="horz"/>
              <a:lstStyle/>
              <a:p>
                <a:pPr>
                  <a:defRPr/>
                </a:pPr>
                <a:r>
                  <a:rPr lang="es-MX" dirty="0" err="1" smtClean="0"/>
                  <a:t>Millions</a:t>
                </a:r>
                <a:r>
                  <a:rPr lang="es-MX" dirty="0" smtClean="0"/>
                  <a:t> of </a:t>
                </a:r>
                <a:r>
                  <a:rPr lang="es-MX" dirty="0" err="1" smtClean="0"/>
                  <a:t>dollars</a:t>
                </a:r>
                <a:endParaRPr lang="es-MX" dirty="0"/>
              </a:p>
            </c:rich>
          </c:tx>
          <c:layout/>
          <c:overlay val="0"/>
        </c:title>
        <c:numFmt formatCode="#,##0" sourceLinked="1"/>
        <c:majorTickMark val="out"/>
        <c:minorTickMark val="none"/>
        <c:tickLblPos val="nextTo"/>
        <c:crossAx val="52777728"/>
        <c:crosses val="autoZero"/>
        <c:crossBetween val="between"/>
        <c:dispUnits>
          <c:builtInUnit val="thousands"/>
        </c:dispUnits>
      </c:valAx>
    </c:plotArea>
    <c:legend>
      <c:legendPos val="t"/>
      <c:layout>
        <c:manualLayout>
          <c:xMode val="edge"/>
          <c:yMode val="edge"/>
          <c:x val="0.24406698417046163"/>
          <c:y val="0.18686597501945867"/>
          <c:w val="0.52338468961751705"/>
          <c:h val="5.773267160157064E-2"/>
        </c:manualLayout>
      </c:layout>
      <c:overlay val="0"/>
    </c:legend>
    <c:plotVisOnly val="1"/>
    <c:dispBlanksAs val="gap"/>
    <c:showDLblsOverMax val="0"/>
  </c:chart>
  <c:txPr>
    <a:bodyPr/>
    <a:lstStyle/>
    <a:p>
      <a:pPr>
        <a:defRPr>
          <a:latin typeface="Arial Narrow" pitchFamily="34" charset="0"/>
        </a:defRPr>
      </a:pPr>
      <a:endParaRPr lang="es-MX"/>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s-MX" sz="1600" dirty="0" err="1" smtClean="0"/>
              <a:t>Exports</a:t>
            </a:r>
            <a:r>
              <a:rPr lang="es-MX" sz="1600" dirty="0" smtClean="0"/>
              <a:t> and </a:t>
            </a:r>
            <a:r>
              <a:rPr lang="es-MX" sz="1600" dirty="0" err="1" smtClean="0"/>
              <a:t>Imports</a:t>
            </a:r>
            <a:r>
              <a:rPr lang="es-MX" sz="1600" baseline="0" dirty="0" smtClean="0"/>
              <a:t> of Medical </a:t>
            </a:r>
            <a:r>
              <a:rPr lang="es-MX" sz="1600" baseline="0" dirty="0" err="1" smtClean="0"/>
              <a:t>Devices</a:t>
            </a:r>
            <a:endParaRPr lang="es-MX" sz="1600" baseline="0" dirty="0" smtClean="0"/>
          </a:p>
          <a:p>
            <a:pPr>
              <a:defRPr sz="1600"/>
            </a:pPr>
            <a:r>
              <a:rPr lang="es-MX" sz="1600" dirty="0" smtClean="0"/>
              <a:t> </a:t>
            </a:r>
            <a:r>
              <a:rPr lang="es-MX" sz="1600" dirty="0" err="1" smtClean="0"/>
              <a:t>Mexico</a:t>
            </a:r>
            <a:r>
              <a:rPr lang="es-MX" sz="1600" dirty="0" smtClean="0"/>
              <a:t> </a:t>
            </a:r>
            <a:r>
              <a:rPr lang="es-MX" sz="1600" dirty="0"/>
              <a:t>(2008-2011)</a:t>
            </a:r>
          </a:p>
        </c:rich>
      </c:tx>
      <c:layout/>
      <c:overlay val="0"/>
    </c:title>
    <c:autoTitleDeleted val="0"/>
    <c:plotArea>
      <c:layout/>
      <c:lineChart>
        <c:grouping val="standard"/>
        <c:varyColors val="0"/>
        <c:ser>
          <c:idx val="0"/>
          <c:order val="0"/>
          <c:tx>
            <c:v>Exportaciones</c:v>
          </c:tx>
          <c:spPr>
            <a:ln>
              <a:solidFill>
                <a:sysClr val="windowText" lastClr="000000"/>
              </a:solidFill>
              <a:prstDash val="solid"/>
            </a:ln>
          </c:spPr>
          <c:marker>
            <c:symbol val="circle"/>
            <c:size val="10"/>
            <c:spPr>
              <a:ln w="12700">
                <a:solidFill>
                  <a:sysClr val="windowText" lastClr="000000"/>
                </a:solidFill>
              </a:ln>
            </c:spPr>
          </c:marker>
          <c:dLbls>
            <c:txPr>
              <a:bodyPr/>
              <a:lstStyle/>
              <a:p>
                <a:pPr>
                  <a:defRPr b="1"/>
                </a:pPr>
                <a:endParaRPr lang="es-MX"/>
              </a:p>
            </c:txPr>
            <c:dLblPos val="t"/>
            <c:showLegendKey val="0"/>
            <c:showVal val="1"/>
            <c:showCatName val="0"/>
            <c:showSerName val="0"/>
            <c:showPercent val="0"/>
            <c:showBubbleSize val="0"/>
            <c:showLeaderLines val="0"/>
          </c:dLbls>
          <c:cat>
            <c:numRef>
              <c:f>'[Gráfico en Microsoft PowerPoint]Flujo comercial'!$A$39:$A$42</c:f>
              <c:numCache>
                <c:formatCode>General</c:formatCode>
                <c:ptCount val="4"/>
                <c:pt idx="0">
                  <c:v>2008</c:v>
                </c:pt>
                <c:pt idx="1">
                  <c:v>2009</c:v>
                </c:pt>
                <c:pt idx="2">
                  <c:v>2010</c:v>
                </c:pt>
                <c:pt idx="3">
                  <c:v>2011</c:v>
                </c:pt>
              </c:numCache>
            </c:numRef>
          </c:cat>
          <c:val>
            <c:numRef>
              <c:f>'[Gráfico en Microsoft PowerPoint]Flujo comercial'!$D$39:$D$42</c:f>
              <c:numCache>
                <c:formatCode>#,##0</c:formatCode>
                <c:ptCount val="4"/>
                <c:pt idx="0">
                  <c:v>4757781.4630000005</c:v>
                </c:pt>
                <c:pt idx="1">
                  <c:v>4804285.87</c:v>
                </c:pt>
                <c:pt idx="2">
                  <c:v>5452629.2000000002</c:v>
                </c:pt>
                <c:pt idx="3">
                  <c:v>6072000</c:v>
                </c:pt>
              </c:numCache>
            </c:numRef>
          </c:val>
          <c:smooth val="0"/>
        </c:ser>
        <c:ser>
          <c:idx val="1"/>
          <c:order val="1"/>
          <c:tx>
            <c:v>Importaciones</c:v>
          </c:tx>
          <c:spPr>
            <a:ln>
              <a:solidFill>
                <a:sysClr val="windowText" lastClr="000000"/>
              </a:solidFill>
              <a:prstDash val="solid"/>
            </a:ln>
          </c:spPr>
          <c:marker>
            <c:symbol val="circle"/>
            <c:size val="10"/>
            <c:spPr>
              <a:ln w="12700">
                <a:solidFill>
                  <a:schemeClr val="tx1"/>
                </a:solidFill>
              </a:ln>
            </c:spPr>
          </c:marker>
          <c:dLbls>
            <c:txPr>
              <a:bodyPr/>
              <a:lstStyle/>
              <a:p>
                <a:pPr>
                  <a:defRPr b="1"/>
                </a:pPr>
                <a:endParaRPr lang="es-MX"/>
              </a:p>
            </c:txPr>
            <c:dLblPos val="t"/>
            <c:showLegendKey val="0"/>
            <c:showVal val="1"/>
            <c:showCatName val="0"/>
            <c:showSerName val="0"/>
            <c:showPercent val="0"/>
            <c:showBubbleSize val="0"/>
            <c:showLeaderLines val="0"/>
          </c:dLbls>
          <c:cat>
            <c:numRef>
              <c:f>'[Gráfico en Microsoft PowerPoint]Flujo comercial'!$A$39:$A$42</c:f>
              <c:numCache>
                <c:formatCode>General</c:formatCode>
                <c:ptCount val="4"/>
                <c:pt idx="0">
                  <c:v>2008</c:v>
                </c:pt>
                <c:pt idx="1">
                  <c:v>2009</c:v>
                </c:pt>
                <c:pt idx="2">
                  <c:v>2010</c:v>
                </c:pt>
                <c:pt idx="3">
                  <c:v>2011</c:v>
                </c:pt>
              </c:numCache>
            </c:numRef>
          </c:cat>
          <c:val>
            <c:numRef>
              <c:f>'[Gráfico en Microsoft PowerPoint]Flujo comercial'!$E$39:$E$42</c:f>
              <c:numCache>
                <c:formatCode>#,##0</c:formatCode>
                <c:ptCount val="4"/>
                <c:pt idx="0">
                  <c:v>2091879.0159999998</c:v>
                </c:pt>
                <c:pt idx="1">
                  <c:v>2159792.3649999998</c:v>
                </c:pt>
                <c:pt idx="2">
                  <c:v>2410861.926</c:v>
                </c:pt>
                <c:pt idx="3">
                  <c:v>3032000</c:v>
                </c:pt>
              </c:numCache>
            </c:numRef>
          </c:val>
          <c:smooth val="0"/>
        </c:ser>
        <c:dLbls>
          <c:showLegendKey val="0"/>
          <c:showVal val="0"/>
          <c:showCatName val="0"/>
          <c:showSerName val="0"/>
          <c:showPercent val="0"/>
          <c:showBubbleSize val="0"/>
        </c:dLbls>
        <c:marker val="1"/>
        <c:smooth val="0"/>
        <c:axId val="53842688"/>
        <c:axId val="53844224"/>
      </c:lineChart>
      <c:catAx>
        <c:axId val="53842688"/>
        <c:scaling>
          <c:orientation val="minMax"/>
        </c:scaling>
        <c:delete val="0"/>
        <c:axPos val="b"/>
        <c:numFmt formatCode="General" sourceLinked="1"/>
        <c:majorTickMark val="out"/>
        <c:minorTickMark val="none"/>
        <c:tickLblPos val="nextTo"/>
        <c:crossAx val="53844224"/>
        <c:crosses val="autoZero"/>
        <c:auto val="1"/>
        <c:lblAlgn val="ctr"/>
        <c:lblOffset val="100"/>
        <c:noMultiLvlLbl val="0"/>
      </c:catAx>
      <c:valAx>
        <c:axId val="53844224"/>
        <c:scaling>
          <c:orientation val="minMax"/>
        </c:scaling>
        <c:delete val="0"/>
        <c:axPos val="l"/>
        <c:title>
          <c:tx>
            <c:rich>
              <a:bodyPr rot="-5400000" vert="horz"/>
              <a:lstStyle/>
              <a:p>
                <a:pPr>
                  <a:defRPr/>
                </a:pPr>
                <a:r>
                  <a:rPr lang="es-MX" dirty="0" err="1" smtClean="0"/>
                  <a:t>Millions</a:t>
                </a:r>
                <a:r>
                  <a:rPr lang="es-MX" baseline="0" dirty="0" smtClean="0"/>
                  <a:t> of </a:t>
                </a:r>
                <a:r>
                  <a:rPr lang="es-MX" baseline="0" dirty="0" err="1" smtClean="0"/>
                  <a:t>dollars</a:t>
                </a:r>
                <a:endParaRPr lang="es-MX" dirty="0"/>
              </a:p>
            </c:rich>
          </c:tx>
          <c:layout/>
          <c:overlay val="0"/>
        </c:title>
        <c:numFmt formatCode="#,##0" sourceLinked="1"/>
        <c:majorTickMark val="out"/>
        <c:minorTickMark val="none"/>
        <c:tickLblPos val="nextTo"/>
        <c:crossAx val="53842688"/>
        <c:crosses val="autoZero"/>
        <c:crossBetween val="between"/>
        <c:dispUnits>
          <c:builtInUnit val="thousands"/>
        </c:dispUnits>
      </c:valAx>
    </c:plotArea>
    <c:legend>
      <c:legendPos val="t"/>
      <c:layout/>
      <c:overlay val="0"/>
    </c:legend>
    <c:plotVisOnly val="1"/>
    <c:dispBlanksAs val="gap"/>
    <c:showDLblsOverMax val="0"/>
  </c:chart>
  <c:txPr>
    <a:bodyPr/>
    <a:lstStyle/>
    <a:p>
      <a:pPr>
        <a:defRPr>
          <a:latin typeface="Arial Narrow" pitchFamily="34" charset="0"/>
        </a:defRPr>
      </a:pPr>
      <a:endParaRPr lang="es-MX"/>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sz="1800"/>
            </a:pPr>
            <a:r>
              <a:rPr lang="es-MX" sz="1800" dirty="0" err="1" smtClean="0"/>
              <a:t>Days</a:t>
            </a:r>
            <a:r>
              <a:rPr lang="es-MX" sz="1800" dirty="0" smtClean="0"/>
              <a:t> </a:t>
            </a:r>
            <a:r>
              <a:rPr lang="es-MX" sz="1800" dirty="0" err="1" smtClean="0"/>
              <a:t>to</a:t>
            </a:r>
            <a:r>
              <a:rPr lang="es-MX" sz="1800" dirty="0" smtClean="0"/>
              <a:t> </a:t>
            </a:r>
            <a:r>
              <a:rPr lang="es-MX" sz="1800" dirty="0" err="1" smtClean="0"/>
              <a:t>Grant</a:t>
            </a:r>
            <a:r>
              <a:rPr lang="es-MX" sz="1800" baseline="0" dirty="0" smtClean="0"/>
              <a:t> </a:t>
            </a:r>
            <a:r>
              <a:rPr lang="es-MX" sz="1800" dirty="0" err="1" smtClean="0"/>
              <a:t>Registration</a:t>
            </a:r>
            <a:r>
              <a:rPr lang="es-MX" sz="1800" dirty="0" smtClean="0"/>
              <a:t> </a:t>
            </a:r>
            <a:r>
              <a:rPr lang="es-MX" sz="1800" dirty="0" err="1" smtClean="0"/>
              <a:t>for</a:t>
            </a:r>
            <a:r>
              <a:rPr lang="es-MX" sz="1800" dirty="0" smtClean="0"/>
              <a:t> </a:t>
            </a:r>
            <a:r>
              <a:rPr lang="es-MX" sz="1800" dirty="0" err="1" smtClean="0"/>
              <a:t>Innovative</a:t>
            </a:r>
            <a:r>
              <a:rPr lang="es-MX" sz="1800" dirty="0" smtClean="0"/>
              <a:t> </a:t>
            </a:r>
            <a:r>
              <a:rPr lang="es-MX" sz="1800" dirty="0" err="1" smtClean="0"/>
              <a:t>Drugs</a:t>
            </a:r>
            <a:endParaRPr lang="es-MX" sz="1800" dirty="0"/>
          </a:p>
        </c:rich>
      </c:tx>
      <c:layout/>
      <c:overlay val="0"/>
    </c:title>
    <c:autoTitleDeleted val="0"/>
    <c:plotArea>
      <c:layout/>
      <c:barChart>
        <c:barDir val="col"/>
        <c:grouping val="clustered"/>
        <c:varyColors val="0"/>
        <c:ser>
          <c:idx val="0"/>
          <c:order val="0"/>
          <c:tx>
            <c:v>Días Laborales</c:v>
          </c:tx>
          <c:spPr>
            <a:solidFill>
              <a:schemeClr val="accent3">
                <a:lumMod val="60000"/>
                <a:lumOff val="40000"/>
              </a:schemeClr>
            </a:solidFill>
            <a:ln>
              <a:solidFill>
                <a:schemeClr val="tx1"/>
              </a:solidFill>
            </a:ln>
          </c:spPr>
          <c:invertIfNegative val="0"/>
          <c:dPt>
            <c:idx val="0"/>
            <c:invertIfNegative val="0"/>
            <c:bubble3D val="0"/>
            <c:spPr>
              <a:solidFill>
                <a:schemeClr val="tx2">
                  <a:lumMod val="75000"/>
                </a:schemeClr>
              </a:solidFill>
              <a:ln>
                <a:solidFill>
                  <a:schemeClr val="tx1"/>
                </a:solidFill>
              </a:ln>
            </c:spPr>
          </c:dPt>
          <c:dPt>
            <c:idx val="12"/>
            <c:invertIfNegative val="0"/>
            <c:bubble3D val="0"/>
            <c:spPr>
              <a:solidFill>
                <a:schemeClr val="accent2">
                  <a:lumMod val="75000"/>
                </a:schemeClr>
              </a:solidFill>
              <a:ln>
                <a:solidFill>
                  <a:schemeClr val="tx1"/>
                </a:solidFill>
              </a:ln>
            </c:spPr>
          </c:dPt>
          <c:dLbls>
            <c:txPr>
              <a:bodyPr/>
              <a:lstStyle/>
              <a:p>
                <a:pPr>
                  <a:defRPr b="1"/>
                </a:pPr>
                <a:endParaRPr lang="es-MX"/>
              </a:p>
            </c:txPr>
            <c:showLegendKey val="0"/>
            <c:showVal val="1"/>
            <c:showCatName val="0"/>
            <c:showSerName val="0"/>
            <c:showPercent val="0"/>
            <c:showBubbleSize val="0"/>
            <c:showLeaderLines val="0"/>
          </c:dLbls>
          <c:cat>
            <c:strRef>
              <c:f>'[Gráfico en Microsoft PowerPoint]Hoja1'!$B$4:$B$16</c:f>
              <c:strCache>
                <c:ptCount val="13"/>
                <c:pt idx="0">
                  <c:v>México (antes)</c:v>
                </c:pt>
                <c:pt idx="1">
                  <c:v>Canadá</c:v>
                </c:pt>
                <c:pt idx="2">
                  <c:v>Arabia Saudita</c:v>
                </c:pt>
                <c:pt idx="3">
                  <c:v>Singapur</c:v>
                </c:pt>
                <c:pt idx="4">
                  <c:v>España</c:v>
                </c:pt>
                <c:pt idx="5">
                  <c:v>Australia</c:v>
                </c:pt>
                <c:pt idx="6">
                  <c:v>China</c:v>
                </c:pt>
                <c:pt idx="7">
                  <c:v>Estados Unidos</c:v>
                </c:pt>
                <c:pt idx="8">
                  <c:v>Reino Unido</c:v>
                </c:pt>
                <c:pt idx="9">
                  <c:v>Argentina</c:v>
                </c:pt>
                <c:pt idx="10">
                  <c:v>India</c:v>
                </c:pt>
                <c:pt idx="11">
                  <c:v>Brasil</c:v>
                </c:pt>
                <c:pt idx="12">
                  <c:v>México (con acuerdos)</c:v>
                </c:pt>
              </c:strCache>
            </c:strRef>
          </c:cat>
          <c:val>
            <c:numRef>
              <c:f>'[Gráfico en Microsoft PowerPoint]Hoja1'!$C$4:$C$16</c:f>
              <c:numCache>
                <c:formatCode>General</c:formatCode>
                <c:ptCount val="13"/>
                <c:pt idx="0">
                  <c:v>360</c:v>
                </c:pt>
                <c:pt idx="1">
                  <c:v>300</c:v>
                </c:pt>
                <c:pt idx="2">
                  <c:v>290</c:v>
                </c:pt>
                <c:pt idx="3">
                  <c:v>270</c:v>
                </c:pt>
                <c:pt idx="4">
                  <c:v>220</c:v>
                </c:pt>
                <c:pt idx="5">
                  <c:v>203</c:v>
                </c:pt>
                <c:pt idx="6">
                  <c:v>180</c:v>
                </c:pt>
                <c:pt idx="7">
                  <c:v>180</c:v>
                </c:pt>
                <c:pt idx="8">
                  <c:v>150</c:v>
                </c:pt>
                <c:pt idx="9">
                  <c:v>120</c:v>
                </c:pt>
                <c:pt idx="10">
                  <c:v>120</c:v>
                </c:pt>
                <c:pt idx="11">
                  <c:v>90</c:v>
                </c:pt>
                <c:pt idx="12">
                  <c:v>60</c:v>
                </c:pt>
              </c:numCache>
            </c:numRef>
          </c:val>
        </c:ser>
        <c:dLbls>
          <c:showLegendKey val="0"/>
          <c:showVal val="0"/>
          <c:showCatName val="0"/>
          <c:showSerName val="0"/>
          <c:showPercent val="0"/>
          <c:showBubbleSize val="0"/>
        </c:dLbls>
        <c:gapWidth val="75"/>
        <c:overlap val="-25"/>
        <c:axId val="65053056"/>
        <c:axId val="65054592"/>
      </c:barChart>
      <c:catAx>
        <c:axId val="65053056"/>
        <c:scaling>
          <c:orientation val="minMax"/>
        </c:scaling>
        <c:delete val="0"/>
        <c:axPos val="b"/>
        <c:majorTickMark val="none"/>
        <c:minorTickMark val="none"/>
        <c:tickLblPos val="nextTo"/>
        <c:txPr>
          <a:bodyPr rot="-5400000" vert="horz"/>
          <a:lstStyle/>
          <a:p>
            <a:pPr>
              <a:defRPr/>
            </a:pPr>
            <a:endParaRPr lang="es-MX"/>
          </a:p>
        </c:txPr>
        <c:crossAx val="65054592"/>
        <c:crosses val="autoZero"/>
        <c:auto val="1"/>
        <c:lblAlgn val="ctr"/>
        <c:lblOffset val="100"/>
        <c:noMultiLvlLbl val="0"/>
      </c:catAx>
      <c:valAx>
        <c:axId val="65054592"/>
        <c:scaling>
          <c:orientation val="minMax"/>
        </c:scaling>
        <c:delete val="0"/>
        <c:axPos val="l"/>
        <c:majorGridlines/>
        <c:title>
          <c:tx>
            <c:rich>
              <a:bodyPr rot="-5400000" vert="horz"/>
              <a:lstStyle/>
              <a:p>
                <a:pPr>
                  <a:defRPr/>
                </a:pPr>
                <a:r>
                  <a:rPr lang="en-US" dirty="0" smtClean="0"/>
                  <a:t>Number</a:t>
                </a:r>
                <a:r>
                  <a:rPr lang="en-US" baseline="0" dirty="0" smtClean="0"/>
                  <a:t> of Days</a:t>
                </a:r>
                <a:endParaRPr lang="en-US" dirty="0"/>
              </a:p>
            </c:rich>
          </c:tx>
          <c:layout/>
          <c:overlay val="0"/>
        </c:title>
        <c:numFmt formatCode="General" sourceLinked="1"/>
        <c:majorTickMark val="none"/>
        <c:minorTickMark val="none"/>
        <c:tickLblPos val="nextTo"/>
        <c:spPr>
          <a:ln w="9525">
            <a:noFill/>
          </a:ln>
        </c:spPr>
        <c:crossAx val="65053056"/>
        <c:crosses val="autoZero"/>
        <c:crossBetween val="between"/>
        <c:majorUnit val="100"/>
      </c:valAx>
    </c:plotArea>
    <c:plotVisOnly val="1"/>
    <c:dispBlanksAs val="gap"/>
    <c:showDLblsOverMax val="0"/>
  </c:chart>
  <c:txPr>
    <a:bodyPr/>
    <a:lstStyle/>
    <a:p>
      <a:pPr>
        <a:defRPr sz="1200">
          <a:latin typeface="Arial Narrow" pitchFamily="34" charset="0"/>
        </a:defRPr>
      </a:pPr>
      <a:endParaRPr lang="es-MX"/>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Narrow" pitchFamily="34" charset="0"/>
              </a:defRPr>
            </a:pPr>
            <a:r>
              <a:rPr lang="en-US" dirty="0" smtClean="0">
                <a:latin typeface="Arial Narrow" pitchFamily="34" charset="0"/>
              </a:rPr>
              <a:t>Benefits</a:t>
            </a:r>
            <a:r>
              <a:rPr lang="en-US" baseline="0" dirty="0" smtClean="0">
                <a:latin typeface="Arial Narrow" pitchFamily="34" charset="0"/>
              </a:rPr>
              <a:t> of the agreement on new molecules</a:t>
            </a:r>
            <a:endParaRPr lang="en-US" dirty="0">
              <a:latin typeface="Arial Narrow" pitchFamily="34" charset="0"/>
            </a:endParaRPr>
          </a:p>
        </c:rich>
      </c:tx>
      <c:layout>
        <c:manualLayout>
          <c:xMode val="edge"/>
          <c:yMode val="edge"/>
          <c:x val="0.21349872006739898"/>
          <c:y val="0.15677269901010801"/>
        </c:manualLayout>
      </c:layout>
      <c:overlay val="1"/>
    </c:title>
    <c:autoTitleDeleted val="0"/>
    <c:plotArea>
      <c:layout>
        <c:manualLayout>
          <c:layoutTarget val="inner"/>
          <c:xMode val="edge"/>
          <c:yMode val="edge"/>
          <c:x val="6.1347025823714298E-2"/>
          <c:y val="0.29990516926690686"/>
          <c:w val="0.88010522195353147"/>
          <c:h val="0.55538009004290534"/>
        </c:manualLayout>
      </c:layout>
      <c:barChart>
        <c:barDir val="col"/>
        <c:grouping val="clustered"/>
        <c:varyColors val="0"/>
        <c:ser>
          <c:idx val="0"/>
          <c:order val="0"/>
          <c:tx>
            <c:strRef>
              <c:f>Hoja1!$B$9</c:f>
              <c:strCache>
                <c:ptCount val="1"/>
                <c:pt idx="0">
                  <c:v>Before the agreement</c:v>
                </c:pt>
              </c:strCache>
            </c:strRef>
          </c:tx>
          <c:spPr>
            <a:solidFill>
              <a:schemeClr val="accent1">
                <a:lumMod val="60000"/>
                <a:lumOff val="40000"/>
              </a:schemeClr>
            </a:solidFill>
            <a:ln>
              <a:solidFill>
                <a:schemeClr val="tx1"/>
              </a:solidFill>
            </a:ln>
          </c:spPr>
          <c:invertIfNegative val="0"/>
          <c:cat>
            <c:strRef>
              <c:f>Hoja1!$C$8:$D$8</c:f>
              <c:strCache>
                <c:ptCount val="2"/>
                <c:pt idx="0">
                  <c:v>Oportunity Cost (in million dollars)</c:v>
                </c:pt>
                <c:pt idx="1">
                  <c:v>Regulatory Burden (%)</c:v>
                </c:pt>
              </c:strCache>
            </c:strRef>
          </c:cat>
          <c:val>
            <c:numRef>
              <c:f>Hoja1!$C$9:$D$9</c:f>
              <c:numCache>
                <c:formatCode>General</c:formatCode>
                <c:ptCount val="2"/>
                <c:pt idx="0">
                  <c:v>570</c:v>
                </c:pt>
                <c:pt idx="1">
                  <c:v>100</c:v>
                </c:pt>
              </c:numCache>
            </c:numRef>
          </c:val>
        </c:ser>
        <c:ser>
          <c:idx val="1"/>
          <c:order val="1"/>
          <c:tx>
            <c:strRef>
              <c:f>Hoja1!$B$10</c:f>
              <c:strCache>
                <c:ptCount val="1"/>
                <c:pt idx="0">
                  <c:v>With the agreement</c:v>
                </c:pt>
              </c:strCache>
            </c:strRef>
          </c:tx>
          <c:spPr>
            <a:solidFill>
              <a:schemeClr val="bg1">
                <a:lumMod val="65000"/>
              </a:schemeClr>
            </a:solidFill>
            <a:ln>
              <a:solidFill>
                <a:schemeClr val="tx1"/>
              </a:solidFill>
            </a:ln>
          </c:spPr>
          <c:invertIfNegative val="0"/>
          <c:cat>
            <c:strRef>
              <c:f>Hoja1!$C$8:$D$8</c:f>
              <c:strCache>
                <c:ptCount val="2"/>
                <c:pt idx="0">
                  <c:v>Oportunity Cost (in million dollars)</c:v>
                </c:pt>
                <c:pt idx="1">
                  <c:v>Regulatory Burden (%)</c:v>
                </c:pt>
              </c:strCache>
            </c:strRef>
          </c:cat>
          <c:val>
            <c:numRef>
              <c:f>Hoja1!$C$10:$D$10</c:f>
              <c:numCache>
                <c:formatCode>General</c:formatCode>
                <c:ptCount val="2"/>
                <c:pt idx="0">
                  <c:v>90</c:v>
                </c:pt>
                <c:pt idx="1">
                  <c:v>18</c:v>
                </c:pt>
              </c:numCache>
            </c:numRef>
          </c:val>
        </c:ser>
        <c:dLbls>
          <c:showLegendKey val="0"/>
          <c:showVal val="0"/>
          <c:showCatName val="0"/>
          <c:showSerName val="0"/>
          <c:showPercent val="0"/>
          <c:showBubbleSize val="0"/>
        </c:dLbls>
        <c:gapWidth val="150"/>
        <c:axId val="65092992"/>
        <c:axId val="65098880"/>
      </c:barChart>
      <c:catAx>
        <c:axId val="65092992"/>
        <c:scaling>
          <c:orientation val="minMax"/>
        </c:scaling>
        <c:delete val="0"/>
        <c:axPos val="b"/>
        <c:numFmt formatCode="General" sourceLinked="1"/>
        <c:majorTickMark val="out"/>
        <c:minorTickMark val="none"/>
        <c:tickLblPos val="nextTo"/>
        <c:txPr>
          <a:bodyPr/>
          <a:lstStyle/>
          <a:p>
            <a:pPr>
              <a:defRPr sz="1567" b="1">
                <a:latin typeface="Arial Narrow" pitchFamily="34" charset="0"/>
              </a:defRPr>
            </a:pPr>
            <a:endParaRPr lang="es-MX"/>
          </a:p>
        </c:txPr>
        <c:crossAx val="65098880"/>
        <c:crosses val="autoZero"/>
        <c:auto val="1"/>
        <c:lblAlgn val="ctr"/>
        <c:lblOffset val="100"/>
        <c:noMultiLvlLbl val="0"/>
      </c:catAx>
      <c:valAx>
        <c:axId val="65098880"/>
        <c:scaling>
          <c:orientation val="minMax"/>
        </c:scaling>
        <c:delete val="1"/>
        <c:axPos val="l"/>
        <c:majorGridlines/>
        <c:numFmt formatCode="General" sourceLinked="1"/>
        <c:majorTickMark val="out"/>
        <c:minorTickMark val="none"/>
        <c:tickLblPos val="nextTo"/>
        <c:crossAx val="65092992"/>
        <c:crosses val="autoZero"/>
        <c:crossBetween val="between"/>
      </c:valAx>
      <c:spPr>
        <a:noFill/>
        <a:ln w="24883">
          <a:noFill/>
        </a:ln>
      </c:spPr>
    </c:plotArea>
    <c:legend>
      <c:legendPos val="r"/>
      <c:layout>
        <c:manualLayout>
          <c:xMode val="edge"/>
          <c:yMode val="edge"/>
          <c:x val="0.28346689997083696"/>
          <c:y val="0.21979960052163289"/>
          <c:w val="0.48110521370013926"/>
          <c:h val="8.0649510006217784E-2"/>
        </c:manualLayout>
      </c:layout>
      <c:overlay val="0"/>
      <c:txPr>
        <a:bodyPr/>
        <a:lstStyle/>
        <a:p>
          <a:pPr>
            <a:defRPr sz="1372">
              <a:latin typeface="Arial Narrow" pitchFamily="34" charset="0"/>
            </a:defRPr>
          </a:pPr>
          <a:endParaRPr lang="es-MX"/>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Arial Narrow" pitchFamily="34" charset="0"/>
              </a:defRPr>
            </a:pPr>
            <a:r>
              <a:rPr lang="es-MX" sz="1800" dirty="0">
                <a:latin typeface="Arial Narrow" pitchFamily="34" charset="0"/>
              </a:rPr>
              <a:t>Medicine</a:t>
            </a:r>
            <a:r>
              <a:rPr lang="es-MX" sz="1800" baseline="0" dirty="0">
                <a:latin typeface="Arial Narrow" pitchFamily="34" charset="0"/>
              </a:rPr>
              <a:t> </a:t>
            </a:r>
            <a:r>
              <a:rPr lang="es-MX" sz="1800" baseline="0" dirty="0" err="1">
                <a:latin typeface="Arial Narrow" pitchFamily="34" charset="0"/>
              </a:rPr>
              <a:t>Prices</a:t>
            </a:r>
            <a:r>
              <a:rPr lang="es-MX" sz="1800" baseline="0" dirty="0">
                <a:latin typeface="Arial Narrow" pitchFamily="34" charset="0"/>
              </a:rPr>
              <a:t> in </a:t>
            </a:r>
            <a:r>
              <a:rPr lang="es-MX" sz="1800" baseline="0" dirty="0" err="1">
                <a:latin typeface="Arial Narrow" pitchFamily="34" charset="0"/>
              </a:rPr>
              <a:t>Public</a:t>
            </a:r>
            <a:r>
              <a:rPr lang="es-MX" sz="1800" baseline="0" dirty="0">
                <a:latin typeface="Arial Narrow" pitchFamily="34" charset="0"/>
              </a:rPr>
              <a:t> Sector and </a:t>
            </a:r>
            <a:r>
              <a:rPr lang="es-MX" sz="1800" baseline="0" dirty="0" err="1">
                <a:latin typeface="Arial Narrow" pitchFamily="34" charset="0"/>
              </a:rPr>
              <a:t>Private</a:t>
            </a:r>
            <a:r>
              <a:rPr lang="es-MX" sz="1800" baseline="0" dirty="0">
                <a:latin typeface="Arial Narrow" pitchFamily="34" charset="0"/>
              </a:rPr>
              <a:t> Sector, </a:t>
            </a:r>
            <a:r>
              <a:rPr lang="es-MX" sz="1800" baseline="0" dirty="0" err="1">
                <a:latin typeface="Arial Narrow" pitchFamily="34" charset="0"/>
              </a:rPr>
              <a:t>Mexico</a:t>
            </a:r>
            <a:r>
              <a:rPr lang="es-MX" sz="1800" baseline="0" dirty="0">
                <a:latin typeface="Arial Narrow" pitchFamily="34" charset="0"/>
              </a:rPr>
              <a:t> (</a:t>
            </a:r>
            <a:r>
              <a:rPr lang="es-MX" sz="1800" baseline="0" dirty="0" smtClean="0">
                <a:latin typeface="Arial Narrow" pitchFamily="34" charset="0"/>
              </a:rPr>
              <a:t>2013) </a:t>
            </a:r>
            <a:endParaRPr lang="es-MX" sz="1800" dirty="0">
              <a:latin typeface="Arial Narrow" pitchFamily="34" charset="0"/>
            </a:endParaRPr>
          </a:p>
        </c:rich>
      </c:tx>
      <c:layout/>
      <c:overlay val="1"/>
    </c:title>
    <c:autoTitleDeleted val="0"/>
    <c:plotArea>
      <c:layout>
        <c:manualLayout>
          <c:layoutTarget val="inner"/>
          <c:xMode val="edge"/>
          <c:yMode val="edge"/>
          <c:x val="8.3481508576709079E-2"/>
          <c:y val="0.21857972479584611"/>
          <c:w val="0.8718639020978125"/>
          <c:h val="0.64191754831095293"/>
        </c:manualLayout>
      </c:layout>
      <c:lineChart>
        <c:grouping val="standard"/>
        <c:varyColors val="0"/>
        <c:ser>
          <c:idx val="0"/>
          <c:order val="0"/>
          <c:tx>
            <c:strRef>
              <c:f>Hoja2!$I$14</c:f>
              <c:strCache>
                <c:ptCount val="1"/>
                <c:pt idx="0">
                  <c:v>Prices for Private Sector </c:v>
                </c:pt>
              </c:strCache>
            </c:strRef>
          </c:tx>
          <c:spPr>
            <a:ln>
              <a:solidFill>
                <a:schemeClr val="tx1"/>
              </a:solidFill>
            </a:ln>
          </c:spPr>
          <c:marker>
            <c:symbol val="circle"/>
            <c:size val="10"/>
            <c:spPr>
              <a:solidFill>
                <a:schemeClr val="tx2">
                  <a:lumMod val="60000"/>
                  <a:lumOff val="40000"/>
                </a:schemeClr>
              </a:solidFill>
              <a:ln w="19050">
                <a:solidFill>
                  <a:schemeClr val="tx1"/>
                </a:solidFill>
              </a:ln>
            </c:spPr>
          </c:marker>
          <c:dLbls>
            <c:dLbl>
              <c:idx val="0"/>
              <c:layout>
                <c:manualLayout>
                  <c:x val="-7.2968490878938641E-2"/>
                  <c:y val="-5.770222471608915E-2"/>
                </c:manualLayout>
              </c:layout>
              <c:tx>
                <c:rich>
                  <a:bodyPr/>
                  <a:lstStyle/>
                  <a:p>
                    <a:pPr>
                      <a:defRPr sz="1300" b="1">
                        <a:latin typeface="Arial Narrow" pitchFamily="34" charset="0"/>
                      </a:defRPr>
                    </a:pPr>
                    <a:r>
                      <a:rPr lang="en-US" dirty="0" smtClean="0"/>
                      <a:t>$2,073</a:t>
                    </a:r>
                    <a:endParaRPr lang="en-US" dirty="0"/>
                  </a:p>
                </c:rich>
              </c:tx>
              <c:spPr/>
              <c:showLegendKey val="0"/>
              <c:showVal val="1"/>
              <c:showCatName val="0"/>
              <c:showSerName val="0"/>
              <c:showPercent val="0"/>
              <c:showBubbleSize val="0"/>
            </c:dLbl>
            <c:dLbl>
              <c:idx val="1"/>
              <c:layout>
                <c:manualLayout>
                  <c:x val="-5.306799336650083E-2"/>
                  <c:y val="-8.2431749594413073E-2"/>
                </c:manualLayout>
              </c:layout>
              <c:tx>
                <c:rich>
                  <a:bodyPr/>
                  <a:lstStyle/>
                  <a:p>
                    <a:pPr>
                      <a:defRPr sz="1300" b="1">
                        <a:latin typeface="Arial Narrow" pitchFamily="34" charset="0"/>
                      </a:defRPr>
                    </a:pPr>
                    <a:r>
                      <a:rPr lang="en-US" dirty="0" smtClean="0"/>
                      <a:t>$809</a:t>
                    </a:r>
                    <a:endParaRPr lang="en-US" dirty="0"/>
                  </a:p>
                </c:rich>
              </c:tx>
              <c:spPr/>
              <c:showLegendKey val="0"/>
              <c:showVal val="1"/>
              <c:showCatName val="0"/>
              <c:showSerName val="0"/>
              <c:showPercent val="0"/>
              <c:showBubbleSize val="0"/>
            </c:dLbl>
            <c:txPr>
              <a:bodyPr/>
              <a:lstStyle/>
              <a:p>
                <a:pPr>
                  <a:defRPr sz="1300"/>
                </a:pPr>
                <a:endParaRPr lang="es-MX"/>
              </a:p>
            </c:txPr>
            <c:showLegendKey val="0"/>
            <c:showVal val="1"/>
            <c:showCatName val="0"/>
            <c:showSerName val="0"/>
            <c:showPercent val="0"/>
            <c:showBubbleSize val="0"/>
            <c:showLeaderLines val="0"/>
          </c:dLbls>
          <c:cat>
            <c:strRef>
              <c:f>Hoja2!$J$13:$K$13</c:f>
              <c:strCache>
                <c:ptCount val="2"/>
                <c:pt idx="0">
                  <c:v>Before the delivery of active sustances </c:v>
                </c:pt>
                <c:pt idx="1">
                  <c:v>After the delivery of active sustances </c:v>
                </c:pt>
              </c:strCache>
            </c:strRef>
          </c:cat>
          <c:val>
            <c:numRef>
              <c:f>Hoja2!$J$14:$K$14</c:f>
              <c:numCache>
                <c:formatCode>"$"#,##0.0;[Red]\-"$"#,##0.0</c:formatCode>
                <c:ptCount val="2"/>
                <c:pt idx="0">
                  <c:v>1526.4</c:v>
                </c:pt>
                <c:pt idx="1">
                  <c:v>505.2</c:v>
                </c:pt>
              </c:numCache>
            </c:numRef>
          </c:val>
          <c:smooth val="0"/>
        </c:ser>
        <c:ser>
          <c:idx val="1"/>
          <c:order val="1"/>
          <c:tx>
            <c:strRef>
              <c:f>Hoja2!$I$15</c:f>
              <c:strCache>
                <c:ptCount val="1"/>
                <c:pt idx="0">
                  <c:v>Prices for Public Sector</c:v>
                </c:pt>
              </c:strCache>
            </c:strRef>
          </c:tx>
          <c:spPr>
            <a:ln>
              <a:solidFill>
                <a:schemeClr val="tx1"/>
              </a:solidFill>
            </a:ln>
          </c:spPr>
          <c:marker>
            <c:symbol val="circle"/>
            <c:size val="10"/>
            <c:spPr>
              <a:solidFill>
                <a:schemeClr val="accent2">
                  <a:lumMod val="60000"/>
                  <a:lumOff val="40000"/>
                </a:schemeClr>
              </a:solidFill>
              <a:ln w="19050">
                <a:solidFill>
                  <a:schemeClr val="tx1"/>
                </a:solidFill>
              </a:ln>
            </c:spPr>
          </c:marker>
          <c:dLbls>
            <c:dLbl>
              <c:idx val="0"/>
              <c:layout>
                <c:manualLayout>
                  <c:x val="-7.0757324488667769E-2"/>
                  <c:y val="-7.4188574634971763E-2"/>
                </c:manualLayout>
              </c:layout>
              <c:tx>
                <c:rich>
                  <a:bodyPr/>
                  <a:lstStyle/>
                  <a:p>
                    <a:pPr>
                      <a:defRPr sz="1300" b="1">
                        <a:latin typeface="Arial Narrow" pitchFamily="34" charset="0"/>
                      </a:defRPr>
                    </a:pPr>
                    <a:r>
                      <a:rPr lang="en-US" dirty="0"/>
                      <a:t>$</a:t>
                    </a:r>
                    <a:r>
                      <a:rPr lang="en-US" dirty="0" smtClean="0"/>
                      <a:t>788</a:t>
                    </a:r>
                    <a:endParaRPr lang="en-US" dirty="0"/>
                  </a:p>
                </c:rich>
              </c:tx>
              <c:spPr/>
              <c:showLegendKey val="0"/>
              <c:showVal val="1"/>
              <c:showCatName val="0"/>
              <c:showSerName val="0"/>
              <c:showPercent val="0"/>
              <c:showBubbleSize val="0"/>
            </c:dLbl>
            <c:dLbl>
              <c:idx val="1"/>
              <c:layout>
                <c:manualLayout>
                  <c:x val="-6.633499170812604E-2"/>
                  <c:y val="-5.3580637236368502E-2"/>
                </c:manualLayout>
              </c:layout>
              <c:tx>
                <c:rich>
                  <a:bodyPr/>
                  <a:lstStyle/>
                  <a:p>
                    <a:pPr>
                      <a:defRPr sz="1300" b="1">
                        <a:latin typeface="Arial Narrow" pitchFamily="34" charset="0"/>
                      </a:defRPr>
                    </a:pPr>
                    <a:r>
                      <a:rPr lang="en-US" dirty="0" smtClean="0"/>
                      <a:t>$324</a:t>
                    </a:r>
                    <a:endParaRPr lang="en-US" dirty="0"/>
                  </a:p>
                </c:rich>
              </c:tx>
              <c:spPr/>
              <c:showLegendKey val="0"/>
              <c:showVal val="1"/>
              <c:showCatName val="0"/>
              <c:showSerName val="0"/>
              <c:showPercent val="0"/>
              <c:showBubbleSize val="0"/>
            </c:dLbl>
            <c:txPr>
              <a:bodyPr/>
              <a:lstStyle/>
              <a:p>
                <a:pPr>
                  <a:defRPr sz="1300"/>
                </a:pPr>
                <a:endParaRPr lang="es-MX"/>
              </a:p>
            </c:txPr>
            <c:showLegendKey val="0"/>
            <c:showVal val="1"/>
            <c:showCatName val="0"/>
            <c:showSerName val="0"/>
            <c:showPercent val="0"/>
            <c:showBubbleSize val="0"/>
            <c:showLeaderLines val="0"/>
          </c:dLbls>
          <c:cat>
            <c:strRef>
              <c:f>Hoja2!$J$13:$K$13</c:f>
              <c:strCache>
                <c:ptCount val="2"/>
                <c:pt idx="0">
                  <c:v>Before the delivery of active sustances </c:v>
                </c:pt>
                <c:pt idx="1">
                  <c:v>After the delivery of active sustances </c:v>
                </c:pt>
              </c:strCache>
            </c:strRef>
          </c:cat>
          <c:val>
            <c:numRef>
              <c:f>Hoja2!$J$15:$K$15</c:f>
              <c:numCache>
                <c:formatCode>"$"#,##0.0;[Red]\-"$"#,##0.0</c:formatCode>
                <c:ptCount val="2"/>
                <c:pt idx="0">
                  <c:v>751.9</c:v>
                </c:pt>
                <c:pt idx="1">
                  <c:v>242.1</c:v>
                </c:pt>
              </c:numCache>
            </c:numRef>
          </c:val>
          <c:smooth val="0"/>
        </c:ser>
        <c:dLbls>
          <c:showLegendKey val="0"/>
          <c:showVal val="0"/>
          <c:showCatName val="0"/>
          <c:showSerName val="0"/>
          <c:showPercent val="0"/>
          <c:showBubbleSize val="0"/>
        </c:dLbls>
        <c:marker val="1"/>
        <c:smooth val="0"/>
        <c:axId val="77112448"/>
        <c:axId val="77113984"/>
      </c:lineChart>
      <c:catAx>
        <c:axId val="77112448"/>
        <c:scaling>
          <c:orientation val="minMax"/>
        </c:scaling>
        <c:delete val="0"/>
        <c:axPos val="b"/>
        <c:majorTickMark val="out"/>
        <c:minorTickMark val="none"/>
        <c:tickLblPos val="nextTo"/>
        <c:txPr>
          <a:bodyPr/>
          <a:lstStyle/>
          <a:p>
            <a:pPr>
              <a:defRPr sz="1300">
                <a:latin typeface="Arial Narrow" pitchFamily="34" charset="0"/>
              </a:defRPr>
            </a:pPr>
            <a:endParaRPr lang="es-MX"/>
          </a:p>
        </c:txPr>
        <c:crossAx val="77113984"/>
        <c:crosses val="autoZero"/>
        <c:auto val="1"/>
        <c:lblAlgn val="ctr"/>
        <c:lblOffset val="100"/>
        <c:noMultiLvlLbl val="0"/>
      </c:catAx>
      <c:valAx>
        <c:axId val="77113984"/>
        <c:scaling>
          <c:orientation val="minMax"/>
        </c:scaling>
        <c:delete val="0"/>
        <c:axPos val="l"/>
        <c:numFmt formatCode="&quot;$&quot;#,##0_);[Red]\(&quot;$&quot;#,##0\)" sourceLinked="0"/>
        <c:majorTickMark val="out"/>
        <c:minorTickMark val="none"/>
        <c:tickLblPos val="nextTo"/>
        <c:txPr>
          <a:bodyPr/>
          <a:lstStyle/>
          <a:p>
            <a:pPr>
              <a:defRPr sz="1300">
                <a:latin typeface="Arial Narrow" pitchFamily="34" charset="0"/>
              </a:defRPr>
            </a:pPr>
            <a:endParaRPr lang="es-MX"/>
          </a:p>
        </c:txPr>
        <c:crossAx val="77112448"/>
        <c:crosses val="autoZero"/>
        <c:crossBetween val="between"/>
      </c:valAx>
    </c:plotArea>
    <c:legend>
      <c:legendPos val="r"/>
      <c:layout>
        <c:manualLayout>
          <c:xMode val="edge"/>
          <c:yMode val="edge"/>
          <c:x val="0.20431901968650665"/>
          <c:y val="0.11656384868715358"/>
          <c:w val="0.6004818101893743"/>
          <c:h val="0.10509854336461899"/>
        </c:manualLayout>
      </c:layout>
      <c:overlay val="0"/>
      <c:txPr>
        <a:bodyPr/>
        <a:lstStyle/>
        <a:p>
          <a:pPr>
            <a:defRPr sz="1400">
              <a:latin typeface="Arial Narrow" pitchFamily="34" charset="0"/>
            </a:defRPr>
          </a:pPr>
          <a:endParaRPr lang="es-MX"/>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smtClean="0"/>
              <a:t>Expectations of lower prices</a:t>
            </a:r>
          </a:p>
          <a:p>
            <a:pPr>
              <a:defRPr sz="2000"/>
            </a:pPr>
            <a:r>
              <a:rPr lang="en-US" sz="2000" dirty="0" smtClean="0"/>
              <a:t>with the harmonization mechanism of NRAs in the PA</a:t>
            </a:r>
            <a:endParaRPr lang="es-MX" sz="2000" dirty="0"/>
          </a:p>
        </c:rich>
      </c:tx>
      <c:layout/>
      <c:overlay val="0"/>
    </c:title>
    <c:autoTitleDeleted val="0"/>
    <c:plotArea>
      <c:layout/>
      <c:lineChart>
        <c:grouping val="standard"/>
        <c:varyColors val="0"/>
        <c:ser>
          <c:idx val="0"/>
          <c:order val="0"/>
          <c:spPr>
            <a:ln>
              <a:noFill/>
            </a:ln>
          </c:spPr>
          <c:marker>
            <c:symbol val="none"/>
          </c:marker>
          <c:trendline>
            <c:spPr>
              <a:ln w="101600">
                <a:solidFill>
                  <a:srgbClr val="F79646">
                    <a:lumMod val="75000"/>
                  </a:srgbClr>
                </a:solidFill>
              </a:ln>
            </c:spPr>
            <c:trendlineType val="log"/>
            <c:dispRSqr val="0"/>
            <c:dispEq val="0"/>
          </c:trendline>
          <c:cat>
            <c:strRef>
              <c:f>'[Gráfico 2 en Microsoft PowerPoint]Graf muestra '!$N$11:$Q$11</c:f>
              <c:strCache>
                <c:ptCount val="3"/>
                <c:pt idx="2">
                  <c:v>Tiempo</c:v>
                </c:pt>
              </c:strCache>
            </c:strRef>
          </c:cat>
          <c:val>
            <c:numRef>
              <c:f>'[Gráfico 2 en Microsoft PowerPoint]Graf muestra '!$N$12:$R$12</c:f>
              <c:numCache>
                <c:formatCode>General</c:formatCode>
                <c:ptCount val="5"/>
                <c:pt idx="0">
                  <c:v>71</c:v>
                </c:pt>
                <c:pt idx="1">
                  <c:v>51.435470888113763</c:v>
                </c:pt>
                <c:pt idx="2">
                  <c:v>38.100348806010196</c:v>
                </c:pt>
                <c:pt idx="3">
                  <c:v>26.670244164207141</c:v>
                </c:pt>
                <c:pt idx="4">
                  <c:v>12.13</c:v>
                </c:pt>
              </c:numCache>
            </c:numRef>
          </c:val>
          <c:smooth val="0"/>
        </c:ser>
        <c:dLbls>
          <c:showLegendKey val="0"/>
          <c:showVal val="0"/>
          <c:showCatName val="0"/>
          <c:showSerName val="0"/>
          <c:showPercent val="0"/>
          <c:showBubbleSize val="0"/>
        </c:dLbls>
        <c:marker val="1"/>
        <c:smooth val="0"/>
        <c:axId val="77547776"/>
        <c:axId val="77561856"/>
      </c:lineChart>
      <c:catAx>
        <c:axId val="77547776"/>
        <c:scaling>
          <c:orientation val="minMax"/>
        </c:scaling>
        <c:delete val="0"/>
        <c:axPos val="b"/>
        <c:numFmt formatCode="General" sourceLinked="1"/>
        <c:majorTickMark val="out"/>
        <c:minorTickMark val="none"/>
        <c:tickLblPos val="nextTo"/>
        <c:crossAx val="77561856"/>
        <c:crosses val="autoZero"/>
        <c:auto val="1"/>
        <c:lblAlgn val="ctr"/>
        <c:lblOffset val="100"/>
        <c:noMultiLvlLbl val="0"/>
      </c:catAx>
      <c:valAx>
        <c:axId val="77561856"/>
        <c:scaling>
          <c:orientation val="minMax"/>
        </c:scaling>
        <c:delete val="0"/>
        <c:axPos val="l"/>
        <c:numFmt formatCode="\$#,##0.0" sourceLinked="0"/>
        <c:majorTickMark val="out"/>
        <c:minorTickMark val="none"/>
        <c:tickLblPos val="nextTo"/>
        <c:crossAx val="77547776"/>
        <c:crosses val="autoZero"/>
        <c:crossBetween val="between"/>
        <c:majorUnit val="10"/>
      </c:valAx>
    </c:plotArea>
    <c:plotVisOnly val="1"/>
    <c:dispBlanksAs val="gap"/>
    <c:showDLblsOverMax val="0"/>
  </c:chart>
  <c:txPr>
    <a:bodyPr/>
    <a:lstStyle/>
    <a:p>
      <a:pPr>
        <a:defRPr sz="1400">
          <a:latin typeface="Arial Narrow" pitchFamily="34" charset="0"/>
        </a:defRPr>
      </a:pPr>
      <a:endParaRPr lang="es-MX"/>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Arial Narrow" pitchFamily="34" charset="0"/>
              </a:defRPr>
            </a:pPr>
            <a:r>
              <a:rPr lang="es-MX" dirty="0" err="1">
                <a:latin typeface="Arial Narrow" pitchFamily="34" charset="0"/>
              </a:rPr>
              <a:t>Projected</a:t>
            </a:r>
            <a:r>
              <a:rPr lang="es-MX" dirty="0">
                <a:latin typeface="Arial Narrow" pitchFamily="34" charset="0"/>
              </a:rPr>
              <a:t> </a:t>
            </a:r>
            <a:r>
              <a:rPr lang="es-MX" dirty="0" err="1">
                <a:latin typeface="Arial Narrow" pitchFamily="34" charset="0"/>
              </a:rPr>
              <a:t>Average</a:t>
            </a:r>
            <a:r>
              <a:rPr lang="es-MX" dirty="0">
                <a:latin typeface="Arial Narrow" pitchFamily="34" charset="0"/>
              </a:rPr>
              <a:t> Pocket </a:t>
            </a:r>
            <a:r>
              <a:rPr lang="es-MX" dirty="0" err="1">
                <a:latin typeface="Arial Narrow" pitchFamily="34" charset="0"/>
              </a:rPr>
              <a:t>Spending</a:t>
            </a:r>
            <a:r>
              <a:rPr lang="es-MX" dirty="0">
                <a:latin typeface="Arial Narrow" pitchFamily="34" charset="0"/>
              </a:rPr>
              <a:t> in </a:t>
            </a:r>
            <a:r>
              <a:rPr lang="es-MX" dirty="0" err="1">
                <a:latin typeface="Arial Narrow" pitchFamily="34" charset="0"/>
              </a:rPr>
              <a:t>Countries</a:t>
            </a:r>
            <a:r>
              <a:rPr lang="es-MX" dirty="0">
                <a:latin typeface="Arial Narrow" pitchFamily="34" charset="0"/>
              </a:rPr>
              <a:t> of </a:t>
            </a:r>
            <a:r>
              <a:rPr lang="es-MX" dirty="0" err="1">
                <a:latin typeface="Arial Narrow" pitchFamily="34" charset="0"/>
              </a:rPr>
              <a:t>the</a:t>
            </a:r>
            <a:r>
              <a:rPr lang="es-MX" dirty="0">
                <a:latin typeface="Arial Narrow" pitchFamily="34" charset="0"/>
              </a:rPr>
              <a:t> </a:t>
            </a:r>
            <a:r>
              <a:rPr lang="es-MX" dirty="0" err="1">
                <a:latin typeface="Arial Narrow" pitchFamily="34" charset="0"/>
              </a:rPr>
              <a:t>Pacific</a:t>
            </a:r>
            <a:r>
              <a:rPr lang="es-MX" dirty="0">
                <a:latin typeface="Arial Narrow" pitchFamily="34" charset="0"/>
              </a:rPr>
              <a:t> Alliance </a:t>
            </a:r>
          </a:p>
          <a:p>
            <a:pPr>
              <a:defRPr>
                <a:latin typeface="Arial Narrow" pitchFamily="34" charset="0"/>
              </a:defRPr>
            </a:pPr>
            <a:r>
              <a:rPr lang="es-MX" b="0" dirty="0">
                <a:latin typeface="Arial Narrow" pitchFamily="34" charset="0"/>
              </a:rPr>
              <a:t>(as a % of Total </a:t>
            </a:r>
            <a:r>
              <a:rPr lang="es-MX" b="0" dirty="0" err="1">
                <a:latin typeface="Arial Narrow" pitchFamily="34" charset="0"/>
              </a:rPr>
              <a:t>Health</a:t>
            </a:r>
            <a:r>
              <a:rPr lang="es-MX" b="0" dirty="0">
                <a:latin typeface="Arial Narrow" pitchFamily="34" charset="0"/>
              </a:rPr>
              <a:t> </a:t>
            </a:r>
            <a:r>
              <a:rPr lang="es-MX" b="0" dirty="0" err="1">
                <a:latin typeface="Arial Narrow" pitchFamily="34" charset="0"/>
              </a:rPr>
              <a:t>Expenditure</a:t>
            </a:r>
            <a:r>
              <a:rPr lang="es-MX" b="0" dirty="0">
                <a:latin typeface="Arial Narrow" pitchFamily="34" charset="0"/>
              </a:rPr>
              <a:t>)</a:t>
            </a:r>
          </a:p>
        </c:rich>
      </c:tx>
      <c:layout/>
      <c:overlay val="1"/>
    </c:title>
    <c:autoTitleDeleted val="0"/>
    <c:plotArea>
      <c:layout>
        <c:manualLayout>
          <c:layoutTarget val="inner"/>
          <c:xMode val="edge"/>
          <c:yMode val="edge"/>
          <c:x val="5.4588366027706253E-2"/>
          <c:y val="0.19028944298629338"/>
          <c:w val="0.92224154445149331"/>
          <c:h val="0.69373067949839606"/>
        </c:manualLayout>
      </c:layout>
      <c:barChart>
        <c:barDir val="col"/>
        <c:grouping val="clustered"/>
        <c:varyColors val="0"/>
        <c:ser>
          <c:idx val="0"/>
          <c:order val="0"/>
          <c:spPr>
            <a:solidFill>
              <a:schemeClr val="tx2">
                <a:lumMod val="75000"/>
              </a:schemeClr>
            </a:solidFill>
            <a:ln>
              <a:solidFill>
                <a:schemeClr val="tx1"/>
              </a:solidFill>
            </a:ln>
          </c:spPr>
          <c:invertIfNegative val="0"/>
          <c:dLbls>
            <c:txPr>
              <a:bodyPr/>
              <a:lstStyle/>
              <a:p>
                <a:pPr>
                  <a:defRPr sz="1300" b="1">
                    <a:latin typeface="Arial Narrow" pitchFamily="34" charset="0"/>
                  </a:defRPr>
                </a:pPr>
                <a:endParaRPr lang="es-MX"/>
              </a:p>
            </c:txPr>
            <c:showLegendKey val="0"/>
            <c:showVal val="1"/>
            <c:showCatName val="0"/>
            <c:showSerName val="0"/>
            <c:showPercent val="0"/>
            <c:showBubbleSize val="0"/>
            <c:showLeaderLines val="0"/>
          </c:dLbls>
          <c:trendline>
            <c:spPr>
              <a:ln w="28575">
                <a:solidFill>
                  <a:srgbClr val="FF0000"/>
                </a:solidFill>
              </a:ln>
            </c:spPr>
            <c:trendlineType val="power"/>
            <c:dispRSqr val="0"/>
            <c:dispEq val="0"/>
          </c:trendline>
          <c:cat>
            <c:strRef>
              <c:f>Hoja3!$B$6:$B$9</c:f>
              <c:strCache>
                <c:ptCount val="4"/>
                <c:pt idx="0">
                  <c:v>Actual </c:v>
                </c:pt>
                <c:pt idx="1">
                  <c:v>Year 1</c:v>
                </c:pt>
                <c:pt idx="2">
                  <c:v>Year 2</c:v>
                </c:pt>
                <c:pt idx="3">
                  <c:v>Year 3</c:v>
                </c:pt>
              </c:strCache>
            </c:strRef>
          </c:cat>
          <c:val>
            <c:numRef>
              <c:f>Hoja3!$C$6:$C$9</c:f>
              <c:numCache>
                <c:formatCode>General</c:formatCode>
                <c:ptCount val="4"/>
                <c:pt idx="0">
                  <c:v>32.729999999999997</c:v>
                </c:pt>
                <c:pt idx="1">
                  <c:v>22.91</c:v>
                </c:pt>
                <c:pt idx="2">
                  <c:v>19.63</c:v>
                </c:pt>
                <c:pt idx="3">
                  <c:v>16.36</c:v>
                </c:pt>
              </c:numCache>
            </c:numRef>
          </c:val>
        </c:ser>
        <c:dLbls>
          <c:showLegendKey val="0"/>
          <c:showVal val="0"/>
          <c:showCatName val="0"/>
          <c:showSerName val="0"/>
          <c:showPercent val="0"/>
          <c:showBubbleSize val="0"/>
        </c:dLbls>
        <c:gapWidth val="150"/>
        <c:axId val="80298368"/>
        <c:axId val="80299904"/>
      </c:barChart>
      <c:catAx>
        <c:axId val="80298368"/>
        <c:scaling>
          <c:orientation val="minMax"/>
        </c:scaling>
        <c:delete val="0"/>
        <c:axPos val="b"/>
        <c:majorTickMark val="out"/>
        <c:minorTickMark val="none"/>
        <c:tickLblPos val="nextTo"/>
        <c:txPr>
          <a:bodyPr/>
          <a:lstStyle/>
          <a:p>
            <a:pPr>
              <a:defRPr sz="1300">
                <a:latin typeface="Arial Narrow" pitchFamily="34" charset="0"/>
              </a:defRPr>
            </a:pPr>
            <a:endParaRPr lang="es-MX"/>
          </a:p>
        </c:txPr>
        <c:crossAx val="80299904"/>
        <c:crosses val="autoZero"/>
        <c:auto val="1"/>
        <c:lblAlgn val="ctr"/>
        <c:lblOffset val="100"/>
        <c:noMultiLvlLbl val="0"/>
      </c:catAx>
      <c:valAx>
        <c:axId val="80299904"/>
        <c:scaling>
          <c:orientation val="minMax"/>
          <c:max val="40"/>
        </c:scaling>
        <c:delete val="0"/>
        <c:axPos val="l"/>
        <c:numFmt formatCode="General" sourceLinked="1"/>
        <c:majorTickMark val="out"/>
        <c:minorTickMark val="none"/>
        <c:tickLblPos val="nextTo"/>
        <c:txPr>
          <a:bodyPr/>
          <a:lstStyle/>
          <a:p>
            <a:pPr>
              <a:defRPr sz="1300">
                <a:latin typeface="Arial Narrow" pitchFamily="34" charset="0"/>
              </a:defRPr>
            </a:pPr>
            <a:endParaRPr lang="es-MX"/>
          </a:p>
        </c:txPr>
        <c:crossAx val="80298368"/>
        <c:crosses val="autoZero"/>
        <c:crossBetween val="between"/>
        <c:majorUnit val="10"/>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20180-883B-4B37-97B0-AF855A884584}" type="doc">
      <dgm:prSet loTypeId="urn:microsoft.com/office/officeart/2005/8/layout/cycle1" loCatId="cycle" qsTypeId="urn:microsoft.com/office/officeart/2005/8/quickstyle/3d6" qsCatId="3D" csTypeId="urn:microsoft.com/office/officeart/2005/8/colors/accent1_2#1" csCatId="accent1" phldr="1"/>
      <dgm:spPr/>
      <dgm:t>
        <a:bodyPr/>
        <a:lstStyle/>
        <a:p>
          <a:endParaRPr lang="es-MX"/>
        </a:p>
      </dgm:t>
    </dgm:pt>
    <dgm:pt modelId="{EDCFCFA0-68AC-465B-AA1C-5F1266C31E56}">
      <dgm:prSet phldrT="[Texto]" custT="1"/>
      <dgm:spPr/>
      <dgm:t>
        <a:bodyPr/>
        <a:lstStyle/>
        <a:p>
          <a:r>
            <a:rPr lang="es-MX" sz="1700" b="0" dirty="0" smtClean="0">
              <a:latin typeface="Arial Narrow" pitchFamily="34" charset="0"/>
              <a:ea typeface="Arial Unicode MS" pitchFamily="34" charset="-128"/>
              <a:cs typeface="Times New Roman" pitchFamily="18" charset="0"/>
            </a:rPr>
            <a:t>Marketing</a:t>
          </a:r>
          <a:endParaRPr lang="es-MX" sz="1700" b="0" dirty="0">
            <a:latin typeface="Arial Narrow" pitchFamily="34" charset="0"/>
            <a:ea typeface="Arial Unicode MS" pitchFamily="34" charset="-128"/>
            <a:cs typeface="Times New Roman" pitchFamily="18" charset="0"/>
          </a:endParaRPr>
        </a:p>
      </dgm:t>
    </dgm:pt>
    <dgm:pt modelId="{8DE24327-970E-4638-B9B3-00658C21281B}" type="parTrans" cxnId="{CA28BABD-4B2D-4C77-8E94-C4ED93AC227F}">
      <dgm:prSet/>
      <dgm:spPr/>
      <dgm:t>
        <a:bodyPr/>
        <a:lstStyle/>
        <a:p>
          <a:endParaRPr lang="es-MX"/>
        </a:p>
      </dgm:t>
    </dgm:pt>
    <dgm:pt modelId="{0A1A6583-2C1D-4B75-B64D-1ACCBD526D36}" type="sibTrans" cxnId="{CA28BABD-4B2D-4C77-8E94-C4ED93AC227F}">
      <dgm:prSet/>
      <dgm:spPr>
        <a:solidFill>
          <a:srgbClr val="FF9900"/>
        </a:solidFill>
      </dgm:spPr>
      <dgm:t>
        <a:bodyPr/>
        <a:lstStyle/>
        <a:p>
          <a:endParaRPr lang="es-MX"/>
        </a:p>
      </dgm:t>
    </dgm:pt>
    <dgm:pt modelId="{322131A8-F826-4CE3-8BE2-C1603F36187D}">
      <dgm:prSet phldrT="[Texto]" custT="1"/>
      <dgm:spPr/>
      <dgm:t>
        <a:bodyPr/>
        <a:lstStyle/>
        <a:p>
          <a:r>
            <a:rPr lang="es-MX" sz="1800" dirty="0" err="1" smtClean="0">
              <a:latin typeface="Arial Narrow" pitchFamily="34" charset="0"/>
            </a:rPr>
            <a:t>Advertising</a:t>
          </a:r>
          <a:endParaRPr lang="es-MX" sz="1800" dirty="0">
            <a:latin typeface="Arial Narrow" pitchFamily="34" charset="0"/>
          </a:endParaRPr>
        </a:p>
      </dgm:t>
    </dgm:pt>
    <dgm:pt modelId="{FB135597-A3B8-42FF-B718-C8E974139526}" type="parTrans" cxnId="{C422C97F-9746-4774-9ED4-940BE770C203}">
      <dgm:prSet/>
      <dgm:spPr/>
      <dgm:t>
        <a:bodyPr/>
        <a:lstStyle/>
        <a:p>
          <a:endParaRPr lang="es-MX"/>
        </a:p>
      </dgm:t>
    </dgm:pt>
    <dgm:pt modelId="{84B6F09A-7DBC-48A8-A4F1-17F89EEC29DC}" type="sibTrans" cxnId="{C422C97F-9746-4774-9ED4-940BE770C203}">
      <dgm:prSet/>
      <dgm:spPr>
        <a:solidFill>
          <a:srgbClr val="FF9900"/>
        </a:solidFill>
      </dgm:spPr>
      <dgm:t>
        <a:bodyPr/>
        <a:lstStyle/>
        <a:p>
          <a:endParaRPr lang="es-MX"/>
        </a:p>
      </dgm:t>
    </dgm:pt>
    <dgm:pt modelId="{FCE064D5-B664-4F8B-AB98-8E2A08A79D0D}">
      <dgm:prSet phldrT="[Texto]" custT="1"/>
      <dgm:spPr/>
      <dgm:t>
        <a:bodyPr/>
        <a:lstStyle/>
        <a:p>
          <a:r>
            <a:rPr lang="es-MX" sz="2000" dirty="0" err="1" smtClean="0">
              <a:latin typeface="Arial Narrow" pitchFamily="34" charset="0"/>
            </a:rPr>
            <a:t>Retail</a:t>
          </a:r>
          <a:r>
            <a:rPr lang="es-MX" sz="2000" dirty="0" smtClean="0">
              <a:latin typeface="Arial Narrow" pitchFamily="34" charset="0"/>
            </a:rPr>
            <a:t> and </a:t>
          </a:r>
          <a:r>
            <a:rPr lang="es-MX" sz="2000" dirty="0" err="1" smtClean="0">
              <a:latin typeface="Arial Narrow" pitchFamily="34" charset="0"/>
            </a:rPr>
            <a:t>supply</a:t>
          </a:r>
          <a:endParaRPr lang="es-MX" sz="2000" dirty="0">
            <a:latin typeface="Arial Narrow" pitchFamily="34" charset="0"/>
          </a:endParaRPr>
        </a:p>
      </dgm:t>
    </dgm:pt>
    <dgm:pt modelId="{76A14C64-08DF-422C-AE77-BF66919B3483}" type="parTrans" cxnId="{07EC398B-413E-40C3-8A9C-FAE2BAF21324}">
      <dgm:prSet/>
      <dgm:spPr/>
      <dgm:t>
        <a:bodyPr/>
        <a:lstStyle/>
        <a:p>
          <a:endParaRPr lang="es-MX"/>
        </a:p>
      </dgm:t>
    </dgm:pt>
    <dgm:pt modelId="{4E4CAA55-C6C0-470F-A2C8-BDCBE87A211D}" type="sibTrans" cxnId="{07EC398B-413E-40C3-8A9C-FAE2BAF21324}">
      <dgm:prSet/>
      <dgm:spPr>
        <a:solidFill>
          <a:srgbClr val="FF9900"/>
        </a:solidFill>
      </dgm:spPr>
      <dgm:t>
        <a:bodyPr/>
        <a:lstStyle/>
        <a:p>
          <a:endParaRPr lang="es-MX"/>
        </a:p>
      </dgm:t>
    </dgm:pt>
    <dgm:pt modelId="{00DD6C83-371B-4489-AD5D-C9C2DB959B0E}">
      <dgm:prSet phldrT="[Texto]" custT="1"/>
      <dgm:spPr/>
      <dgm:t>
        <a:bodyPr/>
        <a:lstStyle/>
        <a:p>
          <a:r>
            <a:rPr lang="es-MX" sz="1800" dirty="0" err="1" smtClean="0">
              <a:latin typeface="Arial Narrow" pitchFamily="34" charset="0"/>
            </a:rPr>
            <a:t>Production</a:t>
          </a:r>
          <a:endParaRPr lang="es-MX" sz="1800" dirty="0">
            <a:latin typeface="Arial Narrow" pitchFamily="34" charset="0"/>
          </a:endParaRPr>
        </a:p>
      </dgm:t>
    </dgm:pt>
    <dgm:pt modelId="{27A3D516-1966-4FBD-BB72-025E4CFFCB90}" type="parTrans" cxnId="{B2D12AFA-C64F-4802-976C-950480196229}">
      <dgm:prSet/>
      <dgm:spPr/>
      <dgm:t>
        <a:bodyPr/>
        <a:lstStyle/>
        <a:p>
          <a:endParaRPr lang="es-MX"/>
        </a:p>
      </dgm:t>
    </dgm:pt>
    <dgm:pt modelId="{4E7A261C-17F3-4152-A77F-C4FB0F1AACAC}" type="sibTrans" cxnId="{B2D12AFA-C64F-4802-976C-950480196229}">
      <dgm:prSet/>
      <dgm:spPr>
        <a:solidFill>
          <a:srgbClr val="FF9900"/>
        </a:solidFill>
      </dgm:spPr>
      <dgm:t>
        <a:bodyPr/>
        <a:lstStyle/>
        <a:p>
          <a:endParaRPr lang="es-MX"/>
        </a:p>
      </dgm:t>
    </dgm:pt>
    <dgm:pt modelId="{19D4A20C-2BE8-4EED-B303-5C0DE968791D}">
      <dgm:prSet phldrT="[Texto]" custT="1"/>
      <dgm:spPr/>
      <dgm:t>
        <a:bodyPr/>
        <a:lstStyle/>
        <a:p>
          <a:r>
            <a:rPr lang="es-MX" sz="1800" dirty="0" err="1" smtClean="0">
              <a:latin typeface="Arial Narrow" pitchFamily="34" charset="0"/>
            </a:rPr>
            <a:t>Exports</a:t>
          </a:r>
          <a:endParaRPr lang="es-MX" sz="1800" dirty="0">
            <a:latin typeface="Arial Narrow" pitchFamily="34" charset="0"/>
          </a:endParaRPr>
        </a:p>
      </dgm:t>
    </dgm:pt>
    <dgm:pt modelId="{69B34072-B1D1-4E4E-95E9-BAD74A63E155}" type="sibTrans" cxnId="{0979F99E-386E-4EF6-B20E-893510D5C164}">
      <dgm:prSet/>
      <dgm:spPr>
        <a:solidFill>
          <a:srgbClr val="FF9900"/>
        </a:solidFill>
      </dgm:spPr>
      <dgm:t>
        <a:bodyPr/>
        <a:lstStyle/>
        <a:p>
          <a:endParaRPr lang="es-MX"/>
        </a:p>
      </dgm:t>
    </dgm:pt>
    <dgm:pt modelId="{B6052A3F-EA46-4187-B6C0-F23A9E92AEE0}" type="parTrans" cxnId="{0979F99E-386E-4EF6-B20E-893510D5C164}">
      <dgm:prSet/>
      <dgm:spPr/>
      <dgm:t>
        <a:bodyPr/>
        <a:lstStyle/>
        <a:p>
          <a:endParaRPr lang="es-MX"/>
        </a:p>
      </dgm:t>
    </dgm:pt>
    <dgm:pt modelId="{6F9005A5-3B73-4FFF-9E1C-E8FD83E5836A}">
      <dgm:prSet phldrT="[Texto]" custT="1"/>
      <dgm:spPr/>
      <dgm:t>
        <a:bodyPr/>
        <a:lstStyle/>
        <a:p>
          <a:r>
            <a:rPr lang="es-MX" sz="1800" dirty="0" err="1" smtClean="0">
              <a:latin typeface="Arial Narrow" pitchFamily="34" charset="0"/>
            </a:rPr>
            <a:t>Distribution</a:t>
          </a:r>
          <a:endParaRPr lang="es-MX" sz="1800" dirty="0">
            <a:latin typeface="Arial Narrow" pitchFamily="34" charset="0"/>
          </a:endParaRPr>
        </a:p>
      </dgm:t>
    </dgm:pt>
    <dgm:pt modelId="{4FE10DE9-9125-4307-B8AC-0E6A8FE9C9B0}" type="parTrans" cxnId="{D977DF3F-56A9-4AE3-8F76-621283A10146}">
      <dgm:prSet/>
      <dgm:spPr/>
      <dgm:t>
        <a:bodyPr/>
        <a:lstStyle/>
        <a:p>
          <a:endParaRPr lang="es-MX"/>
        </a:p>
      </dgm:t>
    </dgm:pt>
    <dgm:pt modelId="{83359F53-9F3D-4521-BCFE-BE11E845ACA4}" type="sibTrans" cxnId="{D977DF3F-56A9-4AE3-8F76-621283A10146}">
      <dgm:prSet/>
      <dgm:spPr>
        <a:solidFill>
          <a:srgbClr val="FF9900"/>
        </a:solidFill>
      </dgm:spPr>
      <dgm:t>
        <a:bodyPr/>
        <a:lstStyle/>
        <a:p>
          <a:endParaRPr lang="es-MX"/>
        </a:p>
      </dgm:t>
    </dgm:pt>
    <dgm:pt modelId="{DAFE1B13-B516-4205-AB3D-20707D5F11C3}">
      <dgm:prSet phldrT="[Texto]" custT="1"/>
      <dgm:spPr/>
      <dgm:t>
        <a:bodyPr/>
        <a:lstStyle/>
        <a:p>
          <a:r>
            <a:rPr lang="es-MX" sz="1800" dirty="0" err="1" smtClean="0">
              <a:latin typeface="Arial Narrow" pitchFamily="34" charset="0"/>
            </a:rPr>
            <a:t>Imports</a:t>
          </a:r>
          <a:endParaRPr lang="es-MX" sz="1800" dirty="0">
            <a:latin typeface="Arial Narrow" pitchFamily="34" charset="0"/>
          </a:endParaRPr>
        </a:p>
      </dgm:t>
    </dgm:pt>
    <dgm:pt modelId="{0323053B-DCBA-42DD-92C0-5898112BFACF}" type="sibTrans" cxnId="{EDAA64E3-0670-4B2E-BCF2-29B3E1C4E249}">
      <dgm:prSet/>
      <dgm:spPr>
        <a:solidFill>
          <a:srgbClr val="FF9900"/>
        </a:solidFill>
      </dgm:spPr>
      <dgm:t>
        <a:bodyPr/>
        <a:lstStyle/>
        <a:p>
          <a:endParaRPr lang="es-MX"/>
        </a:p>
      </dgm:t>
    </dgm:pt>
    <dgm:pt modelId="{0A8E0257-6409-47CD-BF44-DC1CB898E0AE}" type="parTrans" cxnId="{EDAA64E3-0670-4B2E-BCF2-29B3E1C4E249}">
      <dgm:prSet/>
      <dgm:spPr/>
      <dgm:t>
        <a:bodyPr/>
        <a:lstStyle/>
        <a:p>
          <a:endParaRPr lang="es-MX"/>
        </a:p>
      </dgm:t>
    </dgm:pt>
    <dgm:pt modelId="{4A04D3C5-BD24-4659-B9E3-BC605BA7F40B}" type="pres">
      <dgm:prSet presAssocID="{3A720180-883B-4B37-97B0-AF855A884584}" presName="cycle" presStyleCnt="0">
        <dgm:presLayoutVars>
          <dgm:dir/>
          <dgm:resizeHandles val="exact"/>
        </dgm:presLayoutVars>
      </dgm:prSet>
      <dgm:spPr/>
      <dgm:t>
        <a:bodyPr/>
        <a:lstStyle/>
        <a:p>
          <a:endParaRPr lang="es-MX"/>
        </a:p>
      </dgm:t>
    </dgm:pt>
    <dgm:pt modelId="{6ED8C8D5-0D6F-4396-BE34-AF0521F1AE70}" type="pres">
      <dgm:prSet presAssocID="{EDCFCFA0-68AC-465B-AA1C-5F1266C31E56}" presName="dummy" presStyleCnt="0"/>
      <dgm:spPr/>
      <dgm:t>
        <a:bodyPr/>
        <a:lstStyle/>
        <a:p>
          <a:endParaRPr lang="es-MX"/>
        </a:p>
      </dgm:t>
    </dgm:pt>
    <dgm:pt modelId="{0671991A-2C35-490F-8231-DF3BF4A6B0A7}" type="pres">
      <dgm:prSet presAssocID="{EDCFCFA0-68AC-465B-AA1C-5F1266C31E56}" presName="node" presStyleLbl="revTx" presStyleIdx="0" presStyleCnt="7" custAng="0" custRadScaleRad="99775" custRadScaleInc="-1576">
        <dgm:presLayoutVars>
          <dgm:bulletEnabled val="1"/>
        </dgm:presLayoutVars>
      </dgm:prSet>
      <dgm:spPr/>
      <dgm:t>
        <a:bodyPr/>
        <a:lstStyle/>
        <a:p>
          <a:endParaRPr lang="es-MX"/>
        </a:p>
      </dgm:t>
    </dgm:pt>
    <dgm:pt modelId="{1A9955A6-F53B-4D40-B279-239833923987}" type="pres">
      <dgm:prSet presAssocID="{0A1A6583-2C1D-4B75-B64D-1ACCBD526D36}" presName="sibTrans" presStyleLbl="node1" presStyleIdx="0" presStyleCnt="7"/>
      <dgm:spPr/>
      <dgm:t>
        <a:bodyPr/>
        <a:lstStyle/>
        <a:p>
          <a:endParaRPr lang="es-MX"/>
        </a:p>
      </dgm:t>
    </dgm:pt>
    <dgm:pt modelId="{3D06D879-33D1-4AED-B610-D397E201908B}" type="pres">
      <dgm:prSet presAssocID="{DAFE1B13-B516-4205-AB3D-20707D5F11C3}" presName="dummy" presStyleCnt="0"/>
      <dgm:spPr/>
      <dgm:t>
        <a:bodyPr/>
        <a:lstStyle/>
        <a:p>
          <a:endParaRPr lang="es-MX"/>
        </a:p>
      </dgm:t>
    </dgm:pt>
    <dgm:pt modelId="{E32EA45D-8EB5-475F-8362-489840809567}" type="pres">
      <dgm:prSet presAssocID="{DAFE1B13-B516-4205-AB3D-20707D5F11C3}" presName="node" presStyleLbl="revTx" presStyleIdx="1" presStyleCnt="7" custRadScaleRad="95296" custRadScaleInc="-12225">
        <dgm:presLayoutVars>
          <dgm:bulletEnabled val="1"/>
        </dgm:presLayoutVars>
      </dgm:prSet>
      <dgm:spPr/>
      <dgm:t>
        <a:bodyPr/>
        <a:lstStyle/>
        <a:p>
          <a:endParaRPr lang="es-MX"/>
        </a:p>
      </dgm:t>
    </dgm:pt>
    <dgm:pt modelId="{E3550696-5B6D-4482-BBDB-92D184AC6109}" type="pres">
      <dgm:prSet presAssocID="{0323053B-DCBA-42DD-92C0-5898112BFACF}" presName="sibTrans" presStyleLbl="node1" presStyleIdx="1" presStyleCnt="7"/>
      <dgm:spPr/>
      <dgm:t>
        <a:bodyPr/>
        <a:lstStyle/>
        <a:p>
          <a:endParaRPr lang="es-MX"/>
        </a:p>
      </dgm:t>
    </dgm:pt>
    <dgm:pt modelId="{0CD772C1-7037-4318-934D-E073E45F85BA}" type="pres">
      <dgm:prSet presAssocID="{19D4A20C-2BE8-4EED-B303-5C0DE968791D}" presName="dummy" presStyleCnt="0"/>
      <dgm:spPr/>
      <dgm:t>
        <a:bodyPr/>
        <a:lstStyle/>
        <a:p>
          <a:endParaRPr lang="es-MX"/>
        </a:p>
      </dgm:t>
    </dgm:pt>
    <dgm:pt modelId="{05593592-37EC-46C8-B062-E41AC98B3108}" type="pres">
      <dgm:prSet presAssocID="{19D4A20C-2BE8-4EED-B303-5C0DE968791D}" presName="node" presStyleLbl="revTx" presStyleIdx="2" presStyleCnt="7" custRadScaleRad="94237" custRadScaleInc="19068">
        <dgm:presLayoutVars>
          <dgm:bulletEnabled val="1"/>
        </dgm:presLayoutVars>
      </dgm:prSet>
      <dgm:spPr/>
      <dgm:t>
        <a:bodyPr/>
        <a:lstStyle/>
        <a:p>
          <a:endParaRPr lang="es-MX"/>
        </a:p>
      </dgm:t>
    </dgm:pt>
    <dgm:pt modelId="{62A74569-302B-4B38-9509-C5AB184F3F37}" type="pres">
      <dgm:prSet presAssocID="{69B34072-B1D1-4E4E-95E9-BAD74A63E155}" presName="sibTrans" presStyleLbl="node1" presStyleIdx="2" presStyleCnt="7"/>
      <dgm:spPr/>
      <dgm:t>
        <a:bodyPr/>
        <a:lstStyle/>
        <a:p>
          <a:endParaRPr lang="es-MX"/>
        </a:p>
      </dgm:t>
    </dgm:pt>
    <dgm:pt modelId="{A488D36F-09A1-4BA7-9EF9-ED060D9E3D24}" type="pres">
      <dgm:prSet presAssocID="{322131A8-F826-4CE3-8BE2-C1603F36187D}" presName="dummy" presStyleCnt="0"/>
      <dgm:spPr/>
      <dgm:t>
        <a:bodyPr/>
        <a:lstStyle/>
        <a:p>
          <a:endParaRPr lang="es-MX"/>
        </a:p>
      </dgm:t>
    </dgm:pt>
    <dgm:pt modelId="{68023F10-3C0D-4FD2-9690-389A6F2D49EB}" type="pres">
      <dgm:prSet presAssocID="{322131A8-F826-4CE3-8BE2-C1603F36187D}" presName="node" presStyleLbl="revTx" presStyleIdx="3" presStyleCnt="7" custRadScaleRad="100143" custRadScaleInc="-11947">
        <dgm:presLayoutVars>
          <dgm:bulletEnabled val="1"/>
        </dgm:presLayoutVars>
      </dgm:prSet>
      <dgm:spPr/>
      <dgm:t>
        <a:bodyPr/>
        <a:lstStyle/>
        <a:p>
          <a:endParaRPr lang="es-MX"/>
        </a:p>
      </dgm:t>
    </dgm:pt>
    <dgm:pt modelId="{D8A3F8E3-96E1-42E5-91E9-1199AC4D2346}" type="pres">
      <dgm:prSet presAssocID="{84B6F09A-7DBC-48A8-A4F1-17F89EEC29DC}" presName="sibTrans" presStyleLbl="node1" presStyleIdx="3" presStyleCnt="7" custLinFactNeighborX="-261" custLinFactNeighborY="-1106"/>
      <dgm:spPr/>
      <dgm:t>
        <a:bodyPr/>
        <a:lstStyle/>
        <a:p>
          <a:endParaRPr lang="es-MX"/>
        </a:p>
      </dgm:t>
    </dgm:pt>
    <dgm:pt modelId="{F2DEEDEE-A97F-4FB1-AADA-861172D1FBD5}" type="pres">
      <dgm:prSet presAssocID="{FCE064D5-B664-4F8B-AB98-8E2A08A79D0D}" presName="dummy" presStyleCnt="0"/>
      <dgm:spPr/>
      <dgm:t>
        <a:bodyPr/>
        <a:lstStyle/>
        <a:p>
          <a:endParaRPr lang="es-MX"/>
        </a:p>
      </dgm:t>
    </dgm:pt>
    <dgm:pt modelId="{D5004BDA-B81E-4F31-BF0C-D2087DD1AACE}" type="pres">
      <dgm:prSet presAssocID="{FCE064D5-B664-4F8B-AB98-8E2A08A79D0D}" presName="node" presStyleLbl="revTx" presStyleIdx="4" presStyleCnt="7">
        <dgm:presLayoutVars>
          <dgm:bulletEnabled val="1"/>
        </dgm:presLayoutVars>
      </dgm:prSet>
      <dgm:spPr/>
      <dgm:t>
        <a:bodyPr/>
        <a:lstStyle/>
        <a:p>
          <a:endParaRPr lang="es-MX"/>
        </a:p>
      </dgm:t>
    </dgm:pt>
    <dgm:pt modelId="{CD876036-1182-447B-91BF-D08772592339}" type="pres">
      <dgm:prSet presAssocID="{4E4CAA55-C6C0-470F-A2C8-BDCBE87A211D}" presName="sibTrans" presStyleLbl="node1" presStyleIdx="4" presStyleCnt="7"/>
      <dgm:spPr/>
      <dgm:t>
        <a:bodyPr/>
        <a:lstStyle/>
        <a:p>
          <a:endParaRPr lang="es-MX"/>
        </a:p>
      </dgm:t>
    </dgm:pt>
    <dgm:pt modelId="{98F20238-0D5A-4D24-88E9-CE4846CC6E24}" type="pres">
      <dgm:prSet presAssocID="{00DD6C83-371B-4489-AD5D-C9C2DB959B0E}" presName="dummy" presStyleCnt="0"/>
      <dgm:spPr/>
      <dgm:t>
        <a:bodyPr/>
        <a:lstStyle/>
        <a:p>
          <a:endParaRPr lang="es-MX"/>
        </a:p>
      </dgm:t>
    </dgm:pt>
    <dgm:pt modelId="{1C67A62F-FFDF-44B8-AD1B-96471C3B6B94}" type="pres">
      <dgm:prSet presAssocID="{00DD6C83-371B-4489-AD5D-C9C2DB959B0E}" presName="node" presStyleLbl="revTx" presStyleIdx="5" presStyleCnt="7">
        <dgm:presLayoutVars>
          <dgm:bulletEnabled val="1"/>
        </dgm:presLayoutVars>
      </dgm:prSet>
      <dgm:spPr/>
      <dgm:t>
        <a:bodyPr/>
        <a:lstStyle/>
        <a:p>
          <a:endParaRPr lang="es-MX"/>
        </a:p>
      </dgm:t>
    </dgm:pt>
    <dgm:pt modelId="{ECAE70F3-6969-47A6-8276-CBE26134948F}" type="pres">
      <dgm:prSet presAssocID="{4E7A261C-17F3-4152-A77F-C4FB0F1AACAC}" presName="sibTrans" presStyleLbl="node1" presStyleIdx="5" presStyleCnt="7"/>
      <dgm:spPr/>
      <dgm:t>
        <a:bodyPr/>
        <a:lstStyle/>
        <a:p>
          <a:endParaRPr lang="es-MX"/>
        </a:p>
      </dgm:t>
    </dgm:pt>
    <dgm:pt modelId="{678DB83F-6348-4C5A-88A4-545916A00BFB}" type="pres">
      <dgm:prSet presAssocID="{6F9005A5-3B73-4FFF-9E1C-E8FD83E5836A}" presName="dummy" presStyleCnt="0"/>
      <dgm:spPr/>
    </dgm:pt>
    <dgm:pt modelId="{F987F79E-4980-457F-9FB9-1440722D15DA}" type="pres">
      <dgm:prSet presAssocID="{6F9005A5-3B73-4FFF-9E1C-E8FD83E5836A}" presName="node" presStyleLbl="revTx" presStyleIdx="6" presStyleCnt="7" custRadScaleRad="100898" custRadScaleInc="-6063">
        <dgm:presLayoutVars>
          <dgm:bulletEnabled val="1"/>
        </dgm:presLayoutVars>
      </dgm:prSet>
      <dgm:spPr/>
      <dgm:t>
        <a:bodyPr/>
        <a:lstStyle/>
        <a:p>
          <a:endParaRPr lang="es-MX"/>
        </a:p>
      </dgm:t>
    </dgm:pt>
    <dgm:pt modelId="{91071F34-7CF2-479E-A31F-DD62AA69ABBB}" type="pres">
      <dgm:prSet presAssocID="{83359F53-9F3D-4521-BCFE-BE11E845ACA4}" presName="sibTrans" presStyleLbl="node1" presStyleIdx="6" presStyleCnt="7"/>
      <dgm:spPr/>
      <dgm:t>
        <a:bodyPr/>
        <a:lstStyle/>
        <a:p>
          <a:endParaRPr lang="es-MX"/>
        </a:p>
      </dgm:t>
    </dgm:pt>
  </dgm:ptLst>
  <dgm:cxnLst>
    <dgm:cxn modelId="{98C1B06D-32FD-4CA6-881E-ED1F11180665}" type="presOf" srcId="{3A720180-883B-4B37-97B0-AF855A884584}" destId="{4A04D3C5-BD24-4659-B9E3-BC605BA7F40B}" srcOrd="0" destOrd="0" presId="urn:microsoft.com/office/officeart/2005/8/layout/cycle1"/>
    <dgm:cxn modelId="{0C7F4B2B-E3D2-475D-A308-9DEA1D1665A0}" type="presOf" srcId="{6F9005A5-3B73-4FFF-9E1C-E8FD83E5836A}" destId="{F987F79E-4980-457F-9FB9-1440722D15DA}" srcOrd="0" destOrd="0" presId="urn:microsoft.com/office/officeart/2005/8/layout/cycle1"/>
    <dgm:cxn modelId="{06B1C34F-ABC8-4161-84EA-6376BF92D0F0}" type="presOf" srcId="{69B34072-B1D1-4E4E-95E9-BAD74A63E155}" destId="{62A74569-302B-4B38-9509-C5AB184F3F37}" srcOrd="0" destOrd="0" presId="urn:microsoft.com/office/officeart/2005/8/layout/cycle1"/>
    <dgm:cxn modelId="{EC7B9A77-C59C-41CE-AF1F-94BB0EDD300F}" type="presOf" srcId="{4E4CAA55-C6C0-470F-A2C8-BDCBE87A211D}" destId="{CD876036-1182-447B-91BF-D08772592339}" srcOrd="0" destOrd="0" presId="urn:microsoft.com/office/officeart/2005/8/layout/cycle1"/>
    <dgm:cxn modelId="{B2D12AFA-C64F-4802-976C-950480196229}" srcId="{3A720180-883B-4B37-97B0-AF855A884584}" destId="{00DD6C83-371B-4489-AD5D-C9C2DB959B0E}" srcOrd="5" destOrd="0" parTransId="{27A3D516-1966-4FBD-BB72-025E4CFFCB90}" sibTransId="{4E7A261C-17F3-4152-A77F-C4FB0F1AACAC}"/>
    <dgm:cxn modelId="{07EC398B-413E-40C3-8A9C-FAE2BAF21324}" srcId="{3A720180-883B-4B37-97B0-AF855A884584}" destId="{FCE064D5-B664-4F8B-AB98-8E2A08A79D0D}" srcOrd="4" destOrd="0" parTransId="{76A14C64-08DF-422C-AE77-BF66919B3483}" sibTransId="{4E4CAA55-C6C0-470F-A2C8-BDCBE87A211D}"/>
    <dgm:cxn modelId="{20848127-A7E8-4AC1-9149-E10EF5620BC1}" type="presOf" srcId="{DAFE1B13-B516-4205-AB3D-20707D5F11C3}" destId="{E32EA45D-8EB5-475F-8362-489840809567}" srcOrd="0" destOrd="0" presId="urn:microsoft.com/office/officeart/2005/8/layout/cycle1"/>
    <dgm:cxn modelId="{EEF96502-1CED-41BD-B0B4-6A209154D86E}" type="presOf" srcId="{83359F53-9F3D-4521-BCFE-BE11E845ACA4}" destId="{91071F34-7CF2-479E-A31F-DD62AA69ABBB}" srcOrd="0" destOrd="0" presId="urn:microsoft.com/office/officeart/2005/8/layout/cycle1"/>
    <dgm:cxn modelId="{340DDDD7-D449-42D5-B0DB-45C127E0A307}" type="presOf" srcId="{0A1A6583-2C1D-4B75-B64D-1ACCBD526D36}" destId="{1A9955A6-F53B-4D40-B279-239833923987}" srcOrd="0" destOrd="0" presId="urn:microsoft.com/office/officeart/2005/8/layout/cycle1"/>
    <dgm:cxn modelId="{C422C97F-9746-4774-9ED4-940BE770C203}" srcId="{3A720180-883B-4B37-97B0-AF855A884584}" destId="{322131A8-F826-4CE3-8BE2-C1603F36187D}" srcOrd="3" destOrd="0" parTransId="{FB135597-A3B8-42FF-B718-C8E974139526}" sibTransId="{84B6F09A-7DBC-48A8-A4F1-17F89EEC29DC}"/>
    <dgm:cxn modelId="{23820805-0E7E-4B68-90C7-6D00FE6A3F71}" type="presOf" srcId="{0323053B-DCBA-42DD-92C0-5898112BFACF}" destId="{E3550696-5B6D-4482-BBDB-92D184AC6109}" srcOrd="0" destOrd="0" presId="urn:microsoft.com/office/officeart/2005/8/layout/cycle1"/>
    <dgm:cxn modelId="{EDAA64E3-0670-4B2E-BCF2-29B3E1C4E249}" srcId="{3A720180-883B-4B37-97B0-AF855A884584}" destId="{DAFE1B13-B516-4205-AB3D-20707D5F11C3}" srcOrd="1" destOrd="0" parTransId="{0A8E0257-6409-47CD-BF44-DC1CB898E0AE}" sibTransId="{0323053B-DCBA-42DD-92C0-5898112BFACF}"/>
    <dgm:cxn modelId="{44BE8496-B60D-4014-9CE9-4CC58CDDEF64}" type="presOf" srcId="{84B6F09A-7DBC-48A8-A4F1-17F89EEC29DC}" destId="{D8A3F8E3-96E1-42E5-91E9-1199AC4D2346}" srcOrd="0" destOrd="0" presId="urn:microsoft.com/office/officeart/2005/8/layout/cycle1"/>
    <dgm:cxn modelId="{9B0FF3DD-17B1-4694-B1E2-EAA0CAE89566}" type="presOf" srcId="{FCE064D5-B664-4F8B-AB98-8E2A08A79D0D}" destId="{D5004BDA-B81E-4F31-BF0C-D2087DD1AACE}" srcOrd="0" destOrd="0" presId="urn:microsoft.com/office/officeart/2005/8/layout/cycle1"/>
    <dgm:cxn modelId="{60185A35-9D86-497C-A963-656E000B1FA6}" type="presOf" srcId="{322131A8-F826-4CE3-8BE2-C1603F36187D}" destId="{68023F10-3C0D-4FD2-9690-389A6F2D49EB}" srcOrd="0" destOrd="0" presId="urn:microsoft.com/office/officeart/2005/8/layout/cycle1"/>
    <dgm:cxn modelId="{C7F1C666-4121-436F-94B1-18E278D921F0}" type="presOf" srcId="{EDCFCFA0-68AC-465B-AA1C-5F1266C31E56}" destId="{0671991A-2C35-490F-8231-DF3BF4A6B0A7}" srcOrd="0" destOrd="0" presId="urn:microsoft.com/office/officeart/2005/8/layout/cycle1"/>
    <dgm:cxn modelId="{858DBB80-58DC-4D03-AE21-1D0FD2ADAE57}" type="presOf" srcId="{19D4A20C-2BE8-4EED-B303-5C0DE968791D}" destId="{05593592-37EC-46C8-B062-E41AC98B3108}" srcOrd="0" destOrd="0" presId="urn:microsoft.com/office/officeart/2005/8/layout/cycle1"/>
    <dgm:cxn modelId="{0979F99E-386E-4EF6-B20E-893510D5C164}" srcId="{3A720180-883B-4B37-97B0-AF855A884584}" destId="{19D4A20C-2BE8-4EED-B303-5C0DE968791D}" srcOrd="2" destOrd="0" parTransId="{B6052A3F-EA46-4187-B6C0-F23A9E92AEE0}" sibTransId="{69B34072-B1D1-4E4E-95E9-BAD74A63E155}"/>
    <dgm:cxn modelId="{D977DF3F-56A9-4AE3-8F76-621283A10146}" srcId="{3A720180-883B-4B37-97B0-AF855A884584}" destId="{6F9005A5-3B73-4FFF-9E1C-E8FD83E5836A}" srcOrd="6" destOrd="0" parTransId="{4FE10DE9-9125-4307-B8AC-0E6A8FE9C9B0}" sibTransId="{83359F53-9F3D-4521-BCFE-BE11E845ACA4}"/>
    <dgm:cxn modelId="{79DD5B2D-B22D-456A-B7D8-2C8EDA7E7EFD}" type="presOf" srcId="{4E7A261C-17F3-4152-A77F-C4FB0F1AACAC}" destId="{ECAE70F3-6969-47A6-8276-CBE26134948F}" srcOrd="0" destOrd="0" presId="urn:microsoft.com/office/officeart/2005/8/layout/cycle1"/>
    <dgm:cxn modelId="{CA28BABD-4B2D-4C77-8E94-C4ED93AC227F}" srcId="{3A720180-883B-4B37-97B0-AF855A884584}" destId="{EDCFCFA0-68AC-465B-AA1C-5F1266C31E56}" srcOrd="0" destOrd="0" parTransId="{8DE24327-970E-4638-B9B3-00658C21281B}" sibTransId="{0A1A6583-2C1D-4B75-B64D-1ACCBD526D36}"/>
    <dgm:cxn modelId="{B3A0F1ED-1A99-4660-A67A-CFCAA562D1F0}" type="presOf" srcId="{00DD6C83-371B-4489-AD5D-C9C2DB959B0E}" destId="{1C67A62F-FFDF-44B8-AD1B-96471C3B6B94}" srcOrd="0" destOrd="0" presId="urn:microsoft.com/office/officeart/2005/8/layout/cycle1"/>
    <dgm:cxn modelId="{EE95C1E1-AAE9-4799-BD7E-041007449E37}" type="presParOf" srcId="{4A04D3C5-BD24-4659-B9E3-BC605BA7F40B}" destId="{6ED8C8D5-0D6F-4396-BE34-AF0521F1AE70}" srcOrd="0" destOrd="0" presId="urn:microsoft.com/office/officeart/2005/8/layout/cycle1"/>
    <dgm:cxn modelId="{E78BDA1B-1CE6-4106-A159-741CE5E731FB}" type="presParOf" srcId="{4A04D3C5-BD24-4659-B9E3-BC605BA7F40B}" destId="{0671991A-2C35-490F-8231-DF3BF4A6B0A7}" srcOrd="1" destOrd="0" presId="urn:microsoft.com/office/officeart/2005/8/layout/cycle1"/>
    <dgm:cxn modelId="{808FE6A1-2509-404E-B171-17D9D63D1B2C}" type="presParOf" srcId="{4A04D3C5-BD24-4659-B9E3-BC605BA7F40B}" destId="{1A9955A6-F53B-4D40-B279-239833923987}" srcOrd="2" destOrd="0" presId="urn:microsoft.com/office/officeart/2005/8/layout/cycle1"/>
    <dgm:cxn modelId="{C0A32C2A-096A-4E24-B10F-3C878F8C776D}" type="presParOf" srcId="{4A04D3C5-BD24-4659-B9E3-BC605BA7F40B}" destId="{3D06D879-33D1-4AED-B610-D397E201908B}" srcOrd="3" destOrd="0" presId="urn:microsoft.com/office/officeart/2005/8/layout/cycle1"/>
    <dgm:cxn modelId="{9E29DA4C-21C1-43F0-8027-0268A368DD20}" type="presParOf" srcId="{4A04D3C5-BD24-4659-B9E3-BC605BA7F40B}" destId="{E32EA45D-8EB5-475F-8362-489840809567}" srcOrd="4" destOrd="0" presId="urn:microsoft.com/office/officeart/2005/8/layout/cycle1"/>
    <dgm:cxn modelId="{0E7CF1EB-8162-4BDC-BBCF-0B75C8CCB073}" type="presParOf" srcId="{4A04D3C5-BD24-4659-B9E3-BC605BA7F40B}" destId="{E3550696-5B6D-4482-BBDB-92D184AC6109}" srcOrd="5" destOrd="0" presId="urn:microsoft.com/office/officeart/2005/8/layout/cycle1"/>
    <dgm:cxn modelId="{60AE6A52-E3CB-459D-A7C2-A0529AE4B56E}" type="presParOf" srcId="{4A04D3C5-BD24-4659-B9E3-BC605BA7F40B}" destId="{0CD772C1-7037-4318-934D-E073E45F85BA}" srcOrd="6" destOrd="0" presId="urn:microsoft.com/office/officeart/2005/8/layout/cycle1"/>
    <dgm:cxn modelId="{A288976E-564C-4EE1-A00A-50EE9BBA5619}" type="presParOf" srcId="{4A04D3C5-BD24-4659-B9E3-BC605BA7F40B}" destId="{05593592-37EC-46C8-B062-E41AC98B3108}" srcOrd="7" destOrd="0" presId="urn:microsoft.com/office/officeart/2005/8/layout/cycle1"/>
    <dgm:cxn modelId="{363F50D2-E645-4B6E-87EE-A64F2B4DA989}" type="presParOf" srcId="{4A04D3C5-BD24-4659-B9E3-BC605BA7F40B}" destId="{62A74569-302B-4B38-9509-C5AB184F3F37}" srcOrd="8" destOrd="0" presId="urn:microsoft.com/office/officeart/2005/8/layout/cycle1"/>
    <dgm:cxn modelId="{60AEB481-9BE6-47C4-85E6-C533DC903088}" type="presParOf" srcId="{4A04D3C5-BD24-4659-B9E3-BC605BA7F40B}" destId="{A488D36F-09A1-4BA7-9EF9-ED060D9E3D24}" srcOrd="9" destOrd="0" presId="urn:microsoft.com/office/officeart/2005/8/layout/cycle1"/>
    <dgm:cxn modelId="{521CF931-28BB-44B9-A429-E05AADAB1E41}" type="presParOf" srcId="{4A04D3C5-BD24-4659-B9E3-BC605BA7F40B}" destId="{68023F10-3C0D-4FD2-9690-389A6F2D49EB}" srcOrd="10" destOrd="0" presId="urn:microsoft.com/office/officeart/2005/8/layout/cycle1"/>
    <dgm:cxn modelId="{CF44546D-910D-4D15-B0C8-97909D495748}" type="presParOf" srcId="{4A04D3C5-BD24-4659-B9E3-BC605BA7F40B}" destId="{D8A3F8E3-96E1-42E5-91E9-1199AC4D2346}" srcOrd="11" destOrd="0" presId="urn:microsoft.com/office/officeart/2005/8/layout/cycle1"/>
    <dgm:cxn modelId="{8602428F-F7B9-4382-A0CA-36BE4160BBA1}" type="presParOf" srcId="{4A04D3C5-BD24-4659-B9E3-BC605BA7F40B}" destId="{F2DEEDEE-A97F-4FB1-AADA-861172D1FBD5}" srcOrd="12" destOrd="0" presId="urn:microsoft.com/office/officeart/2005/8/layout/cycle1"/>
    <dgm:cxn modelId="{4CD75DF6-3FD0-48BE-96E9-EF8AD97A1260}" type="presParOf" srcId="{4A04D3C5-BD24-4659-B9E3-BC605BA7F40B}" destId="{D5004BDA-B81E-4F31-BF0C-D2087DD1AACE}" srcOrd="13" destOrd="0" presId="urn:microsoft.com/office/officeart/2005/8/layout/cycle1"/>
    <dgm:cxn modelId="{14BEADBF-70CF-4EA2-B796-DAA80469B8C1}" type="presParOf" srcId="{4A04D3C5-BD24-4659-B9E3-BC605BA7F40B}" destId="{CD876036-1182-447B-91BF-D08772592339}" srcOrd="14" destOrd="0" presId="urn:microsoft.com/office/officeart/2005/8/layout/cycle1"/>
    <dgm:cxn modelId="{E95EE27B-EB9A-4438-B4B7-2BB5EDF75572}" type="presParOf" srcId="{4A04D3C5-BD24-4659-B9E3-BC605BA7F40B}" destId="{98F20238-0D5A-4D24-88E9-CE4846CC6E24}" srcOrd="15" destOrd="0" presId="urn:microsoft.com/office/officeart/2005/8/layout/cycle1"/>
    <dgm:cxn modelId="{CC8A5E69-B867-4886-8922-B253BA416916}" type="presParOf" srcId="{4A04D3C5-BD24-4659-B9E3-BC605BA7F40B}" destId="{1C67A62F-FFDF-44B8-AD1B-96471C3B6B94}" srcOrd="16" destOrd="0" presId="urn:microsoft.com/office/officeart/2005/8/layout/cycle1"/>
    <dgm:cxn modelId="{D7DA57D4-07F9-4619-98C5-3D6C6CA69C49}" type="presParOf" srcId="{4A04D3C5-BD24-4659-B9E3-BC605BA7F40B}" destId="{ECAE70F3-6969-47A6-8276-CBE26134948F}" srcOrd="17" destOrd="0" presId="urn:microsoft.com/office/officeart/2005/8/layout/cycle1"/>
    <dgm:cxn modelId="{D7710402-276C-4634-B1DC-4C89E451BAA6}" type="presParOf" srcId="{4A04D3C5-BD24-4659-B9E3-BC605BA7F40B}" destId="{678DB83F-6348-4C5A-88A4-545916A00BFB}" srcOrd="18" destOrd="0" presId="urn:microsoft.com/office/officeart/2005/8/layout/cycle1"/>
    <dgm:cxn modelId="{03E6B429-8382-4FE9-8A97-CA917EE830BC}" type="presParOf" srcId="{4A04D3C5-BD24-4659-B9E3-BC605BA7F40B}" destId="{F987F79E-4980-457F-9FB9-1440722D15DA}" srcOrd="19" destOrd="0" presId="urn:microsoft.com/office/officeart/2005/8/layout/cycle1"/>
    <dgm:cxn modelId="{10831D5C-BD28-4E51-9FD6-D35E046EDBFC}" type="presParOf" srcId="{4A04D3C5-BD24-4659-B9E3-BC605BA7F40B}" destId="{91071F34-7CF2-479E-A31F-DD62AA69ABBB}"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1991A-2C35-490F-8231-DF3BF4A6B0A7}">
      <dsp:nvSpPr>
        <dsp:cNvPr id="0" name=""/>
        <dsp:cNvSpPr/>
      </dsp:nvSpPr>
      <dsp:spPr>
        <a:xfrm>
          <a:off x="5486225" y="1157"/>
          <a:ext cx="1073329" cy="1073329"/>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0" kern="1200" dirty="0" smtClean="0">
              <a:latin typeface="Arial Narrow" pitchFamily="34" charset="0"/>
              <a:ea typeface="Arial Unicode MS" pitchFamily="34" charset="-128"/>
              <a:cs typeface="Times New Roman" pitchFamily="18" charset="0"/>
            </a:rPr>
            <a:t>Marketing</a:t>
          </a:r>
          <a:endParaRPr lang="es-MX" sz="1700" b="0" kern="1200" dirty="0">
            <a:latin typeface="Arial Narrow" pitchFamily="34" charset="0"/>
            <a:ea typeface="Arial Unicode MS" pitchFamily="34" charset="-128"/>
            <a:cs typeface="Times New Roman" pitchFamily="18" charset="0"/>
          </a:endParaRPr>
        </a:p>
      </dsp:txBody>
      <dsp:txXfrm>
        <a:off x="5486225" y="1157"/>
        <a:ext cx="1073329" cy="1073329"/>
      </dsp:txXfrm>
    </dsp:sp>
    <dsp:sp modelId="{1A9955A6-F53B-4D40-B279-239833923987}">
      <dsp:nvSpPr>
        <dsp:cNvPr id="0" name=""/>
        <dsp:cNvSpPr/>
      </dsp:nvSpPr>
      <dsp:spPr>
        <a:xfrm>
          <a:off x="1916971" y="-153059"/>
          <a:ext cx="5558824" cy="5558824"/>
        </a:xfrm>
        <a:prstGeom prst="circularArrow">
          <a:avLst>
            <a:gd name="adj1" fmla="val 3765"/>
            <a:gd name="adj2" fmla="val 234936"/>
            <a:gd name="adj3" fmla="val 20049815"/>
            <a:gd name="adj4" fmla="val 19012634"/>
            <a:gd name="adj5" fmla="val 4393"/>
          </a:avLst>
        </a:prstGeom>
        <a:solidFill>
          <a:srgbClr val="FF99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E32EA45D-8EB5-475F-8362-489840809567}">
      <dsp:nvSpPr>
        <dsp:cNvPr id="0" name=""/>
        <dsp:cNvSpPr/>
      </dsp:nvSpPr>
      <dsp:spPr>
        <a:xfrm>
          <a:off x="6742209" y="1673377"/>
          <a:ext cx="1073329" cy="1073329"/>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err="1" smtClean="0">
              <a:latin typeface="Arial Narrow" pitchFamily="34" charset="0"/>
            </a:rPr>
            <a:t>Imports</a:t>
          </a:r>
          <a:endParaRPr lang="es-MX" sz="1800" kern="1200" dirty="0">
            <a:latin typeface="Arial Narrow" pitchFamily="34" charset="0"/>
          </a:endParaRPr>
        </a:p>
      </dsp:txBody>
      <dsp:txXfrm>
        <a:off x="6742209" y="1673377"/>
        <a:ext cx="1073329" cy="1073329"/>
      </dsp:txXfrm>
    </dsp:sp>
    <dsp:sp modelId="{E3550696-5B6D-4482-BBDB-92D184AC6109}">
      <dsp:nvSpPr>
        <dsp:cNvPr id="0" name=""/>
        <dsp:cNvSpPr/>
      </dsp:nvSpPr>
      <dsp:spPr>
        <a:xfrm>
          <a:off x="2027465" y="-27062"/>
          <a:ext cx="5558824" cy="5558824"/>
        </a:xfrm>
        <a:prstGeom prst="circularArrow">
          <a:avLst>
            <a:gd name="adj1" fmla="val 3765"/>
            <a:gd name="adj2" fmla="val 234936"/>
            <a:gd name="adj3" fmla="val 1376681"/>
            <a:gd name="adj4" fmla="val 21592400"/>
            <a:gd name="adj5" fmla="val 4393"/>
          </a:avLst>
        </a:prstGeom>
        <a:solidFill>
          <a:srgbClr val="FF99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05593592-37EC-46C8-B062-E41AC98B3108}">
      <dsp:nvSpPr>
        <dsp:cNvPr id="0" name=""/>
        <dsp:cNvSpPr/>
      </dsp:nvSpPr>
      <dsp:spPr>
        <a:xfrm>
          <a:off x="6184149" y="3905688"/>
          <a:ext cx="1073329" cy="1073329"/>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err="1" smtClean="0">
              <a:latin typeface="Arial Narrow" pitchFamily="34" charset="0"/>
            </a:rPr>
            <a:t>Exports</a:t>
          </a:r>
          <a:endParaRPr lang="es-MX" sz="1800" kern="1200" dirty="0">
            <a:latin typeface="Arial Narrow" pitchFamily="34" charset="0"/>
          </a:endParaRPr>
        </a:p>
      </dsp:txBody>
      <dsp:txXfrm>
        <a:off x="6184149" y="3905688"/>
        <a:ext cx="1073329" cy="1073329"/>
      </dsp:txXfrm>
    </dsp:sp>
    <dsp:sp modelId="{62A74569-302B-4B38-9509-C5AB184F3F37}">
      <dsp:nvSpPr>
        <dsp:cNvPr id="0" name=""/>
        <dsp:cNvSpPr/>
      </dsp:nvSpPr>
      <dsp:spPr>
        <a:xfrm>
          <a:off x="1674978" y="232985"/>
          <a:ext cx="5558824" cy="5558824"/>
        </a:xfrm>
        <a:prstGeom prst="circularArrow">
          <a:avLst>
            <a:gd name="adj1" fmla="val 3765"/>
            <a:gd name="adj2" fmla="val 234936"/>
            <a:gd name="adj3" fmla="val 3630094"/>
            <a:gd name="adj4" fmla="val 2840492"/>
            <a:gd name="adj5" fmla="val 4393"/>
          </a:avLst>
        </a:prstGeom>
        <a:solidFill>
          <a:srgbClr val="FF99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68023F10-3C0D-4FD2-9690-389A6F2D49EB}">
      <dsp:nvSpPr>
        <dsp:cNvPr id="0" name=""/>
        <dsp:cNvSpPr/>
      </dsp:nvSpPr>
      <dsp:spPr>
        <a:xfrm>
          <a:off x="4483344" y="4854884"/>
          <a:ext cx="1073329" cy="1073329"/>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err="1" smtClean="0">
              <a:latin typeface="Arial Narrow" pitchFamily="34" charset="0"/>
            </a:rPr>
            <a:t>Advertising</a:t>
          </a:r>
          <a:endParaRPr lang="es-MX" sz="1800" kern="1200" dirty="0">
            <a:latin typeface="Arial Narrow" pitchFamily="34" charset="0"/>
          </a:endParaRPr>
        </a:p>
      </dsp:txBody>
      <dsp:txXfrm>
        <a:off x="4483344" y="4854884"/>
        <a:ext cx="1073329" cy="1073329"/>
      </dsp:txXfrm>
    </dsp:sp>
    <dsp:sp modelId="{D8A3F8E3-96E1-42E5-91E9-1199AC4D2346}">
      <dsp:nvSpPr>
        <dsp:cNvPr id="0" name=""/>
        <dsp:cNvSpPr/>
      </dsp:nvSpPr>
      <dsp:spPr>
        <a:xfrm>
          <a:off x="2140198" y="636"/>
          <a:ext cx="5558824" cy="5558824"/>
        </a:xfrm>
        <a:prstGeom prst="circularArrow">
          <a:avLst>
            <a:gd name="adj1" fmla="val 3765"/>
            <a:gd name="adj2" fmla="val 234936"/>
            <a:gd name="adj3" fmla="val 7265738"/>
            <a:gd name="adj4" fmla="val 6010271"/>
            <a:gd name="adj5" fmla="val 4393"/>
          </a:avLst>
        </a:prstGeom>
        <a:solidFill>
          <a:srgbClr val="FF99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D5004BDA-B81E-4F31-BF0C-D2087DD1AACE}">
      <dsp:nvSpPr>
        <dsp:cNvPr id="0" name=""/>
        <dsp:cNvSpPr/>
      </dsp:nvSpPr>
      <dsp:spPr>
        <a:xfrm>
          <a:off x="2396228" y="3892609"/>
          <a:ext cx="1073329" cy="1073329"/>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err="1" smtClean="0">
              <a:latin typeface="Arial Narrow" pitchFamily="34" charset="0"/>
            </a:rPr>
            <a:t>Retail</a:t>
          </a:r>
          <a:r>
            <a:rPr lang="es-MX" sz="2000" kern="1200" dirty="0" smtClean="0">
              <a:latin typeface="Arial Narrow" pitchFamily="34" charset="0"/>
            </a:rPr>
            <a:t> and </a:t>
          </a:r>
          <a:r>
            <a:rPr lang="es-MX" sz="2000" kern="1200" dirty="0" err="1" smtClean="0">
              <a:latin typeface="Arial Narrow" pitchFamily="34" charset="0"/>
            </a:rPr>
            <a:t>supply</a:t>
          </a:r>
          <a:endParaRPr lang="es-MX" sz="2000" kern="1200" dirty="0">
            <a:latin typeface="Arial Narrow" pitchFamily="34" charset="0"/>
          </a:endParaRPr>
        </a:p>
      </dsp:txBody>
      <dsp:txXfrm>
        <a:off x="2396228" y="3892609"/>
        <a:ext cx="1073329" cy="1073329"/>
      </dsp:txXfrm>
    </dsp:sp>
    <dsp:sp modelId="{CD876036-1182-447B-91BF-D08772592339}">
      <dsp:nvSpPr>
        <dsp:cNvPr id="0" name=""/>
        <dsp:cNvSpPr/>
      </dsp:nvSpPr>
      <dsp:spPr>
        <a:xfrm>
          <a:off x="2149239" y="58297"/>
          <a:ext cx="5558824" cy="5558824"/>
        </a:xfrm>
        <a:prstGeom prst="circularArrow">
          <a:avLst>
            <a:gd name="adj1" fmla="val 3765"/>
            <a:gd name="adj2" fmla="val 234936"/>
            <a:gd name="adj3" fmla="val 10607296"/>
            <a:gd name="adj4" fmla="val 9335438"/>
            <a:gd name="adj5" fmla="val 4393"/>
          </a:avLst>
        </a:prstGeom>
        <a:solidFill>
          <a:srgbClr val="FF99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1C67A62F-FFDF-44B8-AD1B-96471C3B6B94}">
      <dsp:nvSpPr>
        <dsp:cNvPr id="0" name=""/>
        <dsp:cNvSpPr/>
      </dsp:nvSpPr>
      <dsp:spPr>
        <a:xfrm>
          <a:off x="1903316" y="1733022"/>
          <a:ext cx="1073329" cy="1073329"/>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err="1" smtClean="0">
              <a:latin typeface="Arial Narrow" pitchFamily="34" charset="0"/>
            </a:rPr>
            <a:t>Production</a:t>
          </a:r>
          <a:endParaRPr lang="es-MX" sz="1800" kern="1200" dirty="0">
            <a:latin typeface="Arial Narrow" pitchFamily="34" charset="0"/>
          </a:endParaRPr>
        </a:p>
      </dsp:txBody>
      <dsp:txXfrm>
        <a:off x="1903316" y="1733022"/>
        <a:ext cx="1073329" cy="1073329"/>
      </dsp:txXfrm>
    </dsp:sp>
    <dsp:sp modelId="{ECAE70F3-6969-47A6-8276-CBE26134948F}">
      <dsp:nvSpPr>
        <dsp:cNvPr id="0" name=""/>
        <dsp:cNvSpPr/>
      </dsp:nvSpPr>
      <dsp:spPr>
        <a:xfrm>
          <a:off x="2173795" y="5614"/>
          <a:ext cx="5558824" cy="5558824"/>
        </a:xfrm>
        <a:prstGeom prst="circularArrow">
          <a:avLst>
            <a:gd name="adj1" fmla="val 3765"/>
            <a:gd name="adj2" fmla="val 234936"/>
            <a:gd name="adj3" fmla="val 13422220"/>
            <a:gd name="adj4" fmla="val 12260281"/>
            <a:gd name="adj5" fmla="val 4393"/>
          </a:avLst>
        </a:prstGeom>
        <a:solidFill>
          <a:srgbClr val="FF99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F987F79E-4980-457F-9FB9-1440722D15DA}">
      <dsp:nvSpPr>
        <dsp:cNvPr id="0" name=""/>
        <dsp:cNvSpPr/>
      </dsp:nvSpPr>
      <dsp:spPr>
        <a:xfrm>
          <a:off x="3232569" y="1167"/>
          <a:ext cx="1073329" cy="1073329"/>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err="1" smtClean="0">
              <a:latin typeface="Arial Narrow" pitchFamily="34" charset="0"/>
            </a:rPr>
            <a:t>Distribution</a:t>
          </a:r>
          <a:endParaRPr lang="es-MX" sz="1800" kern="1200" dirty="0">
            <a:latin typeface="Arial Narrow" pitchFamily="34" charset="0"/>
          </a:endParaRPr>
        </a:p>
      </dsp:txBody>
      <dsp:txXfrm>
        <a:off x="3232569" y="1167"/>
        <a:ext cx="1073329" cy="1073329"/>
      </dsp:txXfrm>
    </dsp:sp>
    <dsp:sp modelId="{91071F34-7CF2-479E-A31F-DD62AA69ABBB}">
      <dsp:nvSpPr>
        <dsp:cNvPr id="0" name=""/>
        <dsp:cNvSpPr/>
      </dsp:nvSpPr>
      <dsp:spPr>
        <a:xfrm>
          <a:off x="2087139" y="49465"/>
          <a:ext cx="5558824" cy="5558824"/>
        </a:xfrm>
        <a:prstGeom prst="circularArrow">
          <a:avLst>
            <a:gd name="adj1" fmla="val 3765"/>
            <a:gd name="adj2" fmla="val 234936"/>
            <a:gd name="adj3" fmla="val 16808015"/>
            <a:gd name="adj4" fmla="val 15438749"/>
            <a:gd name="adj5" fmla="val 4393"/>
          </a:avLst>
        </a:prstGeom>
        <a:solidFill>
          <a:srgbClr val="FF99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0.20093</cdr:x>
      <cdr:y>0.33333</cdr:y>
    </cdr:from>
    <cdr:to>
      <cdr:x>0.33178</cdr:x>
      <cdr:y>0.77778</cdr:y>
    </cdr:to>
    <cdr:cxnSp macro="">
      <cdr:nvCxnSpPr>
        <cdr:cNvPr id="3" name="2 Conector recto de flecha"/>
        <cdr:cNvCxnSpPr/>
      </cdr:nvCxnSpPr>
      <cdr:spPr>
        <a:xfrm xmlns:a="http://schemas.openxmlformats.org/drawingml/2006/main">
          <a:off x="1548172" y="1512168"/>
          <a:ext cx="1008112" cy="2016224"/>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0.64953</cdr:x>
      <cdr:y>0.7619</cdr:y>
    </cdr:from>
    <cdr:to>
      <cdr:x>0.78972</cdr:x>
      <cdr:y>0.84127</cdr:y>
    </cdr:to>
    <cdr:cxnSp macro="">
      <cdr:nvCxnSpPr>
        <cdr:cNvPr id="4" name="1 Conector recto de flecha"/>
        <cdr:cNvCxnSpPr/>
      </cdr:nvCxnSpPr>
      <cdr:spPr>
        <a:xfrm xmlns:a="http://schemas.openxmlformats.org/drawingml/2006/main">
          <a:off x="5004556" y="3456384"/>
          <a:ext cx="1080120" cy="360040"/>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0.30138</cdr:x>
      <cdr:y>0.47619</cdr:y>
    </cdr:from>
    <cdr:to>
      <cdr:x>0.64586</cdr:x>
      <cdr:y>0.60441</cdr:y>
    </cdr:to>
    <cdr:sp macro="" textlink="">
      <cdr:nvSpPr>
        <cdr:cNvPr id="7" name="6 CuadroTexto"/>
        <cdr:cNvSpPr txBox="1"/>
      </cdr:nvSpPr>
      <cdr:spPr>
        <a:xfrm xmlns:a="http://schemas.openxmlformats.org/drawingml/2006/main">
          <a:off x="2267669" y="2115790"/>
          <a:ext cx="2591945" cy="569714"/>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just"/>
          <a:r>
            <a:rPr lang="es-MX" sz="1400" dirty="0" err="1" smtClean="0">
              <a:latin typeface="Arial Narrow" pitchFamily="34" charset="0"/>
            </a:rPr>
            <a:t>Decrease</a:t>
          </a:r>
          <a:r>
            <a:rPr lang="es-MX" sz="1400" dirty="0" smtClean="0">
              <a:latin typeface="Arial Narrow" pitchFamily="34" charset="0"/>
            </a:rPr>
            <a:t> in </a:t>
          </a:r>
          <a:r>
            <a:rPr lang="es-MX" sz="1400" dirty="0" err="1" smtClean="0">
              <a:latin typeface="Arial Narrow" pitchFamily="34" charset="0"/>
            </a:rPr>
            <a:t>opportunity</a:t>
          </a:r>
          <a:r>
            <a:rPr lang="es-MX" sz="1400" dirty="0" smtClean="0">
              <a:latin typeface="Arial Narrow" pitchFamily="34" charset="0"/>
            </a:rPr>
            <a:t> </a:t>
          </a:r>
          <a:r>
            <a:rPr lang="es-MX" sz="1400" dirty="0" err="1" smtClean="0">
              <a:latin typeface="Arial Narrow" pitchFamily="34" charset="0"/>
            </a:rPr>
            <a:t>cost</a:t>
          </a:r>
          <a:r>
            <a:rPr lang="es-MX" sz="1400" dirty="0" smtClean="0">
              <a:latin typeface="Arial Narrow" pitchFamily="34" charset="0"/>
            </a:rPr>
            <a:t> of </a:t>
          </a:r>
          <a:r>
            <a:rPr lang="es-MX" sz="1400" b="1" dirty="0" smtClean="0">
              <a:latin typeface="Arial Narrow" pitchFamily="34" charset="0"/>
            </a:rPr>
            <a:t>40 </a:t>
          </a:r>
          <a:r>
            <a:rPr lang="es-MX" sz="1400" b="1" dirty="0" err="1" smtClean="0">
              <a:latin typeface="Arial Narrow" pitchFamily="34" charset="0"/>
            </a:rPr>
            <a:t>million</a:t>
          </a:r>
          <a:r>
            <a:rPr lang="es-MX" sz="1400" b="1" dirty="0" smtClean="0">
              <a:latin typeface="Arial Narrow" pitchFamily="34" charset="0"/>
            </a:rPr>
            <a:t> </a:t>
          </a:r>
          <a:r>
            <a:rPr lang="es-MX" sz="1400" b="1" dirty="0" err="1" smtClean="0">
              <a:latin typeface="Arial Narrow" pitchFamily="34" charset="0"/>
            </a:rPr>
            <a:t>dollars</a:t>
          </a:r>
          <a:r>
            <a:rPr lang="es-MX" sz="1400" dirty="0" smtClean="0">
              <a:latin typeface="Arial Narrow" pitchFamily="34" charset="0"/>
            </a:rPr>
            <a:t> (</a:t>
          </a:r>
          <a:r>
            <a:rPr lang="es-MX" sz="1400" b="1" dirty="0" smtClean="0">
              <a:latin typeface="Arial Narrow" pitchFamily="34" charset="0"/>
            </a:rPr>
            <a:t>500 </a:t>
          </a:r>
          <a:r>
            <a:rPr lang="es-MX" sz="1400" b="1" dirty="0" err="1" smtClean="0">
              <a:latin typeface="Arial Narrow" pitchFamily="34" charset="0"/>
            </a:rPr>
            <a:t>million</a:t>
          </a:r>
          <a:r>
            <a:rPr lang="es-MX" sz="1400" b="1" dirty="0" smtClean="0">
              <a:latin typeface="Arial Narrow" pitchFamily="34" charset="0"/>
            </a:rPr>
            <a:t> pesos)</a:t>
          </a:r>
          <a:r>
            <a:rPr lang="es-MX" sz="1400" dirty="0" smtClean="0">
              <a:latin typeface="Arial Narrow" pitchFamily="34" charset="0"/>
            </a:rPr>
            <a:t>.</a:t>
          </a:r>
          <a:endParaRPr lang="es-MX" sz="1400" dirty="0">
            <a:latin typeface="Arial Narrow" pitchFamily="34" charset="0"/>
          </a:endParaRPr>
        </a:p>
      </cdr:txBody>
    </cdr:sp>
  </cdr:relSizeAnchor>
  <cdr:relSizeAnchor xmlns:cdr="http://schemas.openxmlformats.org/drawingml/2006/chartDrawing">
    <cdr:from>
      <cdr:x>0.67757</cdr:x>
      <cdr:y>0.53968</cdr:y>
    </cdr:from>
    <cdr:to>
      <cdr:x>0.98729</cdr:x>
      <cdr:y>0.66924</cdr:y>
    </cdr:to>
    <cdr:sp macro="" textlink="">
      <cdr:nvSpPr>
        <cdr:cNvPr id="8" name="7 CuadroTexto"/>
        <cdr:cNvSpPr txBox="1"/>
      </cdr:nvSpPr>
      <cdr:spPr>
        <a:xfrm xmlns:a="http://schemas.openxmlformats.org/drawingml/2006/main">
          <a:off x="5098208" y="2397886"/>
          <a:ext cx="2330412" cy="575650"/>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just"/>
          <a:r>
            <a:rPr lang="es-MX" sz="1400" dirty="0" err="1" smtClean="0">
              <a:latin typeface="Arial Narrow" pitchFamily="34" charset="0"/>
            </a:rPr>
            <a:t>Reduction</a:t>
          </a:r>
          <a:r>
            <a:rPr lang="es-MX" sz="1400" dirty="0" smtClean="0">
              <a:latin typeface="Arial Narrow" pitchFamily="34" charset="0"/>
            </a:rPr>
            <a:t> in </a:t>
          </a:r>
          <a:r>
            <a:rPr lang="es-MX" sz="1400" dirty="0" err="1" smtClean="0">
              <a:latin typeface="Arial Narrow" pitchFamily="34" charset="0"/>
            </a:rPr>
            <a:t>regulatory</a:t>
          </a:r>
          <a:r>
            <a:rPr lang="es-MX" sz="1400" dirty="0" smtClean="0">
              <a:latin typeface="Arial Narrow" pitchFamily="34" charset="0"/>
            </a:rPr>
            <a:t> </a:t>
          </a:r>
          <a:r>
            <a:rPr lang="es-MX" sz="1400" dirty="0" err="1" smtClean="0">
              <a:latin typeface="Arial Narrow" pitchFamily="34" charset="0"/>
            </a:rPr>
            <a:t>burden</a:t>
          </a:r>
          <a:r>
            <a:rPr lang="es-MX" sz="1400" dirty="0" smtClean="0">
              <a:latin typeface="Arial Narrow" pitchFamily="34" charset="0"/>
            </a:rPr>
            <a:t> of </a:t>
          </a:r>
          <a:r>
            <a:rPr lang="es-MX" sz="1400" b="1" dirty="0" smtClean="0">
              <a:latin typeface="Arial Narrow" pitchFamily="34" charset="0"/>
            </a:rPr>
            <a:t>82%</a:t>
          </a:r>
          <a:r>
            <a:rPr lang="es-MX" sz="1400" dirty="0" smtClean="0">
              <a:latin typeface="Arial Narrow" pitchFamily="34" charset="0"/>
            </a:rPr>
            <a:t>.</a:t>
          </a:r>
          <a:endParaRPr lang="es-MX" sz="1400" b="1" dirty="0">
            <a:latin typeface="Arial Narrow" pitchFamily="34" charset="0"/>
          </a:endParaRPr>
        </a:p>
      </cdr:txBody>
    </cdr:sp>
  </cdr:relSizeAnchor>
  <cdr:relSizeAnchor xmlns:cdr="http://schemas.openxmlformats.org/drawingml/2006/chartDrawing">
    <cdr:from>
      <cdr:x>0.15421</cdr:x>
      <cdr:y>0.25397</cdr:y>
    </cdr:from>
    <cdr:to>
      <cdr:x>0.32052</cdr:x>
      <cdr:y>0.32176</cdr:y>
    </cdr:to>
    <cdr:sp macro="" textlink="">
      <cdr:nvSpPr>
        <cdr:cNvPr id="6" name="5 CuadroTexto"/>
        <cdr:cNvSpPr txBox="1"/>
      </cdr:nvSpPr>
      <cdr:spPr>
        <a:xfrm xmlns:a="http://schemas.openxmlformats.org/drawingml/2006/main">
          <a:off x="1160315" y="1128430"/>
          <a:ext cx="1251370" cy="3012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200" b="1" dirty="0" smtClean="0">
              <a:latin typeface="Arial Narrow" pitchFamily="34" charset="0"/>
            </a:rPr>
            <a:t>45 </a:t>
          </a:r>
          <a:r>
            <a:rPr lang="es-MX" sz="1200" b="1" dirty="0" err="1" smtClean="0">
              <a:latin typeface="Arial Narrow" pitchFamily="34" charset="0"/>
            </a:rPr>
            <a:t>million</a:t>
          </a:r>
          <a:r>
            <a:rPr lang="es-MX" sz="1200" b="1" dirty="0" smtClean="0">
              <a:latin typeface="Arial Narrow" pitchFamily="34" charset="0"/>
            </a:rPr>
            <a:t> </a:t>
          </a:r>
          <a:r>
            <a:rPr lang="es-MX" sz="1200" b="1" dirty="0" err="1" smtClean="0">
              <a:latin typeface="Arial Narrow" pitchFamily="34" charset="0"/>
            </a:rPr>
            <a:t>dollars</a:t>
          </a:r>
          <a:endParaRPr lang="es-MX" sz="1200" b="1" dirty="0">
            <a:latin typeface="Arial Narrow" pitchFamily="34" charset="0"/>
          </a:endParaRPr>
        </a:p>
      </cdr:txBody>
    </cdr:sp>
  </cdr:relSizeAnchor>
  <cdr:relSizeAnchor xmlns:cdr="http://schemas.openxmlformats.org/drawingml/2006/chartDrawing">
    <cdr:from>
      <cdr:x>0.34051</cdr:x>
      <cdr:y>0.70165</cdr:y>
    </cdr:from>
    <cdr:to>
      <cdr:x>0.53022</cdr:x>
      <cdr:y>0.75384</cdr:y>
    </cdr:to>
    <cdr:sp macro="" textlink="">
      <cdr:nvSpPr>
        <cdr:cNvPr id="11" name="10 CuadroTexto"/>
        <cdr:cNvSpPr txBox="1"/>
      </cdr:nvSpPr>
      <cdr:spPr>
        <a:xfrm xmlns:a="http://schemas.openxmlformats.org/drawingml/2006/main">
          <a:off x="2562053" y="3117552"/>
          <a:ext cx="1427456" cy="2318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200" b="1" dirty="0" smtClean="0">
              <a:latin typeface="Arial Narrow" pitchFamily="34" charset="0"/>
            </a:rPr>
            <a:t>7 </a:t>
          </a:r>
          <a:r>
            <a:rPr lang="es-MX" sz="1200" b="1" dirty="0" err="1" smtClean="0">
              <a:latin typeface="Arial Narrow" pitchFamily="34" charset="0"/>
            </a:rPr>
            <a:t>million</a:t>
          </a:r>
          <a:r>
            <a:rPr lang="es-MX" sz="1200" b="1" dirty="0" smtClean="0">
              <a:latin typeface="Arial Narrow" pitchFamily="34" charset="0"/>
            </a:rPr>
            <a:t> </a:t>
          </a:r>
          <a:r>
            <a:rPr lang="es-MX" sz="1200" b="1" dirty="0" err="1" smtClean="0">
              <a:latin typeface="Arial Narrow" pitchFamily="34" charset="0"/>
            </a:rPr>
            <a:t>dollars</a:t>
          </a:r>
          <a:endParaRPr lang="es-MX" sz="1200" b="1" dirty="0">
            <a:latin typeface="Arial Narrow" pitchFamily="34" charset="0"/>
          </a:endParaRPr>
        </a:p>
      </cdr:txBody>
    </cdr:sp>
  </cdr:relSizeAnchor>
  <cdr:relSizeAnchor xmlns:cdr="http://schemas.openxmlformats.org/drawingml/2006/chartDrawing">
    <cdr:from>
      <cdr:x>0.63084</cdr:x>
      <cdr:y>0.69841</cdr:y>
    </cdr:from>
    <cdr:to>
      <cdr:x>0.7243</cdr:x>
      <cdr:y>0.76621</cdr:y>
    </cdr:to>
    <cdr:sp macro="" textlink="">
      <cdr:nvSpPr>
        <cdr:cNvPr id="12" name="1 CuadroTexto"/>
        <cdr:cNvSpPr txBox="1"/>
      </cdr:nvSpPr>
      <cdr:spPr>
        <a:xfrm xmlns:a="http://schemas.openxmlformats.org/drawingml/2006/main">
          <a:off x="4860540" y="3168352"/>
          <a:ext cx="720080" cy="3075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200" b="1" dirty="0" smtClean="0">
              <a:latin typeface="Arial Narrow" pitchFamily="34" charset="0"/>
            </a:rPr>
            <a:t>100%</a:t>
          </a:r>
          <a:endParaRPr lang="es-MX" sz="1200" b="1" dirty="0">
            <a:latin typeface="Arial Narrow" pitchFamily="34" charset="0"/>
          </a:endParaRPr>
        </a:p>
      </cdr:txBody>
    </cdr:sp>
  </cdr:relSizeAnchor>
  <cdr:relSizeAnchor xmlns:cdr="http://schemas.openxmlformats.org/drawingml/2006/chartDrawing">
    <cdr:from>
      <cdr:x>0.78972</cdr:x>
      <cdr:y>0.77778</cdr:y>
    </cdr:from>
    <cdr:to>
      <cdr:x>0.88318</cdr:x>
      <cdr:y>0.84557</cdr:y>
    </cdr:to>
    <cdr:sp macro="" textlink="">
      <cdr:nvSpPr>
        <cdr:cNvPr id="13" name="1 CuadroTexto"/>
        <cdr:cNvSpPr txBox="1"/>
      </cdr:nvSpPr>
      <cdr:spPr>
        <a:xfrm xmlns:a="http://schemas.openxmlformats.org/drawingml/2006/main">
          <a:off x="6084676" y="3528392"/>
          <a:ext cx="720080" cy="3075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200" b="1" dirty="0" smtClean="0">
              <a:latin typeface="Arial Narrow" pitchFamily="34" charset="0"/>
            </a:rPr>
            <a:t>18%</a:t>
          </a:r>
          <a:endParaRPr lang="es-MX" sz="1200" b="1" dirty="0">
            <a:latin typeface="Arial Narrow"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0.47761</cdr:x>
      <cdr:y>0.91499</cdr:y>
    </cdr:from>
    <cdr:to>
      <cdr:x>0.56882</cdr:x>
      <cdr:y>0.983</cdr:y>
    </cdr:to>
    <cdr:sp macro="" textlink="">
      <cdr:nvSpPr>
        <cdr:cNvPr id="2" name="1 CuadroTexto"/>
        <cdr:cNvSpPr txBox="1"/>
      </cdr:nvSpPr>
      <cdr:spPr>
        <a:xfrm xmlns:a="http://schemas.openxmlformats.org/drawingml/2006/main">
          <a:off x="2743200" y="2819401"/>
          <a:ext cx="52387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300" dirty="0">
              <a:latin typeface="Arial Narrow" pitchFamily="34" charset="0"/>
            </a:rPr>
            <a:t>Time </a:t>
          </a:r>
        </a:p>
      </cdr:txBody>
    </cdr:sp>
  </cdr:relSizeAnchor>
  <cdr:relSizeAnchor xmlns:cdr="http://schemas.openxmlformats.org/drawingml/2006/chartDrawing">
    <cdr:from>
      <cdr:x>0.5214</cdr:x>
      <cdr:y>0.31875</cdr:y>
    </cdr:from>
    <cdr:to>
      <cdr:x>0.72659</cdr:x>
      <cdr:y>0.46324</cdr:y>
    </cdr:to>
    <cdr:sp macro="" textlink="">
      <cdr:nvSpPr>
        <cdr:cNvPr id="3" name="10 CuadroTexto"/>
        <cdr:cNvSpPr txBox="1"/>
      </cdr:nvSpPr>
      <cdr:spPr>
        <a:xfrm xmlns:a="http://schemas.openxmlformats.org/drawingml/2006/main">
          <a:off x="4392810" y="1152128"/>
          <a:ext cx="1728787" cy="522287"/>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a:solidFill>
            <a:schemeClr val="accent1">
              <a:lumMod val="75000"/>
            </a:schemeClr>
          </a:solidFill>
        </a:ln>
      </cdr:spPr>
      <cdr:txBody>
        <a:bodyPr xmlns:a="http://schemas.openxmlformats.org/drawingml/2006/main">
          <a:spAutoFit/>
        </a:bodyPr>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a:pPr>
          <a:r>
            <a:rPr lang="en-US" sz="1400" b="1" dirty="0">
              <a:solidFill>
                <a:prstClr val="black"/>
              </a:solidFill>
              <a:latin typeface="Arial Narrow" pitchFamily="34" charset="0"/>
            </a:rPr>
            <a:t>Reduction in prices of </a:t>
          </a:r>
          <a:r>
            <a:rPr lang="en-US" sz="1400" b="1" dirty="0" smtClean="0">
              <a:solidFill>
                <a:prstClr val="black"/>
              </a:solidFill>
              <a:latin typeface="Arial Narrow" pitchFamily="34" charset="0"/>
            </a:rPr>
            <a:t>62%</a:t>
          </a:r>
          <a:endParaRPr lang="es-MX" sz="1400" b="1" dirty="0">
            <a:solidFill>
              <a:prstClr val="black"/>
            </a:solidFill>
            <a:latin typeface="Arial Narrow" pitchFamily="34" charset="0"/>
          </a:endParaRPr>
        </a:p>
      </cdr:txBody>
    </cdr:sp>
  </cdr:relSizeAnchor>
  <cdr:relSizeAnchor xmlns:cdr="http://schemas.openxmlformats.org/drawingml/2006/chartDrawing">
    <cdr:from>
      <cdr:x>0.29918</cdr:x>
      <cdr:y>0.69726</cdr:y>
    </cdr:from>
    <cdr:to>
      <cdr:x>0.50419</cdr:x>
      <cdr:y>0.84175</cdr:y>
    </cdr:to>
    <cdr:sp macro="" textlink="">
      <cdr:nvSpPr>
        <cdr:cNvPr id="4" name="12 CuadroTexto"/>
        <cdr:cNvSpPr txBox="1"/>
      </cdr:nvSpPr>
      <cdr:spPr>
        <a:xfrm xmlns:a="http://schemas.openxmlformats.org/drawingml/2006/main">
          <a:off x="2520602" y="2520280"/>
          <a:ext cx="1727200" cy="522288"/>
        </a:xfrm>
        <a:prstGeom xmlns:a="http://schemas.openxmlformats.org/drawingml/2006/main" prst="rect">
          <a:avLst/>
        </a:prstGeom>
        <a:solidFill xmlns:a="http://schemas.openxmlformats.org/drawingml/2006/main">
          <a:schemeClr val="accent2">
            <a:lumMod val="60000"/>
            <a:lumOff val="40000"/>
          </a:schemeClr>
        </a:solidFill>
        <a:ln xmlns:a="http://schemas.openxmlformats.org/drawingml/2006/main">
          <a:solidFill>
            <a:schemeClr val="accent2">
              <a:lumMod val="75000"/>
            </a:schemeClr>
          </a:solidFill>
        </a:ln>
      </cdr:spPr>
      <cdr:txBody>
        <a:bodyPr xmlns:a="http://schemas.openxmlformats.org/drawingml/2006/main">
          <a:spAutoFit/>
        </a:bodyPr>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a:pPr>
          <a:r>
            <a:rPr lang="en-US" sz="1400" b="1" dirty="0">
              <a:solidFill>
                <a:prstClr val="black"/>
              </a:solidFill>
              <a:latin typeface="Arial Narrow" pitchFamily="34" charset="0"/>
            </a:rPr>
            <a:t>Reduction in prices of </a:t>
          </a:r>
          <a:r>
            <a:rPr lang="en-US" sz="1400" b="1" dirty="0" smtClean="0">
              <a:solidFill>
                <a:prstClr val="black"/>
              </a:solidFill>
              <a:latin typeface="Arial Narrow" pitchFamily="34" charset="0"/>
            </a:rPr>
            <a:t>60 %</a:t>
          </a:r>
          <a:endParaRPr lang="es-MX" sz="1400" b="1" dirty="0">
            <a:solidFill>
              <a:prstClr val="black"/>
            </a:solidFill>
            <a:latin typeface="Arial Narrow"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0.06667</cdr:x>
      <cdr:y>0.7634</cdr:y>
    </cdr:from>
    <cdr:to>
      <cdr:x>0.9</cdr:x>
      <cdr:y>0.7846</cdr:y>
    </cdr:to>
    <cdr:cxnSp macro="">
      <cdr:nvCxnSpPr>
        <cdr:cNvPr id="2" name="1 Conector recto"/>
        <cdr:cNvCxnSpPr/>
      </cdr:nvCxnSpPr>
      <cdr:spPr>
        <a:xfrm xmlns:a="http://schemas.openxmlformats.org/drawingml/2006/main" flipH="1" flipV="1">
          <a:off x="576064" y="2592288"/>
          <a:ext cx="7200800" cy="72008"/>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0.73265</cdr:x>
      <cdr:y>0.33929</cdr:y>
    </cdr:from>
    <cdr:to>
      <cdr:x>0.95023</cdr:x>
      <cdr:y>0.52728</cdr:y>
    </cdr:to>
    <cdr:sp macro="" textlink="">
      <cdr:nvSpPr>
        <cdr:cNvPr id="3" name="1 CuadroTexto"/>
        <cdr:cNvSpPr txBox="1"/>
      </cdr:nvSpPr>
      <cdr:spPr>
        <a:xfrm xmlns:a="http://schemas.openxmlformats.org/drawingml/2006/main">
          <a:off x="6330783" y="1152128"/>
          <a:ext cx="1880089" cy="638392"/>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300" dirty="0">
              <a:latin typeface="Arial Narrow" pitchFamily="34" charset="0"/>
            </a:rPr>
            <a:t>Average prices in </a:t>
          </a:r>
          <a:r>
            <a:rPr lang="en-US" sz="1300" dirty="0" smtClean="0">
              <a:latin typeface="Arial Narrow" pitchFamily="34" charset="0"/>
            </a:rPr>
            <a:t>the Mexican market </a:t>
          </a:r>
          <a:r>
            <a:rPr lang="en-US" sz="1300" dirty="0">
              <a:latin typeface="Arial Narrow" pitchFamily="34" charset="0"/>
            </a:rPr>
            <a:t>= U.S. $ 12.13</a:t>
          </a:r>
          <a:endParaRPr lang="es-MX" sz="1300" b="1" dirty="0">
            <a:latin typeface="Arial Narrow" pitchFamily="34" charset="0"/>
          </a:endParaRPr>
        </a:p>
      </cdr:txBody>
    </cdr:sp>
  </cdr:relSizeAnchor>
  <cdr:relSizeAnchor xmlns:cdr="http://schemas.openxmlformats.org/drawingml/2006/chartDrawing">
    <cdr:from>
      <cdr:x>0.6</cdr:x>
      <cdr:y>0.43329</cdr:y>
    </cdr:from>
    <cdr:to>
      <cdr:x>0.73265</cdr:x>
      <cdr:y>0.7634</cdr:y>
    </cdr:to>
    <cdr:cxnSp macro="">
      <cdr:nvCxnSpPr>
        <cdr:cNvPr id="4" name="2 Conector recto de flecha"/>
        <cdr:cNvCxnSpPr>
          <a:stCxn xmlns:a="http://schemas.openxmlformats.org/drawingml/2006/main" id="3" idx="1"/>
        </cdr:cNvCxnSpPr>
      </cdr:nvCxnSpPr>
      <cdr:spPr>
        <a:xfrm xmlns:a="http://schemas.openxmlformats.org/drawingml/2006/main" flipH="1">
          <a:off x="5184576" y="1471324"/>
          <a:ext cx="1146207" cy="1120964"/>
        </a:xfrm>
        <a:prstGeom xmlns:a="http://schemas.openxmlformats.org/drawingml/2006/main" prst="straightConnector1">
          <a:avLst/>
        </a:prstGeom>
        <a:ln xmlns:a="http://schemas.openxmlformats.org/drawingml/2006/main">
          <a:prstDash val="sysDot"/>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0.00593</cdr:x>
      <cdr:y>0.9363</cdr:y>
    </cdr:from>
    <cdr:to>
      <cdr:x>0.39916</cdr:x>
      <cdr:y>1</cdr:y>
    </cdr:to>
    <cdr:sp macro="" textlink="">
      <cdr:nvSpPr>
        <cdr:cNvPr id="2" name="1 CuadroTexto"/>
        <cdr:cNvSpPr txBox="1"/>
      </cdr:nvSpPr>
      <cdr:spPr>
        <a:xfrm xmlns:a="http://schemas.openxmlformats.org/drawingml/2006/main">
          <a:off x="50801" y="3345415"/>
          <a:ext cx="3369580" cy="227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000" u="sng" dirty="0" err="1" smtClean="0">
              <a:latin typeface="Arial Narrow" pitchFamily="34" charset="0"/>
            </a:rPr>
            <a:t>Source</a:t>
          </a:r>
          <a:r>
            <a:rPr lang="es-MX" sz="1000" dirty="0" smtClean="0">
              <a:latin typeface="Arial Narrow" pitchFamily="34" charset="0"/>
            </a:rPr>
            <a:t>: Funsalud. </a:t>
          </a:r>
          <a:r>
            <a:rPr lang="es-MX" sz="1000" dirty="0" err="1" smtClean="0">
              <a:latin typeface="Arial Narrow" pitchFamily="34" charset="0"/>
            </a:rPr>
            <a:t>Analys</a:t>
          </a:r>
          <a:r>
            <a:rPr lang="es-MX" sz="1000" dirty="0" err="1">
              <a:latin typeface="Arial Narrow" pitchFamily="34" charset="0"/>
            </a:rPr>
            <a:t>i</a:t>
          </a:r>
          <a:r>
            <a:rPr lang="es-MX" sz="1000" dirty="0" err="1" smtClean="0">
              <a:latin typeface="Arial Narrow" pitchFamily="34" charset="0"/>
            </a:rPr>
            <a:t>s</a:t>
          </a:r>
          <a:r>
            <a:rPr lang="es-MX" sz="1000" dirty="0" smtClean="0">
              <a:latin typeface="Arial Narrow" pitchFamily="34" charset="0"/>
            </a:rPr>
            <a:t> </a:t>
          </a:r>
          <a:r>
            <a:rPr lang="es-MX" sz="1000" dirty="0" err="1" smtClean="0">
              <a:latin typeface="Arial Narrow" pitchFamily="34" charset="0"/>
            </a:rPr>
            <a:t>with</a:t>
          </a:r>
          <a:r>
            <a:rPr lang="es-MX" sz="1000" dirty="0" smtClean="0">
              <a:latin typeface="Arial Narrow" pitchFamily="34" charset="0"/>
            </a:rPr>
            <a:t> </a:t>
          </a:r>
          <a:r>
            <a:rPr lang="es-MX" sz="1000" dirty="0" err="1" smtClean="0">
              <a:latin typeface="Arial Narrow" pitchFamily="34" charset="0"/>
            </a:rPr>
            <a:t>information</a:t>
          </a:r>
          <a:r>
            <a:rPr lang="es-MX" sz="1000" dirty="0" smtClean="0">
              <a:latin typeface="Arial Narrow" pitchFamily="34" charset="0"/>
            </a:rPr>
            <a:t> </a:t>
          </a:r>
          <a:r>
            <a:rPr lang="es-MX" sz="1000" dirty="0" err="1" smtClean="0">
              <a:latin typeface="Arial Narrow" pitchFamily="34" charset="0"/>
            </a:rPr>
            <a:t>from</a:t>
          </a:r>
          <a:r>
            <a:rPr lang="es-MX" sz="1000" dirty="0" smtClean="0">
              <a:latin typeface="Arial Narrow" pitchFamily="34" charset="0"/>
            </a:rPr>
            <a:t> IMS Health (2012).</a:t>
          </a:r>
          <a:endParaRPr lang="es-MX" sz="1000" dirty="0">
            <a:latin typeface="Arial Narrow" pitchFamily="34" charset="0"/>
          </a:endParaRPr>
        </a:p>
      </cdr:txBody>
    </cdr:sp>
  </cdr:relSizeAnchor>
  <cdr:relSizeAnchor xmlns:cdr="http://schemas.openxmlformats.org/drawingml/2006/chartDrawing">
    <cdr:from>
      <cdr:x>0.21774</cdr:x>
      <cdr:y>0.84644</cdr:y>
    </cdr:from>
    <cdr:to>
      <cdr:x>0.3871</cdr:x>
      <cdr:y>0.92705</cdr:y>
    </cdr:to>
    <cdr:sp macro="" textlink="">
      <cdr:nvSpPr>
        <cdr:cNvPr id="3" name="2 CuadroTexto"/>
        <cdr:cNvSpPr txBox="1"/>
      </cdr:nvSpPr>
      <cdr:spPr>
        <a:xfrm xmlns:a="http://schemas.openxmlformats.org/drawingml/2006/main">
          <a:off x="1944216" y="3024336"/>
          <a:ext cx="1512168" cy="28803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nchor="ctr"/>
        <a:lstStyle xmlns:a="http://schemas.openxmlformats.org/drawingml/2006/main"/>
        <a:p xmlns:a="http://schemas.openxmlformats.org/drawingml/2006/main">
          <a:pPr algn="ctr"/>
          <a:r>
            <a:rPr lang="es-MX" sz="1200" dirty="0" err="1" smtClean="0">
              <a:latin typeface="Arial Narrow" pitchFamily="34" charset="0"/>
            </a:rPr>
            <a:t>Market</a:t>
          </a:r>
          <a:r>
            <a:rPr lang="es-MX" sz="1200" dirty="0" smtClean="0">
              <a:latin typeface="Arial Narrow" pitchFamily="34" charset="0"/>
            </a:rPr>
            <a:t> share (%), </a:t>
          </a:r>
          <a:r>
            <a:rPr lang="es-MX" sz="1200" dirty="0" err="1" smtClean="0">
              <a:latin typeface="Arial Narrow" pitchFamily="34" charset="0"/>
            </a:rPr>
            <a:t>value</a:t>
          </a:r>
          <a:endParaRPr lang="es-MX" sz="1200" dirty="0">
            <a:latin typeface="Arial Narrow" pitchFamily="34" charset="0"/>
          </a:endParaRPr>
        </a:p>
      </cdr:txBody>
    </cdr:sp>
  </cdr:relSizeAnchor>
  <cdr:relSizeAnchor xmlns:cdr="http://schemas.openxmlformats.org/drawingml/2006/chartDrawing">
    <cdr:from>
      <cdr:x>0.66935</cdr:x>
      <cdr:y>0.84644</cdr:y>
    </cdr:from>
    <cdr:to>
      <cdr:x>0.85484</cdr:x>
      <cdr:y>0.92705</cdr:y>
    </cdr:to>
    <cdr:sp macro="" textlink="">
      <cdr:nvSpPr>
        <cdr:cNvPr id="4" name="1 CuadroTexto"/>
        <cdr:cNvSpPr txBox="1"/>
      </cdr:nvSpPr>
      <cdr:spPr>
        <a:xfrm xmlns:a="http://schemas.openxmlformats.org/drawingml/2006/main">
          <a:off x="5976664" y="3024336"/>
          <a:ext cx="1656184" cy="2880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1200" dirty="0" err="1" smtClean="0">
              <a:latin typeface="Arial Narrow" pitchFamily="34" charset="0"/>
            </a:rPr>
            <a:t>Market</a:t>
          </a:r>
          <a:r>
            <a:rPr lang="es-MX" sz="1200" dirty="0" smtClean="0">
              <a:latin typeface="Arial Narrow" pitchFamily="34" charset="0"/>
            </a:rPr>
            <a:t> share (%), </a:t>
          </a:r>
          <a:r>
            <a:rPr lang="es-MX" sz="1200" dirty="0" err="1" smtClean="0">
              <a:latin typeface="Arial Narrow" pitchFamily="34" charset="0"/>
            </a:rPr>
            <a:t>volume</a:t>
          </a:r>
          <a:endParaRPr lang="es-MX" sz="1200" dirty="0">
            <a:latin typeface="Arial Narrow"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0.33578</cdr:x>
      <cdr:y>0.14888</cdr:y>
    </cdr:from>
    <cdr:to>
      <cdr:x>0.87034</cdr:x>
      <cdr:y>0.21502</cdr:y>
    </cdr:to>
    <cdr:sp macro="" textlink="">
      <cdr:nvSpPr>
        <cdr:cNvPr id="2" name="1 CuadroTexto"/>
        <cdr:cNvSpPr txBox="1"/>
      </cdr:nvSpPr>
      <cdr:spPr>
        <a:xfrm xmlns:a="http://schemas.openxmlformats.org/drawingml/2006/main">
          <a:off x="3075668" y="648365"/>
          <a:ext cx="4896482" cy="28803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000" dirty="0" err="1" smtClean="0">
              <a:solidFill>
                <a:schemeClr val="tx1"/>
              </a:solidFill>
              <a:latin typeface="Arial Narrow" pitchFamily="34" charset="0"/>
            </a:rPr>
            <a:t>Spending</a:t>
          </a:r>
          <a:r>
            <a:rPr lang="es-MX" sz="1000" dirty="0" smtClean="0">
              <a:solidFill>
                <a:schemeClr val="tx1"/>
              </a:solidFill>
              <a:latin typeface="Arial Narrow" pitchFamily="34" charset="0"/>
            </a:rPr>
            <a:t> </a:t>
          </a:r>
          <a:r>
            <a:rPr lang="es-MX" sz="1000" dirty="0" err="1" smtClean="0">
              <a:solidFill>
                <a:schemeClr val="tx1"/>
              </a:solidFill>
              <a:latin typeface="Arial Narrow" pitchFamily="34" charset="0"/>
            </a:rPr>
            <a:t>on</a:t>
          </a:r>
          <a:r>
            <a:rPr lang="es-MX" sz="1000" dirty="0" smtClean="0">
              <a:solidFill>
                <a:schemeClr val="tx1"/>
              </a:solidFill>
              <a:latin typeface="Arial Narrow" pitchFamily="34" charset="0"/>
            </a:rPr>
            <a:t> </a:t>
          </a:r>
          <a:r>
            <a:rPr lang="es-MX" sz="1000" dirty="0" err="1" smtClean="0">
              <a:solidFill>
                <a:schemeClr val="tx1"/>
              </a:solidFill>
              <a:latin typeface="Arial Narrow" pitchFamily="34" charset="0"/>
            </a:rPr>
            <a:t>pharmaceuticals</a:t>
          </a:r>
          <a:r>
            <a:rPr lang="es-MX" sz="1000" dirty="0" smtClean="0">
              <a:solidFill>
                <a:schemeClr val="tx1"/>
              </a:solidFill>
              <a:latin typeface="Arial Narrow" pitchFamily="34" charset="0"/>
            </a:rPr>
            <a:t> as a % of  GDP (</a:t>
          </a:r>
          <a:r>
            <a:rPr lang="es-MX" sz="1000" dirty="0" err="1" smtClean="0">
              <a:solidFill>
                <a:schemeClr val="tx1"/>
              </a:solidFill>
              <a:latin typeface="Arial Narrow" pitchFamily="34" charset="0"/>
            </a:rPr>
            <a:t>right</a:t>
          </a:r>
          <a:r>
            <a:rPr lang="es-MX" sz="1000" dirty="0" smtClean="0">
              <a:solidFill>
                <a:schemeClr val="tx1"/>
              </a:solidFill>
              <a:latin typeface="Arial Narrow" pitchFamily="34" charset="0"/>
            </a:rPr>
            <a:t> axis)</a:t>
          </a:r>
          <a:endParaRPr lang="en-US" sz="1000" dirty="0">
            <a:solidFill>
              <a:schemeClr val="tx1"/>
            </a:solidFill>
            <a:latin typeface="Arial Narrow" pitchFamily="34" charset="0"/>
          </a:endParaRPr>
        </a:p>
      </cdr:txBody>
    </cdr:sp>
  </cdr:relSizeAnchor>
  <cdr:relSizeAnchor xmlns:cdr="http://schemas.openxmlformats.org/drawingml/2006/chartDrawing">
    <cdr:from>
      <cdr:x>0.33578</cdr:x>
      <cdr:y>0.10739</cdr:y>
    </cdr:from>
    <cdr:to>
      <cdr:x>0.91768</cdr:x>
      <cdr:y>0.15699</cdr:y>
    </cdr:to>
    <cdr:sp macro="" textlink="">
      <cdr:nvSpPr>
        <cdr:cNvPr id="3" name="1 CuadroTexto"/>
        <cdr:cNvSpPr txBox="1"/>
      </cdr:nvSpPr>
      <cdr:spPr>
        <a:xfrm xmlns:a="http://schemas.openxmlformats.org/drawingml/2006/main">
          <a:off x="3075668" y="467676"/>
          <a:ext cx="5330108" cy="2160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000" dirty="0" err="1" smtClean="0">
              <a:solidFill>
                <a:schemeClr val="tx1"/>
              </a:solidFill>
              <a:latin typeface="Arial Narrow" pitchFamily="34" charset="0"/>
            </a:rPr>
            <a:t>Spending</a:t>
          </a:r>
          <a:r>
            <a:rPr lang="es-MX" sz="1000" dirty="0" smtClean="0">
              <a:solidFill>
                <a:schemeClr val="tx1"/>
              </a:solidFill>
              <a:latin typeface="Arial Narrow" pitchFamily="34" charset="0"/>
            </a:rPr>
            <a:t> </a:t>
          </a:r>
          <a:r>
            <a:rPr lang="es-MX" sz="1000" dirty="0" err="1" smtClean="0">
              <a:solidFill>
                <a:schemeClr val="tx1"/>
              </a:solidFill>
              <a:latin typeface="Arial Narrow" pitchFamily="34" charset="0"/>
            </a:rPr>
            <a:t>on</a:t>
          </a:r>
          <a:r>
            <a:rPr lang="es-MX" sz="1000" dirty="0" smtClean="0">
              <a:solidFill>
                <a:schemeClr val="tx1"/>
              </a:solidFill>
              <a:latin typeface="Arial Narrow" pitchFamily="34" charset="0"/>
            </a:rPr>
            <a:t> </a:t>
          </a:r>
          <a:r>
            <a:rPr lang="es-MX" sz="1000" dirty="0" err="1" smtClean="0">
              <a:solidFill>
                <a:schemeClr val="tx1"/>
              </a:solidFill>
              <a:latin typeface="Arial Narrow" pitchFamily="34" charset="0"/>
            </a:rPr>
            <a:t>pharmaceuticals</a:t>
          </a:r>
          <a:r>
            <a:rPr lang="es-MX" sz="1000" dirty="0" smtClean="0">
              <a:solidFill>
                <a:schemeClr val="tx1"/>
              </a:solidFill>
              <a:latin typeface="Arial Narrow" pitchFamily="34" charset="0"/>
            </a:rPr>
            <a:t> as a % of  total </a:t>
          </a:r>
          <a:r>
            <a:rPr lang="es-MX" sz="1000" dirty="0" err="1" smtClean="0">
              <a:solidFill>
                <a:schemeClr val="tx1"/>
              </a:solidFill>
              <a:latin typeface="Arial Narrow" pitchFamily="34" charset="0"/>
            </a:rPr>
            <a:t>health</a:t>
          </a:r>
          <a:r>
            <a:rPr lang="es-MX" sz="1000" dirty="0" smtClean="0">
              <a:solidFill>
                <a:schemeClr val="tx1"/>
              </a:solidFill>
              <a:latin typeface="Arial Narrow" pitchFamily="34" charset="0"/>
            </a:rPr>
            <a:t> </a:t>
          </a:r>
          <a:r>
            <a:rPr lang="es-MX" sz="1000" dirty="0" err="1" smtClean="0">
              <a:solidFill>
                <a:schemeClr val="tx1"/>
              </a:solidFill>
              <a:latin typeface="Arial Narrow" pitchFamily="34" charset="0"/>
            </a:rPr>
            <a:t>expenditure</a:t>
          </a:r>
          <a:r>
            <a:rPr lang="es-MX" sz="1000" dirty="0" smtClean="0">
              <a:solidFill>
                <a:schemeClr val="tx1"/>
              </a:solidFill>
              <a:latin typeface="Arial Narrow" pitchFamily="34" charset="0"/>
            </a:rPr>
            <a:t> (</a:t>
          </a:r>
          <a:r>
            <a:rPr lang="es-MX" sz="1000" dirty="0" err="1" smtClean="0">
              <a:solidFill>
                <a:schemeClr val="tx1"/>
              </a:solidFill>
              <a:latin typeface="Arial Narrow" pitchFamily="34" charset="0"/>
            </a:rPr>
            <a:t>left</a:t>
          </a:r>
          <a:r>
            <a:rPr lang="es-MX" sz="1000" dirty="0" smtClean="0">
              <a:solidFill>
                <a:schemeClr val="tx1"/>
              </a:solidFill>
              <a:latin typeface="Arial Narrow" pitchFamily="34" charset="0"/>
            </a:rPr>
            <a:t> axis)</a:t>
          </a:r>
          <a:endParaRPr lang="en-US" sz="1000" dirty="0">
            <a:solidFill>
              <a:schemeClr val="tx1"/>
            </a:solidFill>
            <a:latin typeface="Arial Narrow"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0.0839</cdr:x>
      <cdr:y>0.20766</cdr:y>
    </cdr:from>
    <cdr:to>
      <cdr:x>0.97166</cdr:x>
      <cdr:y>0.80242</cdr:y>
    </cdr:to>
    <cdr:cxnSp macro="">
      <cdr:nvCxnSpPr>
        <cdr:cNvPr id="3" name="2 Conector recto de flecha"/>
        <cdr:cNvCxnSpPr/>
      </cdr:nvCxnSpPr>
      <cdr:spPr>
        <a:xfrm xmlns:a="http://schemas.openxmlformats.org/drawingml/2006/main" flipV="1">
          <a:off x="704850" y="981075"/>
          <a:ext cx="7458075" cy="2809875"/>
        </a:xfrm>
        <a:prstGeom xmlns:a="http://schemas.openxmlformats.org/drawingml/2006/main" prst="straightConnector1">
          <a:avLst/>
        </a:prstGeom>
        <a:ln xmlns:a="http://schemas.openxmlformats.org/drawingml/2006/main" w="38100">
          <a:solidFill>
            <a:srgbClr val="B73209"/>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0.14559</cdr:x>
      <cdr:y>0.40723</cdr:y>
    </cdr:from>
    <cdr:to>
      <cdr:x>0.14559</cdr:x>
      <cdr:y>0.50195</cdr:y>
    </cdr:to>
    <cdr:cxnSp macro="">
      <cdr:nvCxnSpPr>
        <cdr:cNvPr id="15" name="14 Conector recto"/>
        <cdr:cNvCxnSpPr/>
      </cdr:nvCxnSpPr>
      <cdr:spPr>
        <a:xfrm xmlns:a="http://schemas.openxmlformats.org/drawingml/2006/main" flipV="1">
          <a:off x="1258004" y="1384957"/>
          <a:ext cx="0" cy="322135"/>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0.14559</cdr:x>
      <cdr:y>0.40723</cdr:y>
    </cdr:from>
    <cdr:to>
      <cdr:x>0.69418</cdr:x>
      <cdr:y>0.40723</cdr:y>
    </cdr:to>
    <cdr:cxnSp macro="">
      <cdr:nvCxnSpPr>
        <cdr:cNvPr id="17" name="16 Conector recto"/>
        <cdr:cNvCxnSpPr/>
      </cdr:nvCxnSpPr>
      <cdr:spPr>
        <a:xfrm xmlns:a="http://schemas.openxmlformats.org/drawingml/2006/main">
          <a:off x="1258004" y="1384957"/>
          <a:ext cx="4740414" cy="0"/>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0.69418</cdr:x>
      <cdr:y>0.40723</cdr:y>
    </cdr:from>
    <cdr:to>
      <cdr:x>0.69418</cdr:x>
      <cdr:y>0.50195</cdr:y>
    </cdr:to>
    <cdr:cxnSp macro="">
      <cdr:nvCxnSpPr>
        <cdr:cNvPr id="18" name="1 Conector recto"/>
        <cdr:cNvCxnSpPr/>
      </cdr:nvCxnSpPr>
      <cdr:spPr>
        <a:xfrm xmlns:a="http://schemas.openxmlformats.org/drawingml/2006/main" flipV="1">
          <a:off x="5998418" y="1384957"/>
          <a:ext cx="0" cy="322135"/>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0.81609</cdr:x>
      <cdr:y>0.38248</cdr:y>
    </cdr:from>
    <cdr:to>
      <cdr:x>0.81609</cdr:x>
      <cdr:y>0.459</cdr:y>
    </cdr:to>
    <cdr:cxnSp macro="">
      <cdr:nvCxnSpPr>
        <cdr:cNvPr id="19" name="1 Conector recto"/>
        <cdr:cNvCxnSpPr/>
      </cdr:nvCxnSpPr>
      <cdr:spPr>
        <a:xfrm xmlns:a="http://schemas.openxmlformats.org/drawingml/2006/main" flipV="1">
          <a:off x="7051844" y="1300783"/>
          <a:ext cx="0" cy="260226"/>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0.81609</cdr:x>
      <cdr:y>0.38248</cdr:y>
    </cdr:from>
    <cdr:to>
      <cdr:x>0.92059</cdr:x>
      <cdr:y>0.38248</cdr:y>
    </cdr:to>
    <cdr:cxnSp macro="">
      <cdr:nvCxnSpPr>
        <cdr:cNvPr id="20" name="2 Conector recto"/>
        <cdr:cNvCxnSpPr/>
      </cdr:nvCxnSpPr>
      <cdr:spPr>
        <a:xfrm xmlns:a="http://schemas.openxmlformats.org/drawingml/2006/main">
          <a:off x="7051844" y="1300782"/>
          <a:ext cx="902936" cy="0"/>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0.92059</cdr:x>
      <cdr:y>0.38248</cdr:y>
    </cdr:from>
    <cdr:to>
      <cdr:x>0.92059</cdr:x>
      <cdr:y>0.459</cdr:y>
    </cdr:to>
    <cdr:cxnSp macro="">
      <cdr:nvCxnSpPr>
        <cdr:cNvPr id="21" name="1 Conector recto"/>
        <cdr:cNvCxnSpPr/>
      </cdr:nvCxnSpPr>
      <cdr:spPr>
        <a:xfrm xmlns:a="http://schemas.openxmlformats.org/drawingml/2006/main" flipV="1">
          <a:off x="7954780" y="1300783"/>
          <a:ext cx="0" cy="260226"/>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0.25</cdr:x>
      <cdr:y>0.26531</cdr:y>
    </cdr:from>
    <cdr:to>
      <cdr:x>0.57235</cdr:x>
      <cdr:y>0.36906</cdr:y>
    </cdr:to>
    <cdr:sp macro="" textlink="">
      <cdr:nvSpPr>
        <cdr:cNvPr id="27" name="26 CuadroTexto"/>
        <cdr:cNvSpPr txBox="1"/>
      </cdr:nvSpPr>
      <cdr:spPr>
        <a:xfrm xmlns:a="http://schemas.openxmlformats.org/drawingml/2006/main">
          <a:off x="2160240" y="864096"/>
          <a:ext cx="2785413" cy="337901"/>
        </a:xfrm>
        <a:prstGeom xmlns:a="http://schemas.openxmlformats.org/drawingml/2006/main" prst="rect">
          <a:avLst/>
        </a:prstGeom>
        <a:solidFill xmlns:a="http://schemas.openxmlformats.org/drawingml/2006/main">
          <a:schemeClr val="accent2">
            <a:lumMod val="20000"/>
            <a:lumOff val="80000"/>
          </a:schemeClr>
        </a:solidFill>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nchor="ctr" anchorCtr="1"/>
        <a:lstStyle xmlns:a="http://schemas.openxmlformats.org/drawingml/2006/main"/>
        <a:p xmlns:a="http://schemas.openxmlformats.org/drawingml/2006/main">
          <a:pPr algn="ctr"/>
          <a:r>
            <a:rPr lang="es-MX" sz="1200" dirty="0" err="1" smtClean="0">
              <a:latin typeface="Arial Narrow" pitchFamily="34" charset="0"/>
            </a:rPr>
            <a:t>Average</a:t>
          </a:r>
          <a:r>
            <a:rPr lang="es-MX" sz="1200" dirty="0" smtClean="0">
              <a:latin typeface="Arial Narrow" pitchFamily="34" charset="0"/>
            </a:rPr>
            <a:t> </a:t>
          </a:r>
          <a:r>
            <a:rPr lang="es-MX" sz="1200" dirty="0" err="1" smtClean="0">
              <a:latin typeface="Arial Narrow" pitchFamily="34" charset="0"/>
            </a:rPr>
            <a:t>Annual</a:t>
          </a:r>
          <a:r>
            <a:rPr lang="es-MX" sz="1200" dirty="0">
              <a:latin typeface="Arial Narrow" pitchFamily="34" charset="0"/>
            </a:rPr>
            <a:t> </a:t>
          </a:r>
          <a:r>
            <a:rPr lang="es-MX" sz="1200" dirty="0" err="1" smtClean="0">
              <a:latin typeface="Arial Narrow" pitchFamily="34" charset="0"/>
            </a:rPr>
            <a:t>Growth</a:t>
          </a:r>
          <a:r>
            <a:rPr lang="es-MX" sz="1200" dirty="0" smtClean="0">
              <a:latin typeface="Arial Narrow" pitchFamily="34" charset="0"/>
            </a:rPr>
            <a:t>: </a:t>
          </a:r>
          <a:r>
            <a:rPr lang="es-MX" sz="1200" b="1" dirty="0" smtClean="0">
              <a:latin typeface="Arial Narrow" pitchFamily="34" charset="0"/>
            </a:rPr>
            <a:t>4.28%</a:t>
          </a:r>
          <a:endParaRPr lang="es-MX" sz="1200" b="1" dirty="0">
            <a:latin typeface="Arial Narrow" pitchFamily="34" charset="0"/>
          </a:endParaRPr>
        </a:p>
      </cdr:txBody>
    </cdr:sp>
  </cdr:relSizeAnchor>
  <cdr:relSizeAnchor xmlns:cdr="http://schemas.openxmlformats.org/drawingml/2006/chartDrawing">
    <cdr:from>
      <cdr:x>0.75</cdr:x>
      <cdr:y>0.2432</cdr:y>
    </cdr:from>
    <cdr:to>
      <cdr:x>0.98192</cdr:x>
      <cdr:y>0.34244</cdr:y>
    </cdr:to>
    <cdr:sp macro="" textlink="">
      <cdr:nvSpPr>
        <cdr:cNvPr id="28" name="1 CuadroTexto"/>
        <cdr:cNvSpPr txBox="1"/>
      </cdr:nvSpPr>
      <cdr:spPr>
        <a:xfrm xmlns:a="http://schemas.openxmlformats.org/drawingml/2006/main">
          <a:off x="6480720" y="792088"/>
          <a:ext cx="2003983" cy="323215"/>
        </a:xfrm>
        <a:prstGeom xmlns:a="http://schemas.openxmlformats.org/drawingml/2006/main" prst="rect">
          <a:avLst/>
        </a:prstGeom>
        <a:solidFill xmlns:a="http://schemas.openxmlformats.org/drawingml/2006/main">
          <a:schemeClr val="accent2">
            <a:lumMod val="20000"/>
            <a:lumOff val="80000"/>
          </a:schemeClr>
        </a:solidFill>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1200" dirty="0" err="1" smtClean="0">
              <a:latin typeface="Arial Narrow" pitchFamily="34" charset="0"/>
            </a:rPr>
            <a:t>Annual</a:t>
          </a:r>
          <a:r>
            <a:rPr lang="es-MX" sz="1200" dirty="0" smtClean="0">
              <a:latin typeface="Arial Narrow" pitchFamily="34" charset="0"/>
            </a:rPr>
            <a:t> </a:t>
          </a:r>
          <a:r>
            <a:rPr lang="es-MX" sz="1200" dirty="0" err="1" smtClean="0">
              <a:latin typeface="Arial Narrow" pitchFamily="34" charset="0"/>
            </a:rPr>
            <a:t>Growth</a:t>
          </a:r>
          <a:r>
            <a:rPr lang="es-MX" sz="1200" dirty="0" smtClean="0">
              <a:latin typeface="Arial Narrow" pitchFamily="34" charset="0"/>
            </a:rPr>
            <a:t>: </a:t>
          </a:r>
          <a:r>
            <a:rPr lang="es-MX" sz="1200" b="1" dirty="0" smtClean="0">
              <a:latin typeface="Arial Narrow" pitchFamily="34" charset="0"/>
            </a:rPr>
            <a:t>6.5%</a:t>
          </a:r>
          <a:endParaRPr lang="es-MX" sz="1200" b="1" dirty="0">
            <a:latin typeface="Arial Narrow"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82119" cy="464983"/>
          </a:xfrm>
          <a:prstGeom prst="rect">
            <a:avLst/>
          </a:prstGeom>
        </p:spPr>
        <p:txBody>
          <a:bodyPr vert="horz" lIns="92830" tIns="46415" rIns="92830" bIns="46415" rtlCol="0"/>
          <a:lstStyle>
            <a:lvl1pPr algn="l">
              <a:defRPr sz="1200"/>
            </a:lvl1pPr>
          </a:lstStyle>
          <a:p>
            <a:endParaRPr lang="es-MX"/>
          </a:p>
        </p:txBody>
      </p:sp>
      <p:sp>
        <p:nvSpPr>
          <p:cNvPr id="3" name="2 Marcador de fecha"/>
          <p:cNvSpPr>
            <a:spLocks noGrp="1"/>
          </p:cNvSpPr>
          <p:nvPr>
            <p:ph type="dt" sz="quarter" idx="1"/>
          </p:nvPr>
        </p:nvSpPr>
        <p:spPr>
          <a:xfrm>
            <a:off x="3898103" y="1"/>
            <a:ext cx="2982119" cy="464983"/>
          </a:xfrm>
          <a:prstGeom prst="rect">
            <a:avLst/>
          </a:prstGeom>
        </p:spPr>
        <p:txBody>
          <a:bodyPr vert="horz" lIns="92830" tIns="46415" rIns="92830" bIns="46415" rtlCol="0"/>
          <a:lstStyle>
            <a:lvl1pPr algn="r">
              <a:defRPr sz="1200"/>
            </a:lvl1pPr>
          </a:lstStyle>
          <a:p>
            <a:fld id="{2D728E2E-88C6-441A-830D-EE797A06A523}" type="datetimeFigureOut">
              <a:rPr lang="es-MX" smtClean="0"/>
              <a:pPr/>
              <a:t>20/06/2014</a:t>
            </a:fld>
            <a:endParaRPr lang="es-MX"/>
          </a:p>
        </p:txBody>
      </p:sp>
      <p:sp>
        <p:nvSpPr>
          <p:cNvPr id="4" name="3 Marcador de pie de página"/>
          <p:cNvSpPr>
            <a:spLocks noGrp="1"/>
          </p:cNvSpPr>
          <p:nvPr>
            <p:ph type="ftr" sz="quarter" idx="2"/>
          </p:nvPr>
        </p:nvSpPr>
        <p:spPr>
          <a:xfrm>
            <a:off x="0" y="8829793"/>
            <a:ext cx="2982119" cy="464983"/>
          </a:xfrm>
          <a:prstGeom prst="rect">
            <a:avLst/>
          </a:prstGeom>
        </p:spPr>
        <p:txBody>
          <a:bodyPr vert="horz" lIns="92830" tIns="46415" rIns="92830" bIns="46415"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98103" y="8829793"/>
            <a:ext cx="2982119" cy="464983"/>
          </a:xfrm>
          <a:prstGeom prst="rect">
            <a:avLst/>
          </a:prstGeom>
        </p:spPr>
        <p:txBody>
          <a:bodyPr vert="horz" lIns="92830" tIns="46415" rIns="92830" bIns="46415" rtlCol="0" anchor="b"/>
          <a:lstStyle>
            <a:lvl1pPr algn="r">
              <a:defRPr sz="1200"/>
            </a:lvl1pPr>
          </a:lstStyle>
          <a:p>
            <a:fld id="{8F0608A2-BCCE-4E8D-9A7E-644E7E3139F2}" type="slidenum">
              <a:rPr lang="es-MX" smtClean="0"/>
              <a:pPr/>
              <a:t>‹Nº›</a:t>
            </a:fld>
            <a:endParaRPr lang="es-MX"/>
          </a:p>
        </p:txBody>
      </p:sp>
    </p:spTree>
    <p:extLst>
      <p:ext uri="{BB962C8B-B14F-4D97-AF65-F5344CB8AC3E}">
        <p14:creationId xmlns:p14="http://schemas.microsoft.com/office/powerpoint/2010/main" val="4064384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830" tIns="46415" rIns="92830" bIns="46415" rtlCol="0"/>
          <a:lstStyle>
            <a:lvl1pPr algn="l">
              <a:defRPr sz="1200"/>
            </a:lvl1pPr>
          </a:lstStyle>
          <a:p>
            <a:endParaRPr lang="es-MX"/>
          </a:p>
        </p:txBody>
      </p:sp>
      <p:sp>
        <p:nvSpPr>
          <p:cNvPr id="3" name="2 Marcador de fecha"/>
          <p:cNvSpPr>
            <a:spLocks noGrp="1"/>
          </p:cNvSpPr>
          <p:nvPr>
            <p:ph type="dt" idx="1"/>
          </p:nvPr>
        </p:nvSpPr>
        <p:spPr>
          <a:xfrm>
            <a:off x="3898103" y="0"/>
            <a:ext cx="2982119" cy="464820"/>
          </a:xfrm>
          <a:prstGeom prst="rect">
            <a:avLst/>
          </a:prstGeom>
        </p:spPr>
        <p:txBody>
          <a:bodyPr vert="horz" lIns="92830" tIns="46415" rIns="92830" bIns="46415" rtlCol="0"/>
          <a:lstStyle>
            <a:lvl1pPr algn="r">
              <a:defRPr sz="1200"/>
            </a:lvl1pPr>
          </a:lstStyle>
          <a:p>
            <a:fld id="{4B8C8BE6-9DE7-414A-9C10-E617AB0F6882}" type="datetimeFigureOut">
              <a:rPr lang="es-MX" smtClean="0"/>
              <a:pPr/>
              <a:t>20/06/2014</a:t>
            </a:fld>
            <a:endParaRPr lang="es-MX"/>
          </a:p>
        </p:txBody>
      </p:sp>
      <p:sp>
        <p:nvSpPr>
          <p:cNvPr id="4" name="3 Marcador de imagen de diapositiva"/>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830" tIns="46415" rIns="92830" bIns="46415" rtlCol="0" anchor="ctr"/>
          <a:lstStyle/>
          <a:p>
            <a:endParaRPr lang="es-MX"/>
          </a:p>
        </p:txBody>
      </p:sp>
      <p:sp>
        <p:nvSpPr>
          <p:cNvPr id="5" name="4 Marcador de notas"/>
          <p:cNvSpPr>
            <a:spLocks noGrp="1"/>
          </p:cNvSpPr>
          <p:nvPr>
            <p:ph type="body" sz="quarter" idx="3"/>
          </p:nvPr>
        </p:nvSpPr>
        <p:spPr>
          <a:xfrm>
            <a:off x="688182" y="4415791"/>
            <a:ext cx="5505450" cy="4183380"/>
          </a:xfrm>
          <a:prstGeom prst="rect">
            <a:avLst/>
          </a:prstGeom>
        </p:spPr>
        <p:txBody>
          <a:bodyPr vert="horz" lIns="92830" tIns="46415" rIns="92830" bIns="4641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6"/>
            <a:ext cx="2982119" cy="464820"/>
          </a:xfrm>
          <a:prstGeom prst="rect">
            <a:avLst/>
          </a:prstGeom>
        </p:spPr>
        <p:txBody>
          <a:bodyPr vert="horz" lIns="92830" tIns="46415" rIns="92830" bIns="46415"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98103" y="8829966"/>
            <a:ext cx="2982119" cy="464820"/>
          </a:xfrm>
          <a:prstGeom prst="rect">
            <a:avLst/>
          </a:prstGeom>
        </p:spPr>
        <p:txBody>
          <a:bodyPr vert="horz" lIns="92830" tIns="46415" rIns="92830" bIns="46415" rtlCol="0" anchor="b"/>
          <a:lstStyle>
            <a:lvl1pPr algn="r">
              <a:defRPr sz="1200"/>
            </a:lvl1pPr>
          </a:lstStyle>
          <a:p>
            <a:fld id="{943ECF7F-5A66-46B6-A5A1-188654D61454}" type="slidenum">
              <a:rPr lang="es-MX" smtClean="0"/>
              <a:pPr/>
              <a:t>‹Nº›</a:t>
            </a:fld>
            <a:endParaRPr lang="es-MX"/>
          </a:p>
        </p:txBody>
      </p:sp>
    </p:spTree>
    <p:extLst>
      <p:ext uri="{BB962C8B-B14F-4D97-AF65-F5344CB8AC3E}">
        <p14:creationId xmlns:p14="http://schemas.microsoft.com/office/powerpoint/2010/main" val="228992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p:spPr>
        <p:txBody>
          <a:bodyPr/>
          <a:lstStyle/>
          <a:p>
            <a:endParaRPr lang="es-ES" dirty="0" smtClean="0"/>
          </a:p>
        </p:txBody>
      </p:sp>
      <p:sp>
        <p:nvSpPr>
          <p:cNvPr id="62468" name="3 Marcador de número de diapositiva"/>
          <p:cNvSpPr>
            <a:spLocks noGrp="1"/>
          </p:cNvSpPr>
          <p:nvPr>
            <p:ph type="sldNum" sz="quarter" idx="5"/>
          </p:nvPr>
        </p:nvSpPr>
        <p:spPr>
          <a:noFill/>
        </p:spPr>
        <p:txBody>
          <a:bodyPr/>
          <a:lstStyle/>
          <a:p>
            <a:fld id="{987AFB95-F012-4F74-ABE2-6F4011D13997}" type="slidenum">
              <a:rPr lang="es-ES" smtClean="0">
                <a:solidFill>
                  <a:prstClr val="black"/>
                </a:solidFill>
              </a:rPr>
              <a:pPr/>
              <a:t>1</a:t>
            </a:fld>
            <a:endParaRPr lang="es-ES"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3ECF7F-5A66-46B6-A5A1-188654D61454}" type="slidenum">
              <a:rPr lang="es-MX" smtClean="0">
                <a:solidFill>
                  <a:prstClr val="black"/>
                </a:solidFill>
              </a:rPr>
              <a:pPr/>
              <a:t>10</a:t>
            </a:fld>
            <a:endParaRPr lang="es-MX">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80B6F9-F224-4F89-9551-D05B48711A3F}" type="slidenum">
              <a:rPr lang="es-MX" smtClean="0"/>
              <a:pPr fontAlgn="base">
                <a:spcBef>
                  <a:spcPct val="0"/>
                </a:spcBef>
                <a:spcAft>
                  <a:spcPct val="0"/>
                </a:spcAft>
                <a:defRPr/>
              </a:pPr>
              <a:t>11</a:t>
            </a:fld>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8D817-1F90-4D83-876D-61FE219434B4}" type="slidenum">
              <a:rPr lang="es-MX" smtClean="0">
                <a:solidFill>
                  <a:prstClr val="black"/>
                </a:solidFill>
              </a:rPr>
              <a:pPr fontAlgn="base">
                <a:spcBef>
                  <a:spcPct val="0"/>
                </a:spcBef>
                <a:spcAft>
                  <a:spcPct val="0"/>
                </a:spcAft>
                <a:defRPr/>
              </a:pPr>
              <a:t>12</a:t>
            </a:fld>
            <a:endParaRPr lang="es-MX"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13</a:t>
            </a:fld>
            <a:endParaRPr lang="es-ES">
              <a:solidFill>
                <a:prstClr val="black"/>
              </a:solidFill>
            </a:endParaRPr>
          </a:p>
        </p:txBody>
      </p:sp>
    </p:spTree>
    <p:extLst>
      <p:ext uri="{BB962C8B-B14F-4D97-AF65-F5344CB8AC3E}">
        <p14:creationId xmlns:p14="http://schemas.microsoft.com/office/powerpoint/2010/main" val="374705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14</a:t>
            </a:fld>
            <a:endParaRPr lang="es-ES">
              <a:solidFill>
                <a:prstClr val="black"/>
              </a:solidFill>
            </a:endParaRPr>
          </a:p>
        </p:txBody>
      </p:sp>
    </p:spTree>
    <p:extLst>
      <p:ext uri="{BB962C8B-B14F-4D97-AF65-F5344CB8AC3E}">
        <p14:creationId xmlns:p14="http://schemas.microsoft.com/office/powerpoint/2010/main" val="3747052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15</a:t>
            </a:fld>
            <a:endParaRPr lang="es-ES">
              <a:solidFill>
                <a:prstClr val="black"/>
              </a:solidFill>
            </a:endParaRPr>
          </a:p>
        </p:txBody>
      </p:sp>
    </p:spTree>
    <p:extLst>
      <p:ext uri="{BB962C8B-B14F-4D97-AF65-F5344CB8AC3E}">
        <p14:creationId xmlns:p14="http://schemas.microsoft.com/office/powerpoint/2010/main" val="3747052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16</a:t>
            </a:fld>
            <a:endParaRPr lang="es-ES">
              <a:solidFill>
                <a:prstClr val="black"/>
              </a:solidFill>
            </a:endParaRPr>
          </a:p>
        </p:txBody>
      </p:sp>
    </p:spTree>
    <p:extLst>
      <p:ext uri="{BB962C8B-B14F-4D97-AF65-F5344CB8AC3E}">
        <p14:creationId xmlns:p14="http://schemas.microsoft.com/office/powerpoint/2010/main" val="3747052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EC7284-15F9-4A1A-9013-D275E3AE7B64}" type="slidenum">
              <a:rPr lang="es-ES" smtClean="0">
                <a:solidFill>
                  <a:prstClr val="black"/>
                </a:solidFill>
              </a:rPr>
              <a:pPr fontAlgn="base">
                <a:spcBef>
                  <a:spcPct val="0"/>
                </a:spcBef>
                <a:spcAft>
                  <a:spcPct val="0"/>
                </a:spcAft>
                <a:defRPr/>
              </a:pPr>
              <a:t>17</a:t>
            </a:fld>
            <a:endParaRPr lang="es-E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18</a:t>
            </a:fld>
            <a:endParaRPr lang="es-ES">
              <a:solidFill>
                <a:prstClr val="black"/>
              </a:solidFill>
            </a:endParaRPr>
          </a:p>
        </p:txBody>
      </p:sp>
    </p:spTree>
    <p:extLst>
      <p:ext uri="{BB962C8B-B14F-4D97-AF65-F5344CB8AC3E}">
        <p14:creationId xmlns:p14="http://schemas.microsoft.com/office/powerpoint/2010/main" val="3747052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Arial" pitchFamily="34" charset="0"/>
              <a:buNone/>
            </a:pPr>
            <a:endParaRPr lang="es-MX" dirty="0" smtClean="0"/>
          </a:p>
        </p:txBody>
      </p:sp>
      <p:sp>
        <p:nvSpPr>
          <p:cNvPr id="624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698482-66BA-4262-9C6B-1DC2C01011E5}" type="slidenum">
              <a:rPr lang="es-MX" smtClean="0">
                <a:solidFill>
                  <a:prstClr val="black"/>
                </a:solidFill>
              </a:rPr>
              <a:pPr>
                <a:defRPr/>
              </a:pPr>
              <a:t>19</a:t>
            </a:fld>
            <a:endParaRPr lang="es-MX"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ln/>
        </p:spPr>
      </p:sp>
      <p:sp>
        <p:nvSpPr>
          <p:cNvPr id="63491" name="2 Marcador de notas"/>
          <p:cNvSpPr>
            <a:spLocks noGrp="1"/>
          </p:cNvSpPr>
          <p:nvPr>
            <p:ph type="body" idx="1"/>
          </p:nvPr>
        </p:nvSpPr>
        <p:spPr>
          <a:noFill/>
          <a:ln/>
        </p:spPr>
        <p:txBody>
          <a:bodyPr/>
          <a:lstStyle/>
          <a:p>
            <a:endParaRPr lang="es-MX" dirty="0" smtClean="0"/>
          </a:p>
        </p:txBody>
      </p:sp>
      <p:sp>
        <p:nvSpPr>
          <p:cNvPr id="63492" name="3 Marcador de número de diapositiva"/>
          <p:cNvSpPr>
            <a:spLocks noGrp="1"/>
          </p:cNvSpPr>
          <p:nvPr>
            <p:ph type="sldNum" sz="quarter" idx="5"/>
          </p:nvPr>
        </p:nvSpPr>
        <p:spPr>
          <a:noFill/>
        </p:spPr>
        <p:txBody>
          <a:bodyPr/>
          <a:lstStyle/>
          <a:p>
            <a:fld id="{2B2BE12C-49B6-4714-9D89-E870D4EC37D9}" type="slidenum">
              <a:rPr lang="es-ES" smtClean="0"/>
              <a:pPr/>
              <a:t>2</a:t>
            </a:fld>
            <a:endParaRPr lang="es-E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dirty="0" smtClean="0"/>
              <a:t>JESSY</a:t>
            </a:r>
          </a:p>
        </p:txBody>
      </p:sp>
      <p:sp>
        <p:nvSpPr>
          <p:cNvPr id="4" name="3 Marcador de pie de página"/>
          <p:cNvSpPr>
            <a:spLocks noGrp="1"/>
          </p:cNvSpPr>
          <p:nvPr>
            <p:ph type="ftr" sz="quarter" idx="4"/>
          </p:nvPr>
        </p:nvSpPr>
        <p:spPr/>
        <p:txBody>
          <a:bodyPr/>
          <a:lstStyle/>
          <a:p>
            <a:pPr>
              <a:defRPr/>
            </a:pPr>
            <a:endParaRPr lang="es-MX">
              <a:solidFill>
                <a:prstClr val="black"/>
              </a:solidFill>
            </a:endParaRPr>
          </a:p>
        </p:txBody>
      </p:sp>
      <p:sp>
        <p:nvSpPr>
          <p:cNvPr id="61445" name="4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8571" indent="-284067" eaLnBrk="0" hangingPunct="0">
              <a:defRPr>
                <a:solidFill>
                  <a:schemeClr val="tx1"/>
                </a:solidFill>
                <a:latin typeface="Arial" charset="0"/>
                <a:ea typeface="ＭＳ Ｐゴシック" pitchFamily="34" charset="-128"/>
              </a:defRPr>
            </a:lvl2pPr>
            <a:lvl3pPr marL="1136266" indent="-227253" eaLnBrk="0" hangingPunct="0">
              <a:defRPr>
                <a:solidFill>
                  <a:schemeClr val="tx1"/>
                </a:solidFill>
                <a:latin typeface="Arial" charset="0"/>
                <a:ea typeface="ＭＳ Ｐゴシック" pitchFamily="34" charset="-128"/>
              </a:defRPr>
            </a:lvl3pPr>
            <a:lvl4pPr marL="1590771" indent="-227253" eaLnBrk="0" hangingPunct="0">
              <a:defRPr>
                <a:solidFill>
                  <a:schemeClr val="tx1"/>
                </a:solidFill>
                <a:latin typeface="Arial" charset="0"/>
                <a:ea typeface="ＭＳ Ｐゴシック" pitchFamily="34" charset="-128"/>
              </a:defRPr>
            </a:lvl4pPr>
            <a:lvl5pPr marL="2045277" indent="-227253" eaLnBrk="0" hangingPunct="0">
              <a:defRPr>
                <a:solidFill>
                  <a:schemeClr val="tx1"/>
                </a:solidFill>
                <a:latin typeface="Arial" charset="0"/>
                <a:ea typeface="ＭＳ Ｐゴシック" pitchFamily="34" charset="-128"/>
              </a:defRPr>
            </a:lvl5pPr>
            <a:lvl6pPr marL="2499783" indent="-227253" eaLnBrk="0" fontAlgn="base" hangingPunct="0">
              <a:spcBef>
                <a:spcPct val="0"/>
              </a:spcBef>
              <a:spcAft>
                <a:spcPct val="0"/>
              </a:spcAft>
              <a:defRPr>
                <a:solidFill>
                  <a:schemeClr val="tx1"/>
                </a:solidFill>
                <a:latin typeface="Arial" charset="0"/>
                <a:ea typeface="ＭＳ Ｐゴシック" pitchFamily="34" charset="-128"/>
              </a:defRPr>
            </a:lvl6pPr>
            <a:lvl7pPr marL="2954291" indent="-227253" eaLnBrk="0" fontAlgn="base" hangingPunct="0">
              <a:spcBef>
                <a:spcPct val="0"/>
              </a:spcBef>
              <a:spcAft>
                <a:spcPct val="0"/>
              </a:spcAft>
              <a:defRPr>
                <a:solidFill>
                  <a:schemeClr val="tx1"/>
                </a:solidFill>
                <a:latin typeface="Arial" charset="0"/>
                <a:ea typeface="ＭＳ Ｐゴシック" pitchFamily="34" charset="-128"/>
              </a:defRPr>
            </a:lvl7pPr>
            <a:lvl8pPr marL="3408797" indent="-227253" eaLnBrk="0" fontAlgn="base" hangingPunct="0">
              <a:spcBef>
                <a:spcPct val="0"/>
              </a:spcBef>
              <a:spcAft>
                <a:spcPct val="0"/>
              </a:spcAft>
              <a:defRPr>
                <a:solidFill>
                  <a:schemeClr val="tx1"/>
                </a:solidFill>
                <a:latin typeface="Arial" charset="0"/>
                <a:ea typeface="ＭＳ Ｐゴシック" pitchFamily="34" charset="-128"/>
              </a:defRPr>
            </a:lvl8pPr>
            <a:lvl9pPr marL="3863301" indent="-22725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4E40D85-39E8-4E91-9B7E-FDDF8799F4E1}" type="slidenum">
              <a:rPr lang="es-MX" smtClean="0">
                <a:solidFill>
                  <a:prstClr val="black"/>
                </a:solidFill>
                <a:latin typeface="Calibri" pitchFamily="34" charset="0"/>
              </a:rPr>
              <a:pPr eaLnBrk="1" hangingPunct="1"/>
              <a:t>20</a:t>
            </a:fld>
            <a:endParaRPr lang="es-MX" smtClean="0">
              <a:solidFill>
                <a:prstClr val="black"/>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Tree>
    <p:extLst>
      <p:ext uri="{BB962C8B-B14F-4D97-AF65-F5344CB8AC3E}">
        <p14:creationId xmlns:p14="http://schemas.microsoft.com/office/powerpoint/2010/main" val="1959066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
        <p:nvSpPr>
          <p:cNvPr id="102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3" indent="-285713" eaLnBrk="0" hangingPunct="0">
              <a:defRPr>
                <a:solidFill>
                  <a:schemeClr val="tx1"/>
                </a:solidFill>
                <a:latin typeface="Arial" pitchFamily="34" charset="0"/>
                <a:ea typeface="ＭＳ Ｐゴシック" pitchFamily="34" charset="-128"/>
              </a:defRPr>
            </a:lvl2pPr>
            <a:lvl3pPr marL="1142852" indent="-228570" eaLnBrk="0" hangingPunct="0">
              <a:defRPr>
                <a:solidFill>
                  <a:schemeClr val="tx1"/>
                </a:solidFill>
                <a:latin typeface="Arial" pitchFamily="34" charset="0"/>
                <a:ea typeface="ＭＳ Ｐゴシック" pitchFamily="34" charset="-128"/>
              </a:defRPr>
            </a:lvl3pPr>
            <a:lvl4pPr marL="1599993" indent="-228570" eaLnBrk="0" hangingPunct="0">
              <a:defRPr>
                <a:solidFill>
                  <a:schemeClr val="tx1"/>
                </a:solidFill>
                <a:latin typeface="Arial" pitchFamily="34" charset="0"/>
                <a:ea typeface="ＭＳ Ｐゴシック" pitchFamily="34" charset="-128"/>
              </a:defRPr>
            </a:lvl4pPr>
            <a:lvl5pPr marL="2057133" indent="-228570" eaLnBrk="0" hangingPunct="0">
              <a:defRPr>
                <a:solidFill>
                  <a:schemeClr val="tx1"/>
                </a:solidFill>
                <a:latin typeface="Arial" pitchFamily="34" charset="0"/>
                <a:ea typeface="ＭＳ Ｐゴシック" pitchFamily="34" charset="-128"/>
              </a:defRPr>
            </a:lvl5pPr>
            <a:lvl6pPr marL="2514275" indent="-22857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5" indent="-22857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6" indent="-22857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6" indent="-22857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64ED590-4AE9-401C-ACB7-641643E011A5}" type="slidenum">
              <a:rPr lang="es-MX" smtClean="0">
                <a:solidFill>
                  <a:srgbClr val="000000"/>
                </a:solidFill>
                <a:latin typeface="Calibri" pitchFamily="34" charset="0"/>
              </a:rPr>
              <a:pPr eaLnBrk="1" hangingPunct="1"/>
              <a:t>22</a:t>
            </a:fld>
            <a:endParaRPr lang="es-MX" smtClean="0">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23</a:t>
            </a:fld>
            <a:endParaRPr lang="es-ES">
              <a:solidFill>
                <a:prstClr val="black"/>
              </a:solidFill>
            </a:endParaRPr>
          </a:p>
        </p:txBody>
      </p:sp>
    </p:spTree>
    <p:extLst>
      <p:ext uri="{BB962C8B-B14F-4D97-AF65-F5344CB8AC3E}">
        <p14:creationId xmlns:p14="http://schemas.microsoft.com/office/powerpoint/2010/main" val="3747052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C7D722-C339-46C7-A598-7C8583B6B177}" type="slidenum">
              <a:rPr lang="es-MX" smtClean="0">
                <a:solidFill>
                  <a:prstClr val="black"/>
                </a:solidFill>
              </a:rPr>
              <a:pPr/>
              <a:t>27</a:t>
            </a:fld>
            <a:endParaRPr lang="es-MX">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29</a:t>
            </a:fld>
            <a:endParaRPr lang="es-E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smtClean="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5F63B04-38EC-4035-8E84-C42BA83D1061}" type="slidenum">
              <a:rPr lang="es-ES" smtClean="0">
                <a:solidFill>
                  <a:srgbClr val="000000"/>
                </a:solidFill>
              </a:rPr>
              <a:pPr eaLnBrk="1" hangingPunct="1"/>
              <a:t>33</a:t>
            </a:fld>
            <a:endParaRPr lang="es-E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smtClean="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39780" indent="-284531" eaLnBrk="0" hangingPunct="0">
              <a:defRPr>
                <a:solidFill>
                  <a:schemeClr val="tx1"/>
                </a:solidFill>
                <a:latin typeface="Calibri" pitchFamily="34" charset="0"/>
                <a:ea typeface="ＭＳ Ｐゴシック" pitchFamily="34" charset="-128"/>
              </a:defRPr>
            </a:lvl2pPr>
            <a:lvl3pPr marL="1138124" indent="-227625" eaLnBrk="0" hangingPunct="0">
              <a:defRPr>
                <a:solidFill>
                  <a:schemeClr val="tx1"/>
                </a:solidFill>
                <a:latin typeface="Calibri" pitchFamily="34" charset="0"/>
                <a:ea typeface="ＭＳ Ｐゴシック" pitchFamily="34" charset="-128"/>
              </a:defRPr>
            </a:lvl3pPr>
            <a:lvl4pPr marL="1593373" indent="-227625" eaLnBrk="0" hangingPunct="0">
              <a:defRPr>
                <a:solidFill>
                  <a:schemeClr val="tx1"/>
                </a:solidFill>
                <a:latin typeface="Calibri" pitchFamily="34" charset="0"/>
                <a:ea typeface="ＭＳ Ｐゴシック" pitchFamily="34" charset="-128"/>
              </a:defRPr>
            </a:lvl4pPr>
            <a:lvl5pPr marL="2048623" indent="-227625" eaLnBrk="0" hangingPunct="0">
              <a:defRPr>
                <a:solidFill>
                  <a:schemeClr val="tx1"/>
                </a:solidFill>
                <a:latin typeface="Calibri" pitchFamily="34" charset="0"/>
                <a:ea typeface="ＭＳ Ｐゴシック" pitchFamily="34" charset="-128"/>
              </a:defRPr>
            </a:lvl5pPr>
            <a:lvl6pPr marL="2503873" indent="-227625" defTabSz="45524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59122" indent="-227625" defTabSz="45524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14371" indent="-227625" defTabSz="45524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69621" indent="-227625" defTabSz="45524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DB672BAE-C215-42D9-B492-7215AD29CE1C}" type="slidenum">
              <a:rPr lang="es-ES" smtClean="0">
                <a:solidFill>
                  <a:srgbClr val="000000"/>
                </a:solidFill>
              </a:rPr>
              <a:pPr eaLnBrk="1" hangingPunct="1"/>
              <a:t>37</a:t>
            </a:fld>
            <a:endParaRPr lang="es-E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38</a:t>
            </a:fld>
            <a:endParaRPr lang="es-ES">
              <a:solidFill>
                <a:prstClr val="black"/>
              </a:solidFill>
            </a:endParaRPr>
          </a:p>
        </p:txBody>
      </p:sp>
    </p:spTree>
    <p:extLst>
      <p:ext uri="{BB962C8B-B14F-4D97-AF65-F5344CB8AC3E}">
        <p14:creationId xmlns:p14="http://schemas.microsoft.com/office/powerpoint/2010/main" val="3747052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3ECF7F-5A66-46B6-A5A1-188654D61454}" type="slidenum">
              <a:rPr lang="es-MX" smtClean="0">
                <a:solidFill>
                  <a:prstClr val="black"/>
                </a:solidFill>
              </a:rPr>
              <a:pPr/>
              <a:t>39</a:t>
            </a:fld>
            <a:endParaRPr lang="es-MX">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3</a:t>
            </a:fld>
            <a:endParaRPr lang="es-ES">
              <a:solidFill>
                <a:prstClr val="black"/>
              </a:solidFill>
            </a:endParaRPr>
          </a:p>
        </p:txBody>
      </p:sp>
    </p:spTree>
    <p:extLst>
      <p:ext uri="{BB962C8B-B14F-4D97-AF65-F5344CB8AC3E}">
        <p14:creationId xmlns:p14="http://schemas.microsoft.com/office/powerpoint/2010/main" val="3747052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ea typeface="ＭＳ Ｐゴシック"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34" charset="-128"/>
              </a:defRPr>
            </a:lvl1pPr>
            <a:lvl2pPr marL="751122" indent="-288893">
              <a:defRPr sz="1200">
                <a:solidFill>
                  <a:schemeClr val="tx1"/>
                </a:solidFill>
                <a:latin typeface="Calibri" pitchFamily="34" charset="0"/>
                <a:ea typeface="ＭＳ Ｐゴシック" pitchFamily="34" charset="-128"/>
              </a:defRPr>
            </a:lvl2pPr>
            <a:lvl3pPr marL="1155573" indent="-231115">
              <a:defRPr sz="1200">
                <a:solidFill>
                  <a:schemeClr val="tx1"/>
                </a:solidFill>
                <a:latin typeface="Calibri" pitchFamily="34" charset="0"/>
                <a:ea typeface="ＭＳ Ｐゴシック" pitchFamily="34" charset="-128"/>
              </a:defRPr>
            </a:lvl3pPr>
            <a:lvl4pPr marL="1617802" indent="-231115">
              <a:defRPr sz="1200">
                <a:solidFill>
                  <a:schemeClr val="tx1"/>
                </a:solidFill>
                <a:latin typeface="Calibri" pitchFamily="34" charset="0"/>
                <a:ea typeface="ＭＳ Ｐゴシック" pitchFamily="34" charset="-128"/>
              </a:defRPr>
            </a:lvl4pPr>
            <a:lvl5pPr marL="2080031" indent="-231115">
              <a:defRPr sz="1200">
                <a:solidFill>
                  <a:schemeClr val="tx1"/>
                </a:solidFill>
                <a:latin typeface="Calibri" pitchFamily="34"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fld id="{533FDA6E-B328-4DF7-AAB5-E89A278F1524}" type="slidenum">
              <a:rPr lang="es-ES" altLang="es-MX" smtClean="0">
                <a:solidFill>
                  <a:srgbClr val="000000"/>
                </a:solidFill>
              </a:rPr>
              <a:pPr/>
              <a:t>43</a:t>
            </a:fld>
            <a:endParaRPr lang="es-ES" altLang="es-MX"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44</a:t>
            </a:fld>
            <a:endParaRPr lang="es-E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20000"/>
              </a:spcBef>
              <a:buFont typeface="Arial" charset="0"/>
              <a:buChar char="•"/>
            </a:pPr>
            <a:r>
              <a:rPr lang="es-MX" dirty="0">
                <a:latin typeface="Calibri" pitchFamily="34" charset="0"/>
              </a:rPr>
              <a:t> El valor estimado del mercado en México alcanzó en 2010 alrededor de 153,549 millones de pesos, ubicándose entre los 15 principales mercados a nivel mundial y en segundo lugar de Latinoamérica. </a:t>
            </a:r>
          </a:p>
          <a:p>
            <a:pPr algn="just" eaLnBrk="1" hangingPunct="1">
              <a:spcBef>
                <a:spcPct val="20000"/>
              </a:spcBef>
              <a:buFont typeface="Arial" charset="0"/>
              <a:buChar char="•"/>
            </a:pPr>
            <a:r>
              <a:rPr lang="es-MX" dirty="0">
                <a:latin typeface="Calibri" pitchFamily="34" charset="0"/>
              </a:rPr>
              <a:t> En el periodo 2005-2009 la tasa media crecimiento anual del mercado farmacéutico fue del 7.5%, lo que nos habla de una fuerte consolidación de la industria.</a:t>
            </a:r>
          </a:p>
          <a:p>
            <a:endParaRPr lang="es-MX" dirty="0" smtClean="0"/>
          </a:p>
        </p:txBody>
      </p:sp>
      <p:sp>
        <p:nvSpPr>
          <p:cNvPr id="4" name="3 Marcador de número de diapositiva"/>
          <p:cNvSpPr>
            <a:spLocks noGrp="1"/>
          </p:cNvSpPr>
          <p:nvPr>
            <p:ph type="sldNum" sz="quarter" idx="5"/>
          </p:nvPr>
        </p:nvSpPr>
        <p:spPr/>
        <p:txBody>
          <a:bodyPr/>
          <a:lstStyle/>
          <a:p>
            <a:pPr>
              <a:defRPr/>
            </a:pPr>
            <a:fld id="{BAA5B236-AC4A-41EC-9FFE-CD58C5E21D08}" type="slidenum">
              <a:rPr lang="es-MX" smtClean="0">
                <a:solidFill>
                  <a:prstClr val="black"/>
                </a:solidFill>
              </a:rPr>
              <a:pPr>
                <a:defRPr/>
              </a:pPr>
              <a:t>45</a:t>
            </a:fld>
            <a:endParaRPr lang="es-MX">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p:spPr>
        <p:txBody>
          <a:bodyPr/>
          <a:lstStyle/>
          <a:p>
            <a:endParaRPr lang="es-ES" dirty="0" smtClean="0"/>
          </a:p>
        </p:txBody>
      </p:sp>
      <p:sp>
        <p:nvSpPr>
          <p:cNvPr id="62468" name="3 Marcador de número de diapositiva"/>
          <p:cNvSpPr>
            <a:spLocks noGrp="1"/>
          </p:cNvSpPr>
          <p:nvPr>
            <p:ph type="sldNum" sz="quarter" idx="5"/>
          </p:nvPr>
        </p:nvSpPr>
        <p:spPr>
          <a:noFill/>
        </p:spPr>
        <p:txBody>
          <a:bodyPr/>
          <a:lstStyle/>
          <a:p>
            <a:fld id="{987AFB95-F012-4F74-ABE2-6F4011D13997}" type="slidenum">
              <a:rPr lang="es-ES" smtClean="0">
                <a:solidFill>
                  <a:prstClr val="black"/>
                </a:solidFill>
              </a:rPr>
              <a:pPr/>
              <a:t>46</a:t>
            </a:fld>
            <a:endParaRPr lang="es-ES"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s-MX" dirty="0" smtClean="0">
                <a:latin typeface="Arial" pitchFamily="34" charset="0"/>
                <a:cs typeface="Arial" pitchFamily="34" charset="0"/>
              </a:rPr>
              <a:t>La COFEPRIS</a:t>
            </a:r>
            <a:r>
              <a:rPr lang="es-MX" baseline="0" dirty="0" smtClean="0">
                <a:latin typeface="Arial" pitchFamily="34" charset="0"/>
                <a:cs typeface="Arial" pitchFamily="34" charset="0"/>
              </a:rPr>
              <a:t> abarca todo el ciclo de producción, distribución, comercialización, importación, exportación, publicidad y expendio y suministro de productos. </a:t>
            </a:r>
            <a:endParaRPr lang="es-MX"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5</a:t>
            </a:fld>
            <a:endParaRPr lang="es-ES" dirty="0">
              <a:solidFill>
                <a:prstClr val="black"/>
              </a:solidFill>
            </a:endParaRPr>
          </a:p>
        </p:txBody>
      </p:sp>
    </p:spTree>
    <p:extLst>
      <p:ext uri="{BB962C8B-B14F-4D97-AF65-F5344CB8AC3E}">
        <p14:creationId xmlns:p14="http://schemas.microsoft.com/office/powerpoint/2010/main" val="146582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6</a:t>
            </a:fld>
            <a:endParaRPr lang="es-ES">
              <a:solidFill>
                <a:prstClr val="black"/>
              </a:solidFill>
            </a:endParaRPr>
          </a:p>
        </p:txBody>
      </p:sp>
    </p:spTree>
    <p:extLst>
      <p:ext uri="{BB962C8B-B14F-4D97-AF65-F5344CB8AC3E}">
        <p14:creationId xmlns:p14="http://schemas.microsoft.com/office/powerpoint/2010/main" val="374705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7</a:t>
            </a:fld>
            <a:endParaRPr lang="es-ES" dirty="0">
              <a:solidFill>
                <a:prstClr val="black"/>
              </a:solidFill>
            </a:endParaRPr>
          </a:p>
        </p:txBody>
      </p:sp>
    </p:spTree>
    <p:extLst>
      <p:ext uri="{BB962C8B-B14F-4D97-AF65-F5344CB8AC3E}">
        <p14:creationId xmlns:p14="http://schemas.microsoft.com/office/powerpoint/2010/main" val="2910621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8</a:t>
            </a:fld>
            <a:endParaRPr lang="es-ES" dirty="0">
              <a:solidFill>
                <a:prstClr val="black"/>
              </a:solidFill>
            </a:endParaRPr>
          </a:p>
        </p:txBody>
      </p:sp>
    </p:spTree>
    <p:extLst>
      <p:ext uri="{BB962C8B-B14F-4D97-AF65-F5344CB8AC3E}">
        <p14:creationId xmlns:p14="http://schemas.microsoft.com/office/powerpoint/2010/main" val="2910621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9</a:t>
            </a:fld>
            <a:endParaRPr lang="es-ES" dirty="0">
              <a:solidFill>
                <a:prstClr val="black"/>
              </a:solidFill>
            </a:endParaRPr>
          </a:p>
        </p:txBody>
      </p:sp>
    </p:spTree>
    <p:extLst>
      <p:ext uri="{BB962C8B-B14F-4D97-AF65-F5344CB8AC3E}">
        <p14:creationId xmlns:p14="http://schemas.microsoft.com/office/powerpoint/2010/main" val="246224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59ABA70F-C458-461A-BB88-35BE3D9EB144}"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8F184F8-4F65-42EF-BBCD-30F1BDE94039}"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3342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F0A1305-5C17-4465-ABCF-DF270BB4B295}"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4C190AA-9C25-4116-98A1-32F8FD05252F}"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87978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D35ADDAA-D27D-4233-85A8-05FA5A9FB6C2}"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5F16722-5A12-4714-A05B-FCC234F92C51}"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425027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59ABA70F-C458-461A-BB88-35BE3D9EB144}"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8F184F8-4F65-42EF-BBCD-30F1BDE94039}"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21624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F41EA535-BC56-48B0-BF49-BC93EF3A04F3}"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512E5D1-FF1D-4974-987E-AE47DFB28BE5}"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821302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0DC95BB-3F94-45B4-A2DD-2177CB5F64ED}"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2EBF451-BD96-4CBD-861D-B33E1E50108E}"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944409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1F9DAD3A-BD98-4D57-B75A-7048210B1595}"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D846D2E-64DE-4ABE-9366-CD0FEBF4FEB8}"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485396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4D9FE669-3EBA-4359-97F5-303AB02738F3}"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B368064F-234B-45A7-96F9-37BB9664A2DB}"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136980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93E0D3C3-F370-4922-8CCC-FAA2BA910A33}"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7A50A632-DE96-4581-94B6-40D63965827C}"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600414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8D2EB87-4E88-40AD-BFE9-D03D12509D8E}"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460F3264-B79C-4819-998B-40F3102721F1}"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31871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2D05679-78E6-4A16-AC21-AE6C75B013A4}"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EE622FF-0DCB-4AD0-8735-6B2E26C09440}"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44684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F41EA535-BC56-48B0-BF49-BC93EF3A04F3}"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512E5D1-FF1D-4974-987E-AE47DFB28BE5}"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667774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BB4D118-F25C-41E1-A1F4-7F2419D5FFD2}"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1888226-E49A-4B98-BAD1-A021F0DE3C0E}"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969927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F0A1305-5C17-4465-ABCF-DF270BB4B295}"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4C190AA-9C25-4116-98A1-32F8FD05252F}"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4208764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D35ADDAA-D27D-4233-85A8-05FA5A9FB6C2}"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5F16722-5A12-4714-A05B-FCC234F92C51}"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68365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0DC95BB-3F94-45B4-A2DD-2177CB5F64ED}"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2EBF451-BD96-4CBD-861D-B33E1E50108E}"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18589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1F9DAD3A-BD98-4D57-B75A-7048210B1595}"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D846D2E-64DE-4ABE-9366-CD0FEBF4FEB8}"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74879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4D9FE669-3EBA-4359-97F5-303AB02738F3}"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B368064F-234B-45A7-96F9-37BB9664A2DB}"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56192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93E0D3C3-F370-4922-8CCC-FAA2BA910A33}"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7A50A632-DE96-4581-94B6-40D63965827C}"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92839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8D2EB87-4E88-40AD-BFE9-D03D12509D8E}"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460F3264-B79C-4819-998B-40F3102721F1}"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985952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2D05679-78E6-4A16-AC21-AE6C75B013A4}"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EE622FF-0DCB-4AD0-8735-6B2E26C09440}"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45489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BB4D118-F25C-41E1-A1F4-7F2419D5FFD2}"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1888226-E49A-4B98-BAD1-A021F0DE3C0E}"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33040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18536F-1910-4785-B28B-5E432EE90C9E}"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DB4473-9BF4-42F3-895D-E604602959D6}"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0908324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18536F-1910-4785-B28B-5E432EE90C9E}" type="datetimeFigureOut">
              <a:rPr lang="es-MX" smtClean="0">
                <a:solidFill>
                  <a:prstClr val="black">
                    <a:tint val="75000"/>
                  </a:prstClr>
                </a:solidFill>
              </a:rPr>
              <a:pPr>
                <a:defRPr/>
              </a:pPr>
              <a:t>20/06/2014</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DB4473-9BF4-42F3-895D-E604602959D6}"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0999877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39552" y="1124744"/>
            <a:ext cx="8280920" cy="3539430"/>
          </a:xfrm>
          <a:prstGeom prst="rect">
            <a:avLst/>
          </a:prstGeom>
        </p:spPr>
        <p:txBody>
          <a:bodyPr wrap="square">
            <a:spAutoFit/>
          </a:bodyPr>
          <a:lstStyle/>
          <a:p>
            <a:pPr algn="ctr">
              <a:defRPr/>
            </a:pPr>
            <a:endParaRPr lang="es-ES" sz="3600" b="1" dirty="0" smtClean="0">
              <a:solidFill>
                <a:prstClr val="black"/>
              </a:solidFill>
              <a:latin typeface="Arial Narrow" pitchFamily="34" charset="0"/>
            </a:endParaRPr>
          </a:p>
          <a:p>
            <a:pPr algn="ctr">
              <a:defRPr/>
            </a:pPr>
            <a:endParaRPr lang="es-ES" sz="3600" b="1" dirty="0" smtClean="0">
              <a:solidFill>
                <a:prstClr val="black"/>
              </a:solidFill>
              <a:latin typeface="Arial Narrow" pitchFamily="34" charset="0"/>
            </a:endParaRPr>
          </a:p>
          <a:p>
            <a:pPr algn="ctr">
              <a:defRPr/>
            </a:pPr>
            <a:r>
              <a:rPr lang="es-ES" sz="3200" b="1" dirty="0">
                <a:solidFill>
                  <a:prstClr val="black"/>
                </a:solidFill>
                <a:latin typeface="Arial Narrow" pitchFamily="34" charset="0"/>
              </a:rPr>
              <a:t>«</a:t>
            </a:r>
            <a:r>
              <a:rPr lang="es-ES" sz="3200" b="1" dirty="0" smtClean="0">
                <a:solidFill>
                  <a:prstClr val="black"/>
                </a:solidFill>
                <a:latin typeface="Arial Narrow" pitchFamily="34" charset="0"/>
              </a:rPr>
              <a:t>COFEPRIS’ </a:t>
            </a:r>
            <a:r>
              <a:rPr lang="es-ES" sz="3200" b="1" dirty="0">
                <a:solidFill>
                  <a:prstClr val="black"/>
                </a:solidFill>
                <a:latin typeface="Arial Narrow" pitchFamily="34" charset="0"/>
              </a:rPr>
              <a:t>International </a:t>
            </a:r>
            <a:r>
              <a:rPr lang="es-ES" sz="3200" b="1" dirty="0" err="1" smtClean="0">
                <a:solidFill>
                  <a:prstClr val="black"/>
                </a:solidFill>
                <a:latin typeface="Arial Narrow" pitchFamily="34" charset="0"/>
              </a:rPr>
              <a:t>Strategy</a:t>
            </a:r>
            <a:r>
              <a:rPr lang="es-ES" sz="3200" b="1" dirty="0" smtClean="0">
                <a:solidFill>
                  <a:prstClr val="black"/>
                </a:solidFill>
                <a:latin typeface="Arial Narrow" pitchFamily="34" charset="0"/>
              </a:rPr>
              <a:t>»</a:t>
            </a:r>
          </a:p>
          <a:p>
            <a:pPr algn="ctr">
              <a:defRPr/>
            </a:pPr>
            <a:endParaRPr lang="es-ES" sz="3200" b="1" dirty="0">
              <a:solidFill>
                <a:prstClr val="black">
                  <a:lumMod val="50000"/>
                  <a:lumOff val="50000"/>
                </a:prstClr>
              </a:solidFill>
              <a:latin typeface="Arial Narrow" pitchFamily="34" charset="0"/>
            </a:endParaRPr>
          </a:p>
          <a:p>
            <a:pPr algn="ctr">
              <a:defRPr/>
            </a:pPr>
            <a:endParaRPr lang="es-ES" sz="3200" b="1" dirty="0" smtClean="0">
              <a:solidFill>
                <a:prstClr val="black">
                  <a:lumMod val="50000"/>
                  <a:lumOff val="50000"/>
                </a:prstClr>
              </a:solidFill>
              <a:latin typeface="Arial Narrow" pitchFamily="34" charset="0"/>
            </a:endParaRPr>
          </a:p>
          <a:p>
            <a:pPr algn="ctr">
              <a:defRPr/>
            </a:pPr>
            <a:endParaRPr lang="es-ES" sz="3200" b="1" dirty="0">
              <a:solidFill>
                <a:prstClr val="black">
                  <a:lumMod val="50000"/>
                  <a:lumOff val="50000"/>
                </a:prstClr>
              </a:solidFill>
              <a:latin typeface="Arial Narrow" pitchFamily="34" charset="0"/>
            </a:endParaRPr>
          </a:p>
          <a:p>
            <a:pPr algn="r">
              <a:defRPr/>
            </a:pPr>
            <a:endParaRPr lang="es-MX" sz="2400" dirty="0">
              <a:solidFill>
                <a:prstClr val="black">
                  <a:lumMod val="50000"/>
                  <a:lumOff val="50000"/>
                </a:prstClr>
              </a:solidFill>
              <a:effectLst>
                <a:outerShdw blurRad="38100" dist="38100" dir="2700000" algn="tl">
                  <a:srgbClr val="000000">
                    <a:alpha val="43137"/>
                  </a:srgbClr>
                </a:outerShdw>
              </a:effectLst>
            </a:endParaRPr>
          </a:p>
        </p:txBody>
      </p:sp>
      <p:cxnSp>
        <p:nvCxnSpPr>
          <p:cNvPr id="5" name="4 Conector recto"/>
          <p:cNvCxnSpPr/>
          <p:nvPr/>
        </p:nvCxnSpPr>
        <p:spPr>
          <a:xfrm>
            <a:off x="827088" y="3501008"/>
            <a:ext cx="770572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6084167" y="6237312"/>
            <a:ext cx="2448645" cy="369332"/>
          </a:xfrm>
          <a:prstGeom prst="rect">
            <a:avLst/>
          </a:prstGeom>
          <a:noFill/>
        </p:spPr>
        <p:txBody>
          <a:bodyPr wrap="square" rtlCol="0">
            <a:spAutoFit/>
          </a:bodyPr>
          <a:lstStyle/>
          <a:p>
            <a:pPr algn="ctr"/>
            <a:r>
              <a:rPr lang="es-ES" dirty="0" smtClean="0">
                <a:solidFill>
                  <a:prstClr val="black"/>
                </a:solidFill>
                <a:latin typeface="Arial Narrow" pitchFamily="34" charset="0"/>
              </a:rPr>
              <a:t>June 2014</a:t>
            </a:r>
            <a:endParaRPr lang="es-ES" dirty="0">
              <a:solidFill>
                <a:prstClr val="black"/>
              </a:solidFill>
              <a:latin typeface="Arial Narrow" pitchFamily="34" charset="0"/>
            </a:endParaRPr>
          </a:p>
        </p:txBody>
      </p:sp>
    </p:spTree>
    <p:extLst>
      <p:ext uri="{BB962C8B-B14F-4D97-AF65-F5344CB8AC3E}">
        <p14:creationId xmlns:p14="http://schemas.microsoft.com/office/powerpoint/2010/main" val="445414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12776"/>
            <a:ext cx="8640960" cy="4896544"/>
          </a:xfrm>
        </p:spPr>
        <p:txBody>
          <a:bodyPr/>
          <a:lstStyle/>
          <a:p>
            <a:pPr algn="just"/>
            <a:r>
              <a:rPr lang="es-MX" sz="2400" dirty="0" err="1">
                <a:latin typeface="Arial Narrow" pitchFamily="34" charset="0"/>
              </a:rPr>
              <a:t>Current</a:t>
            </a:r>
            <a:r>
              <a:rPr lang="es-MX" sz="2400" dirty="0">
                <a:latin typeface="Arial Narrow" pitchFamily="34" charset="0"/>
              </a:rPr>
              <a:t> </a:t>
            </a:r>
            <a:r>
              <a:rPr lang="es-MX" sz="2400" dirty="0" err="1">
                <a:latin typeface="Arial Narrow" pitchFamily="34" charset="0"/>
              </a:rPr>
              <a:t>Mexican</a:t>
            </a:r>
            <a:r>
              <a:rPr lang="es-MX" sz="2400" dirty="0">
                <a:latin typeface="Arial Narrow" pitchFamily="34" charset="0"/>
              </a:rPr>
              <a:t> </a:t>
            </a:r>
            <a:r>
              <a:rPr lang="es-MX" sz="2400" dirty="0" err="1">
                <a:latin typeface="Arial Narrow" pitchFamily="34" charset="0"/>
              </a:rPr>
              <a:t>administration</a:t>
            </a:r>
            <a:r>
              <a:rPr lang="es-MX" sz="2400" dirty="0">
                <a:latin typeface="Arial Narrow" pitchFamily="34" charset="0"/>
              </a:rPr>
              <a:t> </a:t>
            </a:r>
            <a:r>
              <a:rPr lang="es-MX" sz="2400" dirty="0" err="1">
                <a:latin typeface="Arial Narrow" pitchFamily="34" charset="0"/>
              </a:rPr>
              <a:t>established</a:t>
            </a:r>
            <a:r>
              <a:rPr lang="es-MX" sz="2400" dirty="0">
                <a:latin typeface="Arial Narrow" pitchFamily="34" charset="0"/>
              </a:rPr>
              <a:t> </a:t>
            </a:r>
            <a:r>
              <a:rPr lang="es-MX" sz="2400" dirty="0" err="1">
                <a:latin typeface="Arial Narrow" pitchFamily="34" charset="0"/>
              </a:rPr>
              <a:t>since</a:t>
            </a:r>
            <a:r>
              <a:rPr lang="es-MX" sz="2400" dirty="0">
                <a:latin typeface="Arial Narrow" pitchFamily="34" charset="0"/>
              </a:rPr>
              <a:t> </a:t>
            </a:r>
            <a:r>
              <a:rPr lang="es-MX" sz="2400" dirty="0" err="1">
                <a:latin typeface="Arial Narrow" pitchFamily="34" charset="0"/>
              </a:rPr>
              <a:t>the</a:t>
            </a:r>
            <a:r>
              <a:rPr lang="es-MX" sz="2400" dirty="0">
                <a:latin typeface="Arial Narrow" pitchFamily="34" charset="0"/>
              </a:rPr>
              <a:t> </a:t>
            </a:r>
            <a:r>
              <a:rPr lang="es-MX" sz="2400" dirty="0" err="1">
                <a:latin typeface="Arial Narrow" pitchFamily="34" charset="0"/>
              </a:rPr>
              <a:t>beginning</a:t>
            </a:r>
            <a:r>
              <a:rPr lang="es-MX" sz="2400" dirty="0">
                <a:latin typeface="Arial Narrow" pitchFamily="34" charset="0"/>
              </a:rPr>
              <a:t> of </a:t>
            </a:r>
            <a:r>
              <a:rPr lang="es-MX" sz="2400" dirty="0" err="1">
                <a:latin typeface="Arial Narrow" pitchFamily="34" charset="0"/>
              </a:rPr>
              <a:t>its</a:t>
            </a:r>
            <a:r>
              <a:rPr lang="es-MX" sz="2400" dirty="0">
                <a:latin typeface="Arial Narrow" pitchFamily="34" charset="0"/>
              </a:rPr>
              <a:t> </a:t>
            </a:r>
            <a:r>
              <a:rPr lang="es-MX" sz="2400" dirty="0" err="1">
                <a:latin typeface="Arial Narrow" pitchFamily="34" charset="0"/>
              </a:rPr>
              <a:t>term</a:t>
            </a:r>
            <a:r>
              <a:rPr lang="es-MX" sz="2400" dirty="0">
                <a:latin typeface="Arial Narrow" pitchFamily="34" charset="0"/>
              </a:rPr>
              <a:t> </a:t>
            </a:r>
            <a:r>
              <a:rPr lang="es-MX" sz="2400" dirty="0" err="1">
                <a:latin typeface="Arial Narrow" pitchFamily="34" charset="0"/>
              </a:rPr>
              <a:t>the</a:t>
            </a:r>
            <a:r>
              <a:rPr lang="es-MX" sz="2400" dirty="0">
                <a:latin typeface="Arial Narrow" pitchFamily="34" charset="0"/>
              </a:rPr>
              <a:t> </a:t>
            </a:r>
            <a:r>
              <a:rPr lang="es-MX" sz="2400" dirty="0" err="1">
                <a:latin typeface="Arial Narrow" pitchFamily="34" charset="0"/>
              </a:rPr>
              <a:t>need</a:t>
            </a:r>
            <a:r>
              <a:rPr lang="es-MX" sz="2400" dirty="0">
                <a:latin typeface="Arial Narrow" pitchFamily="34" charset="0"/>
              </a:rPr>
              <a:t> </a:t>
            </a:r>
            <a:r>
              <a:rPr lang="es-MX" sz="2400" dirty="0" err="1">
                <a:latin typeface="Arial Narrow" pitchFamily="34" charset="0"/>
              </a:rPr>
              <a:t>to</a:t>
            </a:r>
            <a:r>
              <a:rPr lang="es-MX" sz="2400" dirty="0">
                <a:latin typeface="Arial Narrow" pitchFamily="34" charset="0"/>
              </a:rPr>
              <a:t> </a:t>
            </a:r>
            <a:r>
              <a:rPr lang="es-MX" sz="2400" dirty="0" err="1">
                <a:latin typeface="Arial Narrow" pitchFamily="34" charset="0"/>
              </a:rPr>
              <a:t>have</a:t>
            </a:r>
            <a:r>
              <a:rPr lang="es-MX" sz="2400" dirty="0">
                <a:latin typeface="Arial Narrow" pitchFamily="34" charset="0"/>
              </a:rPr>
              <a:t> </a:t>
            </a:r>
            <a:r>
              <a:rPr lang="es-MX" sz="2400" dirty="0" err="1">
                <a:latin typeface="Arial Narrow" pitchFamily="34" charset="0"/>
              </a:rPr>
              <a:t>an</a:t>
            </a:r>
            <a:r>
              <a:rPr lang="es-MX" sz="2400" dirty="0">
                <a:latin typeface="Arial Narrow" pitchFamily="34" charset="0"/>
              </a:rPr>
              <a:t> </a:t>
            </a:r>
            <a:r>
              <a:rPr lang="es-MX" sz="2400" dirty="0" err="1">
                <a:latin typeface="Arial Narrow" pitchFamily="34" charset="0"/>
              </a:rPr>
              <a:t>effective</a:t>
            </a:r>
            <a:r>
              <a:rPr lang="es-MX" sz="2400" dirty="0">
                <a:latin typeface="Arial Narrow" pitchFamily="34" charset="0"/>
              </a:rPr>
              <a:t> </a:t>
            </a:r>
            <a:r>
              <a:rPr lang="es-MX" sz="2400" dirty="0" err="1" smtClean="0">
                <a:latin typeface="Arial Narrow" pitchFamily="34" charset="0"/>
              </a:rPr>
              <a:t>government</a:t>
            </a:r>
            <a:r>
              <a:rPr lang="es-MX" sz="2400" dirty="0" smtClean="0">
                <a:latin typeface="Arial Narrow" pitchFamily="34" charset="0"/>
              </a:rPr>
              <a:t> </a:t>
            </a:r>
            <a:r>
              <a:rPr lang="es-MX" sz="2400" dirty="0" err="1" smtClean="0">
                <a:latin typeface="Arial Narrow" pitchFamily="34" charset="0"/>
              </a:rPr>
              <a:t>to</a:t>
            </a:r>
            <a:r>
              <a:rPr lang="es-MX" sz="2400" dirty="0" smtClean="0">
                <a:latin typeface="Arial Narrow" pitchFamily="34" charset="0"/>
              </a:rPr>
              <a:t> </a:t>
            </a:r>
            <a:r>
              <a:rPr lang="es-MX" sz="2400" dirty="0" err="1">
                <a:latin typeface="Arial Narrow" pitchFamily="34" charset="0"/>
              </a:rPr>
              <a:t>generate</a:t>
            </a:r>
            <a:r>
              <a:rPr lang="es-MX" sz="2400" dirty="0">
                <a:latin typeface="Arial Narrow" pitchFamily="34" charset="0"/>
              </a:rPr>
              <a:t> concrete </a:t>
            </a:r>
            <a:r>
              <a:rPr lang="es-MX" sz="2400" dirty="0" err="1">
                <a:latin typeface="Arial Narrow" pitchFamily="34" charset="0"/>
              </a:rPr>
              <a:t>results</a:t>
            </a:r>
            <a:r>
              <a:rPr lang="es-MX" sz="2400" dirty="0">
                <a:latin typeface="Arial Narrow" pitchFamily="34" charset="0"/>
              </a:rPr>
              <a:t> </a:t>
            </a:r>
            <a:r>
              <a:rPr lang="es-MX" sz="2400" dirty="0" err="1">
                <a:latin typeface="Arial Narrow" pitchFamily="34" charset="0"/>
              </a:rPr>
              <a:t>that</a:t>
            </a:r>
            <a:r>
              <a:rPr lang="es-MX" sz="2400" dirty="0">
                <a:latin typeface="Arial Narrow" pitchFamily="34" charset="0"/>
              </a:rPr>
              <a:t> </a:t>
            </a:r>
            <a:r>
              <a:rPr lang="es-MX" sz="2400" dirty="0" err="1">
                <a:latin typeface="Arial Narrow" pitchFamily="34" charset="0"/>
              </a:rPr>
              <a:t>could</a:t>
            </a:r>
            <a:r>
              <a:rPr lang="es-MX" sz="2400" dirty="0">
                <a:latin typeface="Arial Narrow" pitchFamily="34" charset="0"/>
              </a:rPr>
              <a:t> be  </a:t>
            </a:r>
            <a:r>
              <a:rPr lang="es-MX" sz="2400" dirty="0" err="1">
                <a:latin typeface="Arial Narrow" pitchFamily="34" charset="0"/>
              </a:rPr>
              <a:t>reflected</a:t>
            </a:r>
            <a:r>
              <a:rPr lang="es-MX" sz="2400" dirty="0">
                <a:latin typeface="Arial Narrow" pitchFamily="34" charset="0"/>
              </a:rPr>
              <a:t> in </a:t>
            </a:r>
            <a:r>
              <a:rPr lang="es-MX" sz="2400" dirty="0" err="1">
                <a:latin typeface="Arial Narrow" pitchFamily="34" charset="0"/>
              </a:rPr>
              <a:t>the</a:t>
            </a:r>
            <a:r>
              <a:rPr lang="es-MX" sz="2400" dirty="0">
                <a:latin typeface="Arial Narrow" pitchFamily="34" charset="0"/>
              </a:rPr>
              <a:t> </a:t>
            </a:r>
            <a:r>
              <a:rPr lang="es-MX" sz="2400" dirty="0" err="1" smtClean="0">
                <a:latin typeface="Arial Narrow" pitchFamily="34" charset="0"/>
              </a:rPr>
              <a:t>well-being</a:t>
            </a:r>
            <a:r>
              <a:rPr lang="es-MX" sz="2400" dirty="0" smtClean="0">
                <a:latin typeface="Arial Narrow" pitchFamily="34" charset="0"/>
              </a:rPr>
              <a:t> </a:t>
            </a:r>
            <a:r>
              <a:rPr lang="es-MX" sz="2400" dirty="0">
                <a:latin typeface="Arial Narrow" pitchFamily="34" charset="0"/>
              </a:rPr>
              <a:t>of </a:t>
            </a:r>
            <a:r>
              <a:rPr lang="es-MX" sz="2400" dirty="0" err="1">
                <a:latin typeface="Arial Narrow" pitchFamily="34" charset="0"/>
              </a:rPr>
              <a:t>Mexican</a:t>
            </a:r>
            <a:r>
              <a:rPr lang="es-MX" sz="2400" dirty="0">
                <a:latin typeface="Arial Narrow" pitchFamily="34" charset="0"/>
              </a:rPr>
              <a:t> </a:t>
            </a:r>
            <a:r>
              <a:rPr lang="es-MX" sz="2400" dirty="0" err="1">
                <a:latin typeface="Arial Narrow" pitchFamily="34" charset="0"/>
              </a:rPr>
              <a:t>families</a:t>
            </a:r>
            <a:r>
              <a:rPr lang="es-MX" sz="2400" dirty="0" smtClean="0">
                <a:latin typeface="Arial Narrow" pitchFamily="34" charset="0"/>
              </a:rPr>
              <a:t>.</a:t>
            </a:r>
          </a:p>
          <a:p>
            <a:pPr marL="0" indent="0" algn="just">
              <a:buNone/>
            </a:pPr>
            <a:endParaRPr lang="es-MX" sz="2400" dirty="0">
              <a:latin typeface="Arial Narrow" pitchFamily="34" charset="0"/>
            </a:endParaRPr>
          </a:p>
          <a:p>
            <a:pPr algn="just"/>
            <a:r>
              <a:rPr lang="es-MX" sz="2400" dirty="0" err="1">
                <a:latin typeface="Arial Narrow" pitchFamily="34" charset="0"/>
              </a:rPr>
              <a:t>To</a:t>
            </a:r>
            <a:r>
              <a:rPr lang="es-MX" sz="2400" dirty="0">
                <a:latin typeface="Arial Narrow" pitchFamily="34" charset="0"/>
              </a:rPr>
              <a:t> </a:t>
            </a:r>
            <a:r>
              <a:rPr lang="es-MX" sz="2400" dirty="0" err="1">
                <a:latin typeface="Arial Narrow" pitchFamily="34" charset="0"/>
              </a:rPr>
              <a:t>this</a:t>
            </a:r>
            <a:r>
              <a:rPr lang="es-MX" sz="2400" dirty="0">
                <a:latin typeface="Arial Narrow" pitchFamily="34" charset="0"/>
              </a:rPr>
              <a:t> </a:t>
            </a:r>
            <a:r>
              <a:rPr lang="es-MX" sz="2400" dirty="0" err="1">
                <a:latin typeface="Arial Narrow" pitchFamily="34" charset="0"/>
              </a:rPr>
              <a:t>goal</a:t>
            </a:r>
            <a:r>
              <a:rPr lang="es-MX" sz="2400" dirty="0">
                <a:latin typeface="Arial Narrow" pitchFamily="34" charset="0"/>
              </a:rPr>
              <a:t>, </a:t>
            </a:r>
            <a:r>
              <a:rPr lang="es-MX" sz="2400" dirty="0" err="1">
                <a:latin typeface="Arial Narrow" pitchFamily="34" charset="0"/>
              </a:rPr>
              <a:t>the</a:t>
            </a:r>
            <a:r>
              <a:rPr lang="es-MX" sz="2400" dirty="0">
                <a:latin typeface="Arial Narrow" pitchFamily="34" charset="0"/>
              </a:rPr>
              <a:t> </a:t>
            </a:r>
            <a:r>
              <a:rPr lang="es-MX" sz="2400" dirty="0" err="1">
                <a:latin typeface="Arial Narrow" pitchFamily="34" charset="0"/>
              </a:rPr>
              <a:t>Mexican</a:t>
            </a:r>
            <a:r>
              <a:rPr lang="es-MX" sz="2400" dirty="0">
                <a:latin typeface="Arial Narrow" pitchFamily="34" charset="0"/>
              </a:rPr>
              <a:t> </a:t>
            </a:r>
            <a:r>
              <a:rPr lang="es-MX" sz="2400" dirty="0" err="1">
                <a:latin typeface="Arial Narrow" pitchFamily="34" charset="0"/>
              </a:rPr>
              <a:t>government</a:t>
            </a:r>
            <a:r>
              <a:rPr lang="es-MX" sz="2400" dirty="0">
                <a:latin typeface="Arial Narrow" pitchFamily="34" charset="0"/>
              </a:rPr>
              <a:t> </a:t>
            </a:r>
            <a:r>
              <a:rPr lang="es-MX" sz="2400" dirty="0" err="1">
                <a:latin typeface="Arial Narrow" pitchFamily="34" charset="0"/>
              </a:rPr>
              <a:t>announced</a:t>
            </a:r>
            <a:r>
              <a:rPr lang="es-MX" sz="2400" dirty="0">
                <a:latin typeface="Arial Narrow" pitchFamily="34" charset="0"/>
              </a:rPr>
              <a:t> 5 </a:t>
            </a:r>
            <a:r>
              <a:rPr lang="es-MX" sz="2400" dirty="0" err="1">
                <a:latin typeface="Arial Narrow" pitchFamily="34" charset="0"/>
              </a:rPr>
              <a:t>axes</a:t>
            </a:r>
            <a:r>
              <a:rPr lang="es-MX" sz="2400" dirty="0">
                <a:latin typeface="Arial Narrow" pitchFamily="34" charset="0"/>
              </a:rPr>
              <a:t> of </a:t>
            </a:r>
            <a:r>
              <a:rPr lang="es-MX" sz="2400" dirty="0" err="1">
                <a:latin typeface="Arial Narrow" pitchFamily="34" charset="0"/>
              </a:rPr>
              <a:t>government</a:t>
            </a:r>
            <a:r>
              <a:rPr lang="es-MX" sz="2400" dirty="0">
                <a:latin typeface="Arial Narrow" pitchFamily="34" charset="0"/>
              </a:rPr>
              <a:t> </a:t>
            </a:r>
            <a:r>
              <a:rPr lang="es-MX" sz="2400" dirty="0" err="1">
                <a:latin typeface="Arial Narrow" pitchFamily="34" charset="0"/>
              </a:rPr>
              <a:t>policies</a:t>
            </a:r>
            <a:r>
              <a:rPr lang="es-MX" sz="2400" dirty="0">
                <a:latin typeface="Arial Narrow" pitchFamily="34" charset="0"/>
              </a:rPr>
              <a:t> </a:t>
            </a:r>
            <a:r>
              <a:rPr lang="es-MX" sz="2400" dirty="0" err="1">
                <a:latin typeface="Arial Narrow" pitchFamily="34" charset="0"/>
              </a:rPr>
              <a:t>that</a:t>
            </a:r>
            <a:r>
              <a:rPr lang="es-MX" sz="2400" dirty="0">
                <a:latin typeface="Arial Narrow" pitchFamily="34" charset="0"/>
              </a:rPr>
              <a:t> </a:t>
            </a:r>
            <a:r>
              <a:rPr lang="es-MX" sz="2400" dirty="0" err="1">
                <a:latin typeface="Arial Narrow" pitchFamily="34" charset="0"/>
              </a:rPr>
              <a:t>turn</a:t>
            </a:r>
            <a:r>
              <a:rPr lang="es-MX" sz="2400" dirty="0">
                <a:latin typeface="Arial Narrow" pitchFamily="34" charset="0"/>
              </a:rPr>
              <a:t> </a:t>
            </a:r>
            <a:r>
              <a:rPr lang="es-MX" sz="2400" dirty="0" err="1">
                <a:latin typeface="Arial Narrow" pitchFamily="34" charset="0"/>
              </a:rPr>
              <a:t>around</a:t>
            </a:r>
            <a:r>
              <a:rPr lang="es-MX" sz="2400" dirty="0">
                <a:latin typeface="Arial Narrow" pitchFamily="34" charset="0"/>
              </a:rPr>
              <a:t> of </a:t>
            </a:r>
            <a:r>
              <a:rPr lang="es-MX" sz="2400" dirty="0" err="1">
                <a:latin typeface="Arial Narrow" pitchFamily="34" charset="0"/>
              </a:rPr>
              <a:t>this</a:t>
            </a:r>
            <a:r>
              <a:rPr lang="es-MX" sz="2400" dirty="0">
                <a:latin typeface="Arial Narrow" pitchFamily="34" charset="0"/>
              </a:rPr>
              <a:t> </a:t>
            </a:r>
            <a:r>
              <a:rPr lang="es-MX" sz="2400" dirty="0" err="1">
                <a:latin typeface="Arial Narrow" pitchFamily="34" charset="0"/>
              </a:rPr>
              <a:t>objective</a:t>
            </a:r>
            <a:r>
              <a:rPr lang="es-MX" sz="2400" dirty="0">
                <a:latin typeface="Arial Narrow" pitchFamily="34" charset="0"/>
              </a:rPr>
              <a:t>. Axis </a:t>
            </a:r>
            <a:r>
              <a:rPr lang="es-MX" sz="2400" dirty="0" err="1">
                <a:latin typeface="Arial Narrow" pitchFamily="34" charset="0"/>
              </a:rPr>
              <a:t>number</a:t>
            </a:r>
            <a:r>
              <a:rPr lang="es-MX" sz="2400" dirty="0">
                <a:latin typeface="Arial Narrow" pitchFamily="34" charset="0"/>
              </a:rPr>
              <a:t> </a:t>
            </a:r>
            <a:r>
              <a:rPr lang="es-MX" sz="2400" dirty="0" err="1">
                <a:latin typeface="Arial Narrow" pitchFamily="34" charset="0"/>
              </a:rPr>
              <a:t>five</a:t>
            </a:r>
            <a:r>
              <a:rPr lang="es-MX" sz="2400" dirty="0">
                <a:latin typeface="Arial Narrow" pitchFamily="34" charset="0"/>
              </a:rPr>
              <a:t>, </a:t>
            </a:r>
            <a:r>
              <a:rPr lang="es-MX" sz="2400" dirty="0" err="1">
                <a:latin typeface="Arial Narrow" pitchFamily="34" charset="0"/>
              </a:rPr>
              <a:t>to</a:t>
            </a:r>
            <a:r>
              <a:rPr lang="es-MX" sz="2400" dirty="0">
                <a:latin typeface="Arial Narrow" pitchFamily="34" charset="0"/>
              </a:rPr>
              <a:t> </a:t>
            </a:r>
            <a:r>
              <a:rPr lang="es-MX" sz="2400" dirty="0" err="1">
                <a:latin typeface="Arial Narrow" pitchFamily="34" charset="0"/>
              </a:rPr>
              <a:t>achieve</a:t>
            </a:r>
            <a:r>
              <a:rPr lang="es-MX" sz="2400" dirty="0">
                <a:latin typeface="Arial Narrow" pitchFamily="34" charset="0"/>
              </a:rPr>
              <a:t> </a:t>
            </a:r>
            <a:r>
              <a:rPr lang="es-MX" sz="2400" dirty="0" err="1">
                <a:latin typeface="Arial Narrow" pitchFamily="34" charset="0"/>
              </a:rPr>
              <a:t>that</a:t>
            </a:r>
            <a:r>
              <a:rPr lang="es-MX" sz="2400" dirty="0">
                <a:latin typeface="Arial Narrow" pitchFamily="34" charset="0"/>
              </a:rPr>
              <a:t> </a:t>
            </a:r>
            <a:r>
              <a:rPr lang="es-MX" sz="2400" dirty="0" err="1">
                <a:latin typeface="Arial Narrow" pitchFamily="34" charset="0"/>
              </a:rPr>
              <a:t>Mexico</a:t>
            </a:r>
            <a:r>
              <a:rPr lang="es-MX" sz="2400" dirty="0">
                <a:latin typeface="Arial Narrow" pitchFamily="34" charset="0"/>
              </a:rPr>
              <a:t> </a:t>
            </a:r>
            <a:r>
              <a:rPr lang="es-MX" sz="2400" dirty="0" err="1">
                <a:latin typeface="Arial Narrow" pitchFamily="34" charset="0"/>
              </a:rPr>
              <a:t>become</a:t>
            </a:r>
            <a:r>
              <a:rPr lang="es-MX" sz="2400" dirty="0">
                <a:latin typeface="Arial Narrow" pitchFamily="34" charset="0"/>
              </a:rPr>
              <a:t> </a:t>
            </a:r>
            <a:r>
              <a:rPr lang="es-MX" sz="2400" dirty="0" err="1">
                <a:latin typeface="Arial Narrow" pitchFamily="34" charset="0"/>
              </a:rPr>
              <a:t>an</a:t>
            </a:r>
            <a:r>
              <a:rPr lang="es-MX" sz="2400" dirty="0">
                <a:latin typeface="Arial Narrow" pitchFamily="34" charset="0"/>
              </a:rPr>
              <a:t> Actor </a:t>
            </a:r>
            <a:r>
              <a:rPr lang="es-MX" sz="2400" dirty="0" err="1">
                <a:latin typeface="Arial Narrow" pitchFamily="34" charset="0"/>
              </a:rPr>
              <a:t>with</a:t>
            </a:r>
            <a:r>
              <a:rPr lang="es-MX" sz="2400" dirty="0">
                <a:latin typeface="Arial Narrow" pitchFamily="34" charset="0"/>
              </a:rPr>
              <a:t> Global </a:t>
            </a:r>
            <a:r>
              <a:rPr lang="es-MX" sz="2400" dirty="0" err="1">
                <a:latin typeface="Arial Narrow" pitchFamily="34" charset="0"/>
              </a:rPr>
              <a:t>Responsibility</a:t>
            </a:r>
            <a:r>
              <a:rPr lang="es-MX" sz="2400" dirty="0">
                <a:latin typeface="Arial Narrow" pitchFamily="34" charset="0"/>
              </a:rPr>
              <a:t>, </a:t>
            </a:r>
            <a:r>
              <a:rPr lang="es-MX" sz="2400" dirty="0" err="1">
                <a:latin typeface="Arial Narrow" pitchFamily="34" charset="0"/>
              </a:rPr>
              <a:t>is</a:t>
            </a:r>
            <a:r>
              <a:rPr lang="es-MX" sz="2400" dirty="0">
                <a:latin typeface="Arial Narrow" pitchFamily="34" charset="0"/>
              </a:rPr>
              <a:t> </a:t>
            </a:r>
            <a:r>
              <a:rPr lang="es-MX" sz="2400" dirty="0" err="1">
                <a:latin typeface="Arial Narrow" pitchFamily="34" charset="0"/>
              </a:rPr>
              <a:t>mandated</a:t>
            </a:r>
            <a:r>
              <a:rPr lang="es-MX" sz="2400" dirty="0">
                <a:latin typeface="Arial Narrow" pitchFamily="34" charset="0"/>
              </a:rPr>
              <a:t> </a:t>
            </a:r>
            <a:r>
              <a:rPr lang="es-MX" sz="2400" dirty="0" err="1">
                <a:latin typeface="Arial Narrow" pitchFamily="34" charset="0"/>
              </a:rPr>
              <a:t>to</a:t>
            </a:r>
            <a:r>
              <a:rPr lang="es-MX" sz="2400" dirty="0">
                <a:latin typeface="Arial Narrow" pitchFamily="34" charset="0"/>
              </a:rPr>
              <a:t> </a:t>
            </a:r>
            <a:r>
              <a:rPr lang="es-MX" sz="2400" dirty="0" err="1">
                <a:latin typeface="Arial Narrow" pitchFamily="34" charset="0"/>
              </a:rPr>
              <a:t>consolidate</a:t>
            </a:r>
            <a:r>
              <a:rPr lang="es-MX" sz="2400" dirty="0">
                <a:latin typeface="Arial Narrow" pitchFamily="34" charset="0"/>
              </a:rPr>
              <a:t> </a:t>
            </a:r>
            <a:r>
              <a:rPr lang="es-MX" sz="2400" dirty="0" err="1">
                <a:latin typeface="Arial Narrow" pitchFamily="34" charset="0"/>
              </a:rPr>
              <a:t>Mexico</a:t>
            </a:r>
            <a:r>
              <a:rPr lang="es-MX" sz="2400" dirty="0">
                <a:latin typeface="Arial Narrow" pitchFamily="34" charset="0"/>
              </a:rPr>
              <a:t> as a </a:t>
            </a:r>
            <a:r>
              <a:rPr lang="es-MX" sz="2400" dirty="0" err="1">
                <a:latin typeface="Arial Narrow" pitchFamily="34" charset="0"/>
              </a:rPr>
              <a:t>solidary</a:t>
            </a:r>
            <a:r>
              <a:rPr lang="es-MX" sz="2400" dirty="0">
                <a:latin typeface="Arial Narrow" pitchFamily="34" charset="0"/>
              </a:rPr>
              <a:t> country, </a:t>
            </a:r>
            <a:r>
              <a:rPr lang="es-MX" sz="2400" dirty="0" err="1">
                <a:latin typeface="Arial Narrow" pitchFamily="34" charset="0"/>
              </a:rPr>
              <a:t>committed</a:t>
            </a:r>
            <a:r>
              <a:rPr lang="es-MX" sz="2400" dirty="0">
                <a:latin typeface="Arial Narrow" pitchFamily="34" charset="0"/>
              </a:rPr>
              <a:t> </a:t>
            </a:r>
            <a:r>
              <a:rPr lang="es-MX" sz="2400" dirty="0" err="1">
                <a:latin typeface="Arial Narrow" pitchFamily="34" charset="0"/>
              </a:rPr>
              <a:t>to</a:t>
            </a:r>
            <a:r>
              <a:rPr lang="es-MX" sz="2400" dirty="0">
                <a:latin typeface="Arial Narrow" pitchFamily="34" charset="0"/>
              </a:rPr>
              <a:t> </a:t>
            </a:r>
            <a:r>
              <a:rPr lang="es-MX" sz="2400" dirty="0" err="1">
                <a:latin typeface="Arial Narrow" pitchFamily="34" charset="0"/>
              </a:rPr>
              <a:t>best</a:t>
            </a:r>
            <a:r>
              <a:rPr lang="es-MX" sz="2400" dirty="0">
                <a:latin typeface="Arial Narrow" pitchFamily="34" charset="0"/>
              </a:rPr>
              <a:t> causes of </a:t>
            </a:r>
            <a:r>
              <a:rPr lang="es-MX" sz="2400" dirty="0" err="1" smtClean="0">
                <a:latin typeface="Arial Narrow" pitchFamily="34" charset="0"/>
              </a:rPr>
              <a:t>mankind</a:t>
            </a:r>
            <a:r>
              <a:rPr lang="es-MX" sz="2400" dirty="0" smtClean="0">
                <a:latin typeface="Arial Narrow" pitchFamily="34" charset="0"/>
              </a:rPr>
              <a:t>.</a:t>
            </a:r>
          </a:p>
          <a:p>
            <a:pPr algn="just"/>
            <a:endParaRPr lang="es-MX" sz="2400" dirty="0">
              <a:latin typeface="Arial Narrow" pitchFamily="34" charset="0"/>
            </a:endParaRPr>
          </a:p>
          <a:p>
            <a:pPr algn="just"/>
            <a:r>
              <a:rPr lang="es-MX" sz="2400" dirty="0" err="1">
                <a:latin typeface="Arial Narrow" pitchFamily="34" charset="0"/>
              </a:rPr>
              <a:t>With</a:t>
            </a:r>
            <a:r>
              <a:rPr lang="es-MX" sz="2400" dirty="0">
                <a:latin typeface="Arial Narrow" pitchFamily="34" charset="0"/>
              </a:rPr>
              <a:t> </a:t>
            </a:r>
            <a:r>
              <a:rPr lang="es-MX" sz="2400" dirty="0" err="1">
                <a:latin typeface="Arial Narrow" pitchFamily="34" charset="0"/>
              </a:rPr>
              <a:t>the</a:t>
            </a:r>
            <a:r>
              <a:rPr lang="es-MX" sz="2400" dirty="0">
                <a:latin typeface="Arial Narrow" pitchFamily="34" charset="0"/>
              </a:rPr>
              <a:t> </a:t>
            </a:r>
            <a:r>
              <a:rPr lang="es-MX" sz="2400" dirty="0" err="1">
                <a:latin typeface="Arial Narrow" pitchFamily="34" charset="0"/>
              </a:rPr>
              <a:t>above</a:t>
            </a:r>
            <a:r>
              <a:rPr lang="es-MX" sz="2400" dirty="0">
                <a:latin typeface="Arial Narrow" pitchFamily="34" charset="0"/>
              </a:rPr>
              <a:t> as a </a:t>
            </a:r>
            <a:r>
              <a:rPr lang="es-MX" sz="2400" dirty="0" err="1">
                <a:latin typeface="Arial Narrow" pitchFamily="34" charset="0"/>
              </a:rPr>
              <a:t>guideline</a:t>
            </a:r>
            <a:r>
              <a:rPr lang="es-MX" sz="2400" dirty="0">
                <a:latin typeface="Arial Narrow" pitchFamily="34" charset="0"/>
              </a:rPr>
              <a:t>, </a:t>
            </a:r>
            <a:r>
              <a:rPr lang="es-MX" sz="2400" dirty="0" err="1">
                <a:latin typeface="Arial Narrow" pitchFamily="34" charset="0"/>
              </a:rPr>
              <a:t>the</a:t>
            </a:r>
            <a:r>
              <a:rPr lang="es-MX" sz="2400" dirty="0">
                <a:latin typeface="Arial Narrow" pitchFamily="34" charset="0"/>
              </a:rPr>
              <a:t> </a:t>
            </a:r>
            <a:r>
              <a:rPr lang="es-MX" sz="2400" dirty="0" err="1">
                <a:latin typeface="Arial Narrow" pitchFamily="34" charset="0"/>
              </a:rPr>
              <a:t>drug</a:t>
            </a:r>
            <a:r>
              <a:rPr lang="es-MX" sz="2400" dirty="0">
                <a:latin typeface="Arial Narrow" pitchFamily="34" charset="0"/>
              </a:rPr>
              <a:t> </a:t>
            </a:r>
            <a:r>
              <a:rPr lang="es-MX" sz="2400" dirty="0" err="1">
                <a:latin typeface="Arial Narrow" pitchFamily="34" charset="0"/>
              </a:rPr>
              <a:t>policy</a:t>
            </a:r>
            <a:r>
              <a:rPr lang="es-MX" sz="2400" dirty="0">
                <a:latin typeface="Arial Narrow" pitchFamily="34" charset="0"/>
              </a:rPr>
              <a:t> of </a:t>
            </a:r>
            <a:r>
              <a:rPr lang="es-MX" sz="2400" dirty="0" err="1">
                <a:latin typeface="Arial Narrow" pitchFamily="34" charset="0"/>
              </a:rPr>
              <a:t>Mexican</a:t>
            </a:r>
            <a:r>
              <a:rPr lang="es-MX" sz="2400" dirty="0">
                <a:latin typeface="Arial Narrow" pitchFamily="34" charset="0"/>
              </a:rPr>
              <a:t> </a:t>
            </a:r>
            <a:r>
              <a:rPr lang="es-MX" sz="2400" dirty="0" err="1">
                <a:latin typeface="Arial Narrow" pitchFamily="34" charset="0"/>
              </a:rPr>
              <a:t>government</a:t>
            </a:r>
            <a:r>
              <a:rPr lang="es-MX" sz="2400" dirty="0">
                <a:latin typeface="Arial Narrow" pitchFamily="34" charset="0"/>
              </a:rPr>
              <a:t> has </a:t>
            </a:r>
            <a:r>
              <a:rPr lang="es-MX" sz="2400" dirty="0" err="1">
                <a:latin typeface="Arial Narrow" pitchFamily="34" charset="0"/>
              </a:rPr>
              <a:t>been</a:t>
            </a:r>
            <a:r>
              <a:rPr lang="es-MX" sz="2400" dirty="0">
                <a:latin typeface="Arial Narrow" pitchFamily="34" charset="0"/>
              </a:rPr>
              <a:t> </a:t>
            </a:r>
            <a:r>
              <a:rPr lang="es-MX" sz="2400" dirty="0" err="1">
                <a:latin typeface="Arial Narrow" pitchFamily="34" charset="0"/>
              </a:rPr>
              <a:t>aligned</a:t>
            </a:r>
            <a:r>
              <a:rPr lang="es-MX" sz="2400" dirty="0">
                <a:latin typeface="Arial Narrow" pitchFamily="34" charset="0"/>
              </a:rPr>
              <a:t> </a:t>
            </a:r>
            <a:r>
              <a:rPr lang="es-MX" sz="2400" dirty="0" err="1">
                <a:latin typeface="Arial Narrow" pitchFamily="34" charset="0"/>
              </a:rPr>
              <a:t>with</a:t>
            </a:r>
            <a:r>
              <a:rPr lang="es-MX" sz="2400" dirty="0">
                <a:latin typeface="Arial Narrow" pitchFamily="34" charset="0"/>
              </a:rPr>
              <a:t> </a:t>
            </a:r>
            <a:r>
              <a:rPr lang="es-MX" sz="2400" dirty="0" err="1">
                <a:latin typeface="Arial Narrow" pitchFamily="34" charset="0"/>
              </a:rPr>
              <a:t>the</a:t>
            </a:r>
            <a:r>
              <a:rPr lang="es-MX" sz="2400" dirty="0">
                <a:latin typeface="Arial Narrow" pitchFamily="34" charset="0"/>
              </a:rPr>
              <a:t> 3 </a:t>
            </a:r>
            <a:r>
              <a:rPr lang="es-MX" sz="2400" dirty="0" err="1">
                <a:latin typeface="Arial Narrow" pitchFamily="34" charset="0"/>
              </a:rPr>
              <a:t>health</a:t>
            </a:r>
            <a:r>
              <a:rPr lang="es-MX" sz="2400" dirty="0">
                <a:latin typeface="Arial Narrow" pitchFamily="34" charset="0"/>
              </a:rPr>
              <a:t> </a:t>
            </a:r>
            <a:r>
              <a:rPr lang="es-MX" sz="2400" dirty="0" err="1">
                <a:latin typeface="Arial Narrow" pitchFamily="34" charset="0"/>
              </a:rPr>
              <a:t>priority</a:t>
            </a:r>
            <a:r>
              <a:rPr lang="es-MX" sz="2400" dirty="0">
                <a:latin typeface="Arial Narrow" pitchFamily="34" charset="0"/>
              </a:rPr>
              <a:t> </a:t>
            </a:r>
            <a:r>
              <a:rPr lang="es-MX" sz="2400" dirty="0" err="1" smtClean="0">
                <a:latin typeface="Arial Narrow" pitchFamily="34" charset="0"/>
              </a:rPr>
              <a:t>axes</a:t>
            </a:r>
            <a:r>
              <a:rPr lang="es-MX" sz="2400" dirty="0">
                <a:latin typeface="Arial Narrow" pitchFamily="34" charset="0"/>
              </a:rPr>
              <a:t>:</a:t>
            </a:r>
          </a:p>
        </p:txBody>
      </p:sp>
    </p:spTree>
    <p:extLst>
      <p:ext uri="{BB962C8B-B14F-4D97-AF65-F5344CB8AC3E}">
        <p14:creationId xmlns:p14="http://schemas.microsoft.com/office/powerpoint/2010/main" val="3743454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107950" y="980728"/>
            <a:ext cx="8785225" cy="2304256"/>
          </a:xfrm>
        </p:spPr>
        <p:txBody>
          <a:bodyPr/>
          <a:lstStyle/>
          <a:p>
            <a:pPr marL="0" indent="0" algn="just">
              <a:spcAft>
                <a:spcPts val="600"/>
              </a:spcAft>
              <a:buNone/>
            </a:pPr>
            <a:r>
              <a:rPr lang="es-MX" sz="2400" b="1" dirty="0" err="1" smtClean="0">
                <a:latin typeface="Arial Narrow" pitchFamily="34" charset="0"/>
              </a:rPr>
              <a:t>Characteristics</a:t>
            </a:r>
            <a:r>
              <a:rPr lang="es-MX" sz="2400" b="1" dirty="0" smtClean="0">
                <a:latin typeface="Arial Narrow" pitchFamily="34" charset="0"/>
              </a:rPr>
              <a:t> of </a:t>
            </a:r>
            <a:r>
              <a:rPr lang="es-MX" sz="2400" b="1" dirty="0" err="1" smtClean="0">
                <a:latin typeface="Arial Narrow" pitchFamily="34" charset="0"/>
              </a:rPr>
              <a:t>pharmaceutical</a:t>
            </a:r>
            <a:r>
              <a:rPr lang="es-MX" sz="2400" b="1" dirty="0" smtClean="0">
                <a:latin typeface="Arial Narrow" pitchFamily="34" charset="0"/>
              </a:rPr>
              <a:t> </a:t>
            </a:r>
            <a:r>
              <a:rPr lang="es-MX" sz="2400" b="1" dirty="0" err="1" smtClean="0">
                <a:latin typeface="Arial Narrow" pitchFamily="34" charset="0"/>
              </a:rPr>
              <a:t>policy</a:t>
            </a:r>
            <a:endParaRPr lang="es-MX" sz="2400" b="1" dirty="0" smtClean="0">
              <a:latin typeface="Arial Narrow" pitchFamily="34" charset="0"/>
            </a:endParaRPr>
          </a:p>
          <a:p>
            <a:pPr lvl="1" algn="just">
              <a:spcAft>
                <a:spcPts val="600"/>
              </a:spcAft>
            </a:pPr>
            <a:r>
              <a:rPr lang="es-MX" sz="1800" dirty="0" err="1" smtClean="0">
                <a:latin typeface="Arial Narrow" pitchFamily="34" charset="0"/>
              </a:rPr>
              <a:t>Rests</a:t>
            </a:r>
            <a:r>
              <a:rPr lang="es-MX" sz="1800" dirty="0" smtClean="0">
                <a:latin typeface="Arial Narrow" pitchFamily="34" charset="0"/>
              </a:rPr>
              <a:t> </a:t>
            </a:r>
            <a:r>
              <a:rPr lang="es-MX" sz="1800" dirty="0" err="1" smtClean="0">
                <a:latin typeface="Arial Narrow" pitchFamily="34" charset="0"/>
              </a:rPr>
              <a:t>on</a:t>
            </a:r>
            <a:r>
              <a:rPr lang="es-MX" sz="1800" dirty="0" smtClean="0">
                <a:latin typeface="Arial Narrow" pitchFamily="34" charset="0"/>
              </a:rPr>
              <a:t> </a:t>
            </a:r>
            <a:r>
              <a:rPr lang="es-MX" sz="1800" dirty="0" err="1" smtClean="0">
                <a:latin typeface="Arial Narrow" pitchFamily="34" charset="0"/>
              </a:rPr>
              <a:t>four</a:t>
            </a:r>
            <a:r>
              <a:rPr lang="es-MX" sz="1800" dirty="0" smtClean="0">
                <a:latin typeface="Arial Narrow" pitchFamily="34" charset="0"/>
              </a:rPr>
              <a:t> fundamental </a:t>
            </a:r>
            <a:r>
              <a:rPr lang="es-MX" sz="1800" dirty="0" err="1" smtClean="0">
                <a:latin typeface="Arial Narrow" pitchFamily="34" charset="0"/>
              </a:rPr>
              <a:t>pillars</a:t>
            </a:r>
            <a:endParaRPr lang="es-MX" sz="1800" dirty="0" smtClean="0">
              <a:latin typeface="Arial Narrow" pitchFamily="34" charset="0"/>
            </a:endParaRPr>
          </a:p>
          <a:p>
            <a:pPr lvl="1" algn="just">
              <a:spcAft>
                <a:spcPts val="600"/>
              </a:spcAft>
            </a:pPr>
            <a:r>
              <a:rPr lang="es-MX" sz="1800" dirty="0" err="1" smtClean="0">
                <a:latin typeface="Arial Narrow" pitchFamily="34" charset="0"/>
              </a:rPr>
              <a:t>The</a:t>
            </a:r>
            <a:r>
              <a:rPr lang="es-MX" sz="1800" dirty="0" smtClean="0">
                <a:latin typeface="Arial Narrow" pitchFamily="34" charset="0"/>
              </a:rPr>
              <a:t> </a:t>
            </a:r>
            <a:r>
              <a:rPr lang="es-MX" sz="1800" dirty="0" err="1" smtClean="0">
                <a:latin typeface="Arial Narrow" pitchFamily="34" charset="0"/>
              </a:rPr>
              <a:t>pillars</a:t>
            </a:r>
            <a:r>
              <a:rPr lang="es-MX" sz="1800" dirty="0" smtClean="0">
                <a:latin typeface="Arial Narrow" pitchFamily="34" charset="0"/>
              </a:rPr>
              <a:t> are </a:t>
            </a:r>
            <a:r>
              <a:rPr lang="es-MX" sz="1800" dirty="0" err="1">
                <a:latin typeface="Arial Narrow" pitchFamily="34" charset="0"/>
              </a:rPr>
              <a:t>aligned</a:t>
            </a:r>
            <a:r>
              <a:rPr lang="es-MX" sz="1800" dirty="0">
                <a:latin typeface="Arial Narrow" pitchFamily="34" charset="0"/>
              </a:rPr>
              <a:t> </a:t>
            </a:r>
            <a:r>
              <a:rPr lang="es-MX" sz="1800" dirty="0" err="1">
                <a:latin typeface="Arial Narrow" pitchFamily="34" charset="0"/>
              </a:rPr>
              <a:t>with</a:t>
            </a:r>
            <a:r>
              <a:rPr lang="es-MX" sz="1800" dirty="0">
                <a:latin typeface="Arial Narrow" pitchFamily="34" charset="0"/>
              </a:rPr>
              <a:t> </a:t>
            </a:r>
            <a:r>
              <a:rPr lang="es-MX" sz="1800" dirty="0" err="1">
                <a:latin typeface="Arial Narrow" pitchFamily="34" charset="0"/>
              </a:rPr>
              <a:t>the</a:t>
            </a:r>
            <a:r>
              <a:rPr lang="es-MX" sz="1800" dirty="0">
                <a:latin typeface="Arial Narrow" pitchFamily="34" charset="0"/>
              </a:rPr>
              <a:t> </a:t>
            </a:r>
            <a:r>
              <a:rPr lang="es-MX" sz="1800" b="1" dirty="0" smtClean="0">
                <a:latin typeface="Arial Narrow" pitchFamily="34" charset="0"/>
              </a:rPr>
              <a:t>3 </a:t>
            </a:r>
            <a:r>
              <a:rPr lang="es-MX" sz="1800" b="1" dirty="0" err="1" smtClean="0">
                <a:latin typeface="Arial Narrow" pitchFamily="34" charset="0"/>
              </a:rPr>
              <a:t>priorities</a:t>
            </a:r>
            <a:r>
              <a:rPr lang="es-MX" sz="1800" b="1" dirty="0" smtClean="0">
                <a:latin typeface="Arial Narrow" pitchFamily="34" charset="0"/>
              </a:rPr>
              <a:t> of </a:t>
            </a:r>
            <a:r>
              <a:rPr lang="es-MX" sz="1800" b="1" dirty="0" err="1" smtClean="0">
                <a:latin typeface="Arial Narrow" pitchFamily="34" charset="0"/>
              </a:rPr>
              <a:t>health</a:t>
            </a:r>
            <a:r>
              <a:rPr lang="es-MX" sz="1800" b="1" dirty="0" smtClean="0">
                <a:latin typeface="Arial Narrow" pitchFamily="34" charset="0"/>
              </a:rPr>
              <a:t> </a:t>
            </a:r>
            <a:r>
              <a:rPr lang="es-MX" sz="1800" b="1" dirty="0" err="1" smtClean="0">
                <a:latin typeface="Arial Narrow" pitchFamily="34" charset="0"/>
              </a:rPr>
              <a:t>policy</a:t>
            </a:r>
            <a:r>
              <a:rPr lang="es-MX" sz="1800" b="1" dirty="0" smtClean="0">
                <a:latin typeface="Arial Narrow" pitchFamily="34" charset="0"/>
              </a:rPr>
              <a:t> </a:t>
            </a:r>
            <a:r>
              <a:rPr lang="es-MX" sz="1800" dirty="0" err="1" smtClean="0">
                <a:latin typeface="Arial Narrow" pitchFamily="34" charset="0"/>
              </a:rPr>
              <a:t>established</a:t>
            </a:r>
            <a:r>
              <a:rPr lang="es-MX" sz="1800" dirty="0" smtClean="0">
                <a:latin typeface="Arial Narrow" pitchFamily="34" charset="0"/>
              </a:rPr>
              <a:t> </a:t>
            </a:r>
            <a:r>
              <a:rPr lang="es-MX" sz="1800" dirty="0" err="1">
                <a:latin typeface="Arial Narrow" pitchFamily="34" charset="0"/>
              </a:rPr>
              <a:t>by</a:t>
            </a:r>
            <a:r>
              <a:rPr lang="es-MX" sz="1800" dirty="0">
                <a:latin typeface="Arial Narrow" pitchFamily="34" charset="0"/>
              </a:rPr>
              <a:t> </a:t>
            </a:r>
            <a:r>
              <a:rPr lang="es-MX" sz="1800" dirty="0" err="1">
                <a:latin typeface="Arial Narrow" pitchFamily="34" charset="0"/>
              </a:rPr>
              <a:t>the</a:t>
            </a:r>
            <a:r>
              <a:rPr lang="es-MX" sz="1800" dirty="0">
                <a:latin typeface="Arial Narrow" pitchFamily="34" charset="0"/>
              </a:rPr>
              <a:t> Federal </a:t>
            </a:r>
            <a:r>
              <a:rPr lang="es-MX" sz="1800" dirty="0" err="1">
                <a:latin typeface="Arial Narrow" pitchFamily="34" charset="0"/>
              </a:rPr>
              <a:t>Government</a:t>
            </a:r>
            <a:r>
              <a:rPr lang="es-MX" sz="1800" dirty="0">
                <a:latin typeface="Arial Narrow" pitchFamily="34" charset="0"/>
              </a:rPr>
              <a:t>. </a:t>
            </a:r>
            <a:endParaRPr lang="es-MX" sz="1800" dirty="0" smtClean="0">
              <a:latin typeface="Arial Narrow" pitchFamily="34" charset="0"/>
            </a:endParaRPr>
          </a:p>
          <a:p>
            <a:pPr lvl="1" algn="just">
              <a:spcAft>
                <a:spcPts val="600"/>
              </a:spcAft>
            </a:pPr>
            <a:r>
              <a:rPr lang="es-MX" sz="1800" dirty="0" err="1" smtClean="0">
                <a:latin typeface="Arial Narrow" pitchFamily="34" charset="0"/>
              </a:rPr>
              <a:t>Its</a:t>
            </a:r>
            <a:r>
              <a:rPr lang="es-MX" sz="1800" dirty="0" smtClean="0">
                <a:latin typeface="Arial Narrow" pitchFamily="34" charset="0"/>
              </a:rPr>
              <a:t> </a:t>
            </a:r>
            <a:r>
              <a:rPr lang="es-MX" sz="1800" dirty="0" err="1" smtClean="0">
                <a:latin typeface="Arial Narrow" pitchFamily="34" charset="0"/>
              </a:rPr>
              <a:t>main</a:t>
            </a:r>
            <a:r>
              <a:rPr lang="es-MX" sz="1800" dirty="0" smtClean="0">
                <a:latin typeface="Arial Narrow" pitchFamily="34" charset="0"/>
              </a:rPr>
              <a:t> </a:t>
            </a:r>
            <a:r>
              <a:rPr lang="es-MX" sz="1800" dirty="0" err="1" smtClean="0">
                <a:latin typeface="Arial Narrow" pitchFamily="34" charset="0"/>
              </a:rPr>
              <a:t>objective</a:t>
            </a:r>
            <a:r>
              <a:rPr lang="es-MX" sz="1800" dirty="0" smtClean="0">
                <a:latin typeface="Arial Narrow" pitchFamily="34" charset="0"/>
              </a:rPr>
              <a:t> </a:t>
            </a:r>
            <a:r>
              <a:rPr lang="es-MX" sz="1800" dirty="0" err="1" smtClean="0">
                <a:latin typeface="Arial Narrow" pitchFamily="34" charset="0"/>
              </a:rPr>
              <a:t>is</a:t>
            </a:r>
            <a:r>
              <a:rPr lang="es-MX" sz="1800" dirty="0" smtClean="0">
                <a:latin typeface="Arial Narrow" pitchFamily="34" charset="0"/>
              </a:rPr>
              <a:t> </a:t>
            </a:r>
            <a:r>
              <a:rPr lang="es-MX" sz="1800" dirty="0" err="1" smtClean="0">
                <a:latin typeface="Arial Narrow" pitchFamily="34" charset="0"/>
              </a:rPr>
              <a:t>to</a:t>
            </a:r>
            <a:r>
              <a:rPr lang="es-MX" sz="1800" dirty="0">
                <a:latin typeface="Arial Narrow" pitchFamily="34" charset="0"/>
              </a:rPr>
              <a:t> </a:t>
            </a:r>
            <a:r>
              <a:rPr lang="es-MX" sz="1800" dirty="0" err="1" smtClean="0">
                <a:latin typeface="Arial Narrow" pitchFamily="34" charset="0"/>
              </a:rPr>
              <a:t>improve</a:t>
            </a:r>
            <a:r>
              <a:rPr lang="es-MX" sz="1800" dirty="0" smtClean="0">
                <a:latin typeface="Arial Narrow" pitchFamily="34" charset="0"/>
              </a:rPr>
              <a:t> </a:t>
            </a:r>
            <a:r>
              <a:rPr lang="es-MX" sz="1800" dirty="0" err="1" smtClean="0">
                <a:latin typeface="Arial Narrow" pitchFamily="34" charset="0"/>
              </a:rPr>
              <a:t>access</a:t>
            </a:r>
            <a:r>
              <a:rPr lang="es-MX" sz="1800" dirty="0" smtClean="0">
                <a:latin typeface="Arial Narrow" pitchFamily="34" charset="0"/>
              </a:rPr>
              <a:t> of </a:t>
            </a:r>
            <a:r>
              <a:rPr lang="es-MX" sz="1800" dirty="0" err="1" smtClean="0">
                <a:latin typeface="Arial Narrow" pitchFamily="34" charset="0"/>
              </a:rPr>
              <a:t>the</a:t>
            </a:r>
            <a:r>
              <a:rPr lang="es-MX" sz="1800" dirty="0" smtClean="0">
                <a:latin typeface="Arial Narrow" pitchFamily="34" charset="0"/>
              </a:rPr>
              <a:t> </a:t>
            </a:r>
            <a:r>
              <a:rPr lang="es-MX" sz="1800" dirty="0" err="1" smtClean="0">
                <a:latin typeface="Arial Narrow" pitchFamily="34" charset="0"/>
              </a:rPr>
              <a:t>population</a:t>
            </a:r>
            <a:r>
              <a:rPr lang="es-MX" sz="1800" dirty="0" smtClean="0">
                <a:latin typeface="Arial Narrow" pitchFamily="34" charset="0"/>
              </a:rPr>
              <a:t> </a:t>
            </a:r>
            <a:r>
              <a:rPr lang="es-MX" sz="1800" dirty="0" err="1" smtClean="0">
                <a:latin typeface="Arial Narrow" pitchFamily="34" charset="0"/>
              </a:rPr>
              <a:t>to</a:t>
            </a:r>
            <a:r>
              <a:rPr lang="es-MX" sz="1800" dirty="0" smtClean="0">
                <a:latin typeface="Arial Narrow" pitchFamily="34" charset="0"/>
              </a:rPr>
              <a:t> a </a:t>
            </a:r>
            <a:r>
              <a:rPr lang="es-MX" sz="1800" dirty="0" err="1" smtClean="0">
                <a:latin typeface="Arial Narrow" pitchFamily="34" charset="0"/>
              </a:rPr>
              <a:t>well-supplied</a:t>
            </a:r>
            <a:r>
              <a:rPr lang="es-MX" sz="1800" dirty="0" smtClean="0">
                <a:latin typeface="Arial Narrow" pitchFamily="34" charset="0"/>
              </a:rPr>
              <a:t> </a:t>
            </a:r>
            <a:r>
              <a:rPr lang="es-MX" sz="1800" dirty="0" err="1" smtClean="0">
                <a:latin typeface="Arial Narrow" pitchFamily="34" charset="0"/>
              </a:rPr>
              <a:t>drug</a:t>
            </a:r>
            <a:r>
              <a:rPr lang="es-MX" sz="1800" dirty="0" smtClean="0">
                <a:latin typeface="Arial Narrow" pitchFamily="34" charset="0"/>
              </a:rPr>
              <a:t> </a:t>
            </a:r>
            <a:r>
              <a:rPr lang="es-MX" sz="1800" dirty="0" err="1" smtClean="0">
                <a:latin typeface="Arial Narrow" pitchFamily="34" charset="0"/>
              </a:rPr>
              <a:t>market</a:t>
            </a:r>
            <a:r>
              <a:rPr lang="es-MX" sz="1800" dirty="0" smtClean="0">
                <a:latin typeface="Arial Narrow" pitchFamily="34" charset="0"/>
              </a:rPr>
              <a:t> </a:t>
            </a:r>
            <a:r>
              <a:rPr lang="es-MX" sz="1800" dirty="0" err="1" smtClean="0">
                <a:latin typeface="Arial Narrow" pitchFamily="34" charset="0"/>
              </a:rPr>
              <a:t>that</a:t>
            </a:r>
            <a:r>
              <a:rPr lang="es-MX" sz="1800" dirty="0" smtClean="0">
                <a:latin typeface="Arial Narrow" pitchFamily="34" charset="0"/>
              </a:rPr>
              <a:t> </a:t>
            </a:r>
            <a:r>
              <a:rPr lang="es-MX" sz="1800" dirty="0" err="1" smtClean="0">
                <a:latin typeface="Arial Narrow" pitchFamily="34" charset="0"/>
              </a:rPr>
              <a:t>offers</a:t>
            </a:r>
            <a:r>
              <a:rPr lang="es-MX" sz="1800" dirty="0" smtClean="0">
                <a:latin typeface="Arial Narrow" pitchFamily="34" charset="0"/>
              </a:rPr>
              <a:t> </a:t>
            </a:r>
            <a:r>
              <a:rPr lang="es-MX" sz="1800" dirty="0" err="1" smtClean="0">
                <a:latin typeface="Arial Narrow" pitchFamily="34" charset="0"/>
              </a:rPr>
              <a:t>innovative</a:t>
            </a:r>
            <a:r>
              <a:rPr lang="es-MX" sz="1800" dirty="0" smtClean="0">
                <a:latin typeface="Arial Narrow" pitchFamily="34" charset="0"/>
              </a:rPr>
              <a:t> and </a:t>
            </a:r>
            <a:r>
              <a:rPr lang="es-MX" sz="1800" dirty="0" err="1" smtClean="0">
                <a:latin typeface="Arial Narrow" pitchFamily="34" charset="0"/>
              </a:rPr>
              <a:t>generic</a:t>
            </a:r>
            <a:r>
              <a:rPr lang="es-MX" sz="1800" dirty="0" smtClean="0">
                <a:latin typeface="Arial Narrow" pitchFamily="34" charset="0"/>
              </a:rPr>
              <a:t> medicines at </a:t>
            </a:r>
            <a:r>
              <a:rPr lang="es-MX" sz="1800" dirty="0" err="1" smtClean="0">
                <a:latin typeface="Arial Narrow" pitchFamily="34" charset="0"/>
              </a:rPr>
              <a:t>the</a:t>
            </a:r>
            <a:r>
              <a:rPr lang="es-MX" sz="1800" dirty="0" smtClean="0">
                <a:latin typeface="Arial Narrow" pitchFamily="34" charset="0"/>
              </a:rPr>
              <a:t> </a:t>
            </a:r>
            <a:r>
              <a:rPr lang="es-MX" sz="1800" dirty="0" err="1" smtClean="0">
                <a:latin typeface="Arial Narrow" pitchFamily="34" charset="0"/>
              </a:rPr>
              <a:t>best</a:t>
            </a:r>
            <a:r>
              <a:rPr lang="es-MX" sz="1800" dirty="0" smtClean="0">
                <a:latin typeface="Arial Narrow" pitchFamily="34" charset="0"/>
              </a:rPr>
              <a:t> </a:t>
            </a:r>
            <a:r>
              <a:rPr lang="es-MX" sz="1800" dirty="0" err="1" smtClean="0">
                <a:latin typeface="Arial Narrow" pitchFamily="34" charset="0"/>
              </a:rPr>
              <a:t>prices</a:t>
            </a:r>
            <a:r>
              <a:rPr lang="es-MX" sz="1800" dirty="0" smtClean="0">
                <a:latin typeface="Arial Narrow" pitchFamily="34" charset="0"/>
              </a:rPr>
              <a:t>.</a:t>
            </a:r>
          </a:p>
          <a:p>
            <a:pPr algn="just"/>
            <a:endParaRPr lang="es-MX" sz="2200" dirty="0" smtClean="0">
              <a:latin typeface="Arial Narrow"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800244760"/>
              </p:ext>
            </p:extLst>
          </p:nvPr>
        </p:nvGraphicFramePr>
        <p:xfrm>
          <a:off x="323528" y="3429000"/>
          <a:ext cx="8640960" cy="3241061"/>
        </p:xfrm>
        <a:graphic>
          <a:graphicData uri="http://schemas.openxmlformats.org/drawingml/2006/table">
            <a:tbl>
              <a:tblPr firstRow="1" bandRow="1">
                <a:tableStyleId>{073A0DAA-6AF3-43AB-8588-CEC1D06C72B9}</a:tableStyleId>
              </a:tblPr>
              <a:tblGrid>
                <a:gridCol w="4320683"/>
                <a:gridCol w="4320277"/>
              </a:tblGrid>
              <a:tr h="469687">
                <a:tc>
                  <a:txBody>
                    <a:bodyPr/>
                    <a:lstStyle/>
                    <a:p>
                      <a:pPr algn="ctr"/>
                      <a:r>
                        <a:rPr lang="es-MX" sz="2000" dirty="0" err="1" smtClean="0">
                          <a:latin typeface="Arial Narrow" pitchFamily="34" charset="0"/>
                        </a:rPr>
                        <a:t>Pillars</a:t>
                      </a:r>
                      <a:r>
                        <a:rPr lang="es-MX" sz="2000" dirty="0" smtClean="0">
                          <a:latin typeface="Arial Narrow" pitchFamily="34" charset="0"/>
                        </a:rPr>
                        <a:t> of </a:t>
                      </a:r>
                      <a:r>
                        <a:rPr lang="es-MX" sz="2000" dirty="0" err="1" smtClean="0">
                          <a:latin typeface="Arial Narrow" pitchFamily="34" charset="0"/>
                        </a:rPr>
                        <a:t>Pharmaceutical</a:t>
                      </a:r>
                      <a:r>
                        <a:rPr lang="es-MX" sz="2000" dirty="0" smtClean="0">
                          <a:latin typeface="Arial Narrow" pitchFamily="34" charset="0"/>
                        </a:rPr>
                        <a:t> </a:t>
                      </a:r>
                      <a:r>
                        <a:rPr lang="es-MX" sz="2000" dirty="0" err="1" smtClean="0">
                          <a:latin typeface="Arial Narrow" pitchFamily="34" charset="0"/>
                        </a:rPr>
                        <a:t>Policy</a:t>
                      </a:r>
                      <a:r>
                        <a:rPr lang="es-MX" sz="2000" dirty="0" smtClean="0">
                          <a:latin typeface="Arial Narrow" pitchFamily="34" charset="0"/>
                        </a:rPr>
                        <a:t> </a:t>
                      </a:r>
                      <a:endParaRPr lang="es-MX" sz="2000" dirty="0">
                        <a:latin typeface="Arial Narrow" pitchFamily="34" charset="0"/>
                      </a:endParaRPr>
                    </a:p>
                  </a:txBody>
                  <a:tcPr marL="91442" marR="91442" marT="45707" marB="45707" anchor="ctr">
                    <a:solidFill>
                      <a:schemeClr val="bg1">
                        <a:lumMod val="50000"/>
                      </a:schemeClr>
                    </a:solidFill>
                  </a:tcPr>
                </a:tc>
                <a:tc>
                  <a:txBody>
                    <a:bodyPr/>
                    <a:lstStyle/>
                    <a:p>
                      <a:pPr algn="ctr"/>
                      <a:r>
                        <a:rPr lang="es-MX" sz="2000" dirty="0" err="1" smtClean="0">
                          <a:latin typeface="Arial Narrow" pitchFamily="34" charset="0"/>
                        </a:rPr>
                        <a:t>Government’s</a:t>
                      </a:r>
                      <a:r>
                        <a:rPr lang="es-MX" sz="2000" dirty="0" smtClean="0">
                          <a:latin typeface="Arial Narrow" pitchFamily="34" charset="0"/>
                        </a:rPr>
                        <a:t> Health </a:t>
                      </a:r>
                      <a:r>
                        <a:rPr lang="es-MX" sz="2000" dirty="0" err="1" smtClean="0">
                          <a:latin typeface="Arial Narrow" pitchFamily="34" charset="0"/>
                        </a:rPr>
                        <a:t>Policy</a:t>
                      </a:r>
                      <a:r>
                        <a:rPr lang="es-MX" sz="2000" dirty="0" smtClean="0">
                          <a:latin typeface="Arial Narrow" pitchFamily="34" charset="0"/>
                        </a:rPr>
                        <a:t> </a:t>
                      </a:r>
                      <a:r>
                        <a:rPr lang="es-MX" sz="2000" dirty="0" err="1" smtClean="0">
                          <a:latin typeface="Arial Narrow" pitchFamily="34" charset="0"/>
                        </a:rPr>
                        <a:t>Priorities</a:t>
                      </a:r>
                      <a:endParaRPr lang="es-MX" sz="2000" dirty="0">
                        <a:latin typeface="Arial Narrow" pitchFamily="34" charset="0"/>
                      </a:endParaRPr>
                    </a:p>
                  </a:txBody>
                  <a:tcPr marL="91442" marR="91442" marT="45707" marB="45707" anchor="ctr">
                    <a:solidFill>
                      <a:schemeClr val="bg1">
                        <a:lumMod val="50000"/>
                      </a:schemeClr>
                    </a:solidFill>
                  </a:tcPr>
                </a:tc>
              </a:tr>
              <a:tr h="74563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Narrow" pitchFamily="34" charset="0"/>
                        </a:rPr>
                        <a:t>A </a:t>
                      </a:r>
                      <a:r>
                        <a:rPr lang="es-MX" sz="1800" b="1" dirty="0" err="1" smtClean="0">
                          <a:latin typeface="Arial Narrow" pitchFamily="34" charset="0"/>
                        </a:rPr>
                        <a:t>regulatory</a:t>
                      </a:r>
                      <a:r>
                        <a:rPr lang="es-MX" sz="1800" b="1" dirty="0" smtClean="0">
                          <a:latin typeface="Arial Narrow" pitchFamily="34" charset="0"/>
                        </a:rPr>
                        <a:t> </a:t>
                      </a:r>
                      <a:r>
                        <a:rPr lang="es-MX" sz="1800" b="1" dirty="0" err="1" smtClean="0">
                          <a:latin typeface="Arial Narrow" pitchFamily="34" charset="0"/>
                        </a:rPr>
                        <a:t>agency</a:t>
                      </a:r>
                      <a:r>
                        <a:rPr lang="es-MX" sz="1800" b="1" dirty="0" smtClean="0">
                          <a:latin typeface="Arial Narrow" pitchFamily="34" charset="0"/>
                        </a:rPr>
                        <a:t> </a:t>
                      </a:r>
                      <a:r>
                        <a:rPr lang="es-MX" sz="1800" b="1" dirty="0" err="1" smtClean="0">
                          <a:latin typeface="Arial Narrow" pitchFamily="34" charset="0"/>
                        </a:rPr>
                        <a:t>that</a:t>
                      </a:r>
                      <a:r>
                        <a:rPr lang="es-MX" sz="1800" b="1" dirty="0" smtClean="0">
                          <a:latin typeface="Arial Narrow" pitchFamily="34" charset="0"/>
                        </a:rPr>
                        <a:t> </a:t>
                      </a:r>
                      <a:r>
                        <a:rPr lang="es-MX" sz="1800" b="1" dirty="0" err="1" smtClean="0">
                          <a:latin typeface="Arial Narrow" pitchFamily="34" charset="0"/>
                        </a:rPr>
                        <a:t>guarantees</a:t>
                      </a:r>
                      <a:r>
                        <a:rPr lang="es-MX" sz="1800" b="1" baseline="0" dirty="0" smtClean="0">
                          <a:latin typeface="Arial Narrow" pitchFamily="34" charset="0"/>
                        </a:rPr>
                        <a:t> </a:t>
                      </a:r>
                      <a:r>
                        <a:rPr lang="es-MX" sz="1800" b="1" baseline="0" dirty="0" err="1" smtClean="0">
                          <a:latin typeface="Arial Narrow" pitchFamily="34" charset="0"/>
                        </a:rPr>
                        <a:t>the</a:t>
                      </a:r>
                      <a:r>
                        <a:rPr lang="es-MX" sz="1800" b="1" baseline="0" dirty="0" smtClean="0">
                          <a:latin typeface="Arial Narrow" pitchFamily="34" charset="0"/>
                        </a:rPr>
                        <a:t> safety, </a:t>
                      </a:r>
                      <a:r>
                        <a:rPr lang="es-MX" sz="1800" b="1" baseline="0" dirty="0" err="1" smtClean="0">
                          <a:latin typeface="Arial Narrow" pitchFamily="34" charset="0"/>
                        </a:rPr>
                        <a:t>quality</a:t>
                      </a:r>
                      <a:r>
                        <a:rPr lang="es-MX" sz="1800" b="1" baseline="0" dirty="0" smtClean="0">
                          <a:latin typeface="Arial Narrow" pitchFamily="34" charset="0"/>
                        </a:rPr>
                        <a:t> and </a:t>
                      </a:r>
                      <a:r>
                        <a:rPr lang="es-MX" sz="1800" b="1" baseline="0" dirty="0" err="1" smtClean="0">
                          <a:latin typeface="Arial Narrow" pitchFamily="34" charset="0"/>
                        </a:rPr>
                        <a:t>eficacy</a:t>
                      </a:r>
                      <a:r>
                        <a:rPr lang="es-MX" sz="1800" baseline="0" dirty="0" smtClean="0">
                          <a:latin typeface="Arial Narrow" pitchFamily="34" charset="0"/>
                        </a:rPr>
                        <a:t> of </a:t>
                      </a:r>
                      <a:r>
                        <a:rPr lang="es-MX" sz="1800" baseline="0" dirty="0" err="1" smtClean="0">
                          <a:latin typeface="Arial Narrow" pitchFamily="34" charset="0"/>
                        </a:rPr>
                        <a:t>all</a:t>
                      </a:r>
                      <a:r>
                        <a:rPr lang="es-MX" sz="1800" baseline="0" dirty="0" smtClean="0">
                          <a:latin typeface="Arial Narrow" pitchFamily="34" charset="0"/>
                        </a:rPr>
                        <a:t> </a:t>
                      </a:r>
                      <a:r>
                        <a:rPr lang="es-MX" sz="1800" baseline="0" dirty="0" err="1" smtClean="0">
                          <a:latin typeface="Arial Narrow" pitchFamily="34" charset="0"/>
                        </a:rPr>
                        <a:t>drugs</a:t>
                      </a:r>
                      <a:r>
                        <a:rPr lang="es-MX" sz="1800" baseline="0" dirty="0" smtClean="0">
                          <a:latin typeface="Arial Narrow" pitchFamily="34" charset="0"/>
                        </a:rPr>
                        <a:t>.</a:t>
                      </a:r>
                      <a:endParaRPr lang="es-MX" sz="1800" dirty="0" smtClean="0">
                        <a:latin typeface="Arial Narrow" pitchFamily="34" charset="0"/>
                      </a:endParaRPr>
                    </a:p>
                  </a:txBody>
                  <a:tcPr marL="91442" marR="91442" marT="45707" marB="45707" anchor="ctr"/>
                </a:tc>
                <a:tc rowSpan="4">
                  <a:txBody>
                    <a:bodyPr/>
                    <a:lstStyle/>
                    <a:p>
                      <a:pPr marL="342900" marR="0" lvl="1" indent="-342900" algn="ctr" defTabSz="914400" rtl="0" eaLnBrk="1" fontAlgn="auto" latinLnBrk="0" hangingPunct="1">
                        <a:lnSpc>
                          <a:spcPct val="100000"/>
                        </a:lnSpc>
                        <a:spcBef>
                          <a:spcPts val="0"/>
                        </a:spcBef>
                        <a:spcAft>
                          <a:spcPts val="0"/>
                        </a:spcAft>
                        <a:buClrTx/>
                        <a:buSzTx/>
                        <a:buFont typeface="+mj-lt"/>
                        <a:buAutoNum type="arabicPeriod"/>
                        <a:tabLst/>
                        <a:defRPr/>
                      </a:pPr>
                      <a:r>
                        <a:rPr lang="es-MX" sz="2400" b="1" kern="1200" dirty="0" err="1" smtClean="0">
                          <a:solidFill>
                            <a:schemeClr val="dk1"/>
                          </a:solidFill>
                          <a:latin typeface="Arial Narrow" pitchFamily="34" charset="0"/>
                          <a:ea typeface="+mn-ea"/>
                          <a:cs typeface="+mn-cs"/>
                        </a:rPr>
                        <a:t>Effective</a:t>
                      </a:r>
                      <a:r>
                        <a:rPr lang="es-MX" sz="2400" b="1" kern="1200" dirty="0" smtClean="0">
                          <a:solidFill>
                            <a:schemeClr val="dk1"/>
                          </a:solidFill>
                          <a:latin typeface="Arial Narrow" pitchFamily="34" charset="0"/>
                          <a:ea typeface="+mn-ea"/>
                          <a:cs typeface="+mn-cs"/>
                        </a:rPr>
                        <a:t> Access</a:t>
                      </a:r>
                    </a:p>
                    <a:p>
                      <a:pPr marL="342900" marR="0" lvl="1" indent="-342900" algn="ctr" defTabSz="914400" rtl="0" eaLnBrk="1" fontAlgn="auto" latinLnBrk="0" hangingPunct="1">
                        <a:lnSpc>
                          <a:spcPct val="100000"/>
                        </a:lnSpc>
                        <a:spcBef>
                          <a:spcPts val="0"/>
                        </a:spcBef>
                        <a:spcAft>
                          <a:spcPts val="0"/>
                        </a:spcAft>
                        <a:buClrTx/>
                        <a:buSzTx/>
                        <a:buFont typeface="+mj-lt"/>
                        <a:buAutoNum type="arabicPeriod"/>
                        <a:tabLst/>
                        <a:defRPr/>
                      </a:pPr>
                      <a:r>
                        <a:rPr lang="es-MX" sz="2400" b="1" kern="1200" dirty="0" err="1" smtClean="0">
                          <a:solidFill>
                            <a:schemeClr val="dk1"/>
                          </a:solidFill>
                          <a:latin typeface="Arial Narrow" pitchFamily="34" charset="0"/>
                          <a:ea typeface="+mn-ea"/>
                          <a:cs typeface="+mn-cs"/>
                        </a:rPr>
                        <a:t>Service</a:t>
                      </a:r>
                      <a:r>
                        <a:rPr lang="es-MX" sz="2400" b="1" kern="1200" dirty="0" smtClean="0">
                          <a:solidFill>
                            <a:schemeClr val="dk1"/>
                          </a:solidFill>
                          <a:latin typeface="Arial Narrow" pitchFamily="34" charset="0"/>
                          <a:ea typeface="+mn-ea"/>
                          <a:cs typeface="+mn-cs"/>
                        </a:rPr>
                        <a:t> </a:t>
                      </a:r>
                      <a:r>
                        <a:rPr lang="es-MX" sz="2400" b="1" kern="1200" dirty="0" err="1" smtClean="0">
                          <a:solidFill>
                            <a:schemeClr val="dk1"/>
                          </a:solidFill>
                          <a:latin typeface="Arial Narrow" pitchFamily="34" charset="0"/>
                          <a:ea typeface="+mn-ea"/>
                          <a:cs typeface="+mn-cs"/>
                        </a:rPr>
                        <a:t>quality</a:t>
                      </a:r>
                      <a:endParaRPr lang="es-MX" sz="2400" b="1" kern="1200" dirty="0" smtClean="0">
                        <a:solidFill>
                          <a:schemeClr val="dk1"/>
                        </a:solidFill>
                        <a:latin typeface="Arial Narrow" pitchFamily="34" charset="0"/>
                        <a:ea typeface="+mn-ea"/>
                        <a:cs typeface="+mn-cs"/>
                      </a:endParaRPr>
                    </a:p>
                    <a:p>
                      <a:pPr marL="342900" marR="0" lvl="1" indent="-342900" algn="ctr" defTabSz="914400" rtl="0" eaLnBrk="1" fontAlgn="auto" latinLnBrk="0" hangingPunct="1">
                        <a:lnSpc>
                          <a:spcPct val="100000"/>
                        </a:lnSpc>
                        <a:spcBef>
                          <a:spcPts val="0"/>
                        </a:spcBef>
                        <a:spcAft>
                          <a:spcPts val="0"/>
                        </a:spcAft>
                        <a:buClrTx/>
                        <a:buSzTx/>
                        <a:buFont typeface="+mj-lt"/>
                        <a:buAutoNum type="arabicPeriod"/>
                        <a:tabLst/>
                        <a:defRPr/>
                      </a:pPr>
                      <a:r>
                        <a:rPr lang="es-MX" sz="2400" b="1" kern="1200" dirty="0" err="1" smtClean="0">
                          <a:solidFill>
                            <a:schemeClr val="dk1"/>
                          </a:solidFill>
                          <a:latin typeface="Arial Narrow" pitchFamily="34" charset="0"/>
                          <a:ea typeface="+mn-ea"/>
                          <a:cs typeface="+mn-cs"/>
                        </a:rPr>
                        <a:t>Prevention</a:t>
                      </a:r>
                      <a:endParaRPr lang="es-MX" sz="2400" b="1" kern="1200" dirty="0">
                        <a:solidFill>
                          <a:schemeClr val="dk1"/>
                        </a:solidFill>
                        <a:latin typeface="Arial Narrow" pitchFamily="34" charset="0"/>
                        <a:ea typeface="+mn-ea"/>
                        <a:cs typeface="+mn-cs"/>
                      </a:endParaRPr>
                    </a:p>
                  </a:txBody>
                  <a:tcPr marL="91442" marR="91442" marT="45707" marB="45707" anchor="ctr"/>
                </a:tc>
              </a:tr>
              <a:tr h="6105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Arial Narrow" pitchFamily="34" charset="0"/>
                        </a:rPr>
                        <a:t>A reliable scheme to </a:t>
                      </a:r>
                      <a:r>
                        <a:rPr lang="en-US" sz="1800" b="1" baseline="0" dirty="0" smtClean="0">
                          <a:latin typeface="Arial Narrow" pitchFamily="34" charset="0"/>
                        </a:rPr>
                        <a:t>authorize sanitary registrations</a:t>
                      </a:r>
                      <a:r>
                        <a:rPr lang="es-MX" sz="1800" baseline="0" dirty="0" smtClean="0">
                          <a:latin typeface="Arial Narrow" pitchFamily="34" charset="0"/>
                        </a:rPr>
                        <a:t>. </a:t>
                      </a:r>
                      <a:endParaRPr lang="es-MX" sz="1800" b="1" dirty="0" smtClean="0">
                        <a:latin typeface="Arial Narrow" pitchFamily="34" charset="0"/>
                      </a:endParaRPr>
                    </a:p>
                  </a:txBody>
                  <a:tcPr marL="91442" marR="91442" marT="45707" marB="45707" anchor="ctr"/>
                </a:tc>
                <a:tc v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s-MX" sz="1800" kern="1200" dirty="0">
                        <a:solidFill>
                          <a:schemeClr val="dk1"/>
                        </a:solidFill>
                        <a:latin typeface="Arial Narrow" pitchFamily="34" charset="0"/>
                        <a:ea typeface="+mn-ea"/>
                        <a:cs typeface="+mn-cs"/>
                      </a:endParaRPr>
                    </a:p>
                  </a:txBody>
                  <a:tcPr marL="91442" marR="91442" marT="45707" marB="45707" anchor="ctr"/>
                </a:tc>
              </a:tr>
              <a:tr h="74563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MX" sz="1800" b="1" dirty="0" err="1" smtClean="0">
                          <a:latin typeface="Arial Narrow" pitchFamily="34" charset="0"/>
                        </a:rPr>
                        <a:t>Removal</a:t>
                      </a:r>
                      <a:r>
                        <a:rPr lang="es-MX" sz="1800" b="1" dirty="0" smtClean="0">
                          <a:latin typeface="Arial Narrow" pitchFamily="34" charset="0"/>
                        </a:rPr>
                        <a:t> of </a:t>
                      </a:r>
                      <a:r>
                        <a:rPr lang="es-MX" sz="1800" b="1" dirty="0" err="1" smtClean="0">
                          <a:latin typeface="Arial Narrow" pitchFamily="34" charset="0"/>
                        </a:rPr>
                        <a:t>barriers</a:t>
                      </a:r>
                      <a:r>
                        <a:rPr lang="es-MX" sz="1800" b="1" baseline="0" dirty="0" smtClean="0">
                          <a:latin typeface="Arial Narrow" pitchFamily="34" charset="0"/>
                        </a:rPr>
                        <a:t> </a:t>
                      </a:r>
                      <a:r>
                        <a:rPr lang="es-MX" sz="1800" b="1" baseline="0" dirty="0" err="1" smtClean="0">
                          <a:latin typeface="Arial Narrow" pitchFamily="34" charset="0"/>
                        </a:rPr>
                        <a:t>to</a:t>
                      </a:r>
                      <a:r>
                        <a:rPr lang="es-MX" sz="1800" b="1" baseline="0" dirty="0" smtClean="0">
                          <a:latin typeface="Arial Narrow" pitchFamily="34" charset="0"/>
                        </a:rPr>
                        <a:t> </a:t>
                      </a:r>
                      <a:r>
                        <a:rPr lang="es-MX" sz="1800" b="1" baseline="0" dirty="0" err="1" smtClean="0">
                          <a:latin typeface="Arial Narrow" pitchFamily="34" charset="0"/>
                        </a:rPr>
                        <a:t>market</a:t>
                      </a:r>
                      <a:r>
                        <a:rPr lang="es-MX" sz="1800" b="1" baseline="0" dirty="0" smtClean="0">
                          <a:latin typeface="Arial Narrow" pitchFamily="34" charset="0"/>
                        </a:rPr>
                        <a:t> </a:t>
                      </a:r>
                      <a:r>
                        <a:rPr lang="es-MX" sz="1800" b="1" baseline="0" dirty="0" err="1" smtClean="0">
                          <a:latin typeface="Arial Narrow" pitchFamily="34" charset="0"/>
                        </a:rPr>
                        <a:t>entry</a:t>
                      </a:r>
                      <a:r>
                        <a:rPr lang="es-MX" sz="1800" b="1" baseline="0" dirty="0" smtClean="0">
                          <a:latin typeface="Arial Narrow" pitchFamily="34" charset="0"/>
                        </a:rPr>
                        <a:t> </a:t>
                      </a:r>
                      <a:r>
                        <a:rPr lang="es-MX" sz="1800" b="1" baseline="0" dirty="0" err="1" smtClean="0">
                          <a:latin typeface="Arial Narrow" pitchFamily="34" charset="0"/>
                        </a:rPr>
                        <a:t>for</a:t>
                      </a:r>
                      <a:r>
                        <a:rPr lang="es-MX" sz="1800" b="1" baseline="0" dirty="0" smtClean="0">
                          <a:latin typeface="Arial Narrow" pitchFamily="34" charset="0"/>
                        </a:rPr>
                        <a:t> </a:t>
                      </a:r>
                      <a:r>
                        <a:rPr lang="es-MX" sz="1800" b="1" baseline="0" dirty="0" err="1" smtClean="0">
                          <a:latin typeface="Arial Narrow" pitchFamily="34" charset="0"/>
                        </a:rPr>
                        <a:t>products</a:t>
                      </a:r>
                      <a:r>
                        <a:rPr lang="es-MX" sz="1800" b="1" baseline="0" dirty="0" smtClean="0">
                          <a:latin typeface="Arial Narrow" pitchFamily="34" charset="0"/>
                        </a:rPr>
                        <a:t> </a:t>
                      </a:r>
                      <a:r>
                        <a:rPr lang="es-MX" sz="1800" b="1" baseline="0" dirty="0" err="1" smtClean="0">
                          <a:latin typeface="Arial Narrow" pitchFamily="34" charset="0"/>
                        </a:rPr>
                        <a:t>that</a:t>
                      </a:r>
                      <a:r>
                        <a:rPr lang="es-MX" sz="1800" b="1" baseline="0" dirty="0" smtClean="0">
                          <a:latin typeface="Arial Narrow" pitchFamily="34" charset="0"/>
                        </a:rPr>
                        <a:t> are </a:t>
                      </a:r>
                      <a:r>
                        <a:rPr lang="es-MX" sz="1800" b="1" baseline="0" dirty="0" err="1" smtClean="0">
                          <a:latin typeface="Arial Narrow" pitchFamily="34" charset="0"/>
                        </a:rPr>
                        <a:t>safe</a:t>
                      </a:r>
                      <a:r>
                        <a:rPr lang="es-MX" sz="1800" b="1" baseline="0" dirty="0" smtClean="0">
                          <a:latin typeface="Arial Narrow" pitchFamily="34" charset="0"/>
                        </a:rPr>
                        <a:t> and of </a:t>
                      </a:r>
                      <a:r>
                        <a:rPr lang="es-MX" sz="1800" b="1" baseline="0" dirty="0" err="1" smtClean="0">
                          <a:latin typeface="Arial Narrow" pitchFamily="34" charset="0"/>
                        </a:rPr>
                        <a:t>high</a:t>
                      </a:r>
                      <a:r>
                        <a:rPr lang="es-MX" sz="1800" b="1" baseline="0" dirty="0" smtClean="0">
                          <a:latin typeface="Arial Narrow" pitchFamily="34" charset="0"/>
                        </a:rPr>
                        <a:t> </a:t>
                      </a:r>
                      <a:r>
                        <a:rPr lang="es-MX" sz="1800" b="1" baseline="0" dirty="0" err="1" smtClean="0">
                          <a:latin typeface="Arial Narrow" pitchFamily="34" charset="0"/>
                        </a:rPr>
                        <a:t>quality</a:t>
                      </a:r>
                      <a:r>
                        <a:rPr lang="es-MX" sz="1800" b="1" baseline="0" dirty="0" smtClean="0">
                          <a:latin typeface="Arial Narrow" pitchFamily="34" charset="0"/>
                        </a:rPr>
                        <a:t>.</a:t>
                      </a:r>
                      <a:endParaRPr lang="es-MX" sz="1800" b="1" dirty="0" smtClean="0">
                        <a:latin typeface="Arial Narrow" pitchFamily="34" charset="0"/>
                      </a:endParaRPr>
                    </a:p>
                  </a:txBody>
                  <a:tcPr marL="91442" marR="91442" marT="45707" marB="45707" anchor="ctr"/>
                </a:tc>
                <a:tc v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s-MX" sz="1800" kern="1200" dirty="0">
                        <a:solidFill>
                          <a:schemeClr val="dk1"/>
                        </a:solidFill>
                        <a:latin typeface="Arial Narrow" pitchFamily="34" charset="0"/>
                        <a:ea typeface="+mn-ea"/>
                        <a:cs typeface="+mn-cs"/>
                      </a:endParaRPr>
                    </a:p>
                  </a:txBody>
                  <a:tcPr marL="91442" marR="91442" marT="45707" marB="45707" anchor="ctr"/>
                </a:tc>
              </a:tr>
              <a:tr h="6105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MX" sz="1800" dirty="0" err="1" smtClean="0">
                          <a:latin typeface="Arial Narrow" pitchFamily="34" charset="0"/>
                        </a:rPr>
                        <a:t>Harmonization</a:t>
                      </a:r>
                      <a:r>
                        <a:rPr lang="es-MX" sz="1800" dirty="0" smtClean="0">
                          <a:latin typeface="Arial Narrow" pitchFamily="34" charset="0"/>
                        </a:rPr>
                        <a:t> of </a:t>
                      </a:r>
                      <a:r>
                        <a:rPr lang="es-MX" sz="1800" dirty="0" err="1" smtClean="0">
                          <a:latin typeface="Arial Narrow" pitchFamily="34" charset="0"/>
                        </a:rPr>
                        <a:t>the</a:t>
                      </a:r>
                      <a:r>
                        <a:rPr lang="es-MX" sz="1800" dirty="0" smtClean="0">
                          <a:latin typeface="Arial Narrow" pitchFamily="34" charset="0"/>
                        </a:rPr>
                        <a:t> </a:t>
                      </a:r>
                      <a:r>
                        <a:rPr lang="es-MX" sz="1800" dirty="0" err="1" smtClean="0">
                          <a:latin typeface="Arial Narrow" pitchFamily="34" charset="0"/>
                        </a:rPr>
                        <a:t>sanitary</a:t>
                      </a:r>
                      <a:r>
                        <a:rPr lang="es-MX" sz="1800" dirty="0" smtClean="0">
                          <a:latin typeface="Arial Narrow" pitchFamily="34" charset="0"/>
                        </a:rPr>
                        <a:t> </a:t>
                      </a:r>
                      <a:r>
                        <a:rPr lang="es-MX" sz="1800" baseline="0" dirty="0" err="1" smtClean="0">
                          <a:latin typeface="Arial Narrow" pitchFamily="34" charset="0"/>
                        </a:rPr>
                        <a:t>agency</a:t>
                      </a:r>
                      <a:r>
                        <a:rPr lang="es-MX" sz="1800" baseline="0" dirty="0" smtClean="0">
                          <a:latin typeface="Arial Narrow" pitchFamily="34" charset="0"/>
                        </a:rPr>
                        <a:t> </a:t>
                      </a:r>
                      <a:r>
                        <a:rPr lang="es-MX" sz="1800" dirty="0" err="1" smtClean="0">
                          <a:latin typeface="Arial Narrow" pitchFamily="34" charset="0"/>
                        </a:rPr>
                        <a:t>with</a:t>
                      </a:r>
                      <a:r>
                        <a:rPr lang="es-MX" sz="1800" baseline="0" dirty="0" smtClean="0">
                          <a:latin typeface="Arial Narrow" pitchFamily="34" charset="0"/>
                        </a:rPr>
                        <a:t> </a:t>
                      </a:r>
                      <a:r>
                        <a:rPr lang="es-MX" sz="1800" baseline="0" dirty="0" err="1" smtClean="0">
                          <a:latin typeface="Arial Narrow" pitchFamily="34" charset="0"/>
                        </a:rPr>
                        <a:t>best</a:t>
                      </a:r>
                      <a:r>
                        <a:rPr lang="es-MX" sz="1800" baseline="0" dirty="0" smtClean="0">
                          <a:latin typeface="Arial Narrow" pitchFamily="34" charset="0"/>
                        </a:rPr>
                        <a:t> </a:t>
                      </a:r>
                      <a:r>
                        <a:rPr lang="es-MX" sz="1800" baseline="0" dirty="0" err="1" smtClean="0">
                          <a:latin typeface="Arial Narrow" pitchFamily="34" charset="0"/>
                        </a:rPr>
                        <a:t>international</a:t>
                      </a:r>
                      <a:r>
                        <a:rPr lang="es-MX" sz="1800" baseline="0" dirty="0" smtClean="0">
                          <a:latin typeface="Arial Narrow" pitchFamily="34" charset="0"/>
                        </a:rPr>
                        <a:t> </a:t>
                      </a:r>
                      <a:r>
                        <a:rPr lang="es-MX" sz="1800" baseline="0" dirty="0" err="1" smtClean="0">
                          <a:latin typeface="Arial Narrow" pitchFamily="34" charset="0"/>
                        </a:rPr>
                        <a:t>practices</a:t>
                      </a:r>
                      <a:r>
                        <a:rPr lang="es-MX" sz="1800" baseline="0" dirty="0" smtClean="0">
                          <a:latin typeface="Arial Narrow" pitchFamily="34" charset="0"/>
                        </a:rPr>
                        <a:t>.</a:t>
                      </a:r>
                      <a:endParaRPr lang="es-MX" sz="1800" dirty="0" smtClean="0">
                        <a:latin typeface="Arial Narrow" pitchFamily="34" charset="0"/>
                      </a:endParaRPr>
                    </a:p>
                  </a:txBody>
                  <a:tcPr marL="91442" marR="91442" marT="45707" marB="45707" anchor="ctr"/>
                </a:tc>
                <a:tc v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s-MX" sz="1800" kern="1200" dirty="0">
                        <a:solidFill>
                          <a:schemeClr val="dk1"/>
                        </a:solidFill>
                        <a:latin typeface="Arial Narrow" pitchFamily="34" charset="0"/>
                        <a:ea typeface="+mn-ea"/>
                        <a:cs typeface="+mn-cs"/>
                      </a:endParaRPr>
                    </a:p>
                  </a:txBody>
                  <a:tcPr marL="91442" marR="91442" marT="45707" marB="45707" anchor="ctr"/>
                </a:tc>
              </a:tr>
            </a:tbl>
          </a:graphicData>
        </a:graphic>
      </p:graphicFrame>
    </p:spTree>
    <p:extLst>
      <p:ext uri="{BB962C8B-B14F-4D97-AF65-F5344CB8AC3E}">
        <p14:creationId xmlns:p14="http://schemas.microsoft.com/office/powerpoint/2010/main" val="310615694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a:spLocks noChangeArrowheads="1"/>
          </p:cNvSpPr>
          <p:nvPr/>
        </p:nvSpPr>
        <p:spPr bwMode="auto">
          <a:xfrm>
            <a:off x="125334" y="1124744"/>
            <a:ext cx="7219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sz="2400" b="1" dirty="0" err="1" smtClean="0">
                <a:solidFill>
                  <a:prstClr val="black"/>
                </a:solidFill>
                <a:latin typeface="Arial Narrow" pitchFamily="34" charset="0"/>
              </a:rPr>
              <a:t>Evolution</a:t>
            </a:r>
            <a:r>
              <a:rPr lang="es-ES" sz="2400" b="1" dirty="0" smtClean="0">
                <a:solidFill>
                  <a:prstClr val="black"/>
                </a:solidFill>
                <a:latin typeface="Arial Narrow" pitchFamily="34" charset="0"/>
              </a:rPr>
              <a:t> of </a:t>
            </a:r>
            <a:r>
              <a:rPr lang="es-ES" sz="2400" b="1" dirty="0" err="1" smtClean="0">
                <a:solidFill>
                  <a:prstClr val="black"/>
                </a:solidFill>
                <a:latin typeface="Arial Narrow" pitchFamily="34" charset="0"/>
              </a:rPr>
              <a:t>the</a:t>
            </a:r>
            <a:r>
              <a:rPr lang="es-ES" sz="2400" b="1" dirty="0" smtClean="0">
                <a:solidFill>
                  <a:prstClr val="black"/>
                </a:solidFill>
                <a:latin typeface="Arial Narrow" pitchFamily="34" charset="0"/>
              </a:rPr>
              <a:t> </a:t>
            </a:r>
            <a:r>
              <a:rPr lang="es-ES" sz="2400" b="1" dirty="0" err="1" smtClean="0">
                <a:solidFill>
                  <a:prstClr val="black"/>
                </a:solidFill>
                <a:latin typeface="Arial Narrow" pitchFamily="34" charset="0"/>
              </a:rPr>
              <a:t>Mexican</a:t>
            </a:r>
            <a:r>
              <a:rPr lang="es-ES" sz="2400" b="1" dirty="0" smtClean="0">
                <a:solidFill>
                  <a:prstClr val="black"/>
                </a:solidFill>
                <a:latin typeface="Arial Narrow" pitchFamily="34" charset="0"/>
              </a:rPr>
              <a:t> </a:t>
            </a:r>
            <a:r>
              <a:rPr lang="es-ES" sz="2400" b="1" dirty="0" err="1" smtClean="0">
                <a:solidFill>
                  <a:prstClr val="black"/>
                </a:solidFill>
                <a:latin typeface="Arial Narrow" pitchFamily="34" charset="0"/>
              </a:rPr>
              <a:t>Pharmaceutical</a:t>
            </a:r>
            <a:r>
              <a:rPr lang="es-ES" sz="2400" b="1" dirty="0" smtClean="0">
                <a:solidFill>
                  <a:prstClr val="black"/>
                </a:solidFill>
                <a:latin typeface="Arial Narrow" pitchFamily="34" charset="0"/>
              </a:rPr>
              <a:t> </a:t>
            </a:r>
            <a:r>
              <a:rPr lang="es-ES" sz="2400" b="1" dirty="0" err="1" smtClean="0">
                <a:solidFill>
                  <a:prstClr val="black"/>
                </a:solidFill>
                <a:latin typeface="Arial Narrow" pitchFamily="34" charset="0"/>
              </a:rPr>
              <a:t>Regulation</a:t>
            </a:r>
            <a:r>
              <a:rPr lang="es-ES" sz="2400" b="1" dirty="0" smtClean="0">
                <a:solidFill>
                  <a:prstClr val="black"/>
                </a:solidFill>
                <a:latin typeface="Arial Narrow" pitchFamily="34" charset="0"/>
              </a:rPr>
              <a:t> </a:t>
            </a:r>
            <a:endParaRPr lang="es-ES" sz="2400" b="1" dirty="0">
              <a:solidFill>
                <a:prstClr val="black"/>
              </a:solidFill>
              <a:latin typeface="Arial Narrow" pitchFamily="34" charset="0"/>
            </a:endParaRPr>
          </a:p>
        </p:txBody>
      </p:sp>
      <p:sp>
        <p:nvSpPr>
          <p:cNvPr id="3" name="22 CuadroTexto"/>
          <p:cNvSpPr txBox="1">
            <a:spLocks noChangeArrowheads="1"/>
          </p:cNvSpPr>
          <p:nvPr/>
        </p:nvSpPr>
        <p:spPr bwMode="auto">
          <a:xfrm>
            <a:off x="433388" y="1824038"/>
            <a:ext cx="339248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eaLnBrk="1" hangingPunct="1">
              <a:defRPr/>
            </a:pPr>
            <a:r>
              <a:rPr lang="es-MX" sz="1700" kern="0" dirty="0" err="1" smtClean="0">
                <a:solidFill>
                  <a:sysClr val="windowText" lastClr="000000"/>
                </a:solidFill>
                <a:latin typeface="Arial Narrow" pitchFamily="34" charset="0"/>
              </a:rPr>
              <a:t>During</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this</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period</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the</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sanitary</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registrations</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for</a:t>
            </a:r>
            <a:r>
              <a:rPr lang="es-MX" sz="1700" kern="0" dirty="0" smtClean="0">
                <a:solidFill>
                  <a:sysClr val="windowText" lastClr="000000"/>
                </a:solidFill>
                <a:latin typeface="Arial Narrow" pitchFamily="34" charset="0"/>
              </a:rPr>
              <a:t> medicines </a:t>
            </a:r>
            <a:r>
              <a:rPr lang="es-MX" sz="1700" kern="0" dirty="0" err="1" smtClean="0">
                <a:solidFill>
                  <a:sysClr val="windowText" lastClr="000000"/>
                </a:solidFill>
                <a:latin typeface="Arial Narrow" pitchFamily="34" charset="0"/>
              </a:rPr>
              <a:t>had</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indefinite</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duration</a:t>
            </a:r>
            <a:r>
              <a:rPr lang="es-MX" sz="1700" kern="0" dirty="0" smtClean="0">
                <a:solidFill>
                  <a:sysClr val="windowText" lastClr="000000"/>
                </a:solidFill>
                <a:latin typeface="Arial Narrow" pitchFamily="34" charset="0"/>
              </a:rPr>
              <a:t> and </a:t>
            </a:r>
            <a:r>
              <a:rPr lang="es-MX" sz="1700" kern="0" dirty="0" err="1" smtClean="0">
                <a:solidFill>
                  <a:sysClr val="windowText" lastClr="000000"/>
                </a:solidFill>
                <a:latin typeface="Arial Narrow" pitchFamily="34" charset="0"/>
              </a:rPr>
              <a:t>without</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the</a:t>
            </a:r>
            <a:r>
              <a:rPr lang="es-MX" sz="1700" kern="0" dirty="0" smtClean="0">
                <a:solidFill>
                  <a:sysClr val="windowText" lastClr="000000"/>
                </a:solidFill>
                <a:latin typeface="Arial Narrow" pitchFamily="34" charset="0"/>
              </a:rPr>
              <a:t> legal </a:t>
            </a:r>
            <a:r>
              <a:rPr lang="es-MX" sz="1700" kern="0" dirty="0" err="1" smtClean="0">
                <a:solidFill>
                  <a:sysClr val="windowText" lastClr="000000"/>
                </a:solidFill>
                <a:latin typeface="Arial Narrow" pitchFamily="34" charset="0"/>
              </a:rPr>
              <a:t>obligation</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to</a:t>
            </a:r>
            <a:r>
              <a:rPr lang="es-MX" sz="1700" kern="0" dirty="0" smtClean="0">
                <a:solidFill>
                  <a:sysClr val="windowText" lastClr="000000"/>
                </a:solidFill>
                <a:latin typeface="Arial Narrow" pitchFamily="34" charset="0"/>
              </a:rPr>
              <a:t> be </a:t>
            </a:r>
            <a:r>
              <a:rPr lang="es-MX" sz="1700" kern="0" dirty="0" err="1" smtClean="0">
                <a:solidFill>
                  <a:sysClr val="windowText" lastClr="000000"/>
                </a:solidFill>
                <a:latin typeface="Arial Narrow" pitchFamily="34" charset="0"/>
              </a:rPr>
              <a:t>bioequivalent</a:t>
            </a:r>
            <a:r>
              <a:rPr lang="es-MX" sz="1700" kern="0" dirty="0" smtClean="0">
                <a:solidFill>
                  <a:sysClr val="windowText" lastClr="000000"/>
                </a:solidFill>
                <a:latin typeface="Arial Narrow" pitchFamily="34" charset="0"/>
              </a:rPr>
              <a:t>. </a:t>
            </a:r>
          </a:p>
        </p:txBody>
      </p:sp>
      <p:sp>
        <p:nvSpPr>
          <p:cNvPr id="4" name="23 CuadroTexto"/>
          <p:cNvSpPr txBox="1">
            <a:spLocks noChangeArrowheads="1"/>
          </p:cNvSpPr>
          <p:nvPr/>
        </p:nvSpPr>
        <p:spPr bwMode="auto">
          <a:xfrm>
            <a:off x="3825875" y="1860550"/>
            <a:ext cx="2690341"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Tx/>
              <a:buAutoNum type="arabicPeriod"/>
              <a:defRPr/>
            </a:pPr>
            <a:r>
              <a:rPr lang="es-MX" sz="1700" kern="0" dirty="0" err="1" smtClean="0">
                <a:solidFill>
                  <a:sysClr val="windowText" lastClr="000000"/>
                </a:solidFill>
                <a:latin typeface="Arial Narrow" pitchFamily="34" charset="0"/>
              </a:rPr>
              <a:t>The</a:t>
            </a:r>
            <a:r>
              <a:rPr lang="es-MX" sz="1700" kern="0" dirty="0" smtClean="0">
                <a:solidFill>
                  <a:sysClr val="windowText" lastClr="000000"/>
                </a:solidFill>
                <a:latin typeface="Arial Narrow" pitchFamily="34" charset="0"/>
              </a:rPr>
              <a:t> legal </a:t>
            </a:r>
            <a:r>
              <a:rPr lang="es-MX" sz="1700" kern="0" dirty="0" err="1" smtClean="0">
                <a:solidFill>
                  <a:sysClr val="windowText" lastClr="000000"/>
                </a:solidFill>
                <a:latin typeface="Arial Narrow" pitchFamily="34" charset="0"/>
              </a:rPr>
              <a:t>requirement</a:t>
            </a:r>
            <a:r>
              <a:rPr lang="es-MX" sz="1700" kern="0" dirty="0" smtClean="0">
                <a:solidFill>
                  <a:sysClr val="windowText" lastClr="000000"/>
                </a:solidFill>
                <a:latin typeface="Arial Narrow" pitchFamily="34" charset="0"/>
              </a:rPr>
              <a:t> of </a:t>
            </a:r>
            <a:r>
              <a:rPr lang="es-MX" sz="1700" kern="0" dirty="0" err="1" smtClean="0">
                <a:solidFill>
                  <a:sysClr val="windowText" lastClr="000000"/>
                </a:solidFill>
                <a:latin typeface="Arial Narrow" pitchFamily="34" charset="0"/>
              </a:rPr>
              <a:t>bioequivalence</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is</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implemented</a:t>
            </a:r>
            <a:r>
              <a:rPr lang="es-MX" sz="1700" kern="0" dirty="0" smtClean="0">
                <a:solidFill>
                  <a:sysClr val="windowText" lastClr="000000"/>
                </a:solidFill>
                <a:latin typeface="Arial Narrow" pitchFamily="34" charset="0"/>
              </a:rPr>
              <a:t>.</a:t>
            </a:r>
          </a:p>
          <a:p>
            <a:pPr eaLnBrk="1" hangingPunct="1">
              <a:defRPr/>
            </a:pPr>
            <a:r>
              <a:rPr lang="es-MX" sz="1700" kern="0" dirty="0" smtClean="0">
                <a:solidFill>
                  <a:sysClr val="windowText" lastClr="000000"/>
                </a:solidFill>
                <a:latin typeface="Arial Narrow" pitchFamily="34" charset="0"/>
              </a:rPr>
              <a:t>2.	A </a:t>
            </a:r>
            <a:r>
              <a:rPr lang="es-MX" sz="1700" kern="0" dirty="0" err="1" smtClean="0">
                <a:solidFill>
                  <a:sysClr val="windowText" lastClr="000000"/>
                </a:solidFill>
                <a:latin typeface="Arial Narrow" pitchFamily="34" charset="0"/>
              </a:rPr>
              <a:t>netwrork</a:t>
            </a:r>
            <a:r>
              <a:rPr lang="es-MX" sz="1700" kern="0" dirty="0" smtClean="0">
                <a:solidFill>
                  <a:sysClr val="windowText" lastClr="000000"/>
                </a:solidFill>
                <a:latin typeface="Arial Narrow" pitchFamily="34" charset="0"/>
              </a:rPr>
              <a:t> of </a:t>
            </a:r>
            <a:r>
              <a:rPr lang="es-MX" sz="1700" kern="0" dirty="0" err="1" smtClean="0">
                <a:solidFill>
                  <a:sysClr val="windowText" lastClr="000000"/>
                </a:solidFill>
                <a:latin typeface="Arial Narrow" pitchFamily="34" charset="0"/>
              </a:rPr>
              <a:t>laboratories</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is</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created</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to</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perform</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bioequivalence</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tests</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through</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Authorized</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Third</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Parties</a:t>
            </a:r>
            <a:r>
              <a:rPr lang="es-MX" sz="1700" kern="0" dirty="0" smtClean="0">
                <a:solidFill>
                  <a:sysClr val="windowText" lastClr="000000"/>
                </a:solidFill>
                <a:latin typeface="Arial Narrow" pitchFamily="34" charset="0"/>
              </a:rPr>
              <a:t>.</a:t>
            </a:r>
          </a:p>
        </p:txBody>
      </p:sp>
      <p:grpSp>
        <p:nvGrpSpPr>
          <p:cNvPr id="5" name="32 Grupo"/>
          <p:cNvGrpSpPr>
            <a:grpSpLocks/>
          </p:cNvGrpSpPr>
          <p:nvPr/>
        </p:nvGrpSpPr>
        <p:grpSpPr bwMode="auto">
          <a:xfrm>
            <a:off x="-36512" y="4234583"/>
            <a:ext cx="9219630" cy="2630982"/>
            <a:chOff x="-14056" y="4162126"/>
            <a:chExt cx="9219976" cy="2631430"/>
          </a:xfrm>
        </p:grpSpPr>
        <p:sp>
          <p:nvSpPr>
            <p:cNvPr id="6" name="5 Flecha derecha"/>
            <p:cNvSpPr/>
            <p:nvPr/>
          </p:nvSpPr>
          <p:spPr>
            <a:xfrm>
              <a:off x="252084" y="4162126"/>
              <a:ext cx="8891921" cy="725613"/>
            </a:xfrm>
            <a:prstGeom prst="rightArrow">
              <a:avLst/>
            </a:prstGeom>
            <a:solidFill>
              <a:sysClr val="window" lastClr="FFFFFF">
                <a:lumMod val="85000"/>
              </a:sysClr>
            </a:solidFill>
            <a:ln w="9525" cap="flat" cmpd="sng" algn="ctr">
              <a:solidFill>
                <a:srgbClr val="4BACC6">
                  <a:lumMod val="60000"/>
                  <a:lumOff val="40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7" name="8 CuadroTexto"/>
            <p:cNvSpPr txBox="1">
              <a:spLocks noChangeArrowheads="1"/>
            </p:cNvSpPr>
            <p:nvPr/>
          </p:nvSpPr>
          <p:spPr bwMode="auto">
            <a:xfrm>
              <a:off x="2406924" y="4334806"/>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smtClean="0">
                  <a:solidFill>
                    <a:sysClr val="windowText" lastClr="000000"/>
                  </a:solidFill>
                  <a:latin typeface="Arial Narrow" pitchFamily="34" charset="0"/>
                </a:rPr>
                <a:t>2001</a:t>
              </a:r>
            </a:p>
          </p:txBody>
        </p:sp>
        <p:sp>
          <p:nvSpPr>
            <p:cNvPr id="8" name="9 CuadroTexto"/>
            <p:cNvSpPr txBox="1">
              <a:spLocks noChangeArrowheads="1"/>
            </p:cNvSpPr>
            <p:nvPr/>
          </p:nvSpPr>
          <p:spPr bwMode="auto">
            <a:xfrm>
              <a:off x="3836370" y="4329546"/>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smtClean="0">
                  <a:solidFill>
                    <a:sysClr val="windowText" lastClr="000000"/>
                  </a:solidFill>
                  <a:latin typeface="Arial Narrow" pitchFamily="34" charset="0"/>
                </a:rPr>
                <a:t>2005</a:t>
              </a:r>
            </a:p>
          </p:txBody>
        </p:sp>
        <p:sp>
          <p:nvSpPr>
            <p:cNvPr id="9" name="10 CuadroTexto"/>
            <p:cNvSpPr txBox="1">
              <a:spLocks noChangeArrowheads="1"/>
            </p:cNvSpPr>
            <p:nvPr/>
          </p:nvSpPr>
          <p:spPr bwMode="auto">
            <a:xfrm>
              <a:off x="5659966" y="4340052"/>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smtClean="0">
                  <a:solidFill>
                    <a:sysClr val="windowText" lastClr="000000"/>
                  </a:solidFill>
                  <a:latin typeface="Arial Narrow" pitchFamily="34" charset="0"/>
                </a:rPr>
                <a:t>2010</a:t>
              </a:r>
            </a:p>
          </p:txBody>
        </p:sp>
        <p:sp>
          <p:nvSpPr>
            <p:cNvPr id="10" name="9 Flecha abajo"/>
            <p:cNvSpPr/>
            <p:nvPr/>
          </p:nvSpPr>
          <p:spPr>
            <a:xfrm>
              <a:off x="252084" y="4887739"/>
              <a:ext cx="693763" cy="3620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11" name="6 CuadroTexto"/>
            <p:cNvSpPr txBox="1">
              <a:spLocks noChangeArrowheads="1"/>
            </p:cNvSpPr>
            <p:nvPr/>
          </p:nvSpPr>
          <p:spPr bwMode="auto">
            <a:xfrm>
              <a:off x="-14056" y="5376065"/>
              <a:ext cx="1489429" cy="83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s-MX" sz="1600" kern="0" dirty="0" err="1" smtClean="0">
                  <a:solidFill>
                    <a:sysClr val="windowText" lastClr="000000"/>
                  </a:solidFill>
                  <a:latin typeface="Arial Narrow" pitchFamily="34" charset="0"/>
                </a:rPr>
                <a:t>First</a:t>
              </a:r>
              <a:r>
                <a:rPr lang="es-MX" sz="1600" kern="0" dirty="0" smtClean="0">
                  <a:solidFill>
                    <a:sysClr val="windowText" lastClr="000000"/>
                  </a:solidFill>
                  <a:latin typeface="Arial Narrow" pitchFamily="34" charset="0"/>
                </a:rPr>
                <a:t> </a:t>
              </a:r>
              <a:r>
                <a:rPr lang="es-MX" sz="1600" kern="0" dirty="0" err="1" smtClean="0">
                  <a:solidFill>
                    <a:sysClr val="windowText" lastClr="000000"/>
                  </a:solidFill>
                  <a:latin typeface="Arial Narrow" pitchFamily="34" charset="0"/>
                </a:rPr>
                <a:t>Saniitary</a:t>
              </a:r>
              <a:r>
                <a:rPr lang="es-MX" sz="1600" kern="0" dirty="0" smtClean="0">
                  <a:solidFill>
                    <a:sysClr val="windowText" lastClr="000000"/>
                  </a:solidFill>
                  <a:latin typeface="Arial Narrow" pitchFamily="34" charset="0"/>
                </a:rPr>
                <a:t> </a:t>
              </a:r>
              <a:r>
                <a:rPr lang="es-MX" sz="1600" kern="0" dirty="0" err="1" smtClean="0">
                  <a:solidFill>
                    <a:sysClr val="windowText" lastClr="000000"/>
                  </a:solidFill>
                  <a:latin typeface="Arial Narrow" pitchFamily="34" charset="0"/>
                </a:rPr>
                <a:t>Registration</a:t>
              </a:r>
              <a:r>
                <a:rPr lang="es-MX" sz="1600" kern="0" dirty="0" smtClean="0">
                  <a:solidFill>
                    <a:sysClr val="windowText" lastClr="000000"/>
                  </a:solidFill>
                  <a:latin typeface="Arial Narrow" pitchFamily="34" charset="0"/>
                </a:rPr>
                <a:t> </a:t>
              </a:r>
              <a:r>
                <a:rPr lang="es-MX" sz="1600" kern="0" dirty="0" err="1" smtClean="0">
                  <a:solidFill>
                    <a:sysClr val="windowText" lastClr="000000"/>
                  </a:solidFill>
                  <a:latin typeface="Arial Narrow" pitchFamily="34" charset="0"/>
                </a:rPr>
                <a:t>issued</a:t>
              </a:r>
              <a:r>
                <a:rPr lang="es-MX" sz="1600" kern="0" dirty="0" smtClean="0">
                  <a:solidFill>
                    <a:sysClr val="windowText" lastClr="000000"/>
                  </a:solidFill>
                  <a:latin typeface="Arial Narrow" pitchFamily="34" charset="0"/>
                </a:rPr>
                <a:t> in </a:t>
              </a:r>
              <a:r>
                <a:rPr lang="es-MX" sz="1600" kern="0" dirty="0" err="1" smtClean="0">
                  <a:solidFill>
                    <a:sysClr val="windowText" lastClr="000000"/>
                  </a:solidFill>
                  <a:latin typeface="Arial Narrow" pitchFamily="34" charset="0"/>
                </a:rPr>
                <a:t>Mexico</a:t>
              </a:r>
              <a:endParaRPr lang="es-MX" sz="1600" kern="0" dirty="0" smtClean="0">
                <a:solidFill>
                  <a:sysClr val="windowText" lastClr="000000"/>
                </a:solidFill>
                <a:latin typeface="Arial Narrow" pitchFamily="34" charset="0"/>
              </a:endParaRPr>
            </a:p>
          </p:txBody>
        </p:sp>
        <p:sp>
          <p:nvSpPr>
            <p:cNvPr id="12" name="11 Flecha abajo"/>
            <p:cNvSpPr/>
            <p:nvPr/>
          </p:nvSpPr>
          <p:spPr>
            <a:xfrm>
              <a:off x="2419102" y="4897265"/>
              <a:ext cx="693764" cy="363600"/>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13" name="14 CuadroTexto"/>
            <p:cNvSpPr txBox="1">
              <a:spLocks noChangeArrowheads="1"/>
            </p:cNvSpPr>
            <p:nvPr/>
          </p:nvSpPr>
          <p:spPr bwMode="auto">
            <a:xfrm>
              <a:off x="2080114" y="5386571"/>
              <a:ext cx="1378833" cy="83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s-MX" sz="1600" kern="0" dirty="0" smtClean="0">
                  <a:solidFill>
                    <a:sysClr val="windowText" lastClr="000000"/>
                  </a:solidFill>
                  <a:latin typeface="Arial Narrow" pitchFamily="34" charset="0"/>
                </a:rPr>
                <a:t>July 5</a:t>
              </a:r>
            </a:p>
            <a:p>
              <a:pPr algn="ctr" eaLnBrk="1" hangingPunct="1">
                <a:defRPr/>
              </a:pPr>
              <a:r>
                <a:rPr lang="es-MX" sz="1600" kern="0" dirty="0" smtClean="0">
                  <a:solidFill>
                    <a:sysClr val="windowText" lastClr="000000"/>
                  </a:solidFill>
                  <a:latin typeface="Arial Narrow" pitchFamily="34" charset="0"/>
                </a:rPr>
                <a:t>COFEPRIS </a:t>
              </a:r>
              <a:r>
                <a:rPr lang="es-MX" sz="1600" kern="0" dirty="0" err="1" smtClean="0">
                  <a:solidFill>
                    <a:sysClr val="windowText" lastClr="000000"/>
                  </a:solidFill>
                  <a:latin typeface="Arial Narrow" pitchFamily="34" charset="0"/>
                </a:rPr>
                <a:t>is</a:t>
              </a:r>
              <a:r>
                <a:rPr lang="es-MX" sz="1600" kern="0" dirty="0" smtClean="0">
                  <a:solidFill>
                    <a:sysClr val="windowText" lastClr="000000"/>
                  </a:solidFill>
                  <a:latin typeface="Arial Narrow" pitchFamily="34" charset="0"/>
                </a:rPr>
                <a:t> </a:t>
              </a:r>
              <a:r>
                <a:rPr lang="es-MX" sz="1600" kern="0" dirty="0" err="1" smtClean="0">
                  <a:solidFill>
                    <a:sysClr val="windowText" lastClr="000000"/>
                  </a:solidFill>
                  <a:latin typeface="Arial Narrow" pitchFamily="34" charset="0"/>
                </a:rPr>
                <a:t>created</a:t>
              </a:r>
              <a:endParaRPr lang="es-MX" sz="1600" kern="0" dirty="0" smtClean="0">
                <a:solidFill>
                  <a:sysClr val="windowText" lastClr="000000"/>
                </a:solidFill>
                <a:latin typeface="Arial Narrow" pitchFamily="34" charset="0"/>
              </a:endParaRPr>
            </a:p>
          </p:txBody>
        </p:sp>
        <p:sp>
          <p:nvSpPr>
            <p:cNvPr id="14" name="13 Flecha abajo"/>
            <p:cNvSpPr/>
            <p:nvPr/>
          </p:nvSpPr>
          <p:spPr>
            <a:xfrm>
              <a:off x="3825680" y="4887739"/>
              <a:ext cx="693764" cy="3620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15" name="16 CuadroTexto"/>
            <p:cNvSpPr txBox="1">
              <a:spLocks noChangeArrowheads="1"/>
            </p:cNvSpPr>
            <p:nvPr/>
          </p:nvSpPr>
          <p:spPr bwMode="auto">
            <a:xfrm>
              <a:off x="3519110" y="5376065"/>
              <a:ext cx="1378833" cy="83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s-MX" sz="1600" kern="0" dirty="0" err="1" smtClean="0">
                  <a:solidFill>
                    <a:sysClr val="windowText" lastClr="000000"/>
                  </a:solidFill>
                  <a:latin typeface="Arial Narrow" pitchFamily="34" charset="0"/>
                </a:rPr>
                <a:t>Reform</a:t>
              </a:r>
              <a:r>
                <a:rPr lang="es-MX" sz="1600" kern="0" dirty="0" smtClean="0">
                  <a:solidFill>
                    <a:sysClr val="windowText" lastClr="000000"/>
                  </a:solidFill>
                  <a:latin typeface="Arial Narrow" pitchFamily="34" charset="0"/>
                </a:rPr>
                <a:t> </a:t>
              </a:r>
              <a:r>
                <a:rPr lang="es-MX" sz="1600" kern="0" dirty="0" err="1" smtClean="0">
                  <a:solidFill>
                    <a:sysClr val="windowText" lastClr="000000"/>
                  </a:solidFill>
                  <a:latin typeface="Arial Narrow" pitchFamily="34" charset="0"/>
                </a:rPr>
                <a:t>to</a:t>
              </a:r>
              <a:r>
                <a:rPr lang="es-MX" sz="1600" kern="0" dirty="0" smtClean="0">
                  <a:solidFill>
                    <a:sysClr val="windowText" lastClr="000000"/>
                  </a:solidFill>
                  <a:latin typeface="Arial Narrow" pitchFamily="34" charset="0"/>
                </a:rPr>
                <a:t> </a:t>
              </a:r>
              <a:r>
                <a:rPr lang="es-MX" sz="1600" kern="0" dirty="0" err="1" smtClean="0">
                  <a:solidFill>
                    <a:sysClr val="windowText" lastClr="000000"/>
                  </a:solidFill>
                  <a:latin typeface="Arial Narrow" pitchFamily="34" charset="0"/>
                </a:rPr>
                <a:t>the</a:t>
              </a:r>
              <a:r>
                <a:rPr lang="es-MX" sz="1600" kern="0" dirty="0" smtClean="0">
                  <a:solidFill>
                    <a:sysClr val="windowText" lastClr="000000"/>
                  </a:solidFill>
                  <a:latin typeface="Arial Narrow" pitchFamily="34" charset="0"/>
                </a:rPr>
                <a:t> </a:t>
              </a:r>
              <a:r>
                <a:rPr lang="es-MX" sz="1600" kern="0" dirty="0" err="1" smtClean="0">
                  <a:solidFill>
                    <a:sysClr val="windowText" lastClr="000000"/>
                  </a:solidFill>
                  <a:latin typeface="Arial Narrow" pitchFamily="34" charset="0"/>
                </a:rPr>
                <a:t>National</a:t>
              </a:r>
              <a:r>
                <a:rPr lang="es-MX" sz="1600" kern="0" dirty="0" smtClean="0">
                  <a:solidFill>
                    <a:sysClr val="windowText" lastClr="000000"/>
                  </a:solidFill>
                  <a:latin typeface="Arial Narrow" pitchFamily="34" charset="0"/>
                </a:rPr>
                <a:t> </a:t>
              </a:r>
              <a:r>
                <a:rPr lang="es-MX" sz="1600" kern="0" dirty="0" err="1" smtClean="0">
                  <a:solidFill>
                    <a:sysClr val="windowText" lastClr="000000"/>
                  </a:solidFill>
                  <a:latin typeface="Arial Narrow" pitchFamily="34" charset="0"/>
                </a:rPr>
                <a:t>Health</a:t>
              </a:r>
              <a:r>
                <a:rPr lang="es-MX" sz="1600" kern="0" dirty="0" smtClean="0">
                  <a:solidFill>
                    <a:sysClr val="windowText" lastClr="000000"/>
                  </a:solidFill>
                  <a:latin typeface="Arial Narrow" pitchFamily="34" charset="0"/>
                </a:rPr>
                <a:t> </a:t>
              </a:r>
              <a:r>
                <a:rPr lang="es-MX" sz="1600" kern="0" dirty="0" err="1" smtClean="0">
                  <a:solidFill>
                    <a:sysClr val="windowText" lastClr="000000"/>
                  </a:solidFill>
                  <a:latin typeface="Arial Narrow" pitchFamily="34" charset="0"/>
                </a:rPr>
                <a:t>Law</a:t>
              </a:r>
              <a:endParaRPr lang="es-MX" sz="1600" kern="0" dirty="0" smtClean="0">
                <a:solidFill>
                  <a:sysClr val="windowText" lastClr="000000"/>
                </a:solidFill>
                <a:latin typeface="Arial Narrow" pitchFamily="34" charset="0"/>
              </a:endParaRPr>
            </a:p>
          </p:txBody>
        </p:sp>
        <p:sp>
          <p:nvSpPr>
            <p:cNvPr id="16" name="15 Flecha abajo"/>
            <p:cNvSpPr/>
            <p:nvPr/>
          </p:nvSpPr>
          <p:spPr>
            <a:xfrm>
              <a:off x="5687888" y="4887739"/>
              <a:ext cx="693763" cy="3620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17" name="19 CuadroTexto"/>
            <p:cNvSpPr txBox="1">
              <a:spLocks noChangeArrowheads="1"/>
            </p:cNvSpPr>
            <p:nvPr/>
          </p:nvSpPr>
          <p:spPr bwMode="auto">
            <a:xfrm>
              <a:off x="7008239" y="4361087"/>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smtClean="0">
                  <a:solidFill>
                    <a:sysClr val="windowText" lastClr="000000"/>
                  </a:solidFill>
                  <a:latin typeface="Arial Narrow" pitchFamily="34" charset="0"/>
                </a:rPr>
                <a:t>2012</a:t>
              </a:r>
            </a:p>
          </p:txBody>
        </p:sp>
        <p:sp>
          <p:nvSpPr>
            <p:cNvPr id="18" name="17 Flecha abajo"/>
            <p:cNvSpPr/>
            <p:nvPr/>
          </p:nvSpPr>
          <p:spPr>
            <a:xfrm>
              <a:off x="7019850" y="4924257"/>
              <a:ext cx="693764" cy="3620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19" name="21 CuadroTexto"/>
            <p:cNvSpPr txBox="1">
              <a:spLocks noChangeArrowheads="1"/>
            </p:cNvSpPr>
            <p:nvPr/>
          </p:nvSpPr>
          <p:spPr bwMode="auto">
            <a:xfrm>
              <a:off x="6681429" y="5223627"/>
              <a:ext cx="1378833" cy="156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s-MX" sz="1600" kern="0" dirty="0" smtClean="0">
                  <a:solidFill>
                    <a:sysClr val="windowText" lastClr="000000"/>
                  </a:solidFill>
                  <a:latin typeface="Arial Narrow" pitchFamily="34" charset="0"/>
                </a:rPr>
                <a:t>PAHO </a:t>
              </a:r>
              <a:r>
                <a:rPr lang="es-MX" sz="1600" kern="0" dirty="0" err="1" smtClean="0">
                  <a:solidFill>
                    <a:sysClr val="windowText" lastClr="000000"/>
                  </a:solidFill>
                  <a:latin typeface="Arial Narrow" pitchFamily="34" charset="0"/>
                </a:rPr>
                <a:t>recognizes</a:t>
              </a:r>
              <a:r>
                <a:rPr lang="es-MX" sz="1600" kern="0" dirty="0" smtClean="0">
                  <a:solidFill>
                    <a:sysClr val="windowText" lastClr="000000"/>
                  </a:solidFill>
                  <a:latin typeface="Arial Narrow" pitchFamily="34" charset="0"/>
                </a:rPr>
                <a:t> COFEPRIS as NRA of Regional Reference</a:t>
              </a:r>
            </a:p>
          </p:txBody>
        </p:sp>
        <p:sp>
          <p:nvSpPr>
            <p:cNvPr id="20" name="19 Rectángulo"/>
            <p:cNvSpPr/>
            <p:nvPr/>
          </p:nvSpPr>
          <p:spPr>
            <a:xfrm>
              <a:off x="252084" y="4319316"/>
              <a:ext cx="1939998" cy="379477"/>
            </a:xfrm>
            <a:prstGeom prst="rect">
              <a:avLst/>
            </a:prstGeom>
            <a:solidFill>
              <a:sysClr val="window" lastClr="FFFFFF">
                <a:lumMod val="65000"/>
              </a:sysClr>
            </a:solid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21" name="4 CuadroTexto"/>
            <p:cNvSpPr txBox="1">
              <a:spLocks noChangeArrowheads="1"/>
            </p:cNvSpPr>
            <p:nvPr/>
          </p:nvSpPr>
          <p:spPr bwMode="auto">
            <a:xfrm>
              <a:off x="252242" y="4340066"/>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smtClean="0">
                  <a:solidFill>
                    <a:sysClr val="windowText" lastClr="000000"/>
                  </a:solidFill>
                  <a:latin typeface="Arial Narrow" pitchFamily="34" charset="0"/>
                </a:rPr>
                <a:t>1920</a:t>
              </a:r>
            </a:p>
          </p:txBody>
        </p:sp>
        <p:sp>
          <p:nvSpPr>
            <p:cNvPr id="22" name="21 Abrir corchete"/>
            <p:cNvSpPr/>
            <p:nvPr/>
          </p:nvSpPr>
          <p:spPr>
            <a:xfrm rot="5400000">
              <a:off x="2102373" y="2311837"/>
              <a:ext cx="166717" cy="3867295"/>
            </a:xfrm>
            <a:prstGeom prst="leftBracket">
              <a:avLst/>
            </a:prstGeom>
            <a:solidFill>
              <a:srgbClr val="FF0000"/>
            </a:solidFill>
            <a:ln w="25400" cap="flat" cmpd="sng" algn="ctr">
              <a:solidFill>
                <a:srgbClr val="FF0000"/>
              </a:solidFill>
              <a:prstDash val="solid"/>
            </a:ln>
            <a:effectLst>
              <a:outerShdw blurRad="40000" dist="20000" dir="5400000" rotWithShape="0">
                <a:srgbClr val="000000">
                  <a:alpha val="38000"/>
                </a:srgbClr>
              </a:outerShdw>
            </a:effectLst>
          </p:spPr>
          <p:txBody>
            <a:bodyPr anchor="ctr"/>
            <a:lstStyle/>
            <a:p>
              <a:pPr algn="ctr">
                <a:defRPr/>
              </a:pPr>
              <a:endParaRPr lang="es-MX" kern="0">
                <a:solidFill>
                  <a:sysClr val="windowText" lastClr="000000"/>
                </a:solidFill>
                <a:latin typeface="Arial Narrow" pitchFamily="34" charset="0"/>
              </a:endParaRPr>
            </a:p>
          </p:txBody>
        </p:sp>
        <p:sp>
          <p:nvSpPr>
            <p:cNvPr id="23" name="22 Abrir corchete"/>
            <p:cNvSpPr/>
            <p:nvPr/>
          </p:nvSpPr>
          <p:spPr>
            <a:xfrm rot="5400000">
              <a:off x="5024276" y="3341369"/>
              <a:ext cx="161953" cy="1803468"/>
            </a:xfrm>
            <a:prstGeom prst="leftBracket">
              <a:avLst/>
            </a:prstGeom>
            <a:solidFill>
              <a:srgbClr val="FFFF00"/>
            </a:solidFill>
            <a:ln w="25400" cap="flat" cmpd="sng" algn="ctr">
              <a:solidFill>
                <a:srgbClr val="FFFF00"/>
              </a:solidFill>
              <a:prstDash val="solid"/>
            </a:ln>
            <a:effectLst>
              <a:outerShdw blurRad="40000" dist="20000" dir="5400000" rotWithShape="0">
                <a:srgbClr val="000000">
                  <a:alpha val="38000"/>
                </a:srgbClr>
              </a:outerShdw>
            </a:effectLst>
          </p:spPr>
          <p:txBody>
            <a:bodyPr anchor="ctr"/>
            <a:lstStyle/>
            <a:p>
              <a:pPr algn="ctr">
                <a:defRPr/>
              </a:pPr>
              <a:endParaRPr lang="es-MX" kern="0">
                <a:solidFill>
                  <a:sysClr val="windowText" lastClr="000000"/>
                </a:solidFill>
                <a:latin typeface="Arial Narrow" pitchFamily="34" charset="0"/>
              </a:endParaRPr>
            </a:p>
          </p:txBody>
        </p:sp>
        <p:sp>
          <p:nvSpPr>
            <p:cNvPr id="24" name="28 CuadroTexto"/>
            <p:cNvSpPr txBox="1">
              <a:spLocks noChangeArrowheads="1"/>
            </p:cNvSpPr>
            <p:nvPr/>
          </p:nvSpPr>
          <p:spPr bwMode="auto">
            <a:xfrm>
              <a:off x="8153897" y="4371593"/>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smtClean="0">
                  <a:solidFill>
                    <a:sysClr val="windowText" lastClr="000000"/>
                  </a:solidFill>
                  <a:latin typeface="Arial Narrow" pitchFamily="34" charset="0"/>
                </a:rPr>
                <a:t>2014</a:t>
              </a:r>
            </a:p>
          </p:txBody>
        </p:sp>
        <p:sp>
          <p:nvSpPr>
            <p:cNvPr id="25" name="24 Flecha abajo"/>
            <p:cNvSpPr/>
            <p:nvPr/>
          </p:nvSpPr>
          <p:spPr>
            <a:xfrm>
              <a:off x="8166068" y="4935372"/>
              <a:ext cx="693764" cy="3620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26" name="30 CuadroTexto"/>
            <p:cNvSpPr txBox="1">
              <a:spLocks noChangeArrowheads="1"/>
            </p:cNvSpPr>
            <p:nvPr/>
          </p:nvSpPr>
          <p:spPr bwMode="auto">
            <a:xfrm>
              <a:off x="7827087" y="5423358"/>
              <a:ext cx="1378833" cy="8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s-MX" sz="1600" kern="0" dirty="0" smtClean="0">
                  <a:solidFill>
                    <a:sysClr val="windowText" lastClr="000000"/>
                  </a:solidFill>
                  <a:latin typeface="Arial Narrow" pitchFamily="34" charset="0"/>
                </a:rPr>
                <a:t>WHO declares COFEPRIS a </a:t>
              </a:r>
              <a:r>
                <a:rPr lang="es-MX" sz="1600" kern="0" dirty="0" err="1" smtClean="0">
                  <a:solidFill>
                    <a:sysClr val="windowText" lastClr="000000"/>
                  </a:solidFill>
                  <a:latin typeface="Arial Narrow" pitchFamily="34" charset="0"/>
                </a:rPr>
                <a:t>Functional</a:t>
              </a:r>
              <a:r>
                <a:rPr lang="es-MX" sz="1600" kern="0" dirty="0" smtClean="0">
                  <a:solidFill>
                    <a:sysClr val="windowText" lastClr="000000"/>
                  </a:solidFill>
                  <a:latin typeface="Arial Narrow" pitchFamily="34" charset="0"/>
                </a:rPr>
                <a:t> NRA</a:t>
              </a:r>
            </a:p>
          </p:txBody>
        </p:sp>
        <p:sp>
          <p:nvSpPr>
            <p:cNvPr id="27" name="26 Abrir corchete"/>
            <p:cNvSpPr/>
            <p:nvPr/>
          </p:nvSpPr>
          <p:spPr>
            <a:xfrm rot="5400000">
              <a:off x="6996819" y="3256435"/>
              <a:ext cx="157190" cy="1968574"/>
            </a:xfrm>
            <a:prstGeom prst="leftBracket">
              <a:avLst/>
            </a:prstGeom>
            <a:solidFill>
              <a:srgbClr val="92D050"/>
            </a:solidFill>
            <a:ln w="25400" cap="flat" cmpd="sng" algn="ctr">
              <a:solidFill>
                <a:srgbClr val="9BBB59"/>
              </a:solidFill>
              <a:prstDash val="solid"/>
            </a:ln>
            <a:effectLst>
              <a:outerShdw blurRad="40000" dist="20000" dir="5400000" rotWithShape="0">
                <a:srgbClr val="000000">
                  <a:alpha val="38000"/>
                </a:srgbClr>
              </a:outerShdw>
            </a:effectLst>
          </p:spPr>
          <p:txBody>
            <a:bodyPr anchor="ctr"/>
            <a:lstStyle/>
            <a:p>
              <a:pPr algn="ctr">
                <a:defRPr/>
              </a:pPr>
              <a:endParaRPr lang="es-MX" kern="0">
                <a:solidFill>
                  <a:srgbClr val="1F497D">
                    <a:lumMod val="40000"/>
                    <a:lumOff val="60000"/>
                  </a:srgbClr>
                </a:solidFill>
                <a:latin typeface="Arial Narrow" pitchFamily="34" charset="0"/>
              </a:endParaRPr>
            </a:p>
          </p:txBody>
        </p:sp>
      </p:grpSp>
      <p:sp>
        <p:nvSpPr>
          <p:cNvPr id="28" name="24 CuadroTexto"/>
          <p:cNvSpPr txBox="1">
            <a:spLocks noChangeArrowheads="1"/>
          </p:cNvSpPr>
          <p:nvPr/>
        </p:nvSpPr>
        <p:spPr bwMode="auto">
          <a:xfrm>
            <a:off x="6228184" y="1827213"/>
            <a:ext cx="2074862"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sz="1700" kern="0" dirty="0" err="1" smtClean="0">
                <a:solidFill>
                  <a:sysClr val="windowText" lastClr="000000"/>
                </a:solidFill>
                <a:latin typeface="Arial Narrow" pitchFamily="34" charset="0"/>
              </a:rPr>
              <a:t>Domestic</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market</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with</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only</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two</a:t>
            </a:r>
            <a:r>
              <a:rPr lang="es-MX" sz="1700" kern="0" dirty="0" smtClean="0">
                <a:solidFill>
                  <a:sysClr val="windowText" lastClr="000000"/>
                </a:solidFill>
                <a:latin typeface="Arial Narrow" pitchFamily="34" charset="0"/>
              </a:rPr>
              <a:t> </a:t>
            </a:r>
            <a:r>
              <a:rPr lang="es-MX" sz="1700" kern="0" dirty="0" err="1" smtClean="0">
                <a:solidFill>
                  <a:sysClr val="windowText" lastClr="000000"/>
                </a:solidFill>
                <a:latin typeface="Arial Narrow" pitchFamily="34" charset="0"/>
              </a:rPr>
              <a:t>types</a:t>
            </a:r>
            <a:r>
              <a:rPr lang="es-MX" sz="1700" kern="0" dirty="0" smtClean="0">
                <a:solidFill>
                  <a:sysClr val="windowText" lastClr="000000"/>
                </a:solidFill>
                <a:latin typeface="Arial Narrow" pitchFamily="34" charset="0"/>
              </a:rPr>
              <a:t> of medicines: </a:t>
            </a:r>
          </a:p>
          <a:p>
            <a:pPr eaLnBrk="1" hangingPunct="1">
              <a:defRPr/>
            </a:pPr>
            <a:r>
              <a:rPr lang="es-MX" sz="1700" b="1" kern="0" dirty="0" smtClean="0">
                <a:solidFill>
                  <a:sysClr val="windowText" lastClr="000000"/>
                </a:solidFill>
                <a:latin typeface="Arial Narrow" pitchFamily="34" charset="0"/>
              </a:rPr>
              <a:t>1. </a:t>
            </a:r>
            <a:r>
              <a:rPr lang="es-MX" sz="1700" b="1" kern="0" dirty="0" err="1" smtClean="0">
                <a:solidFill>
                  <a:sysClr val="windowText" lastClr="000000"/>
                </a:solidFill>
                <a:latin typeface="Arial Narrow" pitchFamily="34" charset="0"/>
              </a:rPr>
              <a:t>Innovative</a:t>
            </a:r>
            <a:r>
              <a:rPr lang="es-MX" sz="1700" b="1" kern="0" dirty="0" smtClean="0">
                <a:solidFill>
                  <a:sysClr val="windowText" lastClr="000000"/>
                </a:solidFill>
                <a:latin typeface="Arial Narrow" pitchFamily="34" charset="0"/>
              </a:rPr>
              <a:t> </a:t>
            </a:r>
            <a:r>
              <a:rPr lang="es-MX" sz="1700" b="1" kern="0" dirty="0" err="1" smtClean="0">
                <a:solidFill>
                  <a:sysClr val="windowText" lastClr="000000"/>
                </a:solidFill>
                <a:latin typeface="Arial Narrow" pitchFamily="34" charset="0"/>
              </a:rPr>
              <a:t>Drugs</a:t>
            </a:r>
            <a:endParaRPr lang="es-MX" sz="1700" b="1" kern="0" dirty="0" smtClean="0">
              <a:solidFill>
                <a:sysClr val="windowText" lastClr="000000"/>
              </a:solidFill>
              <a:latin typeface="Arial Narrow" pitchFamily="34" charset="0"/>
            </a:endParaRPr>
          </a:p>
          <a:p>
            <a:pPr eaLnBrk="1" hangingPunct="1">
              <a:defRPr/>
            </a:pPr>
            <a:r>
              <a:rPr lang="es-MX" sz="1700" b="1" kern="0" dirty="0" smtClean="0">
                <a:solidFill>
                  <a:sysClr val="windowText" lastClr="000000"/>
                </a:solidFill>
                <a:latin typeface="Arial Narrow" pitchFamily="34" charset="0"/>
              </a:rPr>
              <a:t>2. </a:t>
            </a:r>
            <a:r>
              <a:rPr lang="es-MX" sz="1700" b="1" kern="0" dirty="0" err="1" smtClean="0">
                <a:solidFill>
                  <a:sysClr val="windowText" lastClr="000000"/>
                </a:solidFill>
                <a:latin typeface="Arial Narrow" pitchFamily="34" charset="0"/>
              </a:rPr>
              <a:t>Generics</a:t>
            </a:r>
            <a:endParaRPr lang="es-MX" sz="1700" b="1" kern="0" dirty="0" smtClean="0">
              <a:solidFill>
                <a:sysClr val="windowText" lastClr="000000"/>
              </a:solidFill>
              <a:latin typeface="Arial Narrow" pitchFamily="34" charset="0"/>
            </a:endParaRPr>
          </a:p>
        </p:txBody>
      </p:sp>
      <p:sp>
        <p:nvSpPr>
          <p:cNvPr id="29" name="28 CuadroTexto"/>
          <p:cNvSpPr txBox="1"/>
          <p:nvPr/>
        </p:nvSpPr>
        <p:spPr>
          <a:xfrm>
            <a:off x="5171045" y="5358534"/>
            <a:ext cx="1633203" cy="1323439"/>
          </a:xfrm>
          <a:prstGeom prst="rect">
            <a:avLst/>
          </a:prstGeom>
          <a:noFill/>
        </p:spPr>
        <p:txBody>
          <a:bodyPr wrap="square" rtlCol="0">
            <a:spAutoFit/>
          </a:bodyPr>
          <a:lstStyle/>
          <a:p>
            <a:r>
              <a:rPr lang="es-MX" sz="1600" dirty="0" err="1" smtClean="0">
                <a:solidFill>
                  <a:prstClr val="black"/>
                </a:solidFill>
                <a:latin typeface="Arial Narrow" pitchFamily="34" charset="0"/>
              </a:rPr>
              <a:t>Implementation</a:t>
            </a:r>
            <a:r>
              <a:rPr lang="es-MX" sz="1600" dirty="0" smtClean="0">
                <a:solidFill>
                  <a:prstClr val="black"/>
                </a:solidFill>
                <a:latin typeface="Arial Narrow" pitchFamily="34" charset="0"/>
              </a:rPr>
              <a:t> of  </a:t>
            </a:r>
            <a:r>
              <a:rPr lang="es-MX" sz="1600" dirty="0" err="1" smtClean="0">
                <a:solidFill>
                  <a:prstClr val="black"/>
                </a:solidFill>
                <a:latin typeface="Arial Narrow" pitchFamily="34" charset="0"/>
              </a:rPr>
              <a:t>National</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Healh</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Law</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Reform</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on</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renewal</a:t>
            </a:r>
            <a:r>
              <a:rPr lang="es-MX" sz="1600" dirty="0" smtClean="0">
                <a:solidFill>
                  <a:prstClr val="black"/>
                </a:solidFill>
                <a:latin typeface="Arial Narrow" pitchFamily="34" charset="0"/>
              </a:rPr>
              <a:t> of </a:t>
            </a:r>
            <a:r>
              <a:rPr lang="es-MX" sz="1600" dirty="0" err="1" smtClean="0">
                <a:solidFill>
                  <a:prstClr val="black"/>
                </a:solidFill>
                <a:latin typeface="Arial Narrow" pitchFamily="34" charset="0"/>
              </a:rPr>
              <a:t>Sanitary</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Registrations</a:t>
            </a:r>
            <a:endParaRPr lang="es-MX" sz="1600" dirty="0">
              <a:solidFill>
                <a:prstClr val="black"/>
              </a:solidFill>
              <a:latin typeface="Arial Narrow" pitchFamily="34" charset="0"/>
            </a:endParaRPr>
          </a:p>
        </p:txBody>
      </p:sp>
    </p:spTree>
    <p:extLst>
      <p:ext uri="{BB962C8B-B14F-4D97-AF65-F5344CB8AC3E}">
        <p14:creationId xmlns:p14="http://schemas.microsoft.com/office/powerpoint/2010/main" val="283848902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914400" y="2997200"/>
            <a:ext cx="8229600" cy="1143000"/>
          </a:xfrm>
          <a:prstGeom prst="rect">
            <a:avLst/>
          </a:prstGeom>
          <a:noFill/>
          <a:ln w="9525">
            <a:solidFill>
              <a:srgbClr val="FF9900">
                <a:alpha val="61176"/>
              </a:srgb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s-ES" sz="3800" dirty="0" smtClean="0">
                <a:solidFill>
                  <a:prstClr val="black"/>
                </a:solidFill>
                <a:latin typeface="Arial Narrow" pitchFamily="34" charset="0"/>
              </a:rPr>
              <a:t>IV. </a:t>
            </a:r>
            <a:r>
              <a:rPr lang="es-MX" sz="3600" dirty="0" smtClean="0">
                <a:solidFill>
                  <a:schemeClr val="tx1"/>
                </a:solidFill>
                <a:latin typeface="Arial Narrow" pitchFamily="34" charset="0"/>
              </a:rPr>
              <a:t>COFEPRIS’ International </a:t>
            </a:r>
            <a:r>
              <a:rPr lang="es-MX" sz="3600" dirty="0" err="1">
                <a:solidFill>
                  <a:schemeClr val="tx1"/>
                </a:solidFill>
                <a:latin typeface="Arial Narrow" pitchFamily="34" charset="0"/>
              </a:rPr>
              <a:t>Strategy</a:t>
            </a:r>
            <a:endParaRPr lang="es-ES" sz="3600" dirty="0" smtClean="0">
              <a:solidFill>
                <a:schemeClr val="tx1"/>
              </a:solidFill>
              <a:latin typeface="Arial Narrow" pitchFamily="34" charset="0"/>
            </a:endParaRPr>
          </a:p>
        </p:txBody>
      </p:sp>
    </p:spTree>
    <p:extLst>
      <p:ext uri="{BB962C8B-B14F-4D97-AF65-F5344CB8AC3E}">
        <p14:creationId xmlns:p14="http://schemas.microsoft.com/office/powerpoint/2010/main" val="1888742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484783"/>
            <a:ext cx="8712968" cy="4832092"/>
          </a:xfrm>
          <a:prstGeom prst="rect">
            <a:avLst/>
          </a:prstGeom>
          <a:noFill/>
        </p:spPr>
        <p:txBody>
          <a:bodyPr wrap="square" rtlCol="0">
            <a:spAutoFit/>
          </a:bodyPr>
          <a:lstStyle/>
          <a:p>
            <a:pPr algn="just"/>
            <a:r>
              <a:rPr lang="es-MX" sz="2800" dirty="0" err="1">
                <a:latin typeface="Arial Narrow" pitchFamily="34" charset="0"/>
              </a:rPr>
              <a:t>The</a:t>
            </a:r>
            <a:r>
              <a:rPr lang="es-MX" sz="2800" dirty="0">
                <a:latin typeface="Arial Narrow" pitchFamily="34" charset="0"/>
              </a:rPr>
              <a:t> </a:t>
            </a:r>
            <a:r>
              <a:rPr lang="es-MX" sz="2800" dirty="0" err="1">
                <a:latin typeface="Arial Narrow" pitchFamily="34" charset="0"/>
              </a:rPr>
              <a:t>international</a:t>
            </a:r>
            <a:r>
              <a:rPr lang="es-MX" sz="2800" dirty="0">
                <a:latin typeface="Arial Narrow" pitchFamily="34" charset="0"/>
              </a:rPr>
              <a:t> </a:t>
            </a:r>
            <a:r>
              <a:rPr lang="es-MX" sz="2800" dirty="0" err="1">
                <a:latin typeface="Arial Narrow" pitchFamily="34" charset="0"/>
              </a:rPr>
              <a:t>strategy</a:t>
            </a:r>
            <a:r>
              <a:rPr lang="es-MX" sz="2800" dirty="0">
                <a:latin typeface="Arial Narrow" pitchFamily="34" charset="0"/>
              </a:rPr>
              <a:t> of COFEPRIS </a:t>
            </a:r>
            <a:r>
              <a:rPr lang="es-MX" sz="2800" dirty="0" err="1">
                <a:latin typeface="Arial Narrow" pitchFamily="34" charset="0"/>
              </a:rPr>
              <a:t>consists</a:t>
            </a:r>
            <a:r>
              <a:rPr lang="es-MX" sz="2800" dirty="0">
                <a:latin typeface="Arial Narrow" pitchFamily="34" charset="0"/>
              </a:rPr>
              <a:t> </a:t>
            </a:r>
            <a:r>
              <a:rPr lang="es-MX" sz="2800" dirty="0" err="1">
                <a:latin typeface="Arial Narrow" pitchFamily="34" charset="0"/>
              </a:rPr>
              <a:t>on</a:t>
            </a:r>
            <a:r>
              <a:rPr lang="es-MX" sz="2800" dirty="0">
                <a:latin typeface="Arial Narrow" pitchFamily="34" charset="0"/>
              </a:rPr>
              <a:t> </a:t>
            </a:r>
            <a:r>
              <a:rPr lang="es-MX" sz="2800" dirty="0" err="1">
                <a:latin typeface="Arial Narrow" pitchFamily="34" charset="0"/>
              </a:rPr>
              <a:t>the</a:t>
            </a:r>
            <a:r>
              <a:rPr lang="es-MX" sz="2800" dirty="0">
                <a:latin typeface="Arial Narrow" pitchFamily="34" charset="0"/>
              </a:rPr>
              <a:t> </a:t>
            </a:r>
            <a:r>
              <a:rPr lang="es-MX" sz="2800" dirty="0" err="1">
                <a:latin typeface="Arial Narrow" pitchFamily="34" charset="0"/>
              </a:rPr>
              <a:t>harmonization</a:t>
            </a:r>
            <a:r>
              <a:rPr lang="es-MX" sz="2800" dirty="0">
                <a:latin typeface="Arial Narrow" pitchFamily="34" charset="0"/>
              </a:rPr>
              <a:t> </a:t>
            </a:r>
            <a:r>
              <a:rPr lang="es-MX" sz="2800" dirty="0" err="1">
                <a:latin typeface="Arial Narrow" pitchFamily="34" charset="0"/>
              </a:rPr>
              <a:t>with</a:t>
            </a:r>
            <a:r>
              <a:rPr lang="es-MX" sz="2800" dirty="0">
                <a:latin typeface="Arial Narrow" pitchFamily="34" charset="0"/>
              </a:rPr>
              <a:t> </a:t>
            </a:r>
            <a:r>
              <a:rPr lang="es-MX" sz="2800" dirty="0" err="1">
                <a:latin typeface="Arial Narrow" pitchFamily="34" charset="0"/>
              </a:rPr>
              <a:t>international</a:t>
            </a:r>
            <a:r>
              <a:rPr lang="es-MX" sz="2800" dirty="0">
                <a:latin typeface="Arial Narrow" pitchFamily="34" charset="0"/>
              </a:rPr>
              <a:t> </a:t>
            </a:r>
            <a:r>
              <a:rPr lang="es-MX" sz="2800" dirty="0" err="1">
                <a:latin typeface="Arial Narrow" pitchFamily="34" charset="0"/>
              </a:rPr>
              <a:t>best</a:t>
            </a:r>
            <a:r>
              <a:rPr lang="es-MX" sz="2800" dirty="0">
                <a:latin typeface="Arial Narrow" pitchFamily="34" charset="0"/>
              </a:rPr>
              <a:t> </a:t>
            </a:r>
            <a:r>
              <a:rPr lang="es-MX" sz="2800" dirty="0" err="1">
                <a:latin typeface="Arial Narrow" pitchFamily="34" charset="0"/>
              </a:rPr>
              <a:t>practices</a:t>
            </a:r>
            <a:r>
              <a:rPr lang="es-MX" sz="2800" dirty="0">
                <a:latin typeface="Arial Narrow" pitchFamily="34" charset="0"/>
              </a:rPr>
              <a:t> and </a:t>
            </a:r>
            <a:r>
              <a:rPr lang="es-MX" sz="2800" dirty="0" err="1">
                <a:latin typeface="Arial Narrow" pitchFamily="34" charset="0"/>
              </a:rPr>
              <a:t>is</a:t>
            </a:r>
            <a:r>
              <a:rPr lang="es-MX" sz="2800" dirty="0">
                <a:latin typeface="Arial Narrow" pitchFamily="34" charset="0"/>
              </a:rPr>
              <a:t> </a:t>
            </a:r>
            <a:r>
              <a:rPr lang="es-MX" sz="2800" dirty="0" err="1">
                <a:latin typeface="Arial Narrow" pitchFamily="34" charset="0"/>
              </a:rPr>
              <a:t>based</a:t>
            </a:r>
            <a:r>
              <a:rPr lang="es-MX" sz="2800" dirty="0">
                <a:latin typeface="Arial Narrow" pitchFamily="34" charset="0"/>
              </a:rPr>
              <a:t> </a:t>
            </a:r>
            <a:r>
              <a:rPr lang="es-MX" sz="2800" dirty="0" err="1">
                <a:latin typeface="Arial Narrow" pitchFamily="34" charset="0"/>
              </a:rPr>
              <a:t>on</a:t>
            </a:r>
            <a:r>
              <a:rPr lang="es-MX" sz="2800" dirty="0">
                <a:latin typeface="Arial Narrow" pitchFamily="34" charset="0"/>
              </a:rPr>
              <a:t> </a:t>
            </a:r>
            <a:r>
              <a:rPr lang="es-MX" sz="2800" dirty="0" err="1">
                <a:latin typeface="Arial Narrow" pitchFamily="34" charset="0"/>
              </a:rPr>
              <a:t>two</a:t>
            </a:r>
            <a:r>
              <a:rPr lang="es-MX" sz="2800" dirty="0">
                <a:latin typeface="Arial Narrow" pitchFamily="34" charset="0"/>
              </a:rPr>
              <a:t> </a:t>
            </a:r>
            <a:r>
              <a:rPr lang="es-MX" sz="2800" dirty="0" err="1">
                <a:latin typeface="Arial Narrow" pitchFamily="34" charset="0"/>
              </a:rPr>
              <a:t>main</a:t>
            </a:r>
            <a:r>
              <a:rPr lang="es-MX" sz="2800" dirty="0">
                <a:latin typeface="Arial Narrow" pitchFamily="34" charset="0"/>
              </a:rPr>
              <a:t> </a:t>
            </a:r>
            <a:r>
              <a:rPr lang="es-MX" sz="2800" dirty="0" err="1">
                <a:latin typeface="Arial Narrow" pitchFamily="34" charset="0"/>
              </a:rPr>
              <a:t>areas</a:t>
            </a:r>
            <a:r>
              <a:rPr lang="es-MX" sz="2800" dirty="0" smtClean="0">
                <a:latin typeface="Arial Narrow" pitchFamily="34" charset="0"/>
              </a:rPr>
              <a:t>:</a:t>
            </a:r>
          </a:p>
          <a:p>
            <a:pPr algn="just"/>
            <a:endParaRPr lang="es-MX" sz="2800" dirty="0">
              <a:latin typeface="Arial Narrow" pitchFamily="34" charset="0"/>
            </a:endParaRPr>
          </a:p>
          <a:p>
            <a:pPr marL="514350" lvl="0" indent="-514350" algn="just">
              <a:buFont typeface="+mj-lt"/>
              <a:buAutoNum type="arabicPeriod"/>
            </a:pPr>
            <a:r>
              <a:rPr lang="es-MX" sz="2800" dirty="0" err="1">
                <a:latin typeface="Arial Narrow" pitchFamily="34" charset="0"/>
              </a:rPr>
              <a:t>Modification</a:t>
            </a:r>
            <a:r>
              <a:rPr lang="es-MX" sz="2800" dirty="0">
                <a:latin typeface="Arial Narrow" pitchFamily="34" charset="0"/>
              </a:rPr>
              <a:t> of </a:t>
            </a:r>
            <a:r>
              <a:rPr lang="es-MX" sz="2800" dirty="0" err="1">
                <a:latin typeface="Arial Narrow" pitchFamily="34" charset="0"/>
              </a:rPr>
              <a:t>the</a:t>
            </a:r>
            <a:r>
              <a:rPr lang="es-MX" sz="2800" dirty="0">
                <a:latin typeface="Arial Narrow" pitchFamily="34" charset="0"/>
              </a:rPr>
              <a:t> </a:t>
            </a:r>
            <a:r>
              <a:rPr lang="es-MX" sz="2800" dirty="0" err="1">
                <a:latin typeface="Arial Narrow" pitchFamily="34" charset="0"/>
              </a:rPr>
              <a:t>Mexican</a:t>
            </a:r>
            <a:r>
              <a:rPr lang="es-MX" sz="2800" dirty="0">
                <a:latin typeface="Arial Narrow" pitchFamily="34" charset="0"/>
              </a:rPr>
              <a:t> </a:t>
            </a:r>
            <a:r>
              <a:rPr lang="es-MX" sz="2800" dirty="0" err="1">
                <a:latin typeface="Arial Narrow" pitchFamily="34" charset="0"/>
              </a:rPr>
              <a:t>regulatory</a:t>
            </a:r>
            <a:r>
              <a:rPr lang="es-MX" sz="2800" dirty="0">
                <a:latin typeface="Arial Narrow" pitchFamily="34" charset="0"/>
              </a:rPr>
              <a:t> </a:t>
            </a:r>
            <a:r>
              <a:rPr lang="es-MX" sz="2800" dirty="0" err="1" smtClean="0">
                <a:latin typeface="Arial Narrow" pitchFamily="34" charset="0"/>
              </a:rPr>
              <a:t>framework</a:t>
            </a:r>
            <a:r>
              <a:rPr lang="es-MX" sz="2800" dirty="0" smtClean="0">
                <a:latin typeface="Arial Narrow" pitchFamily="34" charset="0"/>
              </a:rPr>
              <a:t> </a:t>
            </a:r>
            <a:r>
              <a:rPr lang="es-MX" sz="2800" dirty="0" err="1" smtClean="0">
                <a:latin typeface="Arial Narrow" pitchFamily="34" charset="0"/>
              </a:rPr>
              <a:t>to</a:t>
            </a:r>
            <a:r>
              <a:rPr lang="es-MX" sz="2800" dirty="0" smtClean="0">
                <a:latin typeface="Arial Narrow" pitchFamily="34" charset="0"/>
              </a:rPr>
              <a:t> </a:t>
            </a:r>
            <a:r>
              <a:rPr lang="es-MX" sz="2800" dirty="0" err="1">
                <a:latin typeface="Arial Narrow" pitchFamily="34" charset="0"/>
              </a:rPr>
              <a:t>remove</a:t>
            </a:r>
            <a:r>
              <a:rPr lang="es-MX" sz="2800" dirty="0">
                <a:latin typeface="Arial Narrow" pitchFamily="34" charset="0"/>
              </a:rPr>
              <a:t> </a:t>
            </a:r>
            <a:r>
              <a:rPr lang="es-MX" sz="2800" dirty="0" err="1" smtClean="0">
                <a:latin typeface="Arial Narrow" pitchFamily="34" charset="0"/>
              </a:rPr>
              <a:t>barriers</a:t>
            </a:r>
            <a:r>
              <a:rPr lang="es-MX" sz="2800" dirty="0" smtClean="0">
                <a:latin typeface="Arial Narrow" pitchFamily="34" charset="0"/>
              </a:rPr>
              <a:t> </a:t>
            </a:r>
            <a:r>
              <a:rPr lang="es-MX" sz="2800" dirty="0" err="1">
                <a:latin typeface="Arial Narrow" pitchFamily="34" charset="0"/>
              </a:rPr>
              <a:t>to</a:t>
            </a:r>
            <a:r>
              <a:rPr lang="es-MX" sz="2800" dirty="0">
                <a:latin typeface="Arial Narrow" pitchFamily="34" charset="0"/>
              </a:rPr>
              <a:t> </a:t>
            </a:r>
            <a:r>
              <a:rPr lang="es-MX" sz="2800" dirty="0" err="1">
                <a:latin typeface="Arial Narrow" pitchFamily="34" charset="0"/>
              </a:rPr>
              <a:t>market</a:t>
            </a:r>
            <a:r>
              <a:rPr lang="es-MX" sz="2800" dirty="0">
                <a:latin typeface="Arial Narrow" pitchFamily="34" charset="0"/>
              </a:rPr>
              <a:t> </a:t>
            </a:r>
            <a:r>
              <a:rPr lang="es-MX" sz="2800" dirty="0" err="1" smtClean="0">
                <a:latin typeface="Arial Narrow" pitchFamily="34" charset="0"/>
              </a:rPr>
              <a:t>entry</a:t>
            </a:r>
            <a:r>
              <a:rPr lang="es-MX" sz="2800" dirty="0" smtClean="0">
                <a:latin typeface="Arial Narrow" pitchFamily="34" charset="0"/>
              </a:rPr>
              <a:t>.</a:t>
            </a:r>
          </a:p>
          <a:p>
            <a:pPr marL="514350" lvl="0" indent="-514350" algn="just">
              <a:buFont typeface="+mj-lt"/>
              <a:buAutoNum type="arabicPeriod"/>
            </a:pPr>
            <a:endParaRPr lang="es-MX" sz="2800" dirty="0">
              <a:latin typeface="Arial Narrow" pitchFamily="34" charset="0"/>
            </a:endParaRPr>
          </a:p>
          <a:p>
            <a:pPr marL="514350" lvl="0" indent="-514350" algn="just">
              <a:buFont typeface="+mj-lt"/>
              <a:buAutoNum type="arabicPeriod"/>
            </a:pPr>
            <a:r>
              <a:rPr lang="es-MX" sz="2800" dirty="0" err="1">
                <a:latin typeface="Arial Narrow" pitchFamily="34" charset="0"/>
              </a:rPr>
              <a:t>Expanding</a:t>
            </a:r>
            <a:r>
              <a:rPr lang="es-MX" sz="2800" dirty="0">
                <a:latin typeface="Arial Narrow" pitchFamily="34" charset="0"/>
              </a:rPr>
              <a:t> </a:t>
            </a:r>
            <a:r>
              <a:rPr lang="es-MX" sz="2800" dirty="0" err="1">
                <a:latin typeface="Arial Narrow" pitchFamily="34" charset="0"/>
              </a:rPr>
              <a:t>the</a:t>
            </a:r>
            <a:r>
              <a:rPr lang="es-MX" sz="2800" dirty="0">
                <a:latin typeface="Arial Narrow" pitchFamily="34" charset="0"/>
              </a:rPr>
              <a:t> </a:t>
            </a:r>
            <a:r>
              <a:rPr lang="es-MX" sz="2800" dirty="0" err="1">
                <a:latin typeface="Arial Narrow" pitchFamily="34" charset="0"/>
              </a:rPr>
              <a:t>access</a:t>
            </a:r>
            <a:r>
              <a:rPr lang="es-MX" sz="2800" dirty="0">
                <a:latin typeface="Arial Narrow" pitchFamily="34" charset="0"/>
              </a:rPr>
              <a:t> of </a:t>
            </a:r>
            <a:r>
              <a:rPr lang="es-MX" sz="2800" dirty="0" err="1">
                <a:latin typeface="Arial Narrow" pitchFamily="34" charset="0"/>
              </a:rPr>
              <a:t>the</a:t>
            </a:r>
            <a:r>
              <a:rPr lang="es-MX" sz="2800" dirty="0">
                <a:latin typeface="Arial Narrow" pitchFamily="34" charset="0"/>
              </a:rPr>
              <a:t> </a:t>
            </a:r>
            <a:r>
              <a:rPr lang="es-MX" sz="2800" dirty="0" err="1">
                <a:latin typeface="Arial Narrow" pitchFamily="34" charset="0"/>
              </a:rPr>
              <a:t>population</a:t>
            </a:r>
            <a:r>
              <a:rPr lang="es-MX" sz="2800" dirty="0">
                <a:latin typeface="Arial Narrow" pitchFamily="34" charset="0"/>
              </a:rPr>
              <a:t> </a:t>
            </a:r>
            <a:r>
              <a:rPr lang="es-MX" sz="2800" dirty="0" err="1">
                <a:latin typeface="Arial Narrow" pitchFamily="34" charset="0"/>
              </a:rPr>
              <a:t>to</a:t>
            </a:r>
            <a:r>
              <a:rPr lang="es-MX" sz="2800" dirty="0">
                <a:latin typeface="Arial Narrow" pitchFamily="34" charset="0"/>
              </a:rPr>
              <a:t> </a:t>
            </a:r>
            <a:r>
              <a:rPr lang="es-MX" sz="2800" dirty="0" err="1">
                <a:latin typeface="Arial Narrow" pitchFamily="34" charset="0"/>
              </a:rPr>
              <a:t>health</a:t>
            </a:r>
            <a:r>
              <a:rPr lang="es-MX" sz="2800" dirty="0">
                <a:latin typeface="Arial Narrow" pitchFamily="34" charset="0"/>
              </a:rPr>
              <a:t> </a:t>
            </a:r>
            <a:r>
              <a:rPr lang="es-MX" sz="2800" dirty="0" err="1">
                <a:latin typeface="Arial Narrow" pitchFamily="34" charset="0"/>
              </a:rPr>
              <a:t>products</a:t>
            </a:r>
            <a:r>
              <a:rPr lang="es-MX" sz="2800" dirty="0">
                <a:latin typeface="Arial Narrow" pitchFamily="34" charset="0"/>
              </a:rPr>
              <a:t>, </a:t>
            </a:r>
            <a:r>
              <a:rPr lang="es-MX" sz="2800" dirty="0" err="1">
                <a:latin typeface="Arial Narrow" pitchFamily="34" charset="0"/>
              </a:rPr>
              <a:t>ensuring</a:t>
            </a:r>
            <a:r>
              <a:rPr lang="es-MX" sz="2800" dirty="0">
                <a:latin typeface="Arial Narrow" pitchFamily="34" charset="0"/>
              </a:rPr>
              <a:t> </a:t>
            </a:r>
            <a:r>
              <a:rPr lang="es-MX" sz="2800" dirty="0" err="1">
                <a:latin typeface="Arial Narrow" pitchFamily="34" charset="0"/>
              </a:rPr>
              <a:t>the</a:t>
            </a:r>
            <a:r>
              <a:rPr lang="es-MX" sz="2800" dirty="0">
                <a:latin typeface="Arial Narrow" pitchFamily="34" charset="0"/>
              </a:rPr>
              <a:t> safety, </a:t>
            </a:r>
            <a:r>
              <a:rPr lang="es-MX" sz="2800" dirty="0" err="1">
                <a:latin typeface="Arial Narrow" pitchFamily="34" charset="0"/>
              </a:rPr>
              <a:t>efficacy</a:t>
            </a:r>
            <a:r>
              <a:rPr lang="es-MX" sz="2800" dirty="0">
                <a:latin typeface="Arial Narrow" pitchFamily="34" charset="0"/>
              </a:rPr>
              <a:t> and </a:t>
            </a:r>
            <a:r>
              <a:rPr lang="es-MX" sz="2800" dirty="0" err="1">
                <a:latin typeface="Arial Narrow" pitchFamily="34" charset="0"/>
              </a:rPr>
              <a:t>quality</a:t>
            </a:r>
            <a:r>
              <a:rPr lang="es-MX" sz="2800" dirty="0">
                <a:latin typeface="Arial Narrow" pitchFamily="34" charset="0"/>
              </a:rPr>
              <a:t>.</a:t>
            </a:r>
          </a:p>
          <a:p>
            <a:pPr marL="514350" indent="-514350" algn="just">
              <a:buFont typeface="+mj-lt"/>
              <a:buAutoNum type="arabicPeriod"/>
            </a:pPr>
            <a:endParaRPr lang="es-MX" sz="2800" dirty="0" smtClean="0">
              <a:solidFill>
                <a:prstClr val="black"/>
              </a:solidFill>
              <a:latin typeface="Arial Narrow" pitchFamily="34" charset="0"/>
            </a:endParaRPr>
          </a:p>
          <a:p>
            <a:pPr algn="just"/>
            <a:endParaRPr lang="es-MX" sz="2800" dirty="0">
              <a:solidFill>
                <a:prstClr val="black"/>
              </a:solidFill>
              <a:latin typeface="Arial Narrow" pitchFamily="34" charset="0"/>
            </a:endParaRPr>
          </a:p>
        </p:txBody>
      </p:sp>
    </p:spTree>
    <p:extLst>
      <p:ext uri="{BB962C8B-B14F-4D97-AF65-F5344CB8AC3E}">
        <p14:creationId xmlns:p14="http://schemas.microsoft.com/office/powerpoint/2010/main" val="257939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23528" y="1196752"/>
            <a:ext cx="8496944"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just"/>
            <a:r>
              <a:rPr lang="es-ES" sz="2600" b="1" dirty="0" err="1" smtClean="0">
                <a:solidFill>
                  <a:prstClr val="black"/>
                </a:solidFill>
                <a:latin typeface="Arial Narrow" pitchFamily="34" charset="0"/>
              </a:rPr>
              <a:t>Benefits</a:t>
            </a:r>
            <a:r>
              <a:rPr lang="es-ES" sz="2600" b="1" dirty="0" smtClean="0">
                <a:solidFill>
                  <a:prstClr val="black"/>
                </a:solidFill>
                <a:latin typeface="Arial Narrow" pitchFamily="34" charset="0"/>
              </a:rPr>
              <a:t> of </a:t>
            </a:r>
            <a:r>
              <a:rPr lang="es-ES" sz="2600" b="1" dirty="0" err="1" smtClean="0">
                <a:solidFill>
                  <a:prstClr val="black"/>
                </a:solidFill>
                <a:latin typeface="Arial Narrow" pitchFamily="34" charset="0"/>
              </a:rPr>
              <a:t>the</a:t>
            </a:r>
            <a:r>
              <a:rPr lang="es-ES" sz="2600" b="1" dirty="0" smtClean="0">
                <a:solidFill>
                  <a:prstClr val="black"/>
                </a:solidFill>
                <a:latin typeface="Arial Narrow" pitchFamily="34" charset="0"/>
              </a:rPr>
              <a:t> International </a:t>
            </a:r>
            <a:r>
              <a:rPr lang="es-ES" sz="2600" b="1" dirty="0" err="1" smtClean="0">
                <a:solidFill>
                  <a:prstClr val="black"/>
                </a:solidFill>
                <a:latin typeface="Arial Narrow" pitchFamily="34" charset="0"/>
              </a:rPr>
              <a:t>Strategy</a:t>
            </a:r>
            <a:endParaRPr lang="es-ES" sz="2600" b="1" dirty="0" smtClean="0">
              <a:solidFill>
                <a:prstClr val="black"/>
              </a:solidFill>
              <a:latin typeface="Arial Narrow" pitchFamily="34" charset="0"/>
            </a:endParaRPr>
          </a:p>
          <a:p>
            <a:pPr algn="just"/>
            <a:endParaRPr lang="es-ES" sz="2600" dirty="0">
              <a:solidFill>
                <a:prstClr val="black"/>
              </a:solidFill>
              <a:latin typeface="Arial Narrow" pitchFamily="34" charset="0"/>
            </a:endParaRPr>
          </a:p>
          <a:p>
            <a:pPr marL="457200" indent="-457200" algn="just">
              <a:buFont typeface="Arial" pitchFamily="34" charset="0"/>
              <a:buChar char="•"/>
            </a:pPr>
            <a:r>
              <a:rPr lang="es-MX" sz="2800" dirty="0" err="1">
                <a:solidFill>
                  <a:schemeClr val="tx1"/>
                </a:solidFill>
                <a:latin typeface="Arial Narrow" pitchFamily="34" charset="0"/>
              </a:rPr>
              <a:t>It</a:t>
            </a:r>
            <a:r>
              <a:rPr lang="es-MX" sz="2800" dirty="0">
                <a:solidFill>
                  <a:schemeClr val="tx1"/>
                </a:solidFill>
                <a:latin typeface="Arial Narrow" pitchFamily="34" charset="0"/>
              </a:rPr>
              <a:t> </a:t>
            </a:r>
            <a:r>
              <a:rPr lang="es-MX" sz="2800" dirty="0" err="1">
                <a:solidFill>
                  <a:schemeClr val="tx1"/>
                </a:solidFill>
                <a:latin typeface="Arial Narrow" pitchFamily="34" charset="0"/>
              </a:rPr>
              <a:t>i</a:t>
            </a:r>
            <a:r>
              <a:rPr lang="es-MX" sz="2800" dirty="0" err="1" smtClean="0">
                <a:solidFill>
                  <a:schemeClr val="tx1"/>
                </a:solidFill>
                <a:latin typeface="Arial Narrow" pitchFamily="34" charset="0"/>
              </a:rPr>
              <a:t>ncreases</a:t>
            </a:r>
            <a:r>
              <a:rPr lang="es-MX" sz="2800" dirty="0" smtClean="0">
                <a:solidFill>
                  <a:schemeClr val="tx1"/>
                </a:solidFill>
                <a:latin typeface="Arial Narrow" pitchFamily="34" charset="0"/>
              </a:rPr>
              <a:t> </a:t>
            </a:r>
            <a:r>
              <a:rPr lang="es-MX" sz="2800" dirty="0" err="1">
                <a:solidFill>
                  <a:schemeClr val="tx1"/>
                </a:solidFill>
                <a:latin typeface="Arial Narrow" pitchFamily="34" charset="0"/>
              </a:rPr>
              <a:t>access</a:t>
            </a:r>
            <a:r>
              <a:rPr lang="es-MX" sz="2800" dirty="0">
                <a:solidFill>
                  <a:schemeClr val="tx1"/>
                </a:solidFill>
                <a:latin typeface="Arial Narrow" pitchFamily="34" charset="0"/>
              </a:rPr>
              <a:t> </a:t>
            </a:r>
            <a:r>
              <a:rPr lang="es-MX" sz="2800" dirty="0" err="1">
                <a:solidFill>
                  <a:schemeClr val="tx1"/>
                </a:solidFill>
                <a:latin typeface="Arial Narrow" pitchFamily="34" charset="0"/>
              </a:rPr>
              <a:t>to</a:t>
            </a:r>
            <a:r>
              <a:rPr lang="es-MX" sz="2800" dirty="0">
                <a:solidFill>
                  <a:schemeClr val="tx1"/>
                </a:solidFill>
                <a:latin typeface="Arial Narrow" pitchFamily="34" charset="0"/>
              </a:rPr>
              <a:t> </a:t>
            </a:r>
            <a:r>
              <a:rPr lang="es-MX" sz="2800" dirty="0" err="1">
                <a:solidFill>
                  <a:schemeClr val="tx1"/>
                </a:solidFill>
                <a:latin typeface="Arial Narrow" pitchFamily="34" charset="0"/>
              </a:rPr>
              <a:t>innovative</a:t>
            </a:r>
            <a:r>
              <a:rPr lang="es-MX" sz="2800" dirty="0">
                <a:solidFill>
                  <a:schemeClr val="tx1"/>
                </a:solidFill>
                <a:latin typeface="Arial Narrow" pitchFamily="34" charset="0"/>
              </a:rPr>
              <a:t> </a:t>
            </a:r>
            <a:r>
              <a:rPr lang="es-MX" sz="2800" dirty="0" err="1">
                <a:solidFill>
                  <a:schemeClr val="tx1"/>
                </a:solidFill>
                <a:latin typeface="Arial Narrow" pitchFamily="34" charset="0"/>
              </a:rPr>
              <a:t>therapeutic</a:t>
            </a:r>
            <a:r>
              <a:rPr lang="es-MX" sz="2800" dirty="0">
                <a:solidFill>
                  <a:schemeClr val="tx1"/>
                </a:solidFill>
                <a:latin typeface="Arial Narrow" pitchFamily="34" charset="0"/>
              </a:rPr>
              <a:t> </a:t>
            </a:r>
            <a:r>
              <a:rPr lang="es-MX" sz="2800" dirty="0" err="1">
                <a:solidFill>
                  <a:schemeClr val="tx1"/>
                </a:solidFill>
                <a:latin typeface="Arial Narrow" pitchFamily="34" charset="0"/>
              </a:rPr>
              <a:t>options</a:t>
            </a:r>
            <a:r>
              <a:rPr lang="es-MX" sz="2800" dirty="0">
                <a:solidFill>
                  <a:schemeClr val="tx1"/>
                </a:solidFill>
                <a:latin typeface="Arial Narrow" pitchFamily="34" charset="0"/>
              </a:rPr>
              <a:t>, </a:t>
            </a:r>
            <a:r>
              <a:rPr lang="es-MX" sz="2800" dirty="0" err="1">
                <a:solidFill>
                  <a:schemeClr val="tx1"/>
                </a:solidFill>
                <a:latin typeface="Arial Narrow" pitchFamily="34" charset="0"/>
              </a:rPr>
              <a:t>which</a:t>
            </a:r>
            <a:r>
              <a:rPr lang="es-MX" sz="2800" dirty="0">
                <a:solidFill>
                  <a:schemeClr val="tx1"/>
                </a:solidFill>
                <a:latin typeface="Arial Narrow" pitchFamily="34" charset="0"/>
              </a:rPr>
              <a:t> </a:t>
            </a:r>
            <a:r>
              <a:rPr lang="es-MX" sz="2800" dirty="0" err="1">
                <a:solidFill>
                  <a:schemeClr val="tx1"/>
                </a:solidFill>
                <a:latin typeface="Arial Narrow" pitchFamily="34" charset="0"/>
              </a:rPr>
              <a:t>increase</a:t>
            </a:r>
            <a:r>
              <a:rPr lang="es-MX" sz="2800" dirty="0">
                <a:solidFill>
                  <a:schemeClr val="tx1"/>
                </a:solidFill>
                <a:latin typeface="Arial Narrow" pitchFamily="34" charset="0"/>
              </a:rPr>
              <a:t> </a:t>
            </a:r>
            <a:r>
              <a:rPr lang="es-MX" sz="2800" dirty="0" err="1">
                <a:solidFill>
                  <a:schemeClr val="tx1"/>
                </a:solidFill>
                <a:latin typeface="Arial Narrow" pitchFamily="34" charset="0"/>
              </a:rPr>
              <a:t>the</a:t>
            </a:r>
            <a:r>
              <a:rPr lang="es-MX" sz="2800" dirty="0">
                <a:solidFill>
                  <a:schemeClr val="tx1"/>
                </a:solidFill>
                <a:latin typeface="Arial Narrow" pitchFamily="34" charset="0"/>
              </a:rPr>
              <a:t> </a:t>
            </a:r>
            <a:r>
              <a:rPr lang="es-MX" sz="2800" dirty="0" err="1">
                <a:solidFill>
                  <a:schemeClr val="tx1"/>
                </a:solidFill>
                <a:latin typeface="Arial Narrow" pitchFamily="34" charset="0"/>
              </a:rPr>
              <a:t>quality</a:t>
            </a:r>
            <a:r>
              <a:rPr lang="es-MX" sz="2800" dirty="0">
                <a:solidFill>
                  <a:schemeClr val="tx1"/>
                </a:solidFill>
                <a:latin typeface="Arial Narrow" pitchFamily="34" charset="0"/>
              </a:rPr>
              <a:t> of </a:t>
            </a:r>
            <a:r>
              <a:rPr lang="es-MX" sz="2800" dirty="0" err="1">
                <a:solidFill>
                  <a:schemeClr val="tx1"/>
                </a:solidFill>
                <a:latin typeface="Arial Narrow" pitchFamily="34" charset="0"/>
              </a:rPr>
              <a:t>life</a:t>
            </a:r>
            <a:r>
              <a:rPr lang="es-MX" sz="2800" dirty="0">
                <a:solidFill>
                  <a:schemeClr val="tx1"/>
                </a:solidFill>
                <a:latin typeface="Arial Narrow" pitchFamily="34" charset="0"/>
              </a:rPr>
              <a:t> and </a:t>
            </a:r>
            <a:r>
              <a:rPr lang="es-MX" sz="2800" dirty="0" err="1">
                <a:solidFill>
                  <a:schemeClr val="tx1"/>
                </a:solidFill>
                <a:latin typeface="Arial Narrow" pitchFamily="34" charset="0"/>
              </a:rPr>
              <a:t>life</a:t>
            </a:r>
            <a:r>
              <a:rPr lang="es-MX" sz="2800" dirty="0">
                <a:solidFill>
                  <a:schemeClr val="tx1"/>
                </a:solidFill>
                <a:latin typeface="Arial Narrow" pitchFamily="34" charset="0"/>
              </a:rPr>
              <a:t> </a:t>
            </a:r>
            <a:r>
              <a:rPr lang="es-MX" sz="2800" dirty="0" err="1">
                <a:solidFill>
                  <a:schemeClr val="tx1"/>
                </a:solidFill>
                <a:latin typeface="Arial Narrow" pitchFamily="34" charset="0"/>
              </a:rPr>
              <a:t>expectancy</a:t>
            </a:r>
            <a:r>
              <a:rPr lang="es-MX" sz="2800" dirty="0">
                <a:solidFill>
                  <a:schemeClr val="tx1"/>
                </a:solidFill>
                <a:latin typeface="Arial Narrow" pitchFamily="34" charset="0"/>
              </a:rPr>
              <a:t> of </a:t>
            </a:r>
            <a:r>
              <a:rPr lang="es-MX" sz="2800" dirty="0" err="1">
                <a:solidFill>
                  <a:schemeClr val="tx1"/>
                </a:solidFill>
                <a:latin typeface="Arial Narrow" pitchFamily="34" charset="0"/>
              </a:rPr>
              <a:t>the</a:t>
            </a:r>
            <a:r>
              <a:rPr lang="es-MX" sz="2800" dirty="0">
                <a:solidFill>
                  <a:schemeClr val="tx1"/>
                </a:solidFill>
                <a:latin typeface="Arial Narrow" pitchFamily="34" charset="0"/>
              </a:rPr>
              <a:t> </a:t>
            </a:r>
            <a:r>
              <a:rPr lang="es-MX" sz="2800" dirty="0" err="1">
                <a:solidFill>
                  <a:schemeClr val="tx1"/>
                </a:solidFill>
                <a:latin typeface="Arial Narrow" pitchFamily="34" charset="0"/>
              </a:rPr>
              <a:t>Mexican</a:t>
            </a:r>
            <a:r>
              <a:rPr lang="es-MX" sz="2800" dirty="0">
                <a:solidFill>
                  <a:schemeClr val="tx1"/>
                </a:solidFill>
                <a:latin typeface="Arial Narrow" pitchFamily="34" charset="0"/>
              </a:rPr>
              <a:t> </a:t>
            </a:r>
            <a:r>
              <a:rPr lang="es-MX" sz="2800" dirty="0" err="1" smtClean="0">
                <a:solidFill>
                  <a:schemeClr val="tx1"/>
                </a:solidFill>
                <a:latin typeface="Arial Narrow" pitchFamily="34" charset="0"/>
              </a:rPr>
              <a:t>population</a:t>
            </a:r>
            <a:r>
              <a:rPr lang="es-MX" sz="2800" dirty="0" smtClean="0">
                <a:solidFill>
                  <a:schemeClr val="tx1"/>
                </a:solidFill>
                <a:latin typeface="Arial Narrow" pitchFamily="34" charset="0"/>
              </a:rPr>
              <a:t>.</a:t>
            </a:r>
            <a:endParaRPr lang="es-MX" sz="2800" dirty="0">
              <a:solidFill>
                <a:schemeClr val="tx1"/>
              </a:solidFill>
              <a:latin typeface="Arial Narrow" pitchFamily="34" charset="0"/>
            </a:endParaRPr>
          </a:p>
          <a:p>
            <a:pPr marL="457200" indent="-457200" algn="just">
              <a:buFont typeface="Arial" pitchFamily="34" charset="0"/>
              <a:buChar char="•"/>
            </a:pPr>
            <a:r>
              <a:rPr lang="es-MX" sz="2800" dirty="0" err="1">
                <a:solidFill>
                  <a:schemeClr val="tx1"/>
                </a:solidFill>
                <a:latin typeface="Arial Narrow" pitchFamily="34" charset="0"/>
              </a:rPr>
              <a:t>It</a:t>
            </a:r>
            <a:r>
              <a:rPr lang="es-MX" sz="2800" dirty="0">
                <a:solidFill>
                  <a:schemeClr val="tx1"/>
                </a:solidFill>
                <a:latin typeface="Arial Narrow" pitchFamily="34" charset="0"/>
              </a:rPr>
              <a:t> </a:t>
            </a:r>
            <a:r>
              <a:rPr lang="es-MX" sz="2800" dirty="0" err="1">
                <a:solidFill>
                  <a:schemeClr val="tx1"/>
                </a:solidFill>
                <a:latin typeface="Arial Narrow" pitchFamily="34" charset="0"/>
              </a:rPr>
              <a:t>generates</a:t>
            </a:r>
            <a:r>
              <a:rPr lang="es-MX" sz="2800" dirty="0">
                <a:solidFill>
                  <a:schemeClr val="tx1"/>
                </a:solidFill>
                <a:latin typeface="Arial Narrow" pitchFamily="34" charset="0"/>
              </a:rPr>
              <a:t> </a:t>
            </a:r>
            <a:r>
              <a:rPr lang="es-MX" sz="2800" dirty="0" err="1">
                <a:solidFill>
                  <a:schemeClr val="tx1"/>
                </a:solidFill>
                <a:latin typeface="Arial Narrow" pitchFamily="34" charset="0"/>
              </a:rPr>
              <a:t>public</a:t>
            </a:r>
            <a:r>
              <a:rPr lang="es-MX" sz="2800" dirty="0">
                <a:solidFill>
                  <a:schemeClr val="tx1"/>
                </a:solidFill>
                <a:latin typeface="Arial Narrow" pitchFamily="34" charset="0"/>
              </a:rPr>
              <a:t> and </a:t>
            </a:r>
            <a:r>
              <a:rPr lang="es-MX" sz="2800" dirty="0" err="1">
                <a:solidFill>
                  <a:schemeClr val="tx1"/>
                </a:solidFill>
                <a:latin typeface="Arial Narrow" pitchFamily="34" charset="0"/>
              </a:rPr>
              <a:t>private</a:t>
            </a:r>
            <a:r>
              <a:rPr lang="es-MX" sz="2800" dirty="0">
                <a:solidFill>
                  <a:schemeClr val="tx1"/>
                </a:solidFill>
                <a:latin typeface="Arial Narrow" pitchFamily="34" charset="0"/>
              </a:rPr>
              <a:t> </a:t>
            </a:r>
            <a:r>
              <a:rPr lang="es-MX" sz="2800" dirty="0" err="1">
                <a:solidFill>
                  <a:schemeClr val="tx1"/>
                </a:solidFill>
                <a:latin typeface="Arial Narrow" pitchFamily="34" charset="0"/>
              </a:rPr>
              <a:t>savings</a:t>
            </a:r>
            <a:r>
              <a:rPr lang="es-MX" sz="2800" dirty="0">
                <a:solidFill>
                  <a:schemeClr val="tx1"/>
                </a:solidFill>
                <a:latin typeface="Arial Narrow" pitchFamily="34" charset="0"/>
              </a:rPr>
              <a:t> </a:t>
            </a:r>
            <a:r>
              <a:rPr lang="es-MX" sz="2800" dirty="0" err="1">
                <a:solidFill>
                  <a:schemeClr val="tx1"/>
                </a:solidFill>
                <a:latin typeface="Arial Narrow" pitchFamily="34" charset="0"/>
              </a:rPr>
              <a:t>from</a:t>
            </a:r>
            <a:r>
              <a:rPr lang="es-MX" sz="2800" dirty="0">
                <a:solidFill>
                  <a:schemeClr val="tx1"/>
                </a:solidFill>
                <a:latin typeface="Arial Narrow" pitchFamily="34" charset="0"/>
              </a:rPr>
              <a:t> </a:t>
            </a:r>
            <a:r>
              <a:rPr lang="es-MX" sz="2800" dirty="0" err="1">
                <a:solidFill>
                  <a:schemeClr val="tx1"/>
                </a:solidFill>
                <a:latin typeface="Arial Narrow" pitchFamily="34" charset="0"/>
              </a:rPr>
              <a:t>generics</a:t>
            </a:r>
            <a:r>
              <a:rPr lang="es-MX" sz="2800" dirty="0">
                <a:solidFill>
                  <a:schemeClr val="tx1"/>
                </a:solidFill>
                <a:latin typeface="Arial Narrow" pitchFamily="34" charset="0"/>
              </a:rPr>
              <a:t> </a:t>
            </a:r>
            <a:r>
              <a:rPr lang="es-MX" sz="2800" dirty="0" err="1">
                <a:solidFill>
                  <a:schemeClr val="tx1"/>
                </a:solidFill>
                <a:latin typeface="Arial Narrow" pitchFamily="34" charset="0"/>
              </a:rPr>
              <a:t>entry</a:t>
            </a:r>
            <a:r>
              <a:rPr lang="es-MX" sz="2800" dirty="0">
                <a:solidFill>
                  <a:schemeClr val="tx1"/>
                </a:solidFill>
                <a:latin typeface="Arial Narrow" pitchFamily="34" charset="0"/>
              </a:rPr>
              <a:t> </a:t>
            </a:r>
            <a:r>
              <a:rPr lang="es-MX" sz="2800" dirty="0" err="1">
                <a:solidFill>
                  <a:schemeClr val="tx1"/>
                </a:solidFill>
                <a:latin typeface="Arial Narrow" pitchFamily="34" charset="0"/>
              </a:rPr>
              <a:t>to</a:t>
            </a:r>
            <a:r>
              <a:rPr lang="es-MX" sz="2800" dirty="0">
                <a:solidFill>
                  <a:schemeClr val="tx1"/>
                </a:solidFill>
                <a:latin typeface="Arial Narrow" pitchFamily="34" charset="0"/>
              </a:rPr>
              <a:t> </a:t>
            </a:r>
            <a:r>
              <a:rPr lang="es-MX" sz="2800" dirty="0" err="1">
                <a:solidFill>
                  <a:schemeClr val="tx1"/>
                </a:solidFill>
                <a:latin typeface="Arial Narrow" pitchFamily="34" charset="0"/>
              </a:rPr>
              <a:t>the</a:t>
            </a:r>
            <a:r>
              <a:rPr lang="es-MX" sz="2800" dirty="0">
                <a:solidFill>
                  <a:schemeClr val="tx1"/>
                </a:solidFill>
                <a:latin typeface="Arial Narrow" pitchFamily="34" charset="0"/>
              </a:rPr>
              <a:t> </a:t>
            </a:r>
            <a:r>
              <a:rPr lang="es-MX" sz="2800" dirty="0" err="1" smtClean="0">
                <a:solidFill>
                  <a:schemeClr val="tx1"/>
                </a:solidFill>
                <a:latin typeface="Arial Narrow" pitchFamily="34" charset="0"/>
              </a:rPr>
              <a:t>market</a:t>
            </a:r>
            <a:r>
              <a:rPr lang="es-MX" sz="2800" dirty="0" smtClean="0">
                <a:solidFill>
                  <a:schemeClr val="tx1"/>
                </a:solidFill>
                <a:latin typeface="Arial Narrow" pitchFamily="34" charset="0"/>
              </a:rPr>
              <a:t>.</a:t>
            </a:r>
            <a:endParaRPr lang="es-MX" sz="2800" dirty="0">
              <a:solidFill>
                <a:schemeClr val="tx1"/>
              </a:solidFill>
              <a:latin typeface="Arial Narrow" pitchFamily="34" charset="0"/>
            </a:endParaRPr>
          </a:p>
          <a:p>
            <a:pPr marL="457200" indent="-457200" algn="just">
              <a:buFont typeface="Arial" pitchFamily="34" charset="0"/>
              <a:buChar char="•"/>
            </a:pPr>
            <a:r>
              <a:rPr lang="es-MX" sz="2800" dirty="0" err="1">
                <a:solidFill>
                  <a:schemeClr val="tx1"/>
                </a:solidFill>
                <a:latin typeface="Arial Narrow" pitchFamily="34" charset="0"/>
              </a:rPr>
              <a:t>It</a:t>
            </a:r>
            <a:r>
              <a:rPr lang="es-MX" sz="2800" dirty="0">
                <a:solidFill>
                  <a:schemeClr val="tx1"/>
                </a:solidFill>
                <a:latin typeface="Arial Narrow" pitchFamily="34" charset="0"/>
              </a:rPr>
              <a:t> </a:t>
            </a:r>
            <a:r>
              <a:rPr lang="es-MX" sz="2800" dirty="0" err="1">
                <a:solidFill>
                  <a:schemeClr val="tx1"/>
                </a:solidFill>
                <a:latin typeface="Arial Narrow" pitchFamily="34" charset="0"/>
              </a:rPr>
              <a:t>boosts</a:t>
            </a:r>
            <a:r>
              <a:rPr lang="es-MX" sz="2800" dirty="0">
                <a:solidFill>
                  <a:schemeClr val="tx1"/>
                </a:solidFill>
                <a:latin typeface="Arial Narrow" pitchFamily="34" charset="0"/>
              </a:rPr>
              <a:t> </a:t>
            </a:r>
            <a:r>
              <a:rPr lang="es-MX" sz="2800" dirty="0" err="1">
                <a:solidFill>
                  <a:schemeClr val="tx1"/>
                </a:solidFill>
                <a:latin typeface="Arial Narrow" pitchFamily="34" charset="0"/>
              </a:rPr>
              <a:t>the</a:t>
            </a:r>
            <a:r>
              <a:rPr lang="es-MX" sz="2800" dirty="0">
                <a:solidFill>
                  <a:schemeClr val="tx1"/>
                </a:solidFill>
                <a:latin typeface="Arial Narrow" pitchFamily="34" charset="0"/>
              </a:rPr>
              <a:t> </a:t>
            </a:r>
            <a:r>
              <a:rPr lang="es-MX" sz="2800" dirty="0" err="1">
                <a:solidFill>
                  <a:schemeClr val="tx1"/>
                </a:solidFill>
                <a:latin typeface="Arial Narrow" pitchFamily="34" charset="0"/>
              </a:rPr>
              <a:t>competitiveness</a:t>
            </a:r>
            <a:r>
              <a:rPr lang="es-MX" sz="2800" dirty="0">
                <a:solidFill>
                  <a:schemeClr val="tx1"/>
                </a:solidFill>
                <a:latin typeface="Arial Narrow" pitchFamily="34" charset="0"/>
              </a:rPr>
              <a:t> of </a:t>
            </a:r>
            <a:r>
              <a:rPr lang="es-MX" sz="2800" dirty="0" err="1">
                <a:solidFill>
                  <a:schemeClr val="tx1"/>
                </a:solidFill>
                <a:latin typeface="Arial Narrow" pitchFamily="34" charset="0"/>
              </a:rPr>
              <a:t>the</a:t>
            </a:r>
            <a:r>
              <a:rPr lang="es-MX" sz="2800" dirty="0">
                <a:solidFill>
                  <a:schemeClr val="tx1"/>
                </a:solidFill>
                <a:latin typeface="Arial Narrow" pitchFamily="34" charset="0"/>
              </a:rPr>
              <a:t> </a:t>
            </a:r>
            <a:r>
              <a:rPr lang="es-MX" sz="2800" dirty="0" err="1" smtClean="0">
                <a:solidFill>
                  <a:schemeClr val="tx1"/>
                </a:solidFill>
                <a:latin typeface="Arial Narrow" pitchFamily="34" charset="0"/>
              </a:rPr>
              <a:t>pharmaceutical</a:t>
            </a:r>
            <a:r>
              <a:rPr lang="es-MX" sz="2800" dirty="0" smtClean="0">
                <a:solidFill>
                  <a:schemeClr val="tx1"/>
                </a:solidFill>
                <a:latin typeface="Arial Narrow" pitchFamily="34" charset="0"/>
              </a:rPr>
              <a:t> </a:t>
            </a:r>
            <a:r>
              <a:rPr lang="es-MX" sz="2800" dirty="0" err="1" smtClean="0">
                <a:solidFill>
                  <a:schemeClr val="tx1"/>
                </a:solidFill>
                <a:latin typeface="Arial Narrow" pitchFamily="34" charset="0"/>
              </a:rPr>
              <a:t>companies</a:t>
            </a:r>
            <a:r>
              <a:rPr lang="es-MX" sz="2800" dirty="0" smtClean="0">
                <a:solidFill>
                  <a:schemeClr val="tx1"/>
                </a:solidFill>
                <a:latin typeface="Arial Narrow" pitchFamily="34" charset="0"/>
              </a:rPr>
              <a:t>.</a:t>
            </a:r>
            <a:endParaRPr lang="es-MX" sz="2800" dirty="0">
              <a:solidFill>
                <a:schemeClr val="tx1"/>
              </a:solidFill>
              <a:latin typeface="Arial Narrow" pitchFamily="34" charset="0"/>
            </a:endParaRPr>
          </a:p>
          <a:p>
            <a:pPr marL="457200" indent="-457200" algn="just">
              <a:buFont typeface="Arial" pitchFamily="34" charset="0"/>
              <a:buChar char="•"/>
            </a:pPr>
            <a:r>
              <a:rPr lang="es-MX" sz="2800" dirty="0" err="1">
                <a:solidFill>
                  <a:schemeClr val="tx1"/>
                </a:solidFill>
                <a:latin typeface="Arial Narrow" pitchFamily="34" charset="0"/>
              </a:rPr>
              <a:t>It</a:t>
            </a:r>
            <a:r>
              <a:rPr lang="es-MX" sz="2800" dirty="0">
                <a:solidFill>
                  <a:schemeClr val="tx1"/>
                </a:solidFill>
                <a:latin typeface="Arial Narrow" pitchFamily="34" charset="0"/>
              </a:rPr>
              <a:t> </a:t>
            </a:r>
            <a:r>
              <a:rPr lang="es-MX" sz="2800" dirty="0" err="1">
                <a:solidFill>
                  <a:schemeClr val="tx1"/>
                </a:solidFill>
                <a:latin typeface="Arial Narrow" pitchFamily="34" charset="0"/>
              </a:rPr>
              <a:t>facilitates</a:t>
            </a:r>
            <a:r>
              <a:rPr lang="es-MX" sz="2800" dirty="0">
                <a:solidFill>
                  <a:schemeClr val="tx1"/>
                </a:solidFill>
                <a:latin typeface="Arial Narrow" pitchFamily="34" charset="0"/>
              </a:rPr>
              <a:t> </a:t>
            </a:r>
            <a:r>
              <a:rPr lang="es-MX" sz="2800" dirty="0" err="1">
                <a:solidFill>
                  <a:schemeClr val="tx1"/>
                </a:solidFill>
                <a:latin typeface="Arial Narrow" pitchFamily="34" charset="0"/>
              </a:rPr>
              <a:t>Mexican</a:t>
            </a:r>
            <a:r>
              <a:rPr lang="es-MX" sz="2800" dirty="0">
                <a:solidFill>
                  <a:schemeClr val="tx1"/>
                </a:solidFill>
                <a:latin typeface="Arial Narrow" pitchFamily="34" charset="0"/>
              </a:rPr>
              <a:t> </a:t>
            </a:r>
            <a:r>
              <a:rPr lang="es-MX" sz="2800" dirty="0" err="1">
                <a:solidFill>
                  <a:schemeClr val="tx1"/>
                </a:solidFill>
                <a:latin typeface="Arial Narrow" pitchFamily="34" charset="0"/>
              </a:rPr>
              <a:t>companies</a:t>
            </a:r>
            <a:r>
              <a:rPr lang="es-MX" sz="2800" dirty="0">
                <a:solidFill>
                  <a:schemeClr val="tx1"/>
                </a:solidFill>
                <a:latin typeface="Arial Narrow" pitchFamily="34" charset="0"/>
              </a:rPr>
              <a:t> </a:t>
            </a:r>
            <a:r>
              <a:rPr lang="es-MX" sz="2800" dirty="0" err="1">
                <a:solidFill>
                  <a:schemeClr val="tx1"/>
                </a:solidFill>
                <a:latin typeface="Arial Narrow" pitchFamily="34" charset="0"/>
              </a:rPr>
              <a:t>to</a:t>
            </a:r>
            <a:r>
              <a:rPr lang="es-MX" sz="2800" dirty="0">
                <a:solidFill>
                  <a:schemeClr val="tx1"/>
                </a:solidFill>
                <a:latin typeface="Arial Narrow" pitchFamily="34" charset="0"/>
              </a:rPr>
              <a:t> </a:t>
            </a:r>
            <a:r>
              <a:rPr lang="es-MX" sz="2800" dirty="0" err="1">
                <a:solidFill>
                  <a:schemeClr val="tx1"/>
                </a:solidFill>
                <a:latin typeface="Arial Narrow" pitchFamily="34" charset="0"/>
              </a:rPr>
              <a:t>enter</a:t>
            </a:r>
            <a:r>
              <a:rPr lang="es-MX" sz="2800" dirty="0">
                <a:solidFill>
                  <a:schemeClr val="tx1"/>
                </a:solidFill>
                <a:latin typeface="Arial Narrow" pitchFamily="34" charset="0"/>
              </a:rPr>
              <a:t> </a:t>
            </a:r>
            <a:r>
              <a:rPr lang="es-MX" sz="2800" dirty="0" err="1">
                <a:solidFill>
                  <a:schemeClr val="tx1"/>
                </a:solidFill>
                <a:latin typeface="Arial Narrow" pitchFamily="34" charset="0"/>
              </a:rPr>
              <a:t>into</a:t>
            </a:r>
            <a:r>
              <a:rPr lang="es-MX" sz="2800" dirty="0">
                <a:solidFill>
                  <a:schemeClr val="tx1"/>
                </a:solidFill>
                <a:latin typeface="Arial Narrow" pitchFamily="34" charset="0"/>
              </a:rPr>
              <a:t> </a:t>
            </a:r>
            <a:r>
              <a:rPr lang="es-MX" sz="2800" dirty="0" err="1">
                <a:solidFill>
                  <a:schemeClr val="tx1"/>
                </a:solidFill>
                <a:latin typeface="Arial Narrow" pitchFamily="34" charset="0"/>
              </a:rPr>
              <a:t>pharmaceutical</a:t>
            </a:r>
            <a:r>
              <a:rPr lang="es-MX" sz="2800" dirty="0">
                <a:solidFill>
                  <a:schemeClr val="tx1"/>
                </a:solidFill>
                <a:latin typeface="Arial Narrow" pitchFamily="34" charset="0"/>
              </a:rPr>
              <a:t> and medical </a:t>
            </a:r>
            <a:r>
              <a:rPr lang="es-MX" sz="2800" dirty="0" err="1">
                <a:solidFill>
                  <a:schemeClr val="tx1"/>
                </a:solidFill>
                <a:latin typeface="Arial Narrow" pitchFamily="34" charset="0"/>
              </a:rPr>
              <a:t>devices</a:t>
            </a:r>
            <a:r>
              <a:rPr lang="es-MX" sz="2800" dirty="0">
                <a:solidFill>
                  <a:schemeClr val="tx1"/>
                </a:solidFill>
                <a:latin typeface="Arial Narrow" pitchFamily="34" charset="0"/>
              </a:rPr>
              <a:t> </a:t>
            </a:r>
            <a:r>
              <a:rPr lang="es-MX" sz="2800" dirty="0" err="1">
                <a:solidFill>
                  <a:schemeClr val="tx1"/>
                </a:solidFill>
                <a:latin typeface="Arial Narrow" pitchFamily="34" charset="0"/>
              </a:rPr>
              <a:t>markets</a:t>
            </a:r>
            <a:r>
              <a:rPr lang="es-MX" sz="2800" dirty="0">
                <a:solidFill>
                  <a:schemeClr val="tx1"/>
                </a:solidFill>
                <a:latin typeface="Arial Narrow" pitchFamily="34" charset="0"/>
              </a:rPr>
              <a:t> in </a:t>
            </a:r>
            <a:r>
              <a:rPr lang="es-MX" sz="2800" dirty="0" err="1">
                <a:solidFill>
                  <a:schemeClr val="tx1"/>
                </a:solidFill>
                <a:latin typeface="Arial Narrow" pitchFamily="34" charset="0"/>
              </a:rPr>
              <a:t>other</a:t>
            </a:r>
            <a:r>
              <a:rPr lang="es-MX" sz="2800" dirty="0">
                <a:solidFill>
                  <a:schemeClr val="tx1"/>
                </a:solidFill>
                <a:latin typeface="Arial Narrow" pitchFamily="34" charset="0"/>
              </a:rPr>
              <a:t> </a:t>
            </a:r>
            <a:r>
              <a:rPr lang="es-MX" sz="2800" dirty="0" err="1" smtClean="0">
                <a:solidFill>
                  <a:schemeClr val="tx1"/>
                </a:solidFill>
                <a:latin typeface="Arial Narrow" pitchFamily="34" charset="0"/>
              </a:rPr>
              <a:t>countries</a:t>
            </a:r>
            <a:r>
              <a:rPr lang="es-MX" sz="2800" dirty="0" smtClean="0">
                <a:solidFill>
                  <a:schemeClr val="tx1"/>
                </a:solidFill>
                <a:latin typeface="Arial Narrow" pitchFamily="34" charset="0"/>
              </a:rPr>
              <a:t>.</a:t>
            </a:r>
            <a:endParaRPr lang="es-MX" sz="2800" dirty="0">
              <a:solidFill>
                <a:schemeClr val="tx1"/>
              </a:solidFill>
              <a:latin typeface="Arial Narrow" pitchFamily="34" charset="0"/>
            </a:endParaRPr>
          </a:p>
          <a:p>
            <a:pPr marL="457200" indent="-457200" algn="just">
              <a:buFont typeface="Arial" pitchFamily="34" charset="0"/>
              <a:buChar char="•"/>
            </a:pPr>
            <a:endParaRPr lang="es-ES" sz="2600" dirty="0" smtClean="0">
              <a:solidFill>
                <a:prstClr val="black"/>
              </a:solidFill>
              <a:latin typeface="Arial Narrow" pitchFamily="34" charset="0"/>
            </a:endParaRPr>
          </a:p>
          <a:p>
            <a:pPr algn="just"/>
            <a:endParaRPr lang="es-ES" sz="2600" dirty="0" smtClean="0">
              <a:solidFill>
                <a:prstClr val="black"/>
              </a:solidFill>
              <a:latin typeface="Arial Narrow" pitchFamily="34" charset="0"/>
            </a:endParaRPr>
          </a:p>
          <a:p>
            <a:pPr marL="457200" indent="-457200" algn="just">
              <a:buFont typeface="Arial" pitchFamily="34" charset="0"/>
              <a:buChar char="•"/>
            </a:pPr>
            <a:endParaRPr lang="es-ES" sz="2600" dirty="0" smtClean="0">
              <a:solidFill>
                <a:prstClr val="black"/>
              </a:solidFill>
              <a:latin typeface="Arial Narrow" pitchFamily="34" charset="0"/>
            </a:endParaRPr>
          </a:p>
        </p:txBody>
      </p:sp>
    </p:spTree>
    <p:extLst>
      <p:ext uri="{BB962C8B-B14F-4D97-AF65-F5344CB8AC3E}">
        <p14:creationId xmlns:p14="http://schemas.microsoft.com/office/powerpoint/2010/main" val="9469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611560" y="2997200"/>
            <a:ext cx="8532440" cy="1143000"/>
          </a:xfrm>
          <a:prstGeom prst="rect">
            <a:avLst/>
          </a:prstGeom>
          <a:noFill/>
          <a:ln w="9525">
            <a:solidFill>
              <a:srgbClr val="FF9900">
                <a:alpha val="61176"/>
              </a:srgb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just" fontAlgn="auto">
              <a:spcBef>
                <a:spcPts val="600"/>
              </a:spcBef>
              <a:spcAft>
                <a:spcPts val="600"/>
              </a:spcAft>
              <a:defRPr/>
            </a:pPr>
            <a:r>
              <a:rPr lang="es-ES" sz="3800" dirty="0" smtClean="0">
                <a:solidFill>
                  <a:schemeClr val="tx1"/>
                </a:solidFill>
                <a:latin typeface="Arial Narrow" pitchFamily="34" charset="0"/>
              </a:rPr>
              <a:t>V. </a:t>
            </a:r>
            <a:r>
              <a:rPr lang="es-ES" sz="3600" dirty="0" err="1">
                <a:solidFill>
                  <a:schemeClr val="tx1"/>
                </a:solidFill>
                <a:latin typeface="Arial Narrow" pitchFamily="34" charset="0"/>
              </a:rPr>
              <a:t>Actions</a:t>
            </a:r>
            <a:r>
              <a:rPr lang="es-ES" sz="3600" dirty="0">
                <a:solidFill>
                  <a:schemeClr val="tx1"/>
                </a:solidFill>
                <a:latin typeface="Arial Narrow" pitchFamily="34" charset="0"/>
              </a:rPr>
              <a:t> of International </a:t>
            </a:r>
            <a:r>
              <a:rPr lang="es-ES" sz="3600" dirty="0" err="1">
                <a:solidFill>
                  <a:schemeClr val="tx1"/>
                </a:solidFill>
                <a:latin typeface="Arial Narrow" pitchFamily="34" charset="0"/>
              </a:rPr>
              <a:t>Strategy</a:t>
            </a:r>
            <a:endParaRPr lang="es-ES" sz="3600" dirty="0">
              <a:solidFill>
                <a:schemeClr val="tx1"/>
              </a:solidFill>
              <a:latin typeface="Arial Narrow" pitchFamily="34" charset="0"/>
            </a:endParaRPr>
          </a:p>
        </p:txBody>
      </p:sp>
    </p:spTree>
    <p:extLst>
      <p:ext uri="{BB962C8B-B14F-4D97-AF65-F5344CB8AC3E}">
        <p14:creationId xmlns:p14="http://schemas.microsoft.com/office/powerpoint/2010/main" val="258370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Marcador de número de diapositiva"/>
          <p:cNvSpPr>
            <a:spLocks noGrp="1"/>
          </p:cNvSpPr>
          <p:nvPr>
            <p:ph type="sldNum" sz="quarter" idx="12"/>
          </p:nvPr>
        </p:nvSpPr>
        <p:spPr/>
        <p:txBody>
          <a:bodyPr/>
          <a:lstStyle/>
          <a:p>
            <a:pPr>
              <a:defRPr/>
            </a:pPr>
            <a:fld id="{B9F9C58F-9641-46A4-BB87-57C58836DD6F}" type="slidenum">
              <a:rPr lang="es-ES" smtClean="0">
                <a:solidFill>
                  <a:prstClr val="black">
                    <a:tint val="75000"/>
                  </a:prstClr>
                </a:solidFill>
              </a:rPr>
              <a:pPr>
                <a:defRPr/>
              </a:pPr>
              <a:t>17</a:t>
            </a:fld>
            <a:endParaRPr lang="es-ES" smtClean="0">
              <a:solidFill>
                <a:prstClr val="black">
                  <a:tint val="75000"/>
                </a:prstClr>
              </a:solidFill>
            </a:endParaRPr>
          </a:p>
        </p:txBody>
      </p:sp>
      <p:sp>
        <p:nvSpPr>
          <p:cNvPr id="18435" name="Rectangle 1"/>
          <p:cNvSpPr>
            <a:spLocks noChangeArrowheads="1"/>
          </p:cNvSpPr>
          <p:nvPr/>
        </p:nvSpPr>
        <p:spPr bwMode="auto">
          <a:xfrm>
            <a:off x="157163" y="1846199"/>
            <a:ext cx="8785225" cy="4801314"/>
          </a:xfrm>
          <a:prstGeom prst="rect">
            <a:avLst/>
          </a:prstGeom>
          <a:noFill/>
          <a:ln w="9525">
            <a:noFill/>
            <a:miter lim="800000"/>
            <a:headEnd/>
            <a:tailEnd/>
          </a:ln>
        </p:spPr>
        <p:txBody>
          <a:bodyPr>
            <a:spAutoFit/>
          </a:bodyPr>
          <a:lstStyle/>
          <a:p>
            <a:r>
              <a:rPr lang="es-MX" b="1" dirty="0">
                <a:latin typeface="Arial Narrow" pitchFamily="34" charset="0"/>
              </a:rPr>
              <a:t>Axis of </a:t>
            </a:r>
            <a:r>
              <a:rPr lang="es-MX" b="1" dirty="0" err="1">
                <a:latin typeface="Arial Narrow" pitchFamily="34" charset="0"/>
              </a:rPr>
              <a:t>modification</a:t>
            </a:r>
            <a:r>
              <a:rPr lang="es-MX" b="1" dirty="0">
                <a:latin typeface="Arial Narrow" pitchFamily="34" charset="0"/>
              </a:rPr>
              <a:t> </a:t>
            </a:r>
            <a:r>
              <a:rPr lang="es-MX" b="1" dirty="0" err="1">
                <a:latin typeface="Arial Narrow" pitchFamily="34" charset="0"/>
              </a:rPr>
              <a:t>to</a:t>
            </a:r>
            <a:r>
              <a:rPr lang="es-MX" b="1" dirty="0">
                <a:latin typeface="Arial Narrow" pitchFamily="34" charset="0"/>
              </a:rPr>
              <a:t> </a:t>
            </a:r>
            <a:r>
              <a:rPr lang="es-MX" b="1" dirty="0" err="1">
                <a:latin typeface="Arial Narrow" pitchFamily="34" charset="0"/>
              </a:rPr>
              <a:t>the</a:t>
            </a:r>
            <a:r>
              <a:rPr lang="es-MX" b="1" dirty="0">
                <a:latin typeface="Arial Narrow" pitchFamily="34" charset="0"/>
              </a:rPr>
              <a:t> </a:t>
            </a:r>
            <a:r>
              <a:rPr lang="es-MX" b="1" dirty="0" err="1">
                <a:latin typeface="Arial Narrow" pitchFamily="34" charset="0"/>
              </a:rPr>
              <a:t>Mexican</a:t>
            </a:r>
            <a:r>
              <a:rPr lang="es-MX" b="1" dirty="0">
                <a:latin typeface="Arial Narrow" pitchFamily="34" charset="0"/>
              </a:rPr>
              <a:t> </a:t>
            </a:r>
            <a:r>
              <a:rPr lang="es-MX" b="1" dirty="0" err="1">
                <a:latin typeface="Arial Narrow" pitchFamily="34" charset="0"/>
              </a:rPr>
              <a:t>regulatory</a:t>
            </a:r>
            <a:r>
              <a:rPr lang="es-MX" b="1" dirty="0">
                <a:latin typeface="Arial Narrow" pitchFamily="34" charset="0"/>
              </a:rPr>
              <a:t> </a:t>
            </a:r>
            <a:r>
              <a:rPr lang="es-MX" b="1" dirty="0" err="1">
                <a:latin typeface="Arial Narrow" pitchFamily="34" charset="0"/>
              </a:rPr>
              <a:t>framework</a:t>
            </a:r>
            <a:r>
              <a:rPr lang="es-MX" b="1" dirty="0">
                <a:latin typeface="Arial Narrow" pitchFamily="34" charset="0"/>
              </a:rPr>
              <a:t> </a:t>
            </a:r>
            <a:r>
              <a:rPr lang="es-MX" b="1" dirty="0" err="1">
                <a:latin typeface="Arial Narrow" pitchFamily="34" charset="0"/>
              </a:rPr>
              <a:t>to</a:t>
            </a:r>
            <a:r>
              <a:rPr lang="es-MX" b="1" dirty="0">
                <a:latin typeface="Arial Narrow" pitchFamily="34" charset="0"/>
              </a:rPr>
              <a:t> </a:t>
            </a:r>
            <a:r>
              <a:rPr lang="es-MX" b="1" dirty="0" err="1">
                <a:latin typeface="Arial Narrow" pitchFamily="34" charset="0"/>
              </a:rPr>
              <a:t>remove</a:t>
            </a:r>
            <a:r>
              <a:rPr lang="es-MX" b="1" dirty="0">
                <a:latin typeface="Arial Narrow" pitchFamily="34" charset="0"/>
              </a:rPr>
              <a:t> </a:t>
            </a:r>
            <a:r>
              <a:rPr lang="es-MX" b="1" dirty="0" err="1">
                <a:latin typeface="Arial Narrow" pitchFamily="34" charset="0"/>
              </a:rPr>
              <a:t>barrierts</a:t>
            </a:r>
            <a:r>
              <a:rPr lang="es-MX" b="1" dirty="0">
                <a:latin typeface="Arial Narrow" pitchFamily="34" charset="0"/>
              </a:rPr>
              <a:t> </a:t>
            </a:r>
            <a:r>
              <a:rPr lang="es-MX" b="1" dirty="0" err="1">
                <a:latin typeface="Arial Narrow" pitchFamily="34" charset="0"/>
              </a:rPr>
              <a:t>to</a:t>
            </a:r>
            <a:r>
              <a:rPr lang="es-MX" b="1" dirty="0">
                <a:latin typeface="Arial Narrow" pitchFamily="34" charset="0"/>
              </a:rPr>
              <a:t> </a:t>
            </a:r>
            <a:r>
              <a:rPr lang="es-MX" b="1" dirty="0" err="1">
                <a:latin typeface="Arial Narrow" pitchFamily="34" charset="0"/>
              </a:rPr>
              <a:t>market</a:t>
            </a:r>
            <a:r>
              <a:rPr lang="es-MX" b="1" dirty="0">
                <a:latin typeface="Arial Narrow" pitchFamily="34" charset="0"/>
              </a:rPr>
              <a:t> </a:t>
            </a:r>
            <a:r>
              <a:rPr lang="es-MX" b="1" dirty="0" err="1">
                <a:latin typeface="Arial Narrow" pitchFamily="34" charset="0"/>
              </a:rPr>
              <a:t>entry</a:t>
            </a:r>
            <a:endParaRPr lang="es-MX" dirty="0">
              <a:latin typeface="Arial Narrow" pitchFamily="34" charset="0"/>
            </a:endParaRPr>
          </a:p>
          <a:p>
            <a:pPr marL="342900" indent="-342900">
              <a:buFont typeface="+mj-lt"/>
              <a:buAutoNum type="arabicPeriod"/>
            </a:pPr>
            <a:endParaRPr lang="es-MX" dirty="0" smtClean="0">
              <a:latin typeface="Arial Narrow" pitchFamily="34" charset="0"/>
            </a:endParaRPr>
          </a:p>
          <a:p>
            <a:pPr marL="342900" indent="-342900">
              <a:buFont typeface="+mj-lt"/>
              <a:buAutoNum type="arabicPeriod"/>
            </a:pPr>
            <a:r>
              <a:rPr lang="es-MX" dirty="0" err="1" smtClean="0">
                <a:latin typeface="Arial Narrow" pitchFamily="34" charset="0"/>
              </a:rPr>
              <a:t>Certification</a:t>
            </a:r>
            <a:r>
              <a:rPr lang="es-MX" dirty="0" smtClean="0">
                <a:latin typeface="Arial Narrow" pitchFamily="34" charset="0"/>
              </a:rPr>
              <a:t> </a:t>
            </a:r>
            <a:r>
              <a:rPr lang="es-MX" dirty="0" err="1">
                <a:latin typeface="Arial Narrow" pitchFamily="34" charset="0"/>
              </a:rPr>
              <a:t>by</a:t>
            </a:r>
            <a:r>
              <a:rPr lang="es-MX" dirty="0">
                <a:latin typeface="Arial Narrow" pitchFamily="34" charset="0"/>
              </a:rPr>
              <a:t> </a:t>
            </a:r>
            <a:r>
              <a:rPr lang="es-MX" dirty="0" err="1">
                <a:latin typeface="Arial Narrow" pitchFamily="34" charset="0"/>
              </a:rPr>
              <a:t>the</a:t>
            </a:r>
            <a:r>
              <a:rPr lang="es-MX" dirty="0">
                <a:latin typeface="Arial Narrow" pitchFamily="34" charset="0"/>
              </a:rPr>
              <a:t> Pan American </a:t>
            </a:r>
            <a:r>
              <a:rPr lang="es-MX" dirty="0" err="1">
                <a:latin typeface="Arial Narrow" pitchFamily="34" charset="0"/>
              </a:rPr>
              <a:t>Health</a:t>
            </a:r>
            <a:r>
              <a:rPr lang="es-MX" dirty="0">
                <a:latin typeface="Arial Narrow" pitchFamily="34" charset="0"/>
              </a:rPr>
              <a:t> </a:t>
            </a:r>
            <a:r>
              <a:rPr lang="es-MX" dirty="0" err="1">
                <a:latin typeface="Arial Narrow" pitchFamily="34" charset="0"/>
              </a:rPr>
              <a:t>Organization</a:t>
            </a:r>
            <a:r>
              <a:rPr lang="es-MX" dirty="0">
                <a:latin typeface="Arial Narrow" pitchFamily="34" charset="0"/>
              </a:rPr>
              <a:t> </a:t>
            </a:r>
            <a:r>
              <a:rPr lang="es-MX" dirty="0" smtClean="0">
                <a:latin typeface="Arial Narrow" pitchFamily="34" charset="0"/>
              </a:rPr>
              <a:t>(PAHO).</a:t>
            </a:r>
            <a:endParaRPr lang="es-MX" dirty="0">
              <a:latin typeface="Arial Narrow" pitchFamily="34" charset="0"/>
            </a:endParaRPr>
          </a:p>
          <a:p>
            <a:pPr marL="342900" indent="-342900">
              <a:buFont typeface="+mj-lt"/>
              <a:buAutoNum type="arabicPeriod"/>
            </a:pPr>
            <a:r>
              <a:rPr lang="es-MX" dirty="0" err="1">
                <a:latin typeface="Arial Narrow" pitchFamily="34" charset="0"/>
              </a:rPr>
              <a:t>Vaccines</a:t>
            </a:r>
            <a:r>
              <a:rPr lang="es-MX" dirty="0">
                <a:latin typeface="Arial Narrow" pitchFamily="34" charset="0"/>
              </a:rPr>
              <a:t> and </a:t>
            </a:r>
            <a:r>
              <a:rPr lang="es-MX" dirty="0" err="1">
                <a:latin typeface="Arial Narrow" pitchFamily="34" charset="0"/>
              </a:rPr>
              <a:t>drug</a:t>
            </a:r>
            <a:r>
              <a:rPr lang="es-MX" dirty="0">
                <a:latin typeface="Arial Narrow" pitchFamily="34" charset="0"/>
              </a:rPr>
              <a:t> </a:t>
            </a:r>
            <a:r>
              <a:rPr lang="es-MX" dirty="0" err="1">
                <a:latin typeface="Arial Narrow" pitchFamily="34" charset="0"/>
              </a:rPr>
              <a:t>recognition</a:t>
            </a:r>
            <a:r>
              <a:rPr lang="es-MX" dirty="0">
                <a:latin typeface="Arial Narrow" pitchFamily="34" charset="0"/>
              </a:rPr>
              <a:t> </a:t>
            </a:r>
            <a:r>
              <a:rPr lang="es-MX" dirty="0" err="1">
                <a:latin typeface="Arial Narrow" pitchFamily="34" charset="0"/>
              </a:rPr>
              <a:t>by</a:t>
            </a:r>
            <a:r>
              <a:rPr lang="es-MX" dirty="0">
                <a:latin typeface="Arial Narrow" pitchFamily="34" charset="0"/>
              </a:rPr>
              <a:t> </a:t>
            </a:r>
            <a:r>
              <a:rPr lang="es-MX" dirty="0" smtClean="0">
                <a:latin typeface="Arial Narrow" pitchFamily="34" charset="0"/>
              </a:rPr>
              <a:t>WHO.</a:t>
            </a:r>
            <a:endParaRPr lang="es-MX" dirty="0">
              <a:latin typeface="Arial Narrow" pitchFamily="34" charset="0"/>
            </a:endParaRPr>
          </a:p>
          <a:p>
            <a:pPr marL="342900" indent="-342900">
              <a:buFont typeface="+mj-lt"/>
              <a:buAutoNum type="arabicPeriod"/>
            </a:pPr>
            <a:r>
              <a:rPr lang="es-MX" dirty="0">
                <a:latin typeface="Arial Narrow" pitchFamily="34" charset="0"/>
              </a:rPr>
              <a:t>PICS </a:t>
            </a:r>
            <a:r>
              <a:rPr lang="es-MX" dirty="0" err="1">
                <a:latin typeface="Arial Narrow" pitchFamily="34" charset="0"/>
              </a:rPr>
              <a:t>membership</a:t>
            </a:r>
            <a:r>
              <a:rPr lang="es-MX" dirty="0">
                <a:latin typeface="Arial Narrow" pitchFamily="34" charset="0"/>
              </a:rPr>
              <a:t> </a:t>
            </a:r>
            <a:r>
              <a:rPr lang="es-MX" dirty="0" err="1" smtClean="0">
                <a:latin typeface="Arial Narrow" pitchFamily="34" charset="0"/>
              </a:rPr>
              <a:t>process</a:t>
            </a:r>
            <a:r>
              <a:rPr lang="es-MX" dirty="0" smtClean="0">
                <a:latin typeface="Arial Narrow" pitchFamily="34" charset="0"/>
              </a:rPr>
              <a:t>.</a:t>
            </a:r>
            <a:endParaRPr lang="es-MX" dirty="0">
              <a:latin typeface="Arial Narrow" pitchFamily="34" charset="0"/>
            </a:endParaRPr>
          </a:p>
          <a:p>
            <a:pPr marL="342900" indent="-342900">
              <a:buFont typeface="+mj-lt"/>
              <a:buAutoNum type="arabicPeriod"/>
            </a:pPr>
            <a:r>
              <a:rPr lang="es-MX" dirty="0" err="1">
                <a:latin typeface="Arial Narrow" pitchFamily="34" charset="0"/>
              </a:rPr>
              <a:t>Participation</a:t>
            </a:r>
            <a:r>
              <a:rPr lang="es-MX" dirty="0">
                <a:latin typeface="Arial Narrow" pitchFamily="34" charset="0"/>
              </a:rPr>
              <a:t> in </a:t>
            </a:r>
            <a:r>
              <a:rPr lang="es-MX" dirty="0" err="1">
                <a:latin typeface="Arial Narrow" pitchFamily="34" charset="0"/>
              </a:rPr>
              <a:t>the</a:t>
            </a:r>
            <a:r>
              <a:rPr lang="es-MX" dirty="0">
                <a:latin typeface="Arial Narrow" pitchFamily="34" charset="0"/>
              </a:rPr>
              <a:t> International Medical </a:t>
            </a:r>
            <a:r>
              <a:rPr lang="es-MX" dirty="0" err="1">
                <a:latin typeface="Arial Narrow" pitchFamily="34" charset="0"/>
              </a:rPr>
              <a:t>Devices</a:t>
            </a:r>
            <a:r>
              <a:rPr lang="es-MX" dirty="0">
                <a:latin typeface="Arial Narrow" pitchFamily="34" charset="0"/>
              </a:rPr>
              <a:t> </a:t>
            </a:r>
            <a:r>
              <a:rPr lang="es-MX" dirty="0" err="1">
                <a:latin typeface="Arial Narrow" pitchFamily="34" charset="0"/>
              </a:rPr>
              <a:t>Regulation</a:t>
            </a:r>
            <a:r>
              <a:rPr lang="es-MX" dirty="0">
                <a:latin typeface="Arial Narrow" pitchFamily="34" charset="0"/>
              </a:rPr>
              <a:t> </a:t>
            </a:r>
            <a:r>
              <a:rPr lang="es-MX" dirty="0" err="1">
                <a:latin typeface="Arial Narrow" pitchFamily="34" charset="0"/>
              </a:rPr>
              <a:t>Forum</a:t>
            </a:r>
            <a:r>
              <a:rPr lang="es-MX" dirty="0">
                <a:latin typeface="Arial Narrow" pitchFamily="34" charset="0"/>
              </a:rPr>
              <a:t> (IMDRF</a:t>
            </a:r>
            <a:r>
              <a:rPr lang="es-MX" dirty="0" smtClean="0">
                <a:latin typeface="Arial Narrow" pitchFamily="34" charset="0"/>
              </a:rPr>
              <a:t>).</a:t>
            </a:r>
          </a:p>
          <a:p>
            <a:pPr marL="342900" indent="-342900">
              <a:buFont typeface="+mj-lt"/>
              <a:buAutoNum type="arabicPeriod"/>
            </a:pPr>
            <a:r>
              <a:rPr lang="en-US" dirty="0">
                <a:latin typeface="Arial Narrow" pitchFamily="34" charset="0"/>
              </a:rPr>
              <a:t>Strong protection of intellectual property </a:t>
            </a:r>
            <a:r>
              <a:rPr lang="en-US" dirty="0" smtClean="0">
                <a:latin typeface="Arial Narrow" pitchFamily="34" charset="0"/>
              </a:rPr>
              <a:t>rights.</a:t>
            </a:r>
            <a:endParaRPr lang="es-MX" dirty="0" smtClean="0">
              <a:latin typeface="Arial Narrow" pitchFamily="34" charset="0"/>
            </a:endParaRPr>
          </a:p>
          <a:p>
            <a:endParaRPr lang="es-MX" dirty="0">
              <a:latin typeface="Arial Narrow" pitchFamily="34" charset="0"/>
            </a:endParaRPr>
          </a:p>
          <a:p>
            <a:r>
              <a:rPr lang="es-MX" b="1" dirty="0">
                <a:latin typeface="Arial Narrow" pitchFamily="34" charset="0"/>
              </a:rPr>
              <a:t>Axis of </a:t>
            </a:r>
            <a:r>
              <a:rPr lang="es-MX" b="1" dirty="0" err="1">
                <a:latin typeface="Arial Narrow" pitchFamily="34" charset="0"/>
              </a:rPr>
              <a:t>Increasing</a:t>
            </a:r>
            <a:r>
              <a:rPr lang="es-MX" b="1" dirty="0">
                <a:latin typeface="Arial Narrow" pitchFamily="34" charset="0"/>
              </a:rPr>
              <a:t> </a:t>
            </a:r>
            <a:r>
              <a:rPr lang="es-MX" b="1" dirty="0" err="1">
                <a:latin typeface="Arial Narrow" pitchFamily="34" charset="0"/>
              </a:rPr>
              <a:t>access</a:t>
            </a:r>
            <a:r>
              <a:rPr lang="es-MX" b="1" dirty="0">
                <a:latin typeface="Arial Narrow" pitchFamily="34" charset="0"/>
              </a:rPr>
              <a:t> of </a:t>
            </a:r>
            <a:r>
              <a:rPr lang="es-MX" b="1" dirty="0" err="1">
                <a:latin typeface="Arial Narrow" pitchFamily="34" charset="0"/>
              </a:rPr>
              <a:t>population</a:t>
            </a:r>
            <a:r>
              <a:rPr lang="es-MX" b="1" dirty="0">
                <a:latin typeface="Arial Narrow" pitchFamily="34" charset="0"/>
              </a:rPr>
              <a:t> </a:t>
            </a:r>
            <a:r>
              <a:rPr lang="es-MX" b="1" dirty="0" err="1">
                <a:latin typeface="Arial Narrow" pitchFamily="34" charset="0"/>
              </a:rPr>
              <a:t>to</a:t>
            </a:r>
            <a:r>
              <a:rPr lang="es-MX" b="1" dirty="0">
                <a:latin typeface="Arial Narrow" pitchFamily="34" charset="0"/>
              </a:rPr>
              <a:t> </a:t>
            </a:r>
            <a:r>
              <a:rPr lang="es-MX" b="1" dirty="0" err="1">
                <a:latin typeface="Arial Narrow" pitchFamily="34" charset="0"/>
              </a:rPr>
              <a:t>innovative</a:t>
            </a:r>
            <a:r>
              <a:rPr lang="es-MX" b="1" dirty="0">
                <a:latin typeface="Arial Narrow" pitchFamily="34" charset="0"/>
              </a:rPr>
              <a:t> </a:t>
            </a:r>
            <a:r>
              <a:rPr lang="es-MX" b="1" dirty="0" err="1">
                <a:latin typeface="Arial Narrow" pitchFamily="34" charset="0"/>
              </a:rPr>
              <a:t>health</a:t>
            </a:r>
            <a:r>
              <a:rPr lang="es-MX" b="1" dirty="0">
                <a:latin typeface="Arial Narrow" pitchFamily="34" charset="0"/>
              </a:rPr>
              <a:t> </a:t>
            </a:r>
            <a:r>
              <a:rPr lang="es-MX" b="1" dirty="0" err="1">
                <a:latin typeface="Arial Narrow" pitchFamily="34" charset="0"/>
              </a:rPr>
              <a:t>supplies</a:t>
            </a:r>
            <a:r>
              <a:rPr lang="es-MX" b="1" dirty="0">
                <a:latin typeface="Arial Narrow" pitchFamily="34" charset="0"/>
              </a:rPr>
              <a:t>.</a:t>
            </a:r>
            <a:endParaRPr lang="es-MX" dirty="0">
              <a:latin typeface="Arial Narrow" pitchFamily="34" charset="0"/>
            </a:endParaRPr>
          </a:p>
          <a:p>
            <a:pPr marL="342900" indent="-342900">
              <a:buFont typeface="+mj-lt"/>
              <a:buAutoNum type="arabicPeriod"/>
            </a:pPr>
            <a:endParaRPr lang="es-MX" dirty="0" smtClean="0">
              <a:latin typeface="Arial Narrow" pitchFamily="34" charset="0"/>
            </a:endParaRPr>
          </a:p>
          <a:p>
            <a:pPr marL="342900" indent="-342900">
              <a:buFont typeface="+mj-lt"/>
              <a:buAutoNum type="arabicPeriod"/>
            </a:pPr>
            <a:r>
              <a:rPr lang="es-MX" dirty="0" err="1" smtClean="0">
                <a:latin typeface="Arial Narrow" pitchFamily="34" charset="0"/>
              </a:rPr>
              <a:t>Agreement</a:t>
            </a:r>
            <a:r>
              <a:rPr lang="es-MX" dirty="0" smtClean="0">
                <a:latin typeface="Arial Narrow" pitchFamily="34" charset="0"/>
              </a:rPr>
              <a:t> </a:t>
            </a:r>
            <a:r>
              <a:rPr lang="es-MX" dirty="0" err="1">
                <a:latin typeface="Arial Narrow" pitchFamily="34" charset="0"/>
              </a:rPr>
              <a:t>for</a:t>
            </a:r>
            <a:r>
              <a:rPr lang="es-MX" dirty="0">
                <a:latin typeface="Arial Narrow" pitchFamily="34" charset="0"/>
              </a:rPr>
              <a:t> </a:t>
            </a:r>
            <a:r>
              <a:rPr lang="es-MX" dirty="0" err="1">
                <a:latin typeface="Arial Narrow" pitchFamily="34" charset="0"/>
              </a:rPr>
              <a:t>the</a:t>
            </a:r>
            <a:r>
              <a:rPr lang="es-MX" dirty="0">
                <a:latin typeface="Arial Narrow" pitchFamily="34" charset="0"/>
              </a:rPr>
              <a:t> </a:t>
            </a:r>
            <a:r>
              <a:rPr lang="es-MX" dirty="0" err="1">
                <a:latin typeface="Arial Narrow" pitchFamily="34" charset="0"/>
              </a:rPr>
              <a:t>Promotion</a:t>
            </a:r>
            <a:r>
              <a:rPr lang="es-MX" dirty="0">
                <a:latin typeface="Arial Narrow" pitchFamily="34" charset="0"/>
              </a:rPr>
              <a:t> of </a:t>
            </a:r>
            <a:r>
              <a:rPr lang="es-MX" dirty="0" err="1" smtClean="0">
                <a:latin typeface="Arial Narrow" pitchFamily="34" charset="0"/>
              </a:rPr>
              <a:t>Innovation</a:t>
            </a:r>
            <a:r>
              <a:rPr lang="es-MX" dirty="0" smtClean="0">
                <a:latin typeface="Arial Narrow" pitchFamily="34" charset="0"/>
              </a:rPr>
              <a:t>.</a:t>
            </a:r>
            <a:endParaRPr lang="es-MX" dirty="0">
              <a:latin typeface="Arial Narrow" pitchFamily="34" charset="0"/>
            </a:endParaRPr>
          </a:p>
          <a:p>
            <a:pPr marL="342900" indent="-342900">
              <a:buFont typeface="+mj-lt"/>
              <a:buAutoNum type="arabicPeriod"/>
            </a:pPr>
            <a:r>
              <a:rPr lang="es-MX" dirty="0" err="1">
                <a:latin typeface="Arial Narrow" pitchFamily="34" charset="0"/>
              </a:rPr>
              <a:t>Recognition</a:t>
            </a:r>
            <a:r>
              <a:rPr lang="es-MX" dirty="0">
                <a:latin typeface="Arial Narrow" pitchFamily="34" charset="0"/>
              </a:rPr>
              <a:t> of </a:t>
            </a:r>
            <a:r>
              <a:rPr lang="es-MX" dirty="0" err="1">
                <a:latin typeface="Arial Narrow" pitchFamily="34" charset="0"/>
              </a:rPr>
              <a:t>Certification</a:t>
            </a:r>
            <a:r>
              <a:rPr lang="es-MX" dirty="0">
                <a:latin typeface="Arial Narrow" pitchFamily="34" charset="0"/>
              </a:rPr>
              <a:t> of </a:t>
            </a:r>
            <a:r>
              <a:rPr lang="es-MX" dirty="0" err="1">
                <a:latin typeface="Arial Narrow" pitchFamily="34" charset="0"/>
              </a:rPr>
              <a:t>Good</a:t>
            </a:r>
            <a:r>
              <a:rPr lang="es-MX" dirty="0">
                <a:latin typeface="Arial Narrow" pitchFamily="34" charset="0"/>
              </a:rPr>
              <a:t> </a:t>
            </a:r>
            <a:r>
              <a:rPr lang="es-MX" dirty="0" err="1">
                <a:latin typeface="Arial Narrow" pitchFamily="34" charset="0"/>
              </a:rPr>
              <a:t>Manufacturing</a:t>
            </a:r>
            <a:r>
              <a:rPr lang="es-MX" dirty="0">
                <a:latin typeface="Arial Narrow" pitchFamily="34" charset="0"/>
              </a:rPr>
              <a:t> </a:t>
            </a:r>
            <a:r>
              <a:rPr lang="es-MX" dirty="0" err="1" smtClean="0">
                <a:latin typeface="Arial Narrow" pitchFamily="34" charset="0"/>
              </a:rPr>
              <a:t>Practices</a:t>
            </a:r>
            <a:r>
              <a:rPr lang="es-MX" dirty="0" smtClean="0">
                <a:latin typeface="Arial Narrow" pitchFamily="34" charset="0"/>
              </a:rPr>
              <a:t> (GMP).</a:t>
            </a:r>
            <a:endParaRPr lang="es-MX" dirty="0">
              <a:latin typeface="Arial Narrow" pitchFamily="34" charset="0"/>
            </a:endParaRPr>
          </a:p>
          <a:p>
            <a:pPr marL="342900" indent="-342900">
              <a:buFont typeface="+mj-lt"/>
              <a:buAutoNum type="arabicPeriod"/>
            </a:pPr>
            <a:r>
              <a:rPr lang="es-MX" dirty="0" err="1">
                <a:latin typeface="Arial Narrow" pitchFamily="34" charset="0"/>
              </a:rPr>
              <a:t>Equivalence</a:t>
            </a:r>
            <a:r>
              <a:rPr lang="es-MX" dirty="0">
                <a:latin typeface="Arial Narrow" pitchFamily="34" charset="0"/>
              </a:rPr>
              <a:t> </a:t>
            </a:r>
            <a:r>
              <a:rPr lang="es-MX" dirty="0" err="1" smtClean="0">
                <a:latin typeface="Arial Narrow" pitchFamily="34" charset="0"/>
              </a:rPr>
              <a:t>Agreements</a:t>
            </a:r>
            <a:r>
              <a:rPr lang="es-MX" dirty="0" smtClean="0">
                <a:latin typeface="Arial Narrow" pitchFamily="34" charset="0"/>
              </a:rPr>
              <a:t>.</a:t>
            </a:r>
            <a:endParaRPr lang="es-MX" dirty="0">
              <a:latin typeface="Arial Narrow" pitchFamily="34" charset="0"/>
            </a:endParaRPr>
          </a:p>
          <a:p>
            <a:pPr marL="342900" indent="-342900">
              <a:buFont typeface="+mj-lt"/>
              <a:buAutoNum type="arabicPeriod"/>
            </a:pPr>
            <a:r>
              <a:rPr lang="es-MX" dirty="0" err="1">
                <a:latin typeface="Arial Narrow" pitchFamily="34" charset="0"/>
              </a:rPr>
              <a:t>Recognition</a:t>
            </a:r>
            <a:r>
              <a:rPr lang="es-MX" dirty="0">
                <a:latin typeface="Arial Narrow" pitchFamily="34" charset="0"/>
              </a:rPr>
              <a:t> of </a:t>
            </a:r>
            <a:r>
              <a:rPr lang="es-MX" dirty="0" err="1">
                <a:latin typeface="Arial Narrow" pitchFamily="34" charset="0"/>
              </a:rPr>
              <a:t>Mexican</a:t>
            </a:r>
            <a:r>
              <a:rPr lang="es-MX" dirty="0">
                <a:latin typeface="Arial Narrow" pitchFamily="34" charset="0"/>
              </a:rPr>
              <a:t> </a:t>
            </a:r>
            <a:r>
              <a:rPr lang="es-MX" dirty="0" err="1">
                <a:latin typeface="Arial Narrow" pitchFamily="34" charset="0"/>
              </a:rPr>
              <a:t>sanitary</a:t>
            </a:r>
            <a:r>
              <a:rPr lang="es-MX" dirty="0">
                <a:latin typeface="Arial Narrow" pitchFamily="34" charset="0"/>
              </a:rPr>
              <a:t> </a:t>
            </a:r>
            <a:r>
              <a:rPr lang="es-MX" dirty="0" err="1">
                <a:latin typeface="Arial Narrow" pitchFamily="34" charset="0"/>
              </a:rPr>
              <a:t>registries</a:t>
            </a:r>
            <a:r>
              <a:rPr lang="es-MX" dirty="0">
                <a:latin typeface="Arial Narrow" pitchFamily="34" charset="0"/>
              </a:rPr>
              <a:t> in </a:t>
            </a:r>
            <a:r>
              <a:rPr lang="es-MX" dirty="0" err="1">
                <a:latin typeface="Arial Narrow" pitchFamily="34" charset="0"/>
              </a:rPr>
              <a:t>other</a:t>
            </a:r>
            <a:r>
              <a:rPr lang="es-MX" dirty="0">
                <a:latin typeface="Arial Narrow" pitchFamily="34" charset="0"/>
              </a:rPr>
              <a:t> </a:t>
            </a:r>
            <a:r>
              <a:rPr lang="es-MX" dirty="0" err="1">
                <a:latin typeface="Arial Narrow" pitchFamily="34" charset="0"/>
              </a:rPr>
              <a:t>countries</a:t>
            </a:r>
            <a:r>
              <a:rPr lang="es-MX" dirty="0">
                <a:latin typeface="Arial Narrow" pitchFamily="34" charset="0"/>
              </a:rPr>
              <a:t>.</a:t>
            </a:r>
          </a:p>
          <a:p>
            <a:pPr marL="342900" indent="-342900">
              <a:buFont typeface="+mj-lt"/>
              <a:buAutoNum type="arabicPeriod"/>
            </a:pPr>
            <a:r>
              <a:rPr lang="es-MX" dirty="0" err="1" smtClean="0">
                <a:latin typeface="Arial Narrow" pitchFamily="34" charset="0"/>
              </a:rPr>
              <a:t>Pacific</a:t>
            </a:r>
            <a:r>
              <a:rPr lang="es-MX" dirty="0" smtClean="0">
                <a:latin typeface="Arial Narrow" pitchFamily="34" charset="0"/>
              </a:rPr>
              <a:t> Alliance.</a:t>
            </a:r>
          </a:p>
          <a:p>
            <a:pPr marL="342900" indent="-342900">
              <a:buFont typeface="+mj-lt"/>
              <a:buAutoNum type="arabicPeriod"/>
            </a:pPr>
            <a:r>
              <a:rPr lang="en-US" dirty="0">
                <a:latin typeface="Arial Narrow" pitchFamily="34" charset="0"/>
              </a:rPr>
              <a:t>Agreements  of Confidentiality and Cooperation Agreements between COFEPRIS and other sanitary </a:t>
            </a:r>
            <a:r>
              <a:rPr lang="en-US" dirty="0" smtClean="0">
                <a:latin typeface="Arial Narrow" pitchFamily="34" charset="0"/>
              </a:rPr>
              <a:t>agencies.</a:t>
            </a:r>
            <a:endParaRPr lang="es-MX" dirty="0">
              <a:latin typeface="Arial Narrow" pitchFamily="34" charset="0"/>
            </a:endParaRPr>
          </a:p>
        </p:txBody>
      </p:sp>
      <p:sp>
        <p:nvSpPr>
          <p:cNvPr id="20" name="19 Rectángulo"/>
          <p:cNvSpPr/>
          <p:nvPr/>
        </p:nvSpPr>
        <p:spPr>
          <a:xfrm>
            <a:off x="251520" y="1124744"/>
            <a:ext cx="6984776" cy="523220"/>
          </a:xfrm>
          <a:prstGeom prst="rect">
            <a:avLst/>
          </a:prstGeom>
        </p:spPr>
        <p:txBody>
          <a:bodyPr wrap="square">
            <a:spAutoFit/>
          </a:bodyPr>
          <a:lstStyle/>
          <a:p>
            <a:pPr>
              <a:defRPr/>
            </a:pPr>
            <a:r>
              <a:rPr lang="es-ES" sz="2800" b="1" dirty="0" err="1" smtClean="0">
                <a:solidFill>
                  <a:prstClr val="black"/>
                </a:solidFill>
                <a:latin typeface="Arial Narrow" pitchFamily="34" charset="0"/>
              </a:rPr>
              <a:t>Actions</a:t>
            </a:r>
            <a:r>
              <a:rPr lang="es-ES" sz="2800" b="1" dirty="0" smtClean="0">
                <a:solidFill>
                  <a:prstClr val="black"/>
                </a:solidFill>
                <a:latin typeface="Arial Narrow" pitchFamily="34" charset="0"/>
              </a:rPr>
              <a:t> of </a:t>
            </a:r>
            <a:r>
              <a:rPr lang="es-ES" sz="2800" b="1" dirty="0" err="1" smtClean="0">
                <a:solidFill>
                  <a:prstClr val="black"/>
                </a:solidFill>
                <a:latin typeface="Arial Narrow" pitchFamily="34" charset="0"/>
              </a:rPr>
              <a:t>the</a:t>
            </a:r>
            <a:r>
              <a:rPr lang="es-ES" sz="2800" b="1" dirty="0" smtClean="0">
                <a:solidFill>
                  <a:prstClr val="black"/>
                </a:solidFill>
                <a:latin typeface="Arial Narrow" pitchFamily="34" charset="0"/>
              </a:rPr>
              <a:t> International </a:t>
            </a:r>
            <a:r>
              <a:rPr lang="es-ES" sz="2800" b="1" dirty="0" err="1" smtClean="0">
                <a:solidFill>
                  <a:prstClr val="black"/>
                </a:solidFill>
                <a:latin typeface="Arial Narrow" pitchFamily="34" charset="0"/>
              </a:rPr>
              <a:t>Strategy</a:t>
            </a:r>
            <a:endParaRPr lang="es-ES" sz="2800" b="1" dirty="0">
              <a:solidFill>
                <a:prstClr val="black"/>
              </a:solidFill>
              <a:latin typeface="Arial Narrow" pitchFamily="34" charset="0"/>
            </a:endParaRPr>
          </a:p>
        </p:txBody>
      </p:sp>
    </p:spTree>
    <p:extLst>
      <p:ext uri="{BB962C8B-B14F-4D97-AF65-F5344CB8AC3E}">
        <p14:creationId xmlns:p14="http://schemas.microsoft.com/office/powerpoint/2010/main" val="248049738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611560" y="2636912"/>
            <a:ext cx="8532440" cy="1503288"/>
          </a:xfrm>
          <a:prstGeom prst="rect">
            <a:avLst/>
          </a:prstGeom>
          <a:noFill/>
          <a:ln w="9525">
            <a:solidFill>
              <a:srgbClr val="FF9900">
                <a:alpha val="61176"/>
              </a:srgb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s-MX" sz="3800" dirty="0" err="1" smtClean="0">
                <a:solidFill>
                  <a:prstClr val="black"/>
                </a:solidFill>
                <a:latin typeface="Arial Narrow" pitchFamily="34" charset="0"/>
              </a:rPr>
              <a:t>Modification</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to</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the</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Mexican</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regulatory</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framework</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to</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remove</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barrier</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to</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market</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entry</a:t>
            </a:r>
            <a:endParaRPr lang="es-MX" sz="3800" dirty="0" smtClean="0">
              <a:solidFill>
                <a:prstClr val="black"/>
              </a:solidFill>
              <a:latin typeface="Arial Narrow" pitchFamily="34" charset="0"/>
            </a:endParaRPr>
          </a:p>
        </p:txBody>
      </p:sp>
    </p:spTree>
    <p:extLst>
      <p:ext uri="{BB962C8B-B14F-4D97-AF65-F5344CB8AC3E}">
        <p14:creationId xmlns:p14="http://schemas.microsoft.com/office/powerpoint/2010/main" val="156137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07504" y="1124744"/>
            <a:ext cx="8892283" cy="5616624"/>
          </a:xfrm>
        </p:spPr>
        <p:txBody>
          <a:bodyPr/>
          <a:lstStyle/>
          <a:p>
            <a:pPr marL="0" indent="0" algn="just">
              <a:spcBef>
                <a:spcPts val="0"/>
              </a:spcBef>
              <a:buNone/>
            </a:pPr>
            <a:r>
              <a:rPr lang="es-MX" sz="2000" b="1" dirty="0" err="1">
                <a:latin typeface="Arial Narrow" pitchFamily="34" charset="0"/>
              </a:rPr>
              <a:t>Modification</a:t>
            </a:r>
            <a:r>
              <a:rPr lang="es-MX" sz="2000" b="1" dirty="0">
                <a:latin typeface="Arial Narrow" pitchFamily="34" charset="0"/>
              </a:rPr>
              <a:t> </a:t>
            </a:r>
            <a:r>
              <a:rPr lang="es-MX" sz="2000" b="1" dirty="0" err="1">
                <a:latin typeface="Arial Narrow" pitchFamily="34" charset="0"/>
              </a:rPr>
              <a:t>to</a:t>
            </a:r>
            <a:r>
              <a:rPr lang="es-MX" sz="2000" b="1" dirty="0">
                <a:latin typeface="Arial Narrow" pitchFamily="34" charset="0"/>
              </a:rPr>
              <a:t> </a:t>
            </a:r>
            <a:r>
              <a:rPr lang="es-MX" sz="2000" b="1" dirty="0" err="1">
                <a:latin typeface="Arial Narrow" pitchFamily="34" charset="0"/>
              </a:rPr>
              <a:t>the</a:t>
            </a:r>
            <a:r>
              <a:rPr lang="es-MX" sz="2000" b="1" dirty="0">
                <a:latin typeface="Arial Narrow" pitchFamily="34" charset="0"/>
              </a:rPr>
              <a:t> </a:t>
            </a:r>
            <a:r>
              <a:rPr lang="es-MX" sz="2000" b="1" dirty="0" err="1">
                <a:latin typeface="Arial Narrow" pitchFamily="34" charset="0"/>
              </a:rPr>
              <a:t>Mexican</a:t>
            </a:r>
            <a:r>
              <a:rPr lang="es-MX" sz="2000" b="1" dirty="0">
                <a:latin typeface="Arial Narrow" pitchFamily="34" charset="0"/>
              </a:rPr>
              <a:t> </a:t>
            </a:r>
            <a:r>
              <a:rPr lang="es-MX" sz="2000" b="1" dirty="0" err="1">
                <a:latin typeface="Arial Narrow" pitchFamily="34" charset="0"/>
              </a:rPr>
              <a:t>regulatory</a:t>
            </a:r>
            <a:r>
              <a:rPr lang="es-MX" sz="2000" b="1" dirty="0">
                <a:latin typeface="Arial Narrow" pitchFamily="34" charset="0"/>
              </a:rPr>
              <a:t> </a:t>
            </a:r>
            <a:r>
              <a:rPr lang="es-MX" sz="2000" b="1" dirty="0" err="1">
                <a:latin typeface="Arial Narrow" pitchFamily="34" charset="0"/>
              </a:rPr>
              <a:t>framework</a:t>
            </a:r>
            <a:r>
              <a:rPr lang="es-MX" sz="2000" b="1" dirty="0">
                <a:solidFill>
                  <a:prstClr val="black"/>
                </a:solidFill>
                <a:latin typeface="Arial Narrow" pitchFamily="34" charset="0"/>
              </a:rPr>
              <a:t>: Certificación </a:t>
            </a:r>
            <a:r>
              <a:rPr lang="es-MX" sz="2000" b="1" dirty="0" err="1">
                <a:solidFill>
                  <a:prstClr val="black"/>
                </a:solidFill>
                <a:latin typeface="Arial Narrow" pitchFamily="34" charset="0"/>
              </a:rPr>
              <a:t>by</a:t>
            </a:r>
            <a:r>
              <a:rPr lang="es-MX" sz="2000" b="1" dirty="0">
                <a:solidFill>
                  <a:prstClr val="black"/>
                </a:solidFill>
                <a:latin typeface="Arial Narrow" pitchFamily="34" charset="0"/>
              </a:rPr>
              <a:t> PAHO</a:t>
            </a:r>
          </a:p>
          <a:p>
            <a:pPr marL="0" indent="0" algn="just">
              <a:spcBef>
                <a:spcPts val="0"/>
              </a:spcBef>
              <a:buNone/>
            </a:pPr>
            <a:endParaRPr lang="es-MX" sz="1000" dirty="0" smtClean="0">
              <a:latin typeface="Arial Narrow" pitchFamily="34" charset="0"/>
            </a:endParaRPr>
          </a:p>
          <a:p>
            <a:pPr algn="just">
              <a:spcBef>
                <a:spcPts val="0"/>
              </a:spcBef>
            </a:pPr>
            <a:r>
              <a:rPr lang="es-MX" sz="2000" dirty="0" smtClean="0">
                <a:latin typeface="Arial Narrow" pitchFamily="34" charset="0"/>
              </a:rPr>
              <a:t>In June 2012, COFEPRIS </a:t>
            </a:r>
            <a:r>
              <a:rPr lang="es-MX" sz="2000" dirty="0" err="1" smtClean="0">
                <a:latin typeface="Arial Narrow" pitchFamily="34" charset="0"/>
              </a:rPr>
              <a:t>was</a:t>
            </a:r>
            <a:r>
              <a:rPr lang="es-MX" sz="2000" dirty="0" smtClean="0">
                <a:latin typeface="Arial Narrow" pitchFamily="34" charset="0"/>
              </a:rPr>
              <a:t> </a:t>
            </a:r>
            <a:r>
              <a:rPr lang="es-MX" sz="2000" dirty="0" err="1" smtClean="0">
                <a:latin typeface="Arial Narrow" pitchFamily="34" charset="0"/>
              </a:rPr>
              <a:t>recognized</a:t>
            </a:r>
            <a:r>
              <a:rPr lang="es-MX" sz="2000" dirty="0" smtClean="0">
                <a:latin typeface="Arial Narrow" pitchFamily="34" charset="0"/>
              </a:rPr>
              <a:t> </a:t>
            </a:r>
            <a:r>
              <a:rPr lang="es-MX" sz="2000" dirty="0" err="1" smtClean="0">
                <a:latin typeface="Arial Narrow" pitchFamily="34" charset="0"/>
              </a:rPr>
              <a:t>by</a:t>
            </a:r>
            <a:r>
              <a:rPr lang="es-MX" sz="2000" dirty="0" smtClean="0">
                <a:latin typeface="Arial Narrow" pitchFamily="34" charset="0"/>
              </a:rPr>
              <a:t> PAHO </a:t>
            </a:r>
            <a:r>
              <a:rPr lang="es-MX" sz="2000" dirty="0" err="1" smtClean="0">
                <a:latin typeface="Arial Narrow" pitchFamily="34" charset="0"/>
              </a:rPr>
              <a:t>due</a:t>
            </a:r>
            <a:r>
              <a:rPr lang="es-MX" sz="2000" dirty="0" smtClean="0">
                <a:latin typeface="Arial Narrow" pitchFamily="34" charset="0"/>
              </a:rPr>
              <a:t> </a:t>
            </a:r>
            <a:r>
              <a:rPr lang="es-MX" sz="2000" dirty="0" err="1">
                <a:latin typeface="Arial Narrow" pitchFamily="34" charset="0"/>
              </a:rPr>
              <a:t>to</a:t>
            </a:r>
            <a:r>
              <a:rPr lang="es-MX" sz="2000" dirty="0">
                <a:latin typeface="Arial Narrow" pitchFamily="34" charset="0"/>
              </a:rPr>
              <a:t> </a:t>
            </a:r>
            <a:r>
              <a:rPr lang="es-MX" sz="2000" dirty="0" err="1">
                <a:latin typeface="Arial Narrow" pitchFamily="34" charset="0"/>
              </a:rPr>
              <a:t>its</a:t>
            </a:r>
            <a:r>
              <a:rPr lang="es-MX" sz="2000" dirty="0">
                <a:latin typeface="Arial Narrow" pitchFamily="34" charset="0"/>
              </a:rPr>
              <a:t> </a:t>
            </a:r>
            <a:r>
              <a:rPr lang="es-MX" sz="2000" dirty="0" err="1">
                <a:latin typeface="Arial Narrow" pitchFamily="34" charset="0"/>
              </a:rPr>
              <a:t>best</a:t>
            </a:r>
            <a:r>
              <a:rPr lang="es-MX" sz="2000" dirty="0">
                <a:latin typeface="Arial Narrow" pitchFamily="34" charset="0"/>
              </a:rPr>
              <a:t> </a:t>
            </a:r>
            <a:r>
              <a:rPr lang="es-MX" sz="2000" dirty="0" err="1">
                <a:latin typeface="Arial Narrow" pitchFamily="34" charset="0"/>
              </a:rPr>
              <a:t>practices</a:t>
            </a:r>
            <a:r>
              <a:rPr lang="es-MX" sz="2000" dirty="0">
                <a:latin typeface="Arial Narrow" pitchFamily="34" charset="0"/>
              </a:rPr>
              <a:t> </a:t>
            </a:r>
            <a:r>
              <a:rPr lang="es-MX" sz="2000" dirty="0" err="1">
                <a:latin typeface="Arial Narrow" pitchFamily="34" charset="0"/>
              </a:rPr>
              <a:t>regarding</a:t>
            </a:r>
            <a:r>
              <a:rPr lang="es-MX" sz="2000" dirty="0">
                <a:latin typeface="Arial Narrow" pitchFamily="34" charset="0"/>
              </a:rPr>
              <a:t> </a:t>
            </a:r>
            <a:r>
              <a:rPr lang="es-MX" sz="2000" dirty="0" err="1">
                <a:latin typeface="Arial Narrow" pitchFamily="34" charset="0"/>
              </a:rPr>
              <a:t>the</a:t>
            </a:r>
            <a:r>
              <a:rPr lang="es-MX" sz="2000" dirty="0">
                <a:latin typeface="Arial Narrow" pitchFamily="34" charset="0"/>
              </a:rPr>
              <a:t> </a:t>
            </a:r>
            <a:r>
              <a:rPr lang="es-MX" sz="2000" dirty="0" err="1">
                <a:latin typeface="Arial Narrow" pitchFamily="34" charset="0"/>
              </a:rPr>
              <a:t>inspection</a:t>
            </a:r>
            <a:r>
              <a:rPr lang="es-MX" sz="2000" dirty="0">
                <a:latin typeface="Arial Narrow" pitchFamily="34" charset="0"/>
              </a:rPr>
              <a:t> of </a:t>
            </a:r>
            <a:r>
              <a:rPr lang="es-MX" sz="2000" dirty="0" err="1">
                <a:latin typeface="Arial Narrow" pitchFamily="34" charset="0"/>
              </a:rPr>
              <a:t>quality</a:t>
            </a:r>
            <a:r>
              <a:rPr lang="es-MX" sz="2000" dirty="0">
                <a:latin typeface="Arial Narrow" pitchFamily="34" charset="0"/>
              </a:rPr>
              <a:t> and safety of </a:t>
            </a:r>
            <a:r>
              <a:rPr lang="es-MX" sz="2000" dirty="0" err="1">
                <a:latin typeface="Arial Narrow" pitchFamily="34" charset="0"/>
              </a:rPr>
              <a:t>health</a:t>
            </a:r>
            <a:r>
              <a:rPr lang="es-MX" sz="2000" dirty="0">
                <a:latin typeface="Arial Narrow" pitchFamily="34" charset="0"/>
              </a:rPr>
              <a:t> </a:t>
            </a:r>
            <a:r>
              <a:rPr lang="es-MX" sz="2000" dirty="0" err="1">
                <a:latin typeface="Arial Narrow" pitchFamily="34" charset="0"/>
              </a:rPr>
              <a:t>supplies</a:t>
            </a:r>
            <a:r>
              <a:rPr lang="es-MX" sz="2000" dirty="0">
                <a:latin typeface="Arial Narrow" pitchFamily="34" charset="0"/>
              </a:rPr>
              <a:t> </a:t>
            </a:r>
            <a:r>
              <a:rPr lang="es-MX" sz="2000" dirty="0" err="1">
                <a:latin typeface="Arial Narrow" pitchFamily="34" charset="0"/>
              </a:rPr>
              <a:t>used</a:t>
            </a:r>
            <a:r>
              <a:rPr lang="es-MX" sz="2000" dirty="0">
                <a:latin typeface="Arial Narrow" pitchFamily="34" charset="0"/>
              </a:rPr>
              <a:t> and </a:t>
            </a:r>
            <a:r>
              <a:rPr lang="es-MX" sz="2000" dirty="0" err="1">
                <a:latin typeface="Arial Narrow" pitchFamily="34" charset="0"/>
              </a:rPr>
              <a:t>consumed</a:t>
            </a:r>
            <a:r>
              <a:rPr lang="es-MX" sz="2000" dirty="0">
                <a:latin typeface="Arial Narrow" pitchFamily="34" charset="0"/>
              </a:rPr>
              <a:t> </a:t>
            </a:r>
            <a:r>
              <a:rPr lang="es-MX" sz="2000" dirty="0" err="1">
                <a:latin typeface="Arial Narrow" pitchFamily="34" charset="0"/>
              </a:rPr>
              <a:t>by</a:t>
            </a:r>
            <a:r>
              <a:rPr lang="es-MX" sz="2000" dirty="0">
                <a:latin typeface="Arial Narrow" pitchFamily="34" charset="0"/>
              </a:rPr>
              <a:t> </a:t>
            </a:r>
            <a:r>
              <a:rPr lang="es-MX" sz="2000" dirty="0" err="1">
                <a:latin typeface="Arial Narrow" pitchFamily="34" charset="0"/>
              </a:rPr>
              <a:t>Mexicans</a:t>
            </a:r>
            <a:r>
              <a:rPr lang="es-MX" sz="2000" dirty="0" smtClean="0">
                <a:latin typeface="Arial Narrow" pitchFamily="34" charset="0"/>
              </a:rPr>
              <a:t>.</a:t>
            </a:r>
          </a:p>
          <a:p>
            <a:pPr algn="just">
              <a:spcBef>
                <a:spcPts val="0"/>
              </a:spcBef>
            </a:pPr>
            <a:endParaRPr lang="es-MX" sz="1000" dirty="0">
              <a:latin typeface="Arial Narrow" pitchFamily="34" charset="0"/>
            </a:endParaRPr>
          </a:p>
          <a:p>
            <a:pPr lvl="1" algn="just">
              <a:spcBef>
                <a:spcPts val="600"/>
              </a:spcBef>
              <a:spcAft>
                <a:spcPts val="600"/>
              </a:spcAft>
            </a:pPr>
            <a:r>
              <a:rPr lang="es-MX" sz="2000" dirty="0" err="1" smtClean="0">
                <a:latin typeface="Arial Narrow" pitchFamily="34" charset="0"/>
              </a:rPr>
              <a:t>The</a:t>
            </a:r>
            <a:r>
              <a:rPr lang="es-MX" sz="2000" dirty="0" smtClean="0">
                <a:latin typeface="Arial Narrow" pitchFamily="34" charset="0"/>
              </a:rPr>
              <a:t> </a:t>
            </a:r>
            <a:r>
              <a:rPr lang="es-MX" sz="2000" dirty="0" err="1" smtClean="0">
                <a:latin typeface="Arial Narrow" pitchFamily="34" charset="0"/>
              </a:rPr>
              <a:t>first</a:t>
            </a:r>
            <a:r>
              <a:rPr lang="es-MX" sz="2000" dirty="0" smtClean="0">
                <a:latin typeface="Arial Narrow" pitchFamily="34" charset="0"/>
              </a:rPr>
              <a:t> </a:t>
            </a:r>
            <a:r>
              <a:rPr lang="es-MX" sz="2000" dirty="0" err="1" smtClean="0">
                <a:latin typeface="Arial Narrow" pitchFamily="34" charset="0"/>
              </a:rPr>
              <a:t>sanitary</a:t>
            </a:r>
            <a:r>
              <a:rPr lang="es-MX" sz="2000" dirty="0" smtClean="0">
                <a:latin typeface="Arial Narrow" pitchFamily="34" charset="0"/>
              </a:rPr>
              <a:t> </a:t>
            </a:r>
            <a:r>
              <a:rPr lang="es-MX" sz="2000" dirty="0" err="1" smtClean="0">
                <a:latin typeface="Arial Narrow" pitchFamily="34" charset="0"/>
              </a:rPr>
              <a:t>agency</a:t>
            </a:r>
            <a:r>
              <a:rPr lang="es-MX" sz="2000" dirty="0" smtClean="0">
                <a:latin typeface="Arial Narrow" pitchFamily="34" charset="0"/>
              </a:rPr>
              <a:t> </a:t>
            </a:r>
            <a:r>
              <a:rPr lang="es-MX" sz="2000" dirty="0" err="1" smtClean="0">
                <a:latin typeface="Arial Narrow" pitchFamily="34" charset="0"/>
              </a:rPr>
              <a:t>to</a:t>
            </a:r>
            <a:r>
              <a:rPr lang="es-MX" sz="2000" dirty="0" smtClean="0">
                <a:latin typeface="Arial Narrow" pitchFamily="34" charset="0"/>
              </a:rPr>
              <a:t> score 100%  in </a:t>
            </a:r>
            <a:r>
              <a:rPr lang="es-MX" sz="2000" dirty="0" err="1" smtClean="0">
                <a:latin typeface="Arial Narrow" pitchFamily="34" charset="0"/>
              </a:rPr>
              <a:t>its</a:t>
            </a:r>
            <a:r>
              <a:rPr lang="es-MX" sz="2000" dirty="0" smtClean="0">
                <a:latin typeface="Arial Narrow" pitchFamily="34" charset="0"/>
              </a:rPr>
              <a:t> </a:t>
            </a:r>
            <a:r>
              <a:rPr lang="es-MX" sz="2000" dirty="0" err="1" smtClean="0">
                <a:latin typeface="Arial Narrow" pitchFamily="34" charset="0"/>
              </a:rPr>
              <a:t>evaluation</a:t>
            </a:r>
            <a:r>
              <a:rPr lang="es-MX" sz="2000" dirty="0" smtClean="0">
                <a:latin typeface="Arial Narrow" pitchFamily="34" charset="0"/>
              </a:rPr>
              <a:t>.</a:t>
            </a:r>
          </a:p>
          <a:p>
            <a:pPr lvl="1" algn="just">
              <a:spcBef>
                <a:spcPts val="600"/>
              </a:spcBef>
              <a:spcAft>
                <a:spcPts val="600"/>
              </a:spcAft>
            </a:pPr>
            <a:r>
              <a:rPr lang="es-MX" sz="2000" dirty="0" err="1" smtClean="0">
                <a:latin typeface="Arial Narrow" pitchFamily="34" charset="0"/>
              </a:rPr>
              <a:t>The</a:t>
            </a:r>
            <a:r>
              <a:rPr lang="es-MX" sz="2000" dirty="0" smtClean="0">
                <a:latin typeface="Arial Narrow" pitchFamily="34" charset="0"/>
              </a:rPr>
              <a:t> </a:t>
            </a:r>
            <a:r>
              <a:rPr lang="es-MX" sz="2000" dirty="0" err="1" smtClean="0">
                <a:latin typeface="Arial Narrow" pitchFamily="34" charset="0"/>
              </a:rPr>
              <a:t>first</a:t>
            </a:r>
            <a:r>
              <a:rPr lang="es-MX" sz="2000" dirty="0" smtClean="0">
                <a:latin typeface="Arial Narrow" pitchFamily="34" charset="0"/>
              </a:rPr>
              <a:t> </a:t>
            </a:r>
            <a:r>
              <a:rPr lang="es-MX" sz="2000" dirty="0" err="1" smtClean="0">
                <a:latin typeface="Arial Narrow" pitchFamily="34" charset="0"/>
              </a:rPr>
              <a:t>sanitary</a:t>
            </a:r>
            <a:r>
              <a:rPr lang="es-MX" sz="2000" dirty="0" smtClean="0">
                <a:latin typeface="Arial Narrow" pitchFamily="34" charset="0"/>
              </a:rPr>
              <a:t> </a:t>
            </a:r>
            <a:r>
              <a:rPr lang="es-MX" sz="2000" dirty="0" err="1" smtClean="0">
                <a:latin typeface="Arial Narrow" pitchFamily="34" charset="0"/>
              </a:rPr>
              <a:t>agency</a:t>
            </a:r>
            <a:r>
              <a:rPr lang="es-MX" sz="2000" dirty="0" smtClean="0">
                <a:latin typeface="Arial Narrow" pitchFamily="34" charset="0"/>
              </a:rPr>
              <a:t> </a:t>
            </a:r>
            <a:r>
              <a:rPr lang="es-MX" sz="2000" dirty="0" err="1" smtClean="0">
                <a:latin typeface="Arial Narrow" pitchFamily="34" charset="0"/>
              </a:rPr>
              <a:t>to</a:t>
            </a:r>
            <a:r>
              <a:rPr lang="es-MX" sz="2000" dirty="0" smtClean="0">
                <a:latin typeface="Arial Narrow" pitchFamily="34" charset="0"/>
              </a:rPr>
              <a:t> be </a:t>
            </a:r>
            <a:r>
              <a:rPr lang="es-MX" sz="2000" dirty="0" err="1" smtClean="0">
                <a:latin typeface="Arial Narrow" pitchFamily="34" charset="0"/>
              </a:rPr>
              <a:t>recognized</a:t>
            </a:r>
            <a:r>
              <a:rPr lang="es-MX" sz="2000" dirty="0" smtClean="0">
                <a:latin typeface="Arial Narrow" pitchFamily="34" charset="0"/>
              </a:rPr>
              <a:t> </a:t>
            </a:r>
            <a:r>
              <a:rPr lang="es-MX" sz="2000" dirty="0" err="1" smtClean="0">
                <a:latin typeface="Arial Narrow" pitchFamily="34" charset="0"/>
              </a:rPr>
              <a:t>by</a:t>
            </a:r>
            <a:r>
              <a:rPr lang="es-MX" sz="2000" dirty="0" smtClean="0">
                <a:latin typeface="Arial Narrow" pitchFamily="34" charset="0"/>
              </a:rPr>
              <a:t> PAHO </a:t>
            </a:r>
            <a:r>
              <a:rPr lang="es-MX" sz="2000" dirty="0" err="1" smtClean="0">
                <a:latin typeface="Arial Narrow" pitchFamily="34" charset="0"/>
              </a:rPr>
              <a:t>jointly</a:t>
            </a:r>
            <a:r>
              <a:rPr lang="es-MX" sz="2000" dirty="0" smtClean="0">
                <a:latin typeface="Arial Narrow" pitchFamily="34" charset="0"/>
              </a:rPr>
              <a:t> </a:t>
            </a:r>
            <a:r>
              <a:rPr lang="es-MX" sz="2000" dirty="0" err="1" smtClean="0">
                <a:latin typeface="Arial Narrow" pitchFamily="34" charset="0"/>
              </a:rPr>
              <a:t>for</a:t>
            </a:r>
            <a:r>
              <a:rPr lang="es-MX" sz="2000" dirty="0" smtClean="0">
                <a:latin typeface="Arial Narrow" pitchFamily="34" charset="0"/>
              </a:rPr>
              <a:t> </a:t>
            </a:r>
            <a:r>
              <a:rPr lang="es-MX" sz="2000" dirty="0" err="1" smtClean="0">
                <a:latin typeface="Arial Narrow" pitchFamily="34" charset="0"/>
              </a:rPr>
              <a:t>drugs</a:t>
            </a:r>
            <a:r>
              <a:rPr lang="es-MX" sz="2000" dirty="0" smtClean="0">
                <a:latin typeface="Arial Narrow" pitchFamily="34" charset="0"/>
              </a:rPr>
              <a:t> and </a:t>
            </a:r>
            <a:r>
              <a:rPr lang="es-MX" sz="2000" dirty="0" err="1" smtClean="0">
                <a:latin typeface="Arial Narrow" pitchFamily="34" charset="0"/>
              </a:rPr>
              <a:t>vaccines</a:t>
            </a:r>
            <a:r>
              <a:rPr lang="es-MX" sz="2000" dirty="0" smtClean="0">
                <a:latin typeface="Arial Narrow" pitchFamily="34" charset="0"/>
              </a:rPr>
              <a:t>.</a:t>
            </a:r>
          </a:p>
          <a:p>
            <a:pPr marL="457200" lvl="1" indent="0" algn="just">
              <a:spcBef>
                <a:spcPts val="600"/>
              </a:spcBef>
              <a:spcAft>
                <a:spcPts val="0"/>
              </a:spcAft>
              <a:buNone/>
            </a:pPr>
            <a:endParaRPr lang="es-MX" sz="1000" dirty="0" smtClean="0">
              <a:latin typeface="Arial Narrow" pitchFamily="34" charset="0"/>
            </a:endParaRPr>
          </a:p>
          <a:p>
            <a:pPr algn="just">
              <a:spcAft>
                <a:spcPts val="0"/>
              </a:spcAft>
            </a:pPr>
            <a:r>
              <a:rPr lang="es-MX" sz="2000" dirty="0" err="1" smtClean="0">
                <a:latin typeface="Arial Narrow" pitchFamily="34" charset="0"/>
              </a:rPr>
              <a:t>These</a:t>
            </a:r>
            <a:r>
              <a:rPr lang="es-MX" sz="2000" dirty="0" smtClean="0">
                <a:latin typeface="Arial Narrow" pitchFamily="34" charset="0"/>
              </a:rPr>
              <a:t> </a:t>
            </a:r>
            <a:r>
              <a:rPr lang="es-MX" sz="2000" dirty="0" err="1">
                <a:latin typeface="Arial Narrow" pitchFamily="34" charset="0"/>
              </a:rPr>
              <a:t>actions</a:t>
            </a:r>
            <a:r>
              <a:rPr lang="es-MX" sz="2000" dirty="0">
                <a:latin typeface="Arial Narrow" pitchFamily="34" charset="0"/>
              </a:rPr>
              <a:t> </a:t>
            </a:r>
            <a:r>
              <a:rPr lang="es-MX" sz="2000" dirty="0" err="1" smtClean="0">
                <a:latin typeface="Arial Narrow" pitchFamily="34" charset="0"/>
              </a:rPr>
              <a:t>translate</a:t>
            </a:r>
            <a:r>
              <a:rPr lang="es-MX" sz="2000" dirty="0" smtClean="0">
                <a:latin typeface="Arial Narrow" pitchFamily="34" charset="0"/>
              </a:rPr>
              <a:t> </a:t>
            </a:r>
            <a:r>
              <a:rPr lang="es-MX" sz="2000" dirty="0" err="1">
                <a:latin typeface="Arial Narrow" pitchFamily="34" charset="0"/>
              </a:rPr>
              <a:t>directly</a:t>
            </a:r>
            <a:r>
              <a:rPr lang="es-MX" sz="2000" dirty="0">
                <a:latin typeface="Arial Narrow" pitchFamily="34" charset="0"/>
              </a:rPr>
              <a:t> </a:t>
            </a:r>
            <a:r>
              <a:rPr lang="es-MX" sz="2000" dirty="0" err="1" smtClean="0">
                <a:latin typeface="Arial Narrow" pitchFamily="34" charset="0"/>
              </a:rPr>
              <a:t>into</a:t>
            </a:r>
            <a:r>
              <a:rPr lang="es-MX" sz="2000" dirty="0" smtClean="0">
                <a:latin typeface="Arial Narrow" pitchFamily="34" charset="0"/>
              </a:rPr>
              <a:t> </a:t>
            </a:r>
            <a:r>
              <a:rPr lang="es-MX" sz="2000" dirty="0" err="1" smtClean="0">
                <a:latin typeface="Arial Narrow" pitchFamily="34" charset="0"/>
              </a:rPr>
              <a:t>regulatory</a:t>
            </a:r>
            <a:r>
              <a:rPr lang="es-MX" sz="2000" dirty="0" smtClean="0">
                <a:latin typeface="Arial Narrow" pitchFamily="34" charset="0"/>
              </a:rPr>
              <a:t> </a:t>
            </a:r>
            <a:r>
              <a:rPr lang="es-MX" sz="2000" dirty="0" err="1" smtClean="0">
                <a:latin typeface="Arial Narrow" pitchFamily="34" charset="0"/>
              </a:rPr>
              <a:t>harmonization</a:t>
            </a:r>
            <a:r>
              <a:rPr lang="es-MX" sz="2000" dirty="0" smtClean="0">
                <a:latin typeface="Arial Narrow" pitchFamily="34" charset="0"/>
              </a:rPr>
              <a:t>, </a:t>
            </a:r>
            <a:r>
              <a:rPr lang="es-MX" sz="2000" dirty="0">
                <a:latin typeface="Arial Narrow" pitchFamily="34" charset="0"/>
              </a:rPr>
              <a:t>legal </a:t>
            </a:r>
            <a:r>
              <a:rPr lang="es-MX" sz="2000" dirty="0" err="1">
                <a:latin typeface="Arial Narrow" pitchFamily="34" charset="0"/>
              </a:rPr>
              <a:t>certainty</a:t>
            </a:r>
            <a:r>
              <a:rPr lang="es-MX" sz="2000" dirty="0">
                <a:latin typeface="Arial Narrow" pitchFamily="34" charset="0"/>
              </a:rPr>
              <a:t> and </a:t>
            </a:r>
            <a:r>
              <a:rPr lang="es-MX" sz="2000" dirty="0" err="1" smtClean="0">
                <a:latin typeface="Arial Narrow" pitchFamily="34" charset="0"/>
              </a:rPr>
              <a:t>transparency</a:t>
            </a:r>
            <a:r>
              <a:rPr lang="es-MX" sz="2000" dirty="0" smtClean="0">
                <a:latin typeface="Arial Narrow" pitchFamily="34" charset="0"/>
              </a:rPr>
              <a:t> </a:t>
            </a:r>
            <a:r>
              <a:rPr lang="es-MX" sz="2000" dirty="0" err="1" smtClean="0">
                <a:latin typeface="Arial Narrow" pitchFamily="34" charset="0"/>
              </a:rPr>
              <a:t>isolating</a:t>
            </a:r>
            <a:r>
              <a:rPr lang="es-MX" sz="2000" dirty="0" smtClean="0">
                <a:latin typeface="Arial Narrow" pitchFamily="34" charset="0"/>
              </a:rPr>
              <a:t> </a:t>
            </a:r>
            <a:r>
              <a:rPr lang="es-MX" sz="2000" dirty="0" err="1" smtClean="0">
                <a:latin typeface="Arial Narrow" pitchFamily="34" charset="0"/>
              </a:rPr>
              <a:t>discretionality</a:t>
            </a:r>
            <a:r>
              <a:rPr lang="es-MX" sz="2000" dirty="0" smtClean="0">
                <a:latin typeface="Arial Narrow" pitchFamily="34" charset="0"/>
              </a:rPr>
              <a:t> and </a:t>
            </a:r>
            <a:r>
              <a:rPr lang="es-MX" sz="2000" dirty="0" err="1" smtClean="0">
                <a:latin typeface="Arial Narrow" pitchFamily="34" charset="0"/>
              </a:rPr>
              <a:t>expanding</a:t>
            </a:r>
            <a:r>
              <a:rPr lang="es-MX" sz="2000" dirty="0" smtClean="0">
                <a:latin typeface="Arial Narrow" pitchFamily="34" charset="0"/>
              </a:rPr>
              <a:t> </a:t>
            </a:r>
            <a:r>
              <a:rPr lang="es-MX" sz="2000" dirty="0" err="1" smtClean="0">
                <a:latin typeface="Arial Narrow" pitchFamily="34" charset="0"/>
              </a:rPr>
              <a:t>access</a:t>
            </a:r>
            <a:r>
              <a:rPr lang="es-MX" sz="2000" dirty="0" smtClean="0">
                <a:latin typeface="Arial Narrow" pitchFamily="34" charset="0"/>
              </a:rPr>
              <a:t> </a:t>
            </a:r>
            <a:r>
              <a:rPr lang="es-MX" sz="2000" dirty="0" err="1" smtClean="0">
                <a:latin typeface="Arial Narrow" pitchFamily="34" charset="0"/>
              </a:rPr>
              <a:t>for</a:t>
            </a:r>
            <a:r>
              <a:rPr lang="es-MX" sz="2000" dirty="0" smtClean="0">
                <a:latin typeface="Arial Narrow" pitchFamily="34" charset="0"/>
              </a:rPr>
              <a:t> </a:t>
            </a:r>
            <a:r>
              <a:rPr lang="es-MX" sz="2000" dirty="0" err="1" smtClean="0">
                <a:latin typeface="Arial Narrow" pitchFamily="34" charset="0"/>
              </a:rPr>
              <a:t>Mexicans</a:t>
            </a:r>
            <a:r>
              <a:rPr lang="es-MX" sz="2000" dirty="0" smtClean="0">
                <a:latin typeface="Arial Narrow" pitchFamily="34" charset="0"/>
              </a:rPr>
              <a:t> </a:t>
            </a:r>
            <a:r>
              <a:rPr lang="es-MX" sz="2000" dirty="0" err="1" smtClean="0">
                <a:latin typeface="Arial Narrow" pitchFamily="34" charset="0"/>
              </a:rPr>
              <a:t>to</a:t>
            </a:r>
            <a:r>
              <a:rPr lang="es-MX" sz="2000" dirty="0" smtClean="0">
                <a:latin typeface="Arial Narrow" pitchFamily="34" charset="0"/>
              </a:rPr>
              <a:t> </a:t>
            </a:r>
            <a:r>
              <a:rPr lang="es-MX" sz="2000" dirty="0" err="1" smtClean="0">
                <a:latin typeface="Arial Narrow" pitchFamily="34" charset="0"/>
              </a:rPr>
              <a:t>safe</a:t>
            </a:r>
            <a:r>
              <a:rPr lang="es-MX" sz="2000" dirty="0" smtClean="0">
                <a:latin typeface="Arial Narrow" pitchFamily="34" charset="0"/>
              </a:rPr>
              <a:t> medicines and </a:t>
            </a:r>
            <a:r>
              <a:rPr lang="es-MX" sz="2000" dirty="0" err="1" smtClean="0">
                <a:latin typeface="Arial Narrow" pitchFamily="34" charset="0"/>
              </a:rPr>
              <a:t>vaccines</a:t>
            </a:r>
            <a:r>
              <a:rPr lang="es-MX" sz="2000" dirty="0" smtClean="0">
                <a:latin typeface="Arial Narrow" pitchFamily="34" charset="0"/>
              </a:rPr>
              <a:t>.</a:t>
            </a:r>
          </a:p>
          <a:p>
            <a:pPr algn="just">
              <a:spcAft>
                <a:spcPts val="1200"/>
              </a:spcAft>
            </a:pPr>
            <a:r>
              <a:rPr lang="es-MX" sz="2000" dirty="0" err="1" smtClean="0">
                <a:latin typeface="Arial Narrow" pitchFamily="34" charset="0"/>
              </a:rPr>
              <a:t>Mexico’s</a:t>
            </a:r>
            <a:r>
              <a:rPr lang="es-MX" sz="2000" dirty="0" smtClean="0">
                <a:latin typeface="Arial Narrow" pitchFamily="34" charset="0"/>
              </a:rPr>
              <a:t> </a:t>
            </a:r>
            <a:r>
              <a:rPr lang="es-MX" sz="2000" dirty="0" err="1" smtClean="0">
                <a:latin typeface="Arial Narrow" pitchFamily="34" charset="0"/>
              </a:rPr>
              <a:t>sanitary</a:t>
            </a:r>
            <a:r>
              <a:rPr lang="es-MX" sz="2000" dirty="0" smtClean="0">
                <a:latin typeface="Arial Narrow" pitchFamily="34" charset="0"/>
              </a:rPr>
              <a:t> </a:t>
            </a:r>
            <a:r>
              <a:rPr lang="es-MX" sz="2000" dirty="0" err="1" smtClean="0">
                <a:latin typeface="Arial Narrow" pitchFamily="34" charset="0"/>
              </a:rPr>
              <a:t>policy</a:t>
            </a:r>
            <a:r>
              <a:rPr lang="es-MX" sz="2000" dirty="0" smtClean="0">
                <a:latin typeface="Arial Narrow" pitchFamily="34" charset="0"/>
              </a:rPr>
              <a:t> and legal </a:t>
            </a:r>
            <a:r>
              <a:rPr lang="es-MX" sz="2000" dirty="0" err="1" smtClean="0">
                <a:latin typeface="Arial Narrow" pitchFamily="34" charset="0"/>
              </a:rPr>
              <a:t>framework</a:t>
            </a:r>
            <a:r>
              <a:rPr lang="es-MX" sz="2000" dirty="0" smtClean="0">
                <a:latin typeface="Arial Narrow" pitchFamily="34" charset="0"/>
              </a:rPr>
              <a:t> </a:t>
            </a:r>
            <a:r>
              <a:rPr lang="es-MX" sz="2000" dirty="0" err="1" smtClean="0">
                <a:latin typeface="Arial Narrow" pitchFamily="34" charset="0"/>
              </a:rPr>
              <a:t>proved</a:t>
            </a:r>
            <a:r>
              <a:rPr lang="es-MX" sz="2000" dirty="0" smtClean="0">
                <a:latin typeface="Arial Narrow" pitchFamily="34" charset="0"/>
              </a:rPr>
              <a:t> </a:t>
            </a:r>
            <a:r>
              <a:rPr lang="es-MX" sz="2000" dirty="0" err="1" smtClean="0">
                <a:latin typeface="Arial Narrow" pitchFamily="34" charset="0"/>
              </a:rPr>
              <a:t>to</a:t>
            </a:r>
            <a:r>
              <a:rPr lang="es-MX" sz="2000" dirty="0" smtClean="0">
                <a:latin typeface="Arial Narrow" pitchFamily="34" charset="0"/>
              </a:rPr>
              <a:t> be </a:t>
            </a:r>
            <a:r>
              <a:rPr lang="es-MX" sz="2000" dirty="0" err="1" smtClean="0">
                <a:latin typeface="Arial Narrow" pitchFamily="34" charset="0"/>
              </a:rPr>
              <a:t>coherent</a:t>
            </a:r>
            <a:r>
              <a:rPr lang="es-MX" sz="2000" dirty="0" smtClean="0">
                <a:latin typeface="Arial Narrow" pitchFamily="34" charset="0"/>
              </a:rPr>
              <a:t> </a:t>
            </a:r>
            <a:r>
              <a:rPr lang="es-MX" sz="2000" dirty="0" err="1" smtClean="0">
                <a:latin typeface="Arial Narrow" pitchFamily="34" charset="0"/>
              </a:rPr>
              <a:t>with</a:t>
            </a:r>
            <a:r>
              <a:rPr lang="es-MX" sz="2000" dirty="0" smtClean="0">
                <a:latin typeface="Arial Narrow" pitchFamily="34" charset="0"/>
              </a:rPr>
              <a:t> </a:t>
            </a:r>
            <a:r>
              <a:rPr lang="es-MX" sz="2000" dirty="0" err="1" smtClean="0">
                <a:latin typeface="Arial Narrow" pitchFamily="34" charset="0"/>
              </a:rPr>
              <a:t>PAHO’s</a:t>
            </a:r>
            <a:r>
              <a:rPr lang="es-MX" sz="2000" dirty="0" smtClean="0">
                <a:latin typeface="Arial Narrow" pitchFamily="34" charset="0"/>
              </a:rPr>
              <a:t> </a:t>
            </a:r>
            <a:r>
              <a:rPr lang="es-MX" sz="2000" dirty="0" err="1" smtClean="0">
                <a:latin typeface="Arial Narrow" pitchFamily="34" charset="0"/>
              </a:rPr>
              <a:t>objective</a:t>
            </a:r>
            <a:r>
              <a:rPr lang="es-MX" sz="2000" dirty="0" smtClean="0">
                <a:latin typeface="Arial Narrow" pitchFamily="34" charset="0"/>
              </a:rPr>
              <a:t> and </a:t>
            </a:r>
            <a:r>
              <a:rPr lang="es-MX" sz="2000" dirty="0" err="1" smtClean="0">
                <a:latin typeface="Arial Narrow" pitchFamily="34" charset="0"/>
              </a:rPr>
              <a:t>have</a:t>
            </a:r>
            <a:r>
              <a:rPr lang="es-MX" sz="2000" dirty="0" smtClean="0">
                <a:latin typeface="Arial Narrow" pitchFamily="34" charset="0"/>
              </a:rPr>
              <a:t> </a:t>
            </a:r>
            <a:r>
              <a:rPr lang="es-MX" sz="2000" dirty="0" err="1" smtClean="0">
                <a:latin typeface="Arial Narrow" pitchFamily="34" charset="0"/>
              </a:rPr>
              <a:t>allowed</a:t>
            </a:r>
            <a:r>
              <a:rPr lang="es-MX" sz="2000" dirty="0" smtClean="0">
                <a:latin typeface="Arial Narrow" pitchFamily="34" charset="0"/>
              </a:rPr>
              <a:t> COFEPRIS </a:t>
            </a:r>
            <a:r>
              <a:rPr lang="es-MX" sz="2000" dirty="0" err="1" smtClean="0">
                <a:latin typeface="Arial Narrow" pitchFamily="34" charset="0"/>
              </a:rPr>
              <a:t>to</a:t>
            </a:r>
            <a:r>
              <a:rPr lang="es-MX" sz="2000" dirty="0" smtClean="0">
                <a:latin typeface="Arial Narrow" pitchFamily="34" charset="0"/>
              </a:rPr>
              <a:t> </a:t>
            </a:r>
            <a:r>
              <a:rPr lang="es-MX" sz="2000" dirty="0" err="1" smtClean="0">
                <a:latin typeface="Arial Narrow" pitchFamily="34" charset="0"/>
              </a:rPr>
              <a:t>promote</a:t>
            </a:r>
            <a:r>
              <a:rPr lang="es-MX" sz="2000" dirty="0" smtClean="0">
                <a:latin typeface="Arial Narrow" pitchFamily="34" charset="0"/>
              </a:rPr>
              <a:t> </a:t>
            </a:r>
            <a:r>
              <a:rPr lang="es-MX" sz="2000" dirty="0" err="1" smtClean="0">
                <a:latin typeface="Arial Narrow" pitchFamily="34" charset="0"/>
              </a:rPr>
              <a:t>cooperation</a:t>
            </a:r>
            <a:r>
              <a:rPr lang="es-MX" sz="2000" dirty="0" smtClean="0">
                <a:latin typeface="Arial Narrow" pitchFamily="34" charset="0"/>
              </a:rPr>
              <a:t> and </a:t>
            </a:r>
            <a:r>
              <a:rPr lang="es-MX" sz="2000" dirty="0" err="1" smtClean="0">
                <a:latin typeface="Arial Narrow" pitchFamily="34" charset="0"/>
              </a:rPr>
              <a:t>regulatory</a:t>
            </a:r>
            <a:r>
              <a:rPr lang="es-MX" sz="2000" dirty="0" smtClean="0">
                <a:latin typeface="Arial Narrow" pitchFamily="34" charset="0"/>
              </a:rPr>
              <a:t> </a:t>
            </a:r>
            <a:r>
              <a:rPr lang="es-MX" sz="2000" dirty="0" err="1" smtClean="0">
                <a:latin typeface="Arial Narrow" pitchFamily="34" charset="0"/>
              </a:rPr>
              <a:t>harmonization</a:t>
            </a:r>
            <a:r>
              <a:rPr lang="es-MX" sz="2000" dirty="0" smtClean="0">
                <a:latin typeface="Arial Narrow" pitchFamily="34" charset="0"/>
              </a:rPr>
              <a:t> </a:t>
            </a:r>
            <a:r>
              <a:rPr lang="es-MX" sz="2000" dirty="0" err="1" smtClean="0">
                <a:latin typeface="Arial Narrow" pitchFamily="34" charset="0"/>
              </a:rPr>
              <a:t>abroad</a:t>
            </a:r>
            <a:r>
              <a:rPr lang="es-MX" sz="2000" dirty="0" smtClean="0">
                <a:latin typeface="Arial Narrow" pitchFamily="34" charset="0"/>
              </a:rPr>
              <a:t> in </a:t>
            </a:r>
            <a:r>
              <a:rPr lang="es-MX" sz="2000" dirty="0" err="1" smtClean="0">
                <a:latin typeface="Arial Narrow" pitchFamily="34" charset="0"/>
              </a:rPr>
              <a:t>countries</a:t>
            </a:r>
            <a:r>
              <a:rPr lang="es-MX" sz="2000" dirty="0" smtClean="0">
                <a:latin typeface="Arial Narrow" pitchFamily="34" charset="0"/>
              </a:rPr>
              <a:t> </a:t>
            </a:r>
            <a:r>
              <a:rPr lang="es-MX" sz="2000" dirty="0" err="1" smtClean="0">
                <a:latin typeface="Arial Narrow" pitchFamily="34" charset="0"/>
              </a:rPr>
              <a:t>such</a:t>
            </a:r>
            <a:r>
              <a:rPr lang="es-MX" sz="2000" dirty="0" smtClean="0">
                <a:latin typeface="Arial Narrow" pitchFamily="34" charset="0"/>
              </a:rPr>
              <a:t> as Colombia, El Salvador, Ecuador, Chile, Costa Rica, </a:t>
            </a:r>
            <a:r>
              <a:rPr lang="es-MX" sz="2000" dirty="0" err="1" smtClean="0">
                <a:latin typeface="Arial Narrow" pitchFamily="34" charset="0"/>
              </a:rPr>
              <a:t>Panama</a:t>
            </a:r>
            <a:r>
              <a:rPr lang="es-MX" sz="2000" dirty="0" smtClean="0">
                <a:latin typeface="Arial Narrow" pitchFamily="34" charset="0"/>
              </a:rPr>
              <a:t> and </a:t>
            </a:r>
            <a:r>
              <a:rPr lang="es-MX" sz="2000" dirty="0" err="1" smtClean="0">
                <a:latin typeface="Arial Narrow" pitchFamily="34" charset="0"/>
              </a:rPr>
              <a:t>Peru</a:t>
            </a:r>
            <a:r>
              <a:rPr lang="es-MX" sz="2000" dirty="0" smtClean="0">
                <a:latin typeface="Arial Narrow" pitchFamily="34" charset="0"/>
              </a:rPr>
              <a:t>. </a:t>
            </a:r>
          </a:p>
          <a:p>
            <a:pPr algn="just">
              <a:spcAft>
                <a:spcPts val="1200"/>
              </a:spcAft>
            </a:pPr>
            <a:r>
              <a:rPr lang="en-US" sz="2000" dirty="0">
                <a:latin typeface="Arial Narrow" pitchFamily="34" charset="0"/>
              </a:rPr>
              <a:t>In </a:t>
            </a:r>
            <a:r>
              <a:rPr lang="en-US" sz="2000" b="1" dirty="0">
                <a:latin typeface="Arial Narrow" pitchFamily="34" charset="0"/>
              </a:rPr>
              <a:t>Latin America only 5 out of 45 (10%)</a:t>
            </a:r>
            <a:r>
              <a:rPr lang="en-US" sz="2000" dirty="0">
                <a:latin typeface="Arial Narrow" pitchFamily="34" charset="0"/>
              </a:rPr>
              <a:t> national sanitary regulatory agencies have been recognized by PAHO with level 4 which is the highest possible level.</a:t>
            </a:r>
          </a:p>
          <a:p>
            <a:pPr algn="just">
              <a:spcAft>
                <a:spcPts val="1200"/>
              </a:spcAft>
            </a:pPr>
            <a:endParaRPr lang="es-MX" sz="2000" dirty="0" smtClean="0">
              <a:latin typeface="Arial Narrow" pitchFamily="34" charset="0"/>
            </a:endParaRPr>
          </a:p>
        </p:txBody>
      </p:sp>
    </p:spTree>
    <p:extLst>
      <p:ext uri="{BB962C8B-B14F-4D97-AF65-F5344CB8AC3E}">
        <p14:creationId xmlns:p14="http://schemas.microsoft.com/office/powerpoint/2010/main" val="237600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a:spLocks noGrp="1"/>
          </p:cNvSpPr>
          <p:nvPr>
            <p:ph type="sldNum" sz="quarter" idx="12"/>
          </p:nvPr>
        </p:nvSpPr>
        <p:spPr>
          <a:noFill/>
        </p:spPr>
        <p:txBody>
          <a:bodyPr/>
          <a:lstStyle/>
          <a:p>
            <a:fld id="{D2DC83F5-8BD8-4BE9-AA4D-4848EDA63397}" type="slidenum">
              <a:rPr lang="es-ES" smtClean="0"/>
              <a:pPr/>
              <a:t>2</a:t>
            </a:fld>
            <a:endParaRPr lang="es-ES" dirty="0" smtClean="0"/>
          </a:p>
        </p:txBody>
      </p:sp>
      <p:sp>
        <p:nvSpPr>
          <p:cNvPr id="5123" name="1 CuadroTexto"/>
          <p:cNvSpPr txBox="1">
            <a:spLocks noChangeArrowheads="1"/>
          </p:cNvSpPr>
          <p:nvPr/>
        </p:nvSpPr>
        <p:spPr bwMode="auto">
          <a:xfrm>
            <a:off x="2268314" y="1287104"/>
            <a:ext cx="4679950" cy="584775"/>
          </a:xfrm>
          <a:prstGeom prst="rect">
            <a:avLst/>
          </a:prstGeom>
          <a:noFill/>
          <a:ln w="9525">
            <a:noFill/>
            <a:miter lim="800000"/>
            <a:headEnd/>
            <a:tailEnd/>
          </a:ln>
        </p:spPr>
        <p:txBody>
          <a:bodyPr>
            <a:spAutoFit/>
          </a:bodyPr>
          <a:lstStyle/>
          <a:p>
            <a:pPr algn="ctr"/>
            <a:r>
              <a:rPr lang="es-MX" sz="3200" b="1" dirty="0" smtClean="0">
                <a:latin typeface="Arial Narrow" pitchFamily="34" charset="0"/>
              </a:rPr>
              <a:t>Content</a:t>
            </a:r>
            <a:endParaRPr lang="es-MX" sz="3200" b="1" dirty="0">
              <a:latin typeface="Arial Narrow" pitchFamily="34" charset="0"/>
            </a:endParaRPr>
          </a:p>
        </p:txBody>
      </p:sp>
      <p:sp>
        <p:nvSpPr>
          <p:cNvPr id="6" name="5 CuadroTexto"/>
          <p:cNvSpPr txBox="1"/>
          <p:nvPr/>
        </p:nvSpPr>
        <p:spPr>
          <a:xfrm>
            <a:off x="558274" y="2492896"/>
            <a:ext cx="8406214" cy="2523768"/>
          </a:xfrm>
          <a:prstGeom prst="rect">
            <a:avLst/>
          </a:prstGeom>
          <a:noFill/>
        </p:spPr>
        <p:txBody>
          <a:bodyPr wrap="square">
            <a:spAutoFit/>
          </a:bodyPr>
          <a:lstStyle/>
          <a:p>
            <a:pPr marL="457200" indent="-457200" algn="just">
              <a:spcBef>
                <a:spcPts val="600"/>
              </a:spcBef>
              <a:spcAft>
                <a:spcPts val="600"/>
              </a:spcAft>
              <a:buFontTx/>
              <a:buAutoNum type="romanUcPeriod"/>
              <a:defRPr/>
            </a:pPr>
            <a:r>
              <a:rPr lang="es-MX" b="1" dirty="0" smtClean="0">
                <a:latin typeface="Arial Narrow" pitchFamily="34" charset="0"/>
              </a:rPr>
              <a:t>COFEPRIS and </a:t>
            </a:r>
            <a:r>
              <a:rPr lang="es-MX" b="1" dirty="0" err="1" smtClean="0">
                <a:latin typeface="Arial Narrow" pitchFamily="34" charset="0"/>
              </a:rPr>
              <a:t>the</a:t>
            </a:r>
            <a:r>
              <a:rPr lang="es-MX" b="1" dirty="0" smtClean="0">
                <a:latin typeface="Arial Narrow" pitchFamily="34" charset="0"/>
              </a:rPr>
              <a:t> Economy</a:t>
            </a:r>
          </a:p>
          <a:p>
            <a:pPr marL="457200" indent="-457200" algn="just">
              <a:spcBef>
                <a:spcPts val="600"/>
              </a:spcBef>
              <a:spcAft>
                <a:spcPts val="600"/>
              </a:spcAft>
              <a:buFontTx/>
              <a:buAutoNum type="romanUcPeriod"/>
              <a:defRPr/>
            </a:pPr>
            <a:r>
              <a:rPr lang="es-MX" b="1" dirty="0" smtClean="0">
                <a:latin typeface="Arial Narrow" pitchFamily="34" charset="0"/>
              </a:rPr>
              <a:t>COFEPRIS in </a:t>
            </a:r>
            <a:r>
              <a:rPr lang="es-MX" b="1" dirty="0" err="1" smtClean="0">
                <a:latin typeface="Arial Narrow" pitchFamily="34" charset="0"/>
              </a:rPr>
              <a:t>the</a:t>
            </a:r>
            <a:r>
              <a:rPr lang="es-MX" b="1" dirty="0" smtClean="0">
                <a:latin typeface="Arial Narrow" pitchFamily="34" charset="0"/>
              </a:rPr>
              <a:t> International </a:t>
            </a:r>
            <a:r>
              <a:rPr lang="es-MX" b="1" dirty="0" err="1" smtClean="0">
                <a:latin typeface="Arial Narrow" pitchFamily="34" charset="0"/>
              </a:rPr>
              <a:t>Landscape</a:t>
            </a:r>
            <a:endParaRPr lang="es-MX" b="1" dirty="0" smtClean="0">
              <a:latin typeface="Arial Narrow" pitchFamily="34" charset="0"/>
            </a:endParaRPr>
          </a:p>
          <a:p>
            <a:pPr marL="457200" indent="-457200" algn="just" fontAlgn="auto">
              <a:spcBef>
                <a:spcPts val="600"/>
              </a:spcBef>
              <a:spcAft>
                <a:spcPts val="600"/>
              </a:spcAft>
              <a:buFontTx/>
              <a:buAutoNum type="romanUcPeriod"/>
              <a:defRPr/>
            </a:pPr>
            <a:r>
              <a:rPr lang="es-MX" b="1" dirty="0" smtClean="0">
                <a:latin typeface="Arial Narrow" pitchFamily="34" charset="0"/>
              </a:rPr>
              <a:t>Axis of </a:t>
            </a:r>
            <a:r>
              <a:rPr lang="es-MX" b="1" dirty="0" err="1" smtClean="0">
                <a:latin typeface="Arial Narrow" pitchFamily="34" charset="0"/>
              </a:rPr>
              <a:t>Government</a:t>
            </a:r>
            <a:r>
              <a:rPr lang="es-MX" b="1" dirty="0" smtClean="0">
                <a:latin typeface="Arial Narrow" pitchFamily="34" charset="0"/>
              </a:rPr>
              <a:t>:  </a:t>
            </a:r>
            <a:r>
              <a:rPr lang="es-MX" b="1" dirty="0" err="1" smtClean="0">
                <a:latin typeface="Arial Narrow" pitchFamily="34" charset="0"/>
              </a:rPr>
              <a:t>Mexico</a:t>
            </a:r>
            <a:r>
              <a:rPr lang="es-MX" b="1" dirty="0" smtClean="0">
                <a:latin typeface="Arial Narrow" pitchFamily="34" charset="0"/>
              </a:rPr>
              <a:t> as </a:t>
            </a:r>
            <a:r>
              <a:rPr lang="es-MX" b="1" dirty="0" err="1" smtClean="0">
                <a:latin typeface="Arial Narrow" pitchFamily="34" charset="0"/>
              </a:rPr>
              <a:t>an</a:t>
            </a:r>
            <a:r>
              <a:rPr lang="es-MX" b="1" dirty="0" smtClean="0">
                <a:latin typeface="Arial Narrow" pitchFamily="34" charset="0"/>
              </a:rPr>
              <a:t> Actor </a:t>
            </a:r>
            <a:r>
              <a:rPr lang="es-MX" b="1" dirty="0" err="1" smtClean="0">
                <a:latin typeface="Arial Narrow" pitchFamily="34" charset="0"/>
              </a:rPr>
              <a:t>with</a:t>
            </a:r>
            <a:r>
              <a:rPr lang="es-MX" b="1" dirty="0" smtClean="0">
                <a:latin typeface="Arial Narrow" pitchFamily="34" charset="0"/>
              </a:rPr>
              <a:t> Global </a:t>
            </a:r>
            <a:r>
              <a:rPr lang="es-MX" b="1" dirty="0" err="1" smtClean="0">
                <a:latin typeface="Arial Narrow" pitchFamily="34" charset="0"/>
              </a:rPr>
              <a:t>Responsibility</a:t>
            </a:r>
            <a:r>
              <a:rPr lang="es-MX" b="1" dirty="0" smtClean="0">
                <a:latin typeface="Arial Narrow" pitchFamily="34" charset="0"/>
              </a:rPr>
              <a:t> </a:t>
            </a:r>
          </a:p>
          <a:p>
            <a:pPr marL="457200" indent="-457200" algn="just" fontAlgn="auto">
              <a:spcBef>
                <a:spcPts val="600"/>
              </a:spcBef>
              <a:spcAft>
                <a:spcPts val="600"/>
              </a:spcAft>
              <a:buFontTx/>
              <a:buAutoNum type="romanUcPeriod"/>
              <a:defRPr/>
            </a:pPr>
            <a:r>
              <a:rPr lang="es-MX" b="1" dirty="0" smtClean="0">
                <a:latin typeface="Arial Narrow" pitchFamily="34" charset="0"/>
              </a:rPr>
              <a:t>COFEPRIS’ International </a:t>
            </a:r>
            <a:r>
              <a:rPr lang="es-MX" b="1" dirty="0" err="1" smtClean="0">
                <a:latin typeface="Arial Narrow" pitchFamily="34" charset="0"/>
              </a:rPr>
              <a:t>Strategy</a:t>
            </a:r>
            <a:endParaRPr lang="es-MX" b="1" dirty="0" smtClean="0">
              <a:latin typeface="Arial Narrow" pitchFamily="34" charset="0"/>
            </a:endParaRPr>
          </a:p>
          <a:p>
            <a:pPr marL="457200" indent="-457200" algn="just" fontAlgn="auto">
              <a:spcBef>
                <a:spcPts val="600"/>
              </a:spcBef>
              <a:spcAft>
                <a:spcPts val="600"/>
              </a:spcAft>
              <a:buFontTx/>
              <a:buAutoNum type="romanUcPeriod"/>
              <a:defRPr/>
            </a:pPr>
            <a:r>
              <a:rPr lang="es-ES" b="1" dirty="0" err="1" smtClean="0">
                <a:latin typeface="Arial Narrow" pitchFamily="34" charset="0"/>
              </a:rPr>
              <a:t>Actions</a:t>
            </a:r>
            <a:r>
              <a:rPr lang="es-ES" b="1" dirty="0" smtClean="0">
                <a:latin typeface="Arial Narrow" pitchFamily="34" charset="0"/>
              </a:rPr>
              <a:t> of </a:t>
            </a:r>
            <a:r>
              <a:rPr lang="es-ES" b="1" dirty="0" err="1" smtClean="0">
                <a:latin typeface="Arial Narrow" pitchFamily="34" charset="0"/>
              </a:rPr>
              <a:t>the</a:t>
            </a:r>
            <a:r>
              <a:rPr lang="es-ES" b="1" dirty="0" smtClean="0">
                <a:latin typeface="Arial Narrow" pitchFamily="34" charset="0"/>
              </a:rPr>
              <a:t> International </a:t>
            </a:r>
            <a:r>
              <a:rPr lang="es-ES" b="1" dirty="0" err="1" smtClean="0">
                <a:latin typeface="Arial Narrow" pitchFamily="34" charset="0"/>
              </a:rPr>
              <a:t>Strategy</a:t>
            </a:r>
            <a:endParaRPr lang="es-ES" b="1" dirty="0" smtClean="0">
              <a:latin typeface="Arial Narrow" pitchFamily="34" charset="0"/>
            </a:endParaRPr>
          </a:p>
          <a:p>
            <a:pPr marL="457200" indent="-457200" algn="just" fontAlgn="auto">
              <a:spcBef>
                <a:spcPts val="600"/>
              </a:spcBef>
              <a:spcAft>
                <a:spcPts val="600"/>
              </a:spcAft>
              <a:buFontTx/>
              <a:buAutoNum type="romanUcPeriod"/>
              <a:defRPr/>
            </a:pPr>
            <a:r>
              <a:rPr lang="es-ES" b="1" dirty="0" err="1" smtClean="0">
                <a:latin typeface="Arial Narrow" pitchFamily="34" charset="0"/>
              </a:rPr>
              <a:t>Conclusions</a:t>
            </a:r>
            <a:endParaRPr lang="es-ES" b="1" dirty="0" smtClean="0">
              <a:latin typeface="Arial Narrow" pitchFamily="34" charset="0"/>
            </a:endParaRPr>
          </a:p>
        </p:txBody>
      </p:sp>
    </p:spTree>
    <p:extLst>
      <p:ext uri="{BB962C8B-B14F-4D97-AF65-F5344CB8AC3E}">
        <p14:creationId xmlns:p14="http://schemas.microsoft.com/office/powerpoint/2010/main" val="1166861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592" y="824488"/>
            <a:ext cx="8958895" cy="353943"/>
          </a:xfrm>
          <a:prstGeom prst="rect">
            <a:avLst/>
          </a:prstGeom>
        </p:spPr>
        <p:txBody>
          <a:bodyPr wrap="square">
            <a:spAutoFit/>
          </a:bodyPr>
          <a:lstStyle/>
          <a:p>
            <a:pPr algn="just">
              <a:defRPr/>
            </a:pPr>
            <a:r>
              <a:rPr lang="es-MX" sz="1700" b="1" dirty="0" err="1" smtClean="0">
                <a:ln w="1905"/>
                <a:solidFill>
                  <a:prstClr val="black"/>
                </a:solidFill>
                <a:latin typeface="Arial Narrow" pitchFamily="34" charset="0"/>
                <a:cs typeface="Calibri" pitchFamily="34" charset="0"/>
              </a:rPr>
              <a:t>Modification</a:t>
            </a:r>
            <a:r>
              <a:rPr lang="es-MX" sz="1700" b="1" dirty="0" smtClean="0">
                <a:ln w="1905"/>
                <a:solidFill>
                  <a:prstClr val="black"/>
                </a:solidFill>
                <a:latin typeface="Arial Narrow" pitchFamily="34" charset="0"/>
                <a:cs typeface="Calibri" pitchFamily="34" charset="0"/>
              </a:rPr>
              <a:t> </a:t>
            </a:r>
            <a:r>
              <a:rPr lang="es-MX" sz="1700" b="1" dirty="0" err="1" smtClean="0">
                <a:ln w="1905"/>
                <a:solidFill>
                  <a:prstClr val="black"/>
                </a:solidFill>
                <a:latin typeface="Arial Narrow" pitchFamily="34" charset="0"/>
                <a:cs typeface="Calibri" pitchFamily="34" charset="0"/>
              </a:rPr>
              <a:t>to</a:t>
            </a:r>
            <a:r>
              <a:rPr lang="es-MX" sz="1700" b="1" dirty="0" smtClean="0">
                <a:ln w="1905"/>
                <a:solidFill>
                  <a:prstClr val="black"/>
                </a:solidFill>
                <a:latin typeface="Arial Narrow" pitchFamily="34" charset="0"/>
                <a:cs typeface="Calibri" pitchFamily="34" charset="0"/>
              </a:rPr>
              <a:t> </a:t>
            </a:r>
            <a:r>
              <a:rPr lang="es-MX" sz="1700" b="1" dirty="0" err="1" smtClean="0">
                <a:ln w="1905"/>
                <a:solidFill>
                  <a:prstClr val="black"/>
                </a:solidFill>
                <a:latin typeface="Arial Narrow" pitchFamily="34" charset="0"/>
                <a:cs typeface="Calibri" pitchFamily="34" charset="0"/>
              </a:rPr>
              <a:t>the</a:t>
            </a:r>
            <a:r>
              <a:rPr lang="es-MX" sz="1700" b="1" dirty="0">
                <a:ln w="1905"/>
                <a:solidFill>
                  <a:prstClr val="black"/>
                </a:solidFill>
                <a:latin typeface="Arial Narrow" pitchFamily="34" charset="0"/>
                <a:cs typeface="Calibri" pitchFamily="34" charset="0"/>
              </a:rPr>
              <a:t> </a:t>
            </a:r>
            <a:r>
              <a:rPr lang="es-MX" sz="1700" b="1" dirty="0" err="1" smtClean="0">
                <a:ln w="1905"/>
                <a:solidFill>
                  <a:prstClr val="black"/>
                </a:solidFill>
                <a:latin typeface="Arial Narrow" pitchFamily="34" charset="0"/>
                <a:cs typeface="Calibri" pitchFamily="34" charset="0"/>
              </a:rPr>
              <a:t>Mexican</a:t>
            </a:r>
            <a:r>
              <a:rPr lang="es-MX" sz="1700" b="1" dirty="0" smtClean="0">
                <a:ln w="1905"/>
                <a:solidFill>
                  <a:prstClr val="black"/>
                </a:solidFill>
                <a:latin typeface="Arial Narrow" pitchFamily="34" charset="0"/>
                <a:cs typeface="Calibri" pitchFamily="34" charset="0"/>
              </a:rPr>
              <a:t> </a:t>
            </a:r>
            <a:r>
              <a:rPr lang="es-MX" sz="1700" b="1" dirty="0" err="1" smtClean="0">
                <a:ln w="1905"/>
                <a:solidFill>
                  <a:prstClr val="black"/>
                </a:solidFill>
                <a:latin typeface="Arial Narrow" pitchFamily="34" charset="0"/>
                <a:cs typeface="Calibri" pitchFamily="34" charset="0"/>
              </a:rPr>
              <a:t>regulatory</a:t>
            </a:r>
            <a:r>
              <a:rPr lang="es-MX" sz="1700" b="1" dirty="0" smtClean="0">
                <a:ln w="1905"/>
                <a:solidFill>
                  <a:prstClr val="black"/>
                </a:solidFill>
                <a:latin typeface="Arial Narrow" pitchFamily="34" charset="0"/>
                <a:cs typeface="Calibri" pitchFamily="34" charset="0"/>
              </a:rPr>
              <a:t> </a:t>
            </a:r>
            <a:r>
              <a:rPr lang="es-MX" sz="1700" b="1" dirty="0" err="1" smtClean="0">
                <a:ln w="1905"/>
                <a:solidFill>
                  <a:prstClr val="black"/>
                </a:solidFill>
                <a:latin typeface="Arial Narrow" pitchFamily="34" charset="0"/>
                <a:cs typeface="Calibri" pitchFamily="34" charset="0"/>
              </a:rPr>
              <a:t>framework</a:t>
            </a:r>
            <a:r>
              <a:rPr lang="es-MX" sz="1700" b="1" dirty="0" smtClean="0">
                <a:ln w="1905"/>
                <a:solidFill>
                  <a:prstClr val="black"/>
                </a:solidFill>
                <a:latin typeface="Arial Narrow" pitchFamily="34" charset="0"/>
                <a:cs typeface="Calibri" pitchFamily="34" charset="0"/>
              </a:rPr>
              <a:t>: </a:t>
            </a:r>
            <a:r>
              <a:rPr lang="es-MX" sz="1700" b="1" dirty="0" err="1" smtClean="0">
                <a:ln w="1905"/>
                <a:solidFill>
                  <a:prstClr val="black"/>
                </a:solidFill>
                <a:latin typeface="Arial Narrow" pitchFamily="34" charset="0"/>
                <a:cs typeface="Calibri" pitchFamily="34" charset="0"/>
              </a:rPr>
              <a:t>Recognition</a:t>
            </a:r>
            <a:r>
              <a:rPr lang="es-MX" sz="1700" b="1" dirty="0" smtClean="0">
                <a:ln w="1905"/>
                <a:solidFill>
                  <a:prstClr val="black"/>
                </a:solidFill>
                <a:latin typeface="Arial Narrow" pitchFamily="34" charset="0"/>
                <a:cs typeface="Calibri" pitchFamily="34" charset="0"/>
              </a:rPr>
              <a:t> </a:t>
            </a:r>
            <a:r>
              <a:rPr lang="es-MX" sz="1700" b="1" dirty="0" err="1">
                <a:ln w="1905"/>
                <a:solidFill>
                  <a:prstClr val="black"/>
                </a:solidFill>
                <a:latin typeface="Arial Narrow" pitchFamily="34" charset="0"/>
                <a:cs typeface="Calibri" pitchFamily="34" charset="0"/>
              </a:rPr>
              <a:t>by</a:t>
            </a:r>
            <a:r>
              <a:rPr lang="es-MX" sz="1700" b="1" dirty="0">
                <a:ln w="1905"/>
                <a:solidFill>
                  <a:prstClr val="black"/>
                </a:solidFill>
                <a:latin typeface="Arial Narrow" pitchFamily="34" charset="0"/>
                <a:cs typeface="Calibri" pitchFamily="34" charset="0"/>
              </a:rPr>
              <a:t> </a:t>
            </a:r>
            <a:r>
              <a:rPr lang="es-MX" sz="1700" b="1" dirty="0" err="1">
                <a:ln w="1905"/>
                <a:solidFill>
                  <a:prstClr val="black"/>
                </a:solidFill>
                <a:latin typeface="Arial Narrow" pitchFamily="34" charset="0"/>
                <a:cs typeface="Calibri" pitchFamily="34" charset="0"/>
              </a:rPr>
              <a:t>the</a:t>
            </a:r>
            <a:r>
              <a:rPr lang="es-MX" sz="1700" b="1" dirty="0">
                <a:ln w="1905"/>
                <a:solidFill>
                  <a:prstClr val="black"/>
                </a:solidFill>
                <a:latin typeface="Arial Narrow" pitchFamily="34" charset="0"/>
                <a:cs typeface="Calibri" pitchFamily="34" charset="0"/>
              </a:rPr>
              <a:t> WHO of </a:t>
            </a:r>
            <a:r>
              <a:rPr lang="es-MX" sz="1700" b="1" dirty="0" smtClean="0">
                <a:ln w="1905"/>
                <a:solidFill>
                  <a:prstClr val="black"/>
                </a:solidFill>
                <a:latin typeface="Arial Narrow" pitchFamily="34" charset="0"/>
                <a:cs typeface="Calibri" pitchFamily="34" charset="0"/>
              </a:rPr>
              <a:t>COFEPRIS </a:t>
            </a:r>
            <a:r>
              <a:rPr lang="es-MX" sz="1700" b="1" dirty="0" err="1" smtClean="0">
                <a:ln w="1905"/>
                <a:solidFill>
                  <a:prstClr val="black"/>
                </a:solidFill>
                <a:latin typeface="Arial Narrow" pitchFamily="34" charset="0"/>
                <a:cs typeface="Calibri" pitchFamily="34" charset="0"/>
              </a:rPr>
              <a:t>for</a:t>
            </a:r>
            <a:r>
              <a:rPr lang="es-MX" sz="1700" b="1" dirty="0" smtClean="0">
                <a:ln w="1905"/>
                <a:solidFill>
                  <a:prstClr val="black"/>
                </a:solidFill>
                <a:latin typeface="Arial Narrow" pitchFamily="34" charset="0"/>
                <a:cs typeface="Calibri" pitchFamily="34" charset="0"/>
              </a:rPr>
              <a:t> </a:t>
            </a:r>
            <a:r>
              <a:rPr lang="es-MX" sz="1700" b="1" dirty="0" err="1" smtClean="0">
                <a:ln w="1905"/>
                <a:solidFill>
                  <a:prstClr val="black"/>
                </a:solidFill>
                <a:latin typeface="Arial Narrow" pitchFamily="34" charset="0"/>
                <a:cs typeface="Calibri" pitchFamily="34" charset="0"/>
              </a:rPr>
              <a:t>vaccines</a:t>
            </a:r>
            <a:endParaRPr lang="es-MX" sz="1700" b="1" dirty="0">
              <a:solidFill>
                <a:prstClr val="black"/>
              </a:solidFill>
              <a:latin typeface="Arial Narrow" pitchFamily="34" charset="0"/>
            </a:endParaRPr>
          </a:p>
        </p:txBody>
      </p:sp>
      <p:sp>
        <p:nvSpPr>
          <p:cNvPr id="4" name="3 CuadroTexto"/>
          <p:cNvSpPr txBox="1"/>
          <p:nvPr/>
        </p:nvSpPr>
        <p:spPr>
          <a:xfrm>
            <a:off x="1" y="1189341"/>
            <a:ext cx="9144000" cy="830997"/>
          </a:xfrm>
          <a:prstGeom prst="rect">
            <a:avLst/>
          </a:prstGeom>
          <a:noFill/>
        </p:spPr>
        <p:txBody>
          <a:bodyPr wrap="square" rtlCol="0">
            <a:spAutoFit/>
          </a:bodyPr>
          <a:lstStyle/>
          <a:p>
            <a:pPr algn="just"/>
            <a:r>
              <a:rPr lang="es-MX" sz="1600" dirty="0" smtClean="0">
                <a:solidFill>
                  <a:prstClr val="black"/>
                </a:solidFill>
                <a:latin typeface="Arial Narrow" pitchFamily="34" charset="0"/>
              </a:rPr>
              <a:t>COFEPRIS </a:t>
            </a:r>
            <a:r>
              <a:rPr lang="es-MX" sz="1600" dirty="0" err="1" smtClean="0">
                <a:solidFill>
                  <a:prstClr val="black"/>
                </a:solidFill>
                <a:latin typeface="Arial Narrow" pitchFamily="34" charset="0"/>
              </a:rPr>
              <a:t>concluded</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the</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audit</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process</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for</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vaccines</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by</a:t>
            </a:r>
            <a:r>
              <a:rPr lang="es-MX" sz="1600" dirty="0" smtClean="0">
                <a:solidFill>
                  <a:prstClr val="black"/>
                </a:solidFill>
                <a:latin typeface="Arial Narrow" pitchFamily="34" charset="0"/>
              </a:rPr>
              <a:t> </a:t>
            </a:r>
            <a:r>
              <a:rPr lang="es-MX" sz="1600" dirty="0" err="1" smtClean="0">
                <a:solidFill>
                  <a:prstClr val="black"/>
                </a:solidFill>
                <a:latin typeface="Arial Narrow" pitchFamily="34" charset="0"/>
              </a:rPr>
              <a:t>the</a:t>
            </a:r>
            <a:r>
              <a:rPr lang="es-MX" sz="1600" dirty="0" smtClean="0">
                <a:solidFill>
                  <a:prstClr val="black"/>
                </a:solidFill>
                <a:latin typeface="Arial Narrow" pitchFamily="34" charset="0"/>
              </a:rPr>
              <a:t> WHO:</a:t>
            </a:r>
            <a:endParaRPr lang="es-MX" sz="1600" dirty="0">
              <a:solidFill>
                <a:prstClr val="black"/>
              </a:solidFill>
              <a:latin typeface="Arial Narrow" pitchFamily="34" charset="0"/>
            </a:endParaRPr>
          </a:p>
          <a:p>
            <a:pPr marL="342900" indent="-342900" algn="just">
              <a:buFontTx/>
              <a:buAutoNum type="arabicParenR"/>
            </a:pPr>
            <a:r>
              <a:rPr lang="es-MX" sz="1600" dirty="0" err="1" smtClean="0">
                <a:latin typeface="Arial Narrow" pitchFamily="34" charset="0"/>
              </a:rPr>
              <a:t>This</a:t>
            </a:r>
            <a:r>
              <a:rPr lang="es-MX" sz="1600" dirty="0" smtClean="0">
                <a:latin typeface="Arial Narrow" pitchFamily="34" charset="0"/>
              </a:rPr>
              <a:t> </a:t>
            </a:r>
            <a:r>
              <a:rPr lang="es-MX" sz="1600" dirty="0" err="1" smtClean="0">
                <a:latin typeface="Arial Narrow" pitchFamily="34" charset="0"/>
              </a:rPr>
              <a:t>process</a:t>
            </a:r>
            <a:r>
              <a:rPr lang="es-MX" sz="1600" dirty="0" smtClean="0">
                <a:latin typeface="Arial Narrow" pitchFamily="34" charset="0"/>
              </a:rPr>
              <a:t> </a:t>
            </a:r>
            <a:r>
              <a:rPr lang="es-MX" sz="1600" dirty="0" err="1" smtClean="0">
                <a:latin typeface="Arial Narrow" pitchFamily="34" charset="0"/>
              </a:rPr>
              <a:t>led</a:t>
            </a:r>
            <a:r>
              <a:rPr lang="es-MX" sz="1600" dirty="0" smtClean="0">
                <a:latin typeface="Arial Narrow" pitchFamily="34" charset="0"/>
              </a:rPr>
              <a:t> </a:t>
            </a:r>
            <a:r>
              <a:rPr lang="es-MX" sz="1600" dirty="0" err="1" smtClean="0">
                <a:latin typeface="Arial Narrow" pitchFamily="34" charset="0"/>
              </a:rPr>
              <a:t>to</a:t>
            </a:r>
            <a:r>
              <a:rPr lang="es-MX" sz="1600" dirty="0" smtClean="0">
                <a:latin typeface="Arial Narrow" pitchFamily="34" charset="0"/>
              </a:rPr>
              <a:t> </a:t>
            </a:r>
            <a:r>
              <a:rPr lang="es-MX" sz="1600" dirty="0" err="1" smtClean="0">
                <a:latin typeface="Arial Narrow" pitchFamily="34" charset="0"/>
              </a:rPr>
              <a:t>the</a:t>
            </a:r>
            <a:r>
              <a:rPr lang="es-MX" sz="1600" dirty="0" smtClean="0">
                <a:latin typeface="Arial Narrow" pitchFamily="34" charset="0"/>
              </a:rPr>
              <a:t> </a:t>
            </a:r>
            <a:r>
              <a:rPr lang="es-MX" sz="1600" dirty="0" err="1" smtClean="0">
                <a:latin typeface="Arial Narrow" pitchFamily="34" charset="0"/>
              </a:rPr>
              <a:t>recognition</a:t>
            </a:r>
            <a:r>
              <a:rPr lang="es-MX" sz="1600" dirty="0" smtClean="0">
                <a:latin typeface="Arial Narrow" pitchFamily="34" charset="0"/>
              </a:rPr>
              <a:t> as a </a:t>
            </a:r>
            <a:r>
              <a:rPr lang="es-MX" sz="1600" b="1" dirty="0" smtClean="0">
                <a:latin typeface="Arial Narrow" pitchFamily="34" charset="0"/>
              </a:rPr>
              <a:t>FUNCTIONAL</a:t>
            </a:r>
            <a:r>
              <a:rPr lang="es-MX" sz="1600" dirty="0" smtClean="0">
                <a:latin typeface="Arial Narrow" pitchFamily="34" charset="0"/>
              </a:rPr>
              <a:t> </a:t>
            </a:r>
            <a:r>
              <a:rPr lang="es-MX" sz="1600" dirty="0" err="1">
                <a:latin typeface="Arial Narrow" pitchFamily="34" charset="0"/>
              </a:rPr>
              <a:t>N</a:t>
            </a:r>
            <a:r>
              <a:rPr lang="es-MX" sz="1600" dirty="0" err="1" smtClean="0">
                <a:latin typeface="Arial Narrow" pitchFamily="34" charset="0"/>
              </a:rPr>
              <a:t>ational</a:t>
            </a:r>
            <a:r>
              <a:rPr lang="es-MX" sz="1600" dirty="0" smtClean="0">
                <a:latin typeface="Arial Narrow" pitchFamily="34" charset="0"/>
              </a:rPr>
              <a:t> </a:t>
            </a:r>
            <a:r>
              <a:rPr lang="es-MX" sz="1600" dirty="0" err="1" smtClean="0">
                <a:latin typeface="Arial Narrow" pitchFamily="34" charset="0"/>
              </a:rPr>
              <a:t>Regulatory</a:t>
            </a:r>
            <a:r>
              <a:rPr lang="es-MX" sz="1600" dirty="0" smtClean="0">
                <a:latin typeface="Arial Narrow" pitchFamily="34" charset="0"/>
              </a:rPr>
              <a:t> Agency</a:t>
            </a:r>
            <a:r>
              <a:rPr lang="es-MX" sz="1600" dirty="0">
                <a:latin typeface="Arial Narrow" pitchFamily="34" charset="0"/>
              </a:rPr>
              <a:t> </a:t>
            </a:r>
            <a:r>
              <a:rPr lang="es-MX" sz="1600" dirty="0" smtClean="0">
                <a:latin typeface="Arial Narrow" pitchFamily="34" charset="0"/>
              </a:rPr>
              <a:t>(NRA) </a:t>
            </a:r>
            <a:r>
              <a:rPr lang="es-MX" sz="1600" dirty="0" err="1" smtClean="0">
                <a:latin typeface="Arial Narrow" pitchFamily="34" charset="0"/>
              </a:rPr>
              <a:t>regarding</a:t>
            </a:r>
            <a:r>
              <a:rPr lang="es-MX" sz="1600" dirty="0" smtClean="0">
                <a:latin typeface="Arial Narrow" pitchFamily="34" charset="0"/>
              </a:rPr>
              <a:t> </a:t>
            </a:r>
            <a:r>
              <a:rPr lang="es-MX" sz="1600" dirty="0" err="1" smtClean="0">
                <a:latin typeface="Arial Narrow" pitchFamily="34" charset="0"/>
              </a:rPr>
              <a:t>vaccines</a:t>
            </a:r>
            <a:r>
              <a:rPr lang="es-MX" sz="1600" dirty="0" smtClean="0">
                <a:latin typeface="Arial Narrow" pitchFamily="34" charset="0"/>
              </a:rPr>
              <a:t>. </a:t>
            </a:r>
            <a:endParaRPr lang="es-MX" sz="1600" dirty="0">
              <a:latin typeface="Arial Narrow" pitchFamily="34" charset="0"/>
            </a:endParaRPr>
          </a:p>
          <a:p>
            <a:pPr marL="342900" indent="-342900" algn="just">
              <a:buFontTx/>
              <a:buAutoNum type="arabicParenR"/>
            </a:pPr>
            <a:r>
              <a:rPr lang="es-MX" sz="1600" dirty="0" err="1" smtClean="0">
                <a:latin typeface="Arial Narrow" pitchFamily="34" charset="0"/>
              </a:rPr>
              <a:t>Seven</a:t>
            </a:r>
            <a:r>
              <a:rPr lang="es-MX" sz="1600" dirty="0" smtClean="0">
                <a:latin typeface="Arial Narrow" pitchFamily="34" charset="0"/>
              </a:rPr>
              <a:t> </a:t>
            </a:r>
            <a:r>
              <a:rPr lang="es-MX" sz="1600" dirty="0" err="1" smtClean="0">
                <a:latin typeface="Arial Narrow" pitchFamily="34" charset="0"/>
              </a:rPr>
              <a:t>critical</a:t>
            </a:r>
            <a:r>
              <a:rPr lang="es-MX" sz="1600" dirty="0" smtClean="0">
                <a:latin typeface="Arial Narrow" pitchFamily="34" charset="0"/>
              </a:rPr>
              <a:t> </a:t>
            </a:r>
            <a:r>
              <a:rPr lang="es-MX" sz="1600" dirty="0" err="1" smtClean="0">
                <a:latin typeface="Arial Narrow" pitchFamily="34" charset="0"/>
              </a:rPr>
              <a:t>steps</a:t>
            </a:r>
            <a:r>
              <a:rPr lang="es-MX" sz="1600" dirty="0" smtClean="0">
                <a:latin typeface="Arial Narrow" pitchFamily="34" charset="0"/>
              </a:rPr>
              <a:t> </a:t>
            </a:r>
            <a:r>
              <a:rPr lang="es-MX" sz="1600" dirty="0" err="1" smtClean="0">
                <a:latin typeface="Arial Narrow" pitchFamily="34" charset="0"/>
              </a:rPr>
              <a:t>were</a:t>
            </a:r>
            <a:r>
              <a:rPr lang="es-MX" sz="1600" dirty="0" smtClean="0">
                <a:latin typeface="Arial Narrow" pitchFamily="34" charset="0"/>
              </a:rPr>
              <a:t> </a:t>
            </a:r>
            <a:r>
              <a:rPr lang="es-MX" sz="1600" dirty="0" err="1" smtClean="0">
                <a:latin typeface="Arial Narrow" pitchFamily="34" charset="0"/>
              </a:rPr>
              <a:t>defined</a:t>
            </a:r>
            <a:r>
              <a:rPr lang="es-MX" sz="1600" dirty="0" smtClean="0">
                <a:latin typeface="Arial Narrow" pitchFamily="34" charset="0"/>
              </a:rPr>
              <a:t> in </a:t>
            </a:r>
            <a:r>
              <a:rPr lang="es-MX" sz="1600" dirty="0" err="1" smtClean="0">
                <a:latin typeface="Arial Narrow" pitchFamily="34" charset="0"/>
              </a:rPr>
              <a:t>order</a:t>
            </a:r>
            <a:r>
              <a:rPr lang="es-MX" sz="1600" dirty="0" smtClean="0">
                <a:latin typeface="Arial Narrow" pitchFamily="34" charset="0"/>
              </a:rPr>
              <a:t> </a:t>
            </a:r>
            <a:r>
              <a:rPr lang="es-MX" sz="1600" dirty="0" err="1" smtClean="0">
                <a:latin typeface="Arial Narrow" pitchFamily="34" charset="0"/>
              </a:rPr>
              <a:t>to</a:t>
            </a:r>
            <a:r>
              <a:rPr lang="es-MX" sz="1600" dirty="0" smtClean="0">
                <a:latin typeface="Arial Narrow" pitchFamily="34" charset="0"/>
              </a:rPr>
              <a:t> </a:t>
            </a:r>
            <a:r>
              <a:rPr lang="es-MX" sz="1600" dirty="0" err="1" smtClean="0">
                <a:latin typeface="Arial Narrow" pitchFamily="34" charset="0"/>
              </a:rPr>
              <a:t>obtain</a:t>
            </a:r>
            <a:r>
              <a:rPr lang="es-MX" sz="1600" dirty="0" smtClean="0">
                <a:latin typeface="Arial Narrow" pitchFamily="34" charset="0"/>
              </a:rPr>
              <a:t> </a:t>
            </a:r>
            <a:r>
              <a:rPr lang="es-MX" sz="1600" dirty="0" err="1" smtClean="0">
                <a:latin typeface="Arial Narrow" pitchFamily="34" charset="0"/>
              </a:rPr>
              <a:t>the</a:t>
            </a:r>
            <a:r>
              <a:rPr lang="es-MX" sz="1600" dirty="0" smtClean="0">
                <a:latin typeface="Arial Narrow" pitchFamily="34" charset="0"/>
              </a:rPr>
              <a:t> </a:t>
            </a:r>
            <a:r>
              <a:rPr lang="es-MX" sz="1600" dirty="0" err="1" smtClean="0">
                <a:latin typeface="Arial Narrow" pitchFamily="34" charset="0"/>
              </a:rPr>
              <a:t>recognition</a:t>
            </a:r>
            <a:r>
              <a:rPr lang="es-MX" sz="1600" dirty="0" smtClean="0">
                <a:latin typeface="Arial Narrow" pitchFamily="34" charset="0"/>
              </a:rPr>
              <a:t> of </a:t>
            </a:r>
            <a:r>
              <a:rPr lang="es-MX" sz="1600" dirty="0" err="1" smtClean="0">
                <a:latin typeface="Arial Narrow" pitchFamily="34" charset="0"/>
              </a:rPr>
              <a:t>the</a:t>
            </a:r>
            <a:r>
              <a:rPr lang="es-MX" sz="1600" dirty="0" smtClean="0">
                <a:latin typeface="Arial Narrow" pitchFamily="34" charset="0"/>
              </a:rPr>
              <a:t> WHO</a:t>
            </a:r>
            <a:r>
              <a:rPr lang="es-MX" sz="1600" dirty="0">
                <a:solidFill>
                  <a:prstClr val="black"/>
                </a:solidFill>
                <a:latin typeface="Arial Narrow" pitchFamily="34" charset="0"/>
              </a:rPr>
              <a:t>:</a:t>
            </a:r>
          </a:p>
        </p:txBody>
      </p:sp>
      <p:graphicFrame>
        <p:nvGraphicFramePr>
          <p:cNvPr id="10" name="9 Tabla"/>
          <p:cNvGraphicFramePr>
            <a:graphicFrameLocks noGrp="1"/>
          </p:cNvGraphicFramePr>
          <p:nvPr>
            <p:extLst>
              <p:ext uri="{D42A27DB-BD31-4B8C-83A1-F6EECF244321}">
                <p14:modId xmlns:p14="http://schemas.microsoft.com/office/powerpoint/2010/main" val="3657575637"/>
              </p:ext>
            </p:extLst>
          </p:nvPr>
        </p:nvGraphicFramePr>
        <p:xfrm>
          <a:off x="251520" y="2090992"/>
          <a:ext cx="8712968" cy="3394106"/>
        </p:xfrm>
        <a:graphic>
          <a:graphicData uri="http://schemas.openxmlformats.org/drawingml/2006/table">
            <a:tbl>
              <a:tblPr firstRow="1" firstCol="1" bandRow="1">
                <a:tableStyleId>{5C22544A-7EE6-4342-B048-85BDC9FD1C3A}</a:tableStyleId>
              </a:tblPr>
              <a:tblGrid>
                <a:gridCol w="1294787"/>
                <a:gridCol w="5679697"/>
                <a:gridCol w="1738484"/>
              </a:tblGrid>
              <a:tr h="513508">
                <a:tc>
                  <a:txBody>
                    <a:bodyPr/>
                    <a:lstStyle/>
                    <a:p>
                      <a:pPr marL="82550" algn="ctr">
                        <a:lnSpc>
                          <a:spcPct val="115000"/>
                        </a:lnSpc>
                        <a:spcBef>
                          <a:spcPts val="600"/>
                        </a:spcBef>
                        <a:spcAft>
                          <a:spcPts val="1000"/>
                        </a:spcAft>
                      </a:pPr>
                      <a:r>
                        <a:rPr lang="es-ES" sz="1500" dirty="0" smtClean="0">
                          <a:effectLst/>
                          <a:latin typeface="Arial Narrow" pitchFamily="34" charset="0"/>
                        </a:rPr>
                        <a:t>STEP 1</a:t>
                      </a:r>
                      <a:endParaRPr lang="es-MX" sz="150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algn="ctr">
                        <a:lnSpc>
                          <a:spcPct val="115000"/>
                        </a:lnSpc>
                        <a:spcBef>
                          <a:spcPts val="600"/>
                        </a:spcBef>
                        <a:spcAft>
                          <a:spcPts val="1000"/>
                        </a:spcAft>
                      </a:pPr>
                      <a:r>
                        <a:rPr lang="es-ES" sz="1500" b="0" dirty="0" err="1" smtClean="0">
                          <a:solidFill>
                            <a:schemeClr val="tx1"/>
                          </a:solidFill>
                          <a:effectLst/>
                          <a:latin typeface="Arial Narrow" pitchFamily="34" charset="0"/>
                        </a:rPr>
                        <a:t>Reunion</a:t>
                      </a:r>
                      <a:r>
                        <a:rPr lang="es-ES" sz="1500" b="0" dirty="0" smtClean="0">
                          <a:solidFill>
                            <a:schemeClr val="tx1"/>
                          </a:solidFill>
                          <a:effectLst/>
                          <a:latin typeface="Arial Narrow" pitchFamily="34" charset="0"/>
                        </a:rPr>
                        <a:t> </a:t>
                      </a:r>
                      <a:r>
                        <a:rPr lang="es-ES" sz="1500" b="0" dirty="0" err="1" smtClean="0">
                          <a:solidFill>
                            <a:schemeClr val="tx1"/>
                          </a:solidFill>
                          <a:effectLst/>
                          <a:latin typeface="Arial Narrow" pitchFamily="34" charset="0"/>
                        </a:rPr>
                        <a:t>with</a:t>
                      </a:r>
                      <a:r>
                        <a:rPr lang="es-ES" sz="1500" b="0" dirty="0" smtClean="0">
                          <a:solidFill>
                            <a:schemeClr val="tx1"/>
                          </a:solidFill>
                          <a:effectLst/>
                          <a:latin typeface="Arial Narrow" pitchFamily="34" charset="0"/>
                        </a:rPr>
                        <a:t> </a:t>
                      </a:r>
                      <a:r>
                        <a:rPr lang="es-ES" sz="1500" b="0" dirty="0" err="1" smtClean="0">
                          <a:solidFill>
                            <a:schemeClr val="tx1"/>
                          </a:solidFill>
                          <a:effectLst/>
                          <a:latin typeface="Arial Narrow" pitchFamily="34" charset="0"/>
                        </a:rPr>
                        <a:t>representatives</a:t>
                      </a:r>
                      <a:r>
                        <a:rPr lang="es-ES" sz="1500" b="0" dirty="0" smtClean="0">
                          <a:solidFill>
                            <a:schemeClr val="tx1"/>
                          </a:solidFill>
                          <a:effectLst/>
                          <a:latin typeface="Arial Narrow" pitchFamily="34" charset="0"/>
                        </a:rPr>
                        <a:t> of </a:t>
                      </a:r>
                      <a:r>
                        <a:rPr lang="es-ES" sz="1500" b="0" dirty="0" err="1" smtClean="0">
                          <a:solidFill>
                            <a:schemeClr val="tx1"/>
                          </a:solidFill>
                          <a:effectLst/>
                          <a:latin typeface="Arial Narrow" pitchFamily="34" charset="0"/>
                        </a:rPr>
                        <a:t>the</a:t>
                      </a:r>
                      <a:r>
                        <a:rPr lang="es-ES" sz="1500" b="0" dirty="0" smtClean="0">
                          <a:solidFill>
                            <a:schemeClr val="tx1"/>
                          </a:solidFill>
                          <a:effectLst/>
                          <a:latin typeface="Arial Narrow" pitchFamily="34" charset="0"/>
                        </a:rPr>
                        <a:t> WHO </a:t>
                      </a:r>
                      <a:r>
                        <a:rPr lang="es-ES" sz="1500" b="0" dirty="0" err="1" smtClean="0">
                          <a:solidFill>
                            <a:schemeClr val="tx1"/>
                          </a:solidFill>
                          <a:effectLst/>
                          <a:latin typeface="Arial Narrow" pitchFamily="34" charset="0"/>
                        </a:rPr>
                        <a:t>about</a:t>
                      </a:r>
                      <a:r>
                        <a:rPr lang="es-ES" sz="1500" b="0" dirty="0" smtClean="0">
                          <a:solidFill>
                            <a:schemeClr val="tx1"/>
                          </a:solidFill>
                          <a:effectLst/>
                          <a:latin typeface="Arial Narrow" pitchFamily="34" charset="0"/>
                        </a:rPr>
                        <a:t> </a:t>
                      </a:r>
                      <a:r>
                        <a:rPr lang="es-ES" sz="1500" b="0" dirty="0" err="1" smtClean="0">
                          <a:solidFill>
                            <a:schemeClr val="tx1"/>
                          </a:solidFill>
                          <a:effectLst/>
                          <a:latin typeface="Arial Narrow" pitchFamily="34" charset="0"/>
                        </a:rPr>
                        <a:t>future</a:t>
                      </a:r>
                      <a:r>
                        <a:rPr lang="es-ES" sz="1500" b="0" dirty="0" smtClean="0">
                          <a:solidFill>
                            <a:schemeClr val="tx1"/>
                          </a:solidFill>
                          <a:effectLst/>
                          <a:latin typeface="Arial Narrow" pitchFamily="34" charset="0"/>
                        </a:rPr>
                        <a:t> </a:t>
                      </a:r>
                      <a:r>
                        <a:rPr lang="es-ES" sz="1500" b="0" dirty="0" err="1" smtClean="0">
                          <a:solidFill>
                            <a:schemeClr val="tx1"/>
                          </a:solidFill>
                          <a:effectLst/>
                          <a:latin typeface="Arial Narrow" pitchFamily="34" charset="0"/>
                        </a:rPr>
                        <a:t>colaboration</a:t>
                      </a:r>
                      <a:r>
                        <a:rPr lang="es-ES" sz="1500" b="0" dirty="0" smtClean="0">
                          <a:solidFill>
                            <a:schemeClr val="tx1"/>
                          </a:solidFill>
                          <a:effectLst/>
                          <a:latin typeface="Arial Narrow" pitchFamily="34" charset="0"/>
                        </a:rPr>
                        <a:t> and </a:t>
                      </a:r>
                      <a:r>
                        <a:rPr lang="es-ES" sz="1500" b="0" dirty="0" err="1" smtClean="0">
                          <a:solidFill>
                            <a:schemeClr val="tx1"/>
                          </a:solidFill>
                          <a:effectLst/>
                          <a:latin typeface="Arial Narrow" pitchFamily="34" charset="0"/>
                        </a:rPr>
                        <a:t>execution</a:t>
                      </a:r>
                      <a:r>
                        <a:rPr lang="es-ES" sz="1500" b="0" baseline="0" dirty="0" smtClean="0">
                          <a:solidFill>
                            <a:schemeClr val="tx1"/>
                          </a:solidFill>
                          <a:effectLst/>
                          <a:latin typeface="Arial Narrow" pitchFamily="34" charset="0"/>
                        </a:rPr>
                        <a:t> of </a:t>
                      </a:r>
                      <a:r>
                        <a:rPr lang="es-ES" sz="1500" b="0" baseline="0" dirty="0" err="1" smtClean="0">
                          <a:solidFill>
                            <a:schemeClr val="tx1"/>
                          </a:solidFill>
                          <a:effectLst/>
                          <a:latin typeface="Arial Narrow" pitchFamily="34" charset="0"/>
                        </a:rPr>
                        <a:t>the</a:t>
                      </a:r>
                      <a:r>
                        <a:rPr lang="es-ES" sz="1500" b="0" baseline="0" dirty="0" smtClean="0">
                          <a:solidFill>
                            <a:schemeClr val="tx1"/>
                          </a:solidFill>
                          <a:effectLst/>
                          <a:latin typeface="Arial Narrow" pitchFamily="34" charset="0"/>
                        </a:rPr>
                        <a:t> </a:t>
                      </a:r>
                      <a:r>
                        <a:rPr lang="es-ES" sz="1500" b="0" baseline="0" dirty="0" err="1" smtClean="0">
                          <a:solidFill>
                            <a:schemeClr val="tx1"/>
                          </a:solidFill>
                          <a:effectLst/>
                          <a:latin typeface="Arial Narrow" pitchFamily="34" charset="0"/>
                        </a:rPr>
                        <a:t>cooperation</a:t>
                      </a:r>
                      <a:r>
                        <a:rPr lang="es-ES" sz="1500" b="0" baseline="0" dirty="0" smtClean="0">
                          <a:solidFill>
                            <a:schemeClr val="tx1"/>
                          </a:solidFill>
                          <a:effectLst/>
                          <a:latin typeface="Arial Narrow" pitchFamily="34" charset="0"/>
                        </a:rPr>
                        <a:t> </a:t>
                      </a:r>
                      <a:r>
                        <a:rPr lang="es-ES" sz="1500" b="0" baseline="0" dirty="0" err="1" smtClean="0">
                          <a:solidFill>
                            <a:schemeClr val="tx1"/>
                          </a:solidFill>
                          <a:effectLst/>
                          <a:latin typeface="Arial Narrow" pitchFamily="34" charset="0"/>
                        </a:rPr>
                        <a:t>agreement</a:t>
                      </a:r>
                      <a:r>
                        <a:rPr lang="es-ES" sz="1500" b="0" baseline="0" dirty="0" smtClean="0">
                          <a:solidFill>
                            <a:schemeClr val="tx1"/>
                          </a:solidFill>
                          <a:effectLst/>
                          <a:latin typeface="Arial Narrow" pitchFamily="34" charset="0"/>
                        </a:rPr>
                        <a:t>. </a:t>
                      </a:r>
                      <a:endParaRPr lang="es-MX" sz="1500" b="0" dirty="0">
                        <a:solidFill>
                          <a:schemeClr val="tx1"/>
                        </a:solidFill>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indent="129540" algn="ctr">
                        <a:spcBef>
                          <a:spcPts val="600"/>
                        </a:spcBef>
                        <a:spcAft>
                          <a:spcPts val="1000"/>
                        </a:spcAft>
                      </a:pPr>
                      <a:r>
                        <a:rPr lang="es-MX" sz="1500" b="1" dirty="0" err="1" smtClean="0">
                          <a:solidFill>
                            <a:schemeClr val="tx1"/>
                          </a:solidFill>
                          <a:effectLst/>
                          <a:latin typeface="Arial Narrow" pitchFamily="34" charset="0"/>
                        </a:rPr>
                        <a:t>April</a:t>
                      </a:r>
                      <a:r>
                        <a:rPr lang="es-MX" sz="1500" b="1" dirty="0" smtClean="0">
                          <a:solidFill>
                            <a:schemeClr val="tx1"/>
                          </a:solidFill>
                          <a:effectLst/>
                          <a:latin typeface="Arial Narrow" pitchFamily="34" charset="0"/>
                        </a:rPr>
                        <a:t> 16-19th, 2013</a:t>
                      </a:r>
                      <a:endParaRPr lang="es-MX" sz="1500" b="1" dirty="0">
                        <a:solidFill>
                          <a:schemeClr val="tx1"/>
                        </a:solidFill>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14691">
                <a:tc>
                  <a:txBody>
                    <a:bodyPr/>
                    <a:lstStyle/>
                    <a:p>
                      <a:pPr marL="82550" algn="ctr">
                        <a:lnSpc>
                          <a:spcPct val="115000"/>
                        </a:lnSpc>
                        <a:spcBef>
                          <a:spcPts val="600"/>
                        </a:spcBef>
                        <a:spcAft>
                          <a:spcPts val="1000"/>
                        </a:spcAft>
                      </a:pPr>
                      <a:r>
                        <a:rPr lang="es-ES" sz="1500" dirty="0" smtClean="0">
                          <a:effectLst/>
                          <a:latin typeface="Arial Narrow" pitchFamily="34" charset="0"/>
                        </a:rPr>
                        <a:t>STEP 2</a:t>
                      </a:r>
                      <a:endParaRPr lang="es-MX" sz="150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algn="ctr">
                        <a:lnSpc>
                          <a:spcPct val="115000"/>
                        </a:lnSpc>
                        <a:spcBef>
                          <a:spcPts val="600"/>
                        </a:spcBef>
                        <a:spcAft>
                          <a:spcPts val="1000"/>
                        </a:spcAft>
                      </a:pPr>
                      <a:r>
                        <a:rPr lang="es-MX" sz="1500" b="0" dirty="0" err="1" smtClean="0">
                          <a:effectLst/>
                          <a:latin typeface="Arial Narrow" pitchFamily="34" charset="0"/>
                        </a:rPr>
                        <a:t>Harmonization</a:t>
                      </a:r>
                      <a:r>
                        <a:rPr lang="es-MX" sz="1500" b="0" dirty="0" smtClean="0">
                          <a:effectLst/>
                          <a:latin typeface="Arial Narrow" pitchFamily="34" charset="0"/>
                        </a:rPr>
                        <a:t> of </a:t>
                      </a:r>
                      <a:r>
                        <a:rPr lang="es-MX" sz="1500" b="0" dirty="0" err="1" smtClean="0">
                          <a:effectLst/>
                          <a:latin typeface="Arial Narrow" pitchFamily="34" charset="0"/>
                        </a:rPr>
                        <a:t>procedure</a:t>
                      </a:r>
                      <a:r>
                        <a:rPr lang="es-MX" sz="1500" b="0" dirty="0" smtClean="0">
                          <a:effectLst/>
                          <a:latin typeface="Arial Narrow" pitchFamily="34" charset="0"/>
                        </a:rPr>
                        <a:t> and </a:t>
                      </a:r>
                      <a:r>
                        <a:rPr lang="es-MX" sz="1500" b="0" dirty="0" err="1" smtClean="0">
                          <a:effectLst/>
                          <a:latin typeface="Arial Narrow" pitchFamily="34" charset="0"/>
                        </a:rPr>
                        <a:t>evaluation</a:t>
                      </a:r>
                      <a:r>
                        <a:rPr lang="es-MX" sz="1500" b="0" dirty="0" smtClean="0">
                          <a:effectLst/>
                          <a:latin typeface="Arial Narrow" pitchFamily="34" charset="0"/>
                        </a:rPr>
                        <a:t> </a:t>
                      </a:r>
                      <a:r>
                        <a:rPr lang="es-MX" sz="1500" b="0" dirty="0" err="1" smtClean="0">
                          <a:effectLst/>
                          <a:latin typeface="Arial Narrow" pitchFamily="34" charset="0"/>
                        </a:rPr>
                        <a:t>tools</a:t>
                      </a:r>
                      <a:r>
                        <a:rPr lang="es-MX" sz="1500" b="0" dirty="0" smtClean="0">
                          <a:effectLst/>
                          <a:latin typeface="Arial Narrow" pitchFamily="34" charset="0"/>
                        </a:rPr>
                        <a:t> WHO-PAHO.</a:t>
                      </a:r>
                      <a:endParaRPr lang="es-MX" sz="1500" b="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5250" indent="0" algn="ctr">
                        <a:lnSpc>
                          <a:spcPct val="115000"/>
                        </a:lnSpc>
                        <a:spcBef>
                          <a:spcPts val="600"/>
                        </a:spcBef>
                        <a:spcAft>
                          <a:spcPts val="1000"/>
                        </a:spcAft>
                      </a:pPr>
                      <a:r>
                        <a:rPr lang="es-MX" sz="1500" b="1" dirty="0" smtClean="0">
                          <a:effectLst/>
                          <a:latin typeface="Arial Narrow" pitchFamily="34" charset="0"/>
                          <a:ea typeface="Calibri"/>
                        </a:rPr>
                        <a:t>June</a:t>
                      </a:r>
                      <a:r>
                        <a:rPr lang="es-MX" sz="1500" b="1" baseline="0" dirty="0" smtClean="0">
                          <a:effectLst/>
                          <a:latin typeface="Arial Narrow" pitchFamily="34" charset="0"/>
                          <a:ea typeface="Calibri"/>
                        </a:rPr>
                        <a:t> 3-7th, 2013</a:t>
                      </a:r>
                      <a:endParaRPr lang="es-MX" sz="1500" b="1"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7962">
                <a:tc>
                  <a:txBody>
                    <a:bodyPr/>
                    <a:lstStyle/>
                    <a:p>
                      <a:pPr marL="82550" algn="ctr">
                        <a:lnSpc>
                          <a:spcPct val="115000"/>
                        </a:lnSpc>
                        <a:spcBef>
                          <a:spcPts val="600"/>
                        </a:spcBef>
                        <a:spcAft>
                          <a:spcPts val="1000"/>
                        </a:spcAft>
                      </a:pPr>
                      <a:r>
                        <a:rPr lang="es-ES" sz="1500" dirty="0" smtClean="0">
                          <a:effectLst/>
                          <a:latin typeface="Arial Narrow" pitchFamily="34" charset="0"/>
                        </a:rPr>
                        <a:t>STEP </a:t>
                      </a:r>
                      <a:r>
                        <a:rPr lang="es-ES" sz="1500" dirty="0">
                          <a:effectLst/>
                          <a:latin typeface="Arial Narrow" pitchFamily="34" charset="0"/>
                        </a:rPr>
                        <a:t>3</a:t>
                      </a:r>
                      <a:endParaRPr lang="es-MX" sz="150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algn="ctr">
                        <a:lnSpc>
                          <a:spcPct val="115000"/>
                        </a:lnSpc>
                        <a:spcBef>
                          <a:spcPts val="600"/>
                        </a:spcBef>
                        <a:spcAft>
                          <a:spcPts val="1000"/>
                        </a:spcAft>
                      </a:pPr>
                      <a:r>
                        <a:rPr lang="es-ES" sz="1500" b="0" dirty="0" err="1" smtClean="0">
                          <a:effectLst/>
                          <a:latin typeface="Arial Narrow" pitchFamily="34" charset="0"/>
                        </a:rPr>
                        <a:t>First</a:t>
                      </a:r>
                      <a:r>
                        <a:rPr lang="es-ES" sz="1500" b="0" baseline="0" dirty="0" smtClean="0">
                          <a:effectLst/>
                          <a:latin typeface="Arial Narrow" pitchFamily="34" charset="0"/>
                        </a:rPr>
                        <a:t> </a:t>
                      </a:r>
                      <a:r>
                        <a:rPr lang="es-ES" sz="1500" b="0" dirty="0" smtClean="0">
                          <a:effectLst/>
                          <a:latin typeface="Arial Narrow" pitchFamily="34" charset="0"/>
                        </a:rPr>
                        <a:t>Informal </a:t>
                      </a:r>
                      <a:r>
                        <a:rPr lang="es-ES" sz="1500" b="0" dirty="0" err="1" smtClean="0">
                          <a:effectLst/>
                          <a:latin typeface="Arial Narrow" pitchFamily="34" charset="0"/>
                        </a:rPr>
                        <a:t>review</a:t>
                      </a:r>
                      <a:r>
                        <a:rPr lang="es-ES" sz="1500" b="0" dirty="0" smtClean="0">
                          <a:effectLst/>
                          <a:latin typeface="Arial Narrow" pitchFamily="34" charset="0"/>
                        </a:rPr>
                        <a:t> in COFEPRIS </a:t>
                      </a:r>
                      <a:r>
                        <a:rPr lang="es-ES" sz="1500" b="0" dirty="0" err="1" smtClean="0">
                          <a:effectLst/>
                          <a:latin typeface="Arial Narrow" pitchFamily="34" charset="0"/>
                        </a:rPr>
                        <a:t>with</a:t>
                      </a:r>
                      <a:r>
                        <a:rPr lang="es-ES" sz="1500" b="0" dirty="0" smtClean="0">
                          <a:effectLst/>
                          <a:latin typeface="Arial Narrow" pitchFamily="34" charset="0"/>
                        </a:rPr>
                        <a:t> </a:t>
                      </a:r>
                      <a:r>
                        <a:rPr lang="es-ES" sz="1500" b="0" dirty="0" err="1" smtClean="0">
                          <a:effectLst/>
                          <a:latin typeface="Arial Narrow" pitchFamily="34" charset="0"/>
                        </a:rPr>
                        <a:t>colaboration</a:t>
                      </a:r>
                      <a:r>
                        <a:rPr lang="es-ES" sz="1500" b="0" dirty="0" smtClean="0">
                          <a:effectLst/>
                          <a:latin typeface="Arial Narrow" pitchFamily="34" charset="0"/>
                        </a:rPr>
                        <a:t> of WHO</a:t>
                      </a:r>
                      <a:r>
                        <a:rPr lang="es-ES" sz="1500" b="0" baseline="0" dirty="0" smtClean="0">
                          <a:effectLst/>
                          <a:latin typeface="Arial Narrow" pitchFamily="34" charset="0"/>
                        </a:rPr>
                        <a:t> </a:t>
                      </a:r>
                      <a:r>
                        <a:rPr lang="es-ES" sz="1500" b="0" baseline="0" dirty="0" err="1" smtClean="0">
                          <a:effectLst/>
                          <a:latin typeface="Arial Narrow" pitchFamily="34" charset="0"/>
                        </a:rPr>
                        <a:t>staff</a:t>
                      </a:r>
                      <a:r>
                        <a:rPr lang="es-ES" sz="1500" b="0" baseline="0" dirty="0" smtClean="0">
                          <a:effectLst/>
                          <a:latin typeface="Arial Narrow" pitchFamily="34" charset="0"/>
                        </a:rPr>
                        <a:t>.</a:t>
                      </a:r>
                      <a:endParaRPr lang="es-MX" sz="1500" b="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9540" algn="ctr">
                        <a:spcBef>
                          <a:spcPts val="600"/>
                        </a:spcBef>
                        <a:spcAft>
                          <a:spcPts val="1000"/>
                        </a:spcAft>
                      </a:pPr>
                      <a:r>
                        <a:rPr lang="es-ES" sz="1500" b="1" dirty="0" err="1" smtClean="0">
                          <a:effectLst/>
                          <a:latin typeface="Arial Narrow" pitchFamily="34" charset="0"/>
                        </a:rPr>
                        <a:t>August</a:t>
                      </a:r>
                      <a:r>
                        <a:rPr lang="es-ES" sz="1500" b="1" dirty="0" smtClean="0">
                          <a:effectLst/>
                          <a:latin typeface="Arial Narrow" pitchFamily="34" charset="0"/>
                        </a:rPr>
                        <a:t> 20-21st, 2013</a:t>
                      </a:r>
                      <a:endParaRPr lang="es-MX" sz="1500" b="1"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4813">
                <a:tc>
                  <a:txBody>
                    <a:bodyPr/>
                    <a:lstStyle/>
                    <a:p>
                      <a:pPr marL="82550" algn="ctr">
                        <a:lnSpc>
                          <a:spcPct val="115000"/>
                        </a:lnSpc>
                        <a:spcBef>
                          <a:spcPts val="600"/>
                        </a:spcBef>
                        <a:spcAft>
                          <a:spcPts val="1000"/>
                        </a:spcAft>
                      </a:pPr>
                      <a:r>
                        <a:rPr lang="es-ES" sz="1500" dirty="0" smtClean="0">
                          <a:effectLst/>
                          <a:latin typeface="Arial Narrow" pitchFamily="34" charset="0"/>
                        </a:rPr>
                        <a:t>STEP </a:t>
                      </a:r>
                      <a:r>
                        <a:rPr lang="es-ES" sz="1500" dirty="0">
                          <a:effectLst/>
                          <a:latin typeface="Arial Narrow" pitchFamily="34" charset="0"/>
                        </a:rPr>
                        <a:t>4</a:t>
                      </a:r>
                      <a:endParaRPr lang="es-MX" sz="150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algn="ctr">
                        <a:lnSpc>
                          <a:spcPct val="115000"/>
                        </a:lnSpc>
                        <a:spcBef>
                          <a:spcPts val="600"/>
                        </a:spcBef>
                        <a:spcAft>
                          <a:spcPts val="1000"/>
                        </a:spcAft>
                      </a:pPr>
                      <a:r>
                        <a:rPr lang="es-ES" sz="1500" b="0" dirty="0" err="1" smtClean="0">
                          <a:effectLst/>
                          <a:latin typeface="Arial Narrow" pitchFamily="34" charset="0"/>
                        </a:rPr>
                        <a:t>Internal</a:t>
                      </a:r>
                      <a:r>
                        <a:rPr lang="es-ES" sz="1500" b="0" dirty="0" smtClean="0">
                          <a:effectLst/>
                          <a:latin typeface="Arial Narrow" pitchFamily="34" charset="0"/>
                        </a:rPr>
                        <a:t> </a:t>
                      </a:r>
                      <a:r>
                        <a:rPr lang="es-ES" sz="1500" b="0" dirty="0" err="1" smtClean="0">
                          <a:effectLst/>
                          <a:latin typeface="Arial Narrow" pitchFamily="34" charset="0"/>
                        </a:rPr>
                        <a:t>auditing</a:t>
                      </a:r>
                      <a:r>
                        <a:rPr lang="es-ES" sz="1500" b="0" dirty="0" smtClean="0">
                          <a:effectLst/>
                          <a:latin typeface="Arial Narrow" pitchFamily="34" charset="0"/>
                        </a:rPr>
                        <a:t> </a:t>
                      </a:r>
                      <a:r>
                        <a:rPr lang="es-ES" sz="1500" b="0" dirty="0" err="1" smtClean="0">
                          <a:effectLst/>
                          <a:latin typeface="Arial Narrow" pitchFamily="34" charset="0"/>
                        </a:rPr>
                        <a:t>on</a:t>
                      </a:r>
                      <a:r>
                        <a:rPr lang="es-ES" sz="1500" b="0" dirty="0" smtClean="0">
                          <a:effectLst/>
                          <a:latin typeface="Arial Narrow" pitchFamily="34" charset="0"/>
                        </a:rPr>
                        <a:t> </a:t>
                      </a:r>
                      <a:r>
                        <a:rPr lang="es-ES" sz="1500" b="0" baseline="0" dirty="0" err="1" smtClean="0">
                          <a:effectLst/>
                          <a:latin typeface="Arial Narrow" pitchFamily="34" charset="0"/>
                        </a:rPr>
                        <a:t>the</a:t>
                      </a:r>
                      <a:r>
                        <a:rPr lang="es-ES" sz="1500" b="0" baseline="0" dirty="0" smtClean="0">
                          <a:effectLst/>
                          <a:latin typeface="Arial Narrow" pitchFamily="34" charset="0"/>
                        </a:rPr>
                        <a:t> </a:t>
                      </a:r>
                      <a:r>
                        <a:rPr lang="es-ES" sz="1500" b="0" baseline="0" dirty="0" err="1" smtClean="0">
                          <a:effectLst/>
                          <a:latin typeface="Arial Narrow" pitchFamily="34" charset="0"/>
                        </a:rPr>
                        <a:t>fulfillment</a:t>
                      </a:r>
                      <a:r>
                        <a:rPr lang="es-ES" sz="1500" b="0" baseline="0" dirty="0" smtClean="0">
                          <a:effectLst/>
                          <a:latin typeface="Arial Narrow" pitchFamily="34" charset="0"/>
                        </a:rPr>
                        <a:t> of </a:t>
                      </a:r>
                      <a:r>
                        <a:rPr lang="es-ES" sz="1500" b="0" baseline="0" dirty="0" err="1" smtClean="0">
                          <a:effectLst/>
                          <a:latin typeface="Arial Narrow" pitchFamily="34" charset="0"/>
                        </a:rPr>
                        <a:t>the</a:t>
                      </a:r>
                      <a:r>
                        <a:rPr lang="es-ES" sz="1500" b="0" baseline="0" dirty="0" smtClean="0">
                          <a:effectLst/>
                          <a:latin typeface="Arial Narrow" pitchFamily="34" charset="0"/>
                        </a:rPr>
                        <a:t> </a:t>
                      </a:r>
                      <a:r>
                        <a:rPr lang="es-ES" sz="1500" b="0" baseline="0" dirty="0" err="1" smtClean="0">
                          <a:effectLst/>
                          <a:latin typeface="Arial Narrow" pitchFamily="34" charset="0"/>
                        </a:rPr>
                        <a:t>evaluation</a:t>
                      </a:r>
                      <a:r>
                        <a:rPr lang="es-ES" sz="1500" b="0" baseline="0" dirty="0" smtClean="0">
                          <a:effectLst/>
                          <a:latin typeface="Arial Narrow" pitchFamily="34" charset="0"/>
                        </a:rPr>
                        <a:t> </a:t>
                      </a:r>
                      <a:r>
                        <a:rPr lang="es-ES" sz="1500" b="0" baseline="0" dirty="0" err="1" smtClean="0">
                          <a:effectLst/>
                          <a:latin typeface="Arial Narrow" pitchFamily="34" charset="0"/>
                        </a:rPr>
                        <a:t>tool</a:t>
                      </a:r>
                      <a:r>
                        <a:rPr lang="es-ES" sz="1500" b="0" baseline="0" dirty="0" smtClean="0">
                          <a:effectLst/>
                          <a:latin typeface="Arial Narrow" pitchFamily="34" charset="0"/>
                        </a:rPr>
                        <a:t> and </a:t>
                      </a:r>
                      <a:r>
                        <a:rPr lang="es-ES" sz="1500" b="0" baseline="0" dirty="0" err="1" smtClean="0">
                          <a:effectLst/>
                          <a:latin typeface="Arial Narrow" pitchFamily="34" charset="0"/>
                        </a:rPr>
                        <a:t>on</a:t>
                      </a:r>
                      <a:r>
                        <a:rPr lang="es-ES" sz="1500" b="0" baseline="0" dirty="0" smtClean="0">
                          <a:effectLst/>
                          <a:latin typeface="Arial Narrow" pitchFamily="34" charset="0"/>
                        </a:rPr>
                        <a:t> </a:t>
                      </a:r>
                      <a:r>
                        <a:rPr lang="es-ES" sz="1500" b="0" baseline="0" dirty="0" err="1" smtClean="0">
                          <a:effectLst/>
                          <a:latin typeface="Arial Narrow" pitchFamily="34" charset="0"/>
                        </a:rPr>
                        <a:t>the</a:t>
                      </a:r>
                      <a:r>
                        <a:rPr lang="es-ES" sz="1500" b="0" baseline="0" dirty="0" smtClean="0">
                          <a:effectLst/>
                          <a:latin typeface="Arial Narrow" pitchFamily="34" charset="0"/>
                        </a:rPr>
                        <a:t> </a:t>
                      </a:r>
                      <a:r>
                        <a:rPr lang="es-ES" sz="1500" b="0" baseline="0" dirty="0" err="1" smtClean="0">
                          <a:effectLst/>
                          <a:latin typeface="Arial Narrow" pitchFamily="34" charset="0"/>
                        </a:rPr>
                        <a:t>quality</a:t>
                      </a:r>
                      <a:r>
                        <a:rPr lang="es-ES" sz="1500" b="0" baseline="0" dirty="0" smtClean="0">
                          <a:effectLst/>
                          <a:latin typeface="Arial Narrow" pitchFamily="34" charset="0"/>
                        </a:rPr>
                        <a:t> </a:t>
                      </a:r>
                      <a:r>
                        <a:rPr lang="es-ES" sz="1500" b="0" baseline="0" dirty="0" err="1" smtClean="0">
                          <a:effectLst/>
                          <a:latin typeface="Arial Narrow" pitchFamily="34" charset="0"/>
                        </a:rPr>
                        <a:t>management</a:t>
                      </a:r>
                      <a:r>
                        <a:rPr lang="es-ES" sz="1500" b="0" baseline="0" dirty="0" smtClean="0">
                          <a:effectLst/>
                          <a:latin typeface="Arial Narrow" pitchFamily="34" charset="0"/>
                        </a:rPr>
                        <a:t> </a:t>
                      </a:r>
                      <a:r>
                        <a:rPr lang="es-ES" sz="1500" b="0" baseline="0" dirty="0" err="1" smtClean="0">
                          <a:effectLst/>
                          <a:latin typeface="Arial Narrow" pitchFamily="34" charset="0"/>
                        </a:rPr>
                        <a:t>system</a:t>
                      </a:r>
                      <a:endParaRPr lang="es-MX" sz="1500" b="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6350" algn="ctr">
                        <a:lnSpc>
                          <a:spcPct val="115000"/>
                        </a:lnSpc>
                        <a:spcBef>
                          <a:spcPts val="600"/>
                        </a:spcBef>
                        <a:spcAft>
                          <a:spcPts val="1000"/>
                        </a:spcAft>
                      </a:pPr>
                      <a:r>
                        <a:rPr lang="es-MX" sz="1500" b="1" dirty="0" err="1" smtClean="0">
                          <a:effectLst/>
                          <a:latin typeface="Arial Narrow" pitchFamily="34" charset="0"/>
                        </a:rPr>
                        <a:t>May</a:t>
                      </a:r>
                      <a:r>
                        <a:rPr lang="es-MX" sz="1500" b="1" dirty="0" smtClean="0">
                          <a:effectLst/>
                          <a:latin typeface="Arial Narrow" pitchFamily="34" charset="0"/>
                        </a:rPr>
                        <a:t> – </a:t>
                      </a:r>
                      <a:r>
                        <a:rPr lang="es-MX" sz="1500" b="1" dirty="0" err="1" smtClean="0">
                          <a:effectLst/>
                          <a:latin typeface="Arial Narrow" pitchFamily="34" charset="0"/>
                        </a:rPr>
                        <a:t>July</a:t>
                      </a:r>
                      <a:r>
                        <a:rPr lang="es-MX" sz="1500" b="1" baseline="0" dirty="0" smtClean="0">
                          <a:effectLst/>
                          <a:latin typeface="Arial Narrow" pitchFamily="34" charset="0"/>
                        </a:rPr>
                        <a:t> 2013</a:t>
                      </a:r>
                      <a:endParaRPr lang="es-MX" sz="1500" b="1"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8085">
                <a:tc>
                  <a:txBody>
                    <a:bodyPr/>
                    <a:lstStyle/>
                    <a:p>
                      <a:pPr marL="82550" algn="ctr">
                        <a:lnSpc>
                          <a:spcPct val="115000"/>
                        </a:lnSpc>
                        <a:spcBef>
                          <a:spcPts val="600"/>
                        </a:spcBef>
                        <a:spcAft>
                          <a:spcPts val="1000"/>
                        </a:spcAft>
                      </a:pPr>
                      <a:r>
                        <a:rPr lang="es-ES" sz="1500" dirty="0" smtClean="0">
                          <a:effectLst/>
                          <a:latin typeface="Arial Narrow" pitchFamily="34" charset="0"/>
                        </a:rPr>
                        <a:t>STEP </a:t>
                      </a:r>
                      <a:r>
                        <a:rPr lang="es-ES" sz="1500" dirty="0">
                          <a:effectLst/>
                          <a:latin typeface="Arial Narrow" pitchFamily="34" charset="0"/>
                        </a:rPr>
                        <a:t>5</a:t>
                      </a:r>
                      <a:endParaRPr lang="es-MX" sz="150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algn="ctr">
                        <a:lnSpc>
                          <a:spcPct val="115000"/>
                        </a:lnSpc>
                        <a:spcBef>
                          <a:spcPts val="600"/>
                        </a:spcBef>
                        <a:spcAft>
                          <a:spcPts val="1000"/>
                        </a:spcAft>
                      </a:pPr>
                      <a:r>
                        <a:rPr lang="en-US" sz="1500" b="0" i="0" kern="1200" dirty="0" smtClean="0">
                          <a:solidFill>
                            <a:schemeClr val="dk1"/>
                          </a:solidFill>
                          <a:effectLst/>
                          <a:latin typeface="Arial Narrow" pitchFamily="34" charset="0"/>
                          <a:ea typeface="+mn-ea"/>
                          <a:cs typeface="+mn-cs"/>
                        </a:rPr>
                        <a:t>Delivery all</a:t>
                      </a:r>
                      <a:r>
                        <a:rPr lang="en-US" sz="1500" b="0" i="0" kern="1200" baseline="0" dirty="0" smtClean="0">
                          <a:solidFill>
                            <a:schemeClr val="dk1"/>
                          </a:solidFill>
                          <a:effectLst/>
                          <a:latin typeface="Arial Narrow" pitchFamily="34" charset="0"/>
                          <a:ea typeface="+mn-ea"/>
                          <a:cs typeface="+mn-cs"/>
                        </a:rPr>
                        <a:t> </a:t>
                      </a:r>
                      <a:r>
                        <a:rPr lang="en-US" sz="1500" b="0" i="0" kern="1200" dirty="0" smtClean="0">
                          <a:solidFill>
                            <a:schemeClr val="dk1"/>
                          </a:solidFill>
                          <a:effectLst/>
                          <a:latin typeface="Arial Narrow" pitchFamily="34" charset="0"/>
                          <a:ea typeface="+mn-ea"/>
                          <a:cs typeface="+mn-cs"/>
                        </a:rPr>
                        <a:t>the evidence to the Share Point WHO</a:t>
                      </a:r>
                      <a:r>
                        <a:rPr lang="en-US" sz="1500" b="0" i="0" kern="1200" baseline="0" dirty="0" smtClean="0">
                          <a:solidFill>
                            <a:schemeClr val="dk1"/>
                          </a:solidFill>
                          <a:effectLst/>
                          <a:latin typeface="Arial Narrow" pitchFamily="34" charset="0"/>
                          <a:ea typeface="+mn-ea"/>
                          <a:cs typeface="+mn-cs"/>
                        </a:rPr>
                        <a:t> website</a:t>
                      </a:r>
                      <a:endParaRPr lang="es-MX" sz="1500" b="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9540" algn="ctr">
                        <a:spcBef>
                          <a:spcPts val="600"/>
                        </a:spcBef>
                        <a:spcAft>
                          <a:spcPts val="1000"/>
                        </a:spcAft>
                      </a:pPr>
                      <a:r>
                        <a:rPr lang="es-MX" sz="1500" b="1" dirty="0" err="1" smtClean="0">
                          <a:effectLst/>
                          <a:latin typeface="Arial Narrow" pitchFamily="34" charset="0"/>
                          <a:ea typeface="Calibri"/>
                        </a:rPr>
                        <a:t>January</a:t>
                      </a:r>
                      <a:r>
                        <a:rPr lang="es-MX" sz="1500" b="1" baseline="0" dirty="0" smtClean="0">
                          <a:effectLst/>
                          <a:latin typeface="Arial Narrow" pitchFamily="34" charset="0"/>
                          <a:ea typeface="Calibri"/>
                        </a:rPr>
                        <a:t> 31st, 2014</a:t>
                      </a:r>
                      <a:endParaRPr lang="es-MX" sz="1500" b="1"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7180">
                <a:tc>
                  <a:txBody>
                    <a:bodyPr/>
                    <a:lstStyle/>
                    <a:p>
                      <a:pPr marL="82550" algn="ctr">
                        <a:lnSpc>
                          <a:spcPct val="115000"/>
                        </a:lnSpc>
                        <a:spcBef>
                          <a:spcPts val="600"/>
                        </a:spcBef>
                        <a:spcAft>
                          <a:spcPts val="1000"/>
                        </a:spcAft>
                      </a:pPr>
                      <a:r>
                        <a:rPr lang="es-ES" sz="1500" dirty="0" smtClean="0">
                          <a:effectLst/>
                          <a:latin typeface="Arial Narrow" pitchFamily="34" charset="0"/>
                        </a:rPr>
                        <a:t>STEP</a:t>
                      </a:r>
                      <a:r>
                        <a:rPr lang="es-MX" sz="1500" dirty="0" smtClean="0">
                          <a:effectLst/>
                          <a:latin typeface="Arial Narrow" pitchFamily="34" charset="0"/>
                          <a:ea typeface="Calibri"/>
                        </a:rPr>
                        <a:t> 6</a:t>
                      </a:r>
                      <a:endParaRPr lang="es-MX" sz="150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algn="ctr">
                        <a:lnSpc>
                          <a:spcPct val="115000"/>
                        </a:lnSpc>
                        <a:spcBef>
                          <a:spcPts val="600"/>
                        </a:spcBef>
                        <a:spcAft>
                          <a:spcPts val="1000"/>
                        </a:spcAft>
                      </a:pPr>
                      <a:r>
                        <a:rPr lang="es-ES" sz="1500" b="0" dirty="0" smtClean="0">
                          <a:effectLst/>
                          <a:latin typeface="Arial Narrow" pitchFamily="34" charset="0"/>
                        </a:rPr>
                        <a:t>Formal</a:t>
                      </a:r>
                      <a:r>
                        <a:rPr lang="es-ES" sz="1500" b="0" baseline="0" dirty="0" smtClean="0">
                          <a:effectLst/>
                          <a:latin typeface="Arial Narrow" pitchFamily="34" charset="0"/>
                        </a:rPr>
                        <a:t> </a:t>
                      </a:r>
                      <a:r>
                        <a:rPr lang="es-ES" sz="1500" b="0" dirty="0" smtClean="0">
                          <a:effectLst/>
                          <a:latin typeface="Arial Narrow" pitchFamily="34" charset="0"/>
                        </a:rPr>
                        <a:t> </a:t>
                      </a:r>
                      <a:r>
                        <a:rPr lang="es-ES" sz="1500" b="0" dirty="0" err="1" smtClean="0">
                          <a:effectLst/>
                          <a:latin typeface="Arial Narrow" pitchFamily="34" charset="0"/>
                        </a:rPr>
                        <a:t>auditing</a:t>
                      </a:r>
                      <a:r>
                        <a:rPr lang="es-ES" sz="1500" b="0" dirty="0" smtClean="0">
                          <a:effectLst/>
                          <a:latin typeface="Arial Narrow" pitchFamily="34" charset="0"/>
                        </a:rPr>
                        <a:t> </a:t>
                      </a:r>
                      <a:r>
                        <a:rPr lang="es-ES" sz="1500" b="0" dirty="0" err="1" smtClean="0">
                          <a:effectLst/>
                          <a:latin typeface="Arial Narrow" pitchFamily="34" charset="0"/>
                        </a:rPr>
                        <a:t>to</a:t>
                      </a:r>
                      <a:r>
                        <a:rPr lang="es-ES" sz="1500" b="0" dirty="0" smtClean="0">
                          <a:effectLst/>
                          <a:latin typeface="Arial Narrow" pitchFamily="34" charset="0"/>
                        </a:rPr>
                        <a:t> COFEPRIS</a:t>
                      </a:r>
                      <a:r>
                        <a:rPr lang="es-ES" sz="1500" b="0" baseline="0" dirty="0" smtClean="0">
                          <a:effectLst/>
                          <a:latin typeface="Arial Narrow" pitchFamily="34" charset="0"/>
                        </a:rPr>
                        <a:t> </a:t>
                      </a:r>
                      <a:r>
                        <a:rPr lang="es-ES" sz="1500" b="0" baseline="0" dirty="0" err="1" smtClean="0">
                          <a:effectLst/>
                          <a:latin typeface="Arial Narrow" pitchFamily="34" charset="0"/>
                        </a:rPr>
                        <a:t>by</a:t>
                      </a:r>
                      <a:r>
                        <a:rPr lang="es-ES" sz="1500" b="0" baseline="0" dirty="0" smtClean="0">
                          <a:effectLst/>
                          <a:latin typeface="Arial Narrow" pitchFamily="34" charset="0"/>
                        </a:rPr>
                        <a:t> WHO </a:t>
                      </a:r>
                      <a:r>
                        <a:rPr lang="es-ES" sz="1500" b="0" baseline="0" dirty="0" err="1" smtClean="0">
                          <a:effectLst/>
                          <a:latin typeface="Arial Narrow" pitchFamily="34" charset="0"/>
                        </a:rPr>
                        <a:t>regarding</a:t>
                      </a:r>
                      <a:r>
                        <a:rPr lang="es-ES" sz="1500" b="0" baseline="0" dirty="0" smtClean="0">
                          <a:effectLst/>
                          <a:latin typeface="Arial Narrow" pitchFamily="34" charset="0"/>
                        </a:rPr>
                        <a:t> </a:t>
                      </a:r>
                      <a:r>
                        <a:rPr lang="es-ES" sz="1500" b="0" baseline="0" dirty="0" err="1" smtClean="0">
                          <a:effectLst/>
                          <a:latin typeface="Arial Narrow" pitchFamily="34" charset="0"/>
                        </a:rPr>
                        <a:t>vaccines</a:t>
                      </a:r>
                      <a:r>
                        <a:rPr lang="es-ES" sz="1500" b="0" baseline="0" dirty="0" smtClean="0">
                          <a:effectLst/>
                          <a:latin typeface="Arial Narrow" pitchFamily="34" charset="0"/>
                        </a:rPr>
                        <a:t>. </a:t>
                      </a:r>
                      <a:endParaRPr lang="es-MX" sz="1500" b="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9540" algn="ctr">
                        <a:spcBef>
                          <a:spcPts val="600"/>
                        </a:spcBef>
                        <a:spcAft>
                          <a:spcPts val="1000"/>
                        </a:spcAft>
                      </a:pPr>
                      <a:r>
                        <a:rPr lang="es-MX" sz="1500" b="1" dirty="0" err="1" smtClean="0">
                          <a:solidFill>
                            <a:schemeClr val="tx1"/>
                          </a:solidFill>
                          <a:effectLst/>
                          <a:latin typeface="Arial Narrow" pitchFamily="34" charset="0"/>
                        </a:rPr>
                        <a:t>March</a:t>
                      </a:r>
                      <a:r>
                        <a:rPr lang="es-MX" sz="1500" b="1" baseline="0" dirty="0" smtClean="0">
                          <a:solidFill>
                            <a:schemeClr val="tx1"/>
                          </a:solidFill>
                          <a:effectLst/>
                          <a:latin typeface="Arial Narrow" pitchFamily="34" charset="0"/>
                        </a:rPr>
                        <a:t> 10-14th</a:t>
                      </a:r>
                      <a:r>
                        <a:rPr lang="es-MX" sz="1500" b="1" dirty="0" smtClean="0">
                          <a:solidFill>
                            <a:schemeClr val="tx1"/>
                          </a:solidFill>
                          <a:effectLst/>
                          <a:latin typeface="Arial Narrow" pitchFamily="34" charset="0"/>
                        </a:rPr>
                        <a:t>, 2014</a:t>
                      </a:r>
                      <a:endParaRPr lang="es-MX" sz="1500" b="1" dirty="0">
                        <a:solidFill>
                          <a:schemeClr val="tx1"/>
                        </a:solidFill>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4628">
                <a:tc>
                  <a:txBody>
                    <a:bodyPr/>
                    <a:lstStyle/>
                    <a:p>
                      <a:pPr marL="82550" algn="ctr">
                        <a:lnSpc>
                          <a:spcPct val="115000"/>
                        </a:lnSpc>
                        <a:spcBef>
                          <a:spcPts val="600"/>
                        </a:spcBef>
                        <a:spcAft>
                          <a:spcPts val="1000"/>
                        </a:spcAft>
                      </a:pPr>
                      <a:r>
                        <a:rPr lang="es-ES" sz="1500" dirty="0" smtClean="0">
                          <a:effectLst/>
                          <a:latin typeface="Arial Narrow" pitchFamily="34" charset="0"/>
                        </a:rPr>
                        <a:t>STEP </a:t>
                      </a:r>
                      <a:r>
                        <a:rPr lang="es-ES" sz="1500" dirty="0">
                          <a:effectLst/>
                          <a:latin typeface="Arial Narrow" pitchFamily="34" charset="0"/>
                        </a:rPr>
                        <a:t>7</a:t>
                      </a:r>
                      <a:endParaRPr lang="es-MX" sz="1500" dirty="0">
                        <a:effectLst/>
                        <a:latin typeface="Arial Narrow" pitchFamily="34" charset="0"/>
                        <a:ea typeface="Calibri"/>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i="0" kern="1200" dirty="0" smtClean="0">
                          <a:solidFill>
                            <a:schemeClr val="dk1"/>
                          </a:solidFill>
                          <a:effectLst/>
                          <a:latin typeface="Arial Narrow" pitchFamily="34" charset="0"/>
                          <a:ea typeface="+mn-ea"/>
                          <a:cs typeface="+mn-cs"/>
                        </a:rPr>
                        <a:t>Report Closure:</a:t>
                      </a:r>
                      <a:r>
                        <a:rPr lang="en-US" sz="1500" b="0" i="0" kern="1200" baseline="0" dirty="0" smtClean="0">
                          <a:solidFill>
                            <a:schemeClr val="dk1"/>
                          </a:solidFill>
                          <a:effectLst/>
                          <a:latin typeface="Arial Narrow" pitchFamily="34" charset="0"/>
                          <a:ea typeface="+mn-ea"/>
                          <a:cs typeface="+mn-cs"/>
                        </a:rPr>
                        <a:t> review of recommendation compliance.</a:t>
                      </a:r>
                      <a:endParaRPr lang="es-MX" sz="1500" dirty="0">
                        <a:latin typeface="Arial Narrow" pitchFamily="34" charset="0"/>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500" b="1" dirty="0" smtClean="0">
                          <a:latin typeface="Arial Narrow" pitchFamily="34" charset="0"/>
                        </a:rPr>
                        <a:t>June 9th, 2013</a:t>
                      </a:r>
                      <a:endParaRPr lang="es-MX" sz="1500" b="1" dirty="0">
                        <a:latin typeface="Arial Narrow" pitchFamily="34" charset="0"/>
                      </a:endParaRPr>
                    </a:p>
                  </a:txBody>
                  <a:tcPr marL="68569" marR="685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1 CuadroTexto"/>
          <p:cNvSpPr txBox="1"/>
          <p:nvPr/>
        </p:nvSpPr>
        <p:spPr>
          <a:xfrm>
            <a:off x="107504" y="5670208"/>
            <a:ext cx="8856984" cy="338554"/>
          </a:xfrm>
          <a:prstGeom prst="rect">
            <a:avLst/>
          </a:prstGeom>
          <a:noFill/>
        </p:spPr>
        <p:txBody>
          <a:bodyPr wrap="square" rtlCol="0">
            <a:spAutoFit/>
          </a:bodyPr>
          <a:lstStyle/>
          <a:p>
            <a:pPr algn="just"/>
            <a:r>
              <a:rPr lang="en-US" sz="1600" dirty="0">
                <a:latin typeface="Arial Narrow" pitchFamily="34" charset="0"/>
              </a:rPr>
              <a:t>The result of the audit was </a:t>
            </a:r>
            <a:r>
              <a:rPr lang="en-US" sz="1600" dirty="0" smtClean="0">
                <a:latin typeface="Arial Narrow" pitchFamily="34" charset="0"/>
              </a:rPr>
              <a:t>positive. Therefore, </a:t>
            </a:r>
            <a:r>
              <a:rPr lang="en-US" sz="1600" dirty="0">
                <a:latin typeface="Arial Narrow" pitchFamily="34" charset="0"/>
              </a:rPr>
              <a:t>COFEPRIS is </a:t>
            </a:r>
            <a:r>
              <a:rPr lang="en-US" sz="1600" dirty="0" smtClean="0">
                <a:latin typeface="Arial Narrow" pitchFamily="34" charset="0"/>
              </a:rPr>
              <a:t>a </a:t>
            </a:r>
            <a:r>
              <a:rPr lang="en-US" sz="1600" b="1" dirty="0" smtClean="0">
                <a:latin typeface="Arial Narrow" pitchFamily="34" charset="0"/>
              </a:rPr>
              <a:t>FUNCTIONAL </a:t>
            </a:r>
            <a:r>
              <a:rPr lang="en-US" sz="1600" dirty="0" smtClean="0">
                <a:latin typeface="Arial Narrow" pitchFamily="34" charset="0"/>
              </a:rPr>
              <a:t>Regulatory Agency regarding vaccines. </a:t>
            </a:r>
            <a:endParaRPr lang="es-MX" sz="1600" dirty="0">
              <a:latin typeface="Arial Narrow" pitchFamily="34" charset="0"/>
            </a:endParaRPr>
          </a:p>
        </p:txBody>
      </p:sp>
    </p:spTree>
    <p:extLst>
      <p:ext uri="{BB962C8B-B14F-4D97-AF65-F5344CB8AC3E}">
        <p14:creationId xmlns:p14="http://schemas.microsoft.com/office/powerpoint/2010/main" val="708546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251518" y="2132856"/>
            <a:ext cx="8640959" cy="438775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spcBef>
                <a:spcPts val="0"/>
              </a:spcBef>
              <a:buFont typeface="Arial" pitchFamily="34" charset="0"/>
              <a:buChar char="•"/>
              <a:tabLst>
                <a:tab pos="355600" algn="l"/>
              </a:tabLst>
              <a:defRPr/>
            </a:pPr>
            <a:r>
              <a:rPr lang="es-MX" sz="1800" dirty="0" err="1" smtClean="0">
                <a:solidFill>
                  <a:prstClr val="black"/>
                </a:solidFill>
                <a:latin typeface="Arial Narrow" pitchFamily="34" charset="0"/>
              </a:rPr>
              <a:t>The</a:t>
            </a:r>
            <a:r>
              <a:rPr lang="es-MX" sz="1800" dirty="0" smtClean="0">
                <a:solidFill>
                  <a:prstClr val="black"/>
                </a:solidFill>
                <a:latin typeface="Arial Narrow" pitchFamily="34" charset="0"/>
              </a:rPr>
              <a:t> formal </a:t>
            </a:r>
            <a:r>
              <a:rPr lang="es-MX" sz="1800" dirty="0" err="1" smtClean="0">
                <a:solidFill>
                  <a:prstClr val="black"/>
                </a:solidFill>
                <a:latin typeface="Arial Narrow" pitchFamily="34" charset="0"/>
              </a:rPr>
              <a:t>process</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to</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access</a:t>
            </a:r>
            <a:r>
              <a:rPr lang="es-MX" sz="1800" dirty="0" smtClean="0">
                <a:solidFill>
                  <a:prstClr val="black"/>
                </a:solidFill>
                <a:latin typeface="Arial Narrow" pitchFamily="34" charset="0"/>
              </a:rPr>
              <a:t> PICS has </a:t>
            </a:r>
            <a:r>
              <a:rPr lang="es-MX" sz="1800" dirty="0" err="1" smtClean="0">
                <a:solidFill>
                  <a:prstClr val="black"/>
                </a:solidFill>
                <a:latin typeface="Arial Narrow" pitchFamily="34" charset="0"/>
              </a:rPr>
              <a:t>the</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following</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updates</a:t>
            </a:r>
            <a:r>
              <a:rPr lang="es-MX" sz="1800" dirty="0" smtClean="0">
                <a:solidFill>
                  <a:prstClr val="black"/>
                </a:solidFill>
                <a:latin typeface="Arial Narrow" pitchFamily="34" charset="0"/>
              </a:rPr>
              <a:t>:</a:t>
            </a:r>
          </a:p>
          <a:p>
            <a:pPr algn="just">
              <a:spcBef>
                <a:spcPts val="0"/>
              </a:spcBef>
              <a:tabLst>
                <a:tab pos="355600" algn="l"/>
              </a:tabLst>
              <a:defRPr/>
            </a:pPr>
            <a:endParaRPr lang="es-MX" sz="1000" dirty="0" smtClean="0">
              <a:solidFill>
                <a:prstClr val="black"/>
              </a:solidFill>
              <a:latin typeface="Arial Narrow" pitchFamily="34" charset="0"/>
            </a:endParaRPr>
          </a:p>
          <a:p>
            <a:pPr marL="857250" lvl="1" indent="-400050" algn="just">
              <a:spcBef>
                <a:spcPts val="0"/>
              </a:spcBef>
              <a:buFont typeface="+mj-lt"/>
              <a:buAutoNum type="romanUcPeriod"/>
              <a:tabLst>
                <a:tab pos="355600" algn="l"/>
              </a:tabLst>
              <a:defRPr/>
            </a:pPr>
            <a:r>
              <a:rPr lang="es-MX" sz="1800" dirty="0" err="1" smtClean="0">
                <a:solidFill>
                  <a:prstClr val="black"/>
                </a:solidFill>
                <a:latin typeface="Arial Narrow" pitchFamily="34" charset="0"/>
              </a:rPr>
              <a:t>On</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December</a:t>
            </a:r>
            <a:r>
              <a:rPr lang="es-MX" sz="1800" dirty="0" smtClean="0">
                <a:solidFill>
                  <a:prstClr val="black"/>
                </a:solidFill>
                <a:latin typeface="Arial Narrow" pitchFamily="34" charset="0"/>
              </a:rPr>
              <a:t> 09, 2013, COFEPRIS </a:t>
            </a:r>
            <a:r>
              <a:rPr lang="es-MX" sz="1800" dirty="0" err="1" smtClean="0">
                <a:solidFill>
                  <a:prstClr val="black"/>
                </a:solidFill>
                <a:latin typeface="Arial Narrow" pitchFamily="34" charset="0"/>
              </a:rPr>
              <a:t>received</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the</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first</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report</a:t>
            </a:r>
            <a:r>
              <a:rPr lang="es-MX" sz="1800" dirty="0" smtClean="0">
                <a:solidFill>
                  <a:prstClr val="black"/>
                </a:solidFill>
                <a:latin typeface="Arial Narrow" pitchFamily="34" charset="0"/>
              </a:rPr>
              <a:t> of </a:t>
            </a:r>
            <a:r>
              <a:rPr lang="es-MX" sz="1800" dirty="0" err="1" smtClean="0">
                <a:solidFill>
                  <a:prstClr val="black"/>
                </a:solidFill>
                <a:latin typeface="Arial Narrow" pitchFamily="34" charset="0"/>
              </a:rPr>
              <a:t>observations</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made</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by</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the</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inspectors</a:t>
            </a:r>
            <a:r>
              <a:rPr lang="es-MX" sz="1800" dirty="0" smtClean="0">
                <a:solidFill>
                  <a:prstClr val="black"/>
                </a:solidFill>
                <a:latin typeface="Arial Narrow" pitchFamily="34" charset="0"/>
              </a:rPr>
              <a:t>.</a:t>
            </a:r>
          </a:p>
          <a:p>
            <a:pPr marL="857250" lvl="1" indent="-400050" algn="just">
              <a:spcBef>
                <a:spcPts val="0"/>
              </a:spcBef>
              <a:buFont typeface="+mj-lt"/>
              <a:buAutoNum type="romanUcPeriod"/>
              <a:tabLst>
                <a:tab pos="355600" algn="l"/>
              </a:tabLst>
              <a:defRPr/>
            </a:pPr>
            <a:r>
              <a:rPr lang="es-MX" sz="1800" dirty="0" err="1" smtClean="0">
                <a:solidFill>
                  <a:prstClr val="black"/>
                </a:solidFill>
                <a:latin typeface="Arial Narrow" pitchFamily="34" charset="0"/>
              </a:rPr>
              <a:t>These</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observation</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state</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that</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the</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regulatory</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framework</a:t>
            </a:r>
            <a:r>
              <a:rPr lang="es-MX" sz="1800" dirty="0" smtClean="0">
                <a:solidFill>
                  <a:prstClr val="black"/>
                </a:solidFill>
                <a:latin typeface="Arial Narrow" pitchFamily="34" charset="0"/>
              </a:rPr>
              <a:t> of COFEPRIS </a:t>
            </a:r>
            <a:r>
              <a:rPr lang="es-MX" sz="1800" dirty="0" err="1" smtClean="0">
                <a:solidFill>
                  <a:prstClr val="black"/>
                </a:solidFill>
                <a:latin typeface="Arial Narrow" pitchFamily="34" charset="0"/>
              </a:rPr>
              <a:t>for</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inspections</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is</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sound</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therefore</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only</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miminal</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clarifications</a:t>
            </a:r>
            <a:r>
              <a:rPr lang="es-MX" sz="1800" dirty="0" smtClean="0">
                <a:solidFill>
                  <a:prstClr val="black"/>
                </a:solidFill>
                <a:latin typeface="Arial Narrow" pitchFamily="34" charset="0"/>
              </a:rPr>
              <a:t> are </a:t>
            </a:r>
            <a:r>
              <a:rPr lang="es-MX" sz="1800" dirty="0" err="1" smtClean="0">
                <a:solidFill>
                  <a:prstClr val="black"/>
                </a:solidFill>
                <a:latin typeface="Arial Narrow" pitchFamily="34" charset="0"/>
              </a:rPr>
              <a:t>needed</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for</a:t>
            </a:r>
            <a:r>
              <a:rPr lang="es-MX" sz="1800" dirty="0" smtClean="0">
                <a:solidFill>
                  <a:prstClr val="black"/>
                </a:solidFill>
                <a:latin typeface="Arial Narrow" pitchFamily="34" charset="0"/>
              </a:rPr>
              <a:t> COFEPRIS </a:t>
            </a:r>
            <a:r>
              <a:rPr lang="es-MX" sz="1800" dirty="0" err="1" smtClean="0">
                <a:solidFill>
                  <a:prstClr val="black"/>
                </a:solidFill>
                <a:latin typeface="Arial Narrow" pitchFamily="34" charset="0"/>
              </a:rPr>
              <a:t>to</a:t>
            </a:r>
            <a:r>
              <a:rPr lang="es-MX" sz="1800" dirty="0" smtClean="0">
                <a:solidFill>
                  <a:prstClr val="black"/>
                </a:solidFill>
                <a:latin typeface="Arial Narrow" pitchFamily="34" charset="0"/>
              </a:rPr>
              <a:t> </a:t>
            </a:r>
            <a:r>
              <a:rPr lang="es-MX" sz="1800" dirty="0" err="1" smtClean="0">
                <a:solidFill>
                  <a:prstClr val="black"/>
                </a:solidFill>
                <a:latin typeface="Arial Narrow" pitchFamily="34" charset="0"/>
              </a:rPr>
              <a:t>make</a:t>
            </a:r>
            <a:r>
              <a:rPr lang="es-MX" sz="1800" dirty="0" smtClean="0">
                <a:solidFill>
                  <a:prstClr val="black"/>
                </a:solidFill>
                <a:latin typeface="Arial Narrow" pitchFamily="34" charset="0"/>
              </a:rPr>
              <a:t>. </a:t>
            </a:r>
          </a:p>
          <a:p>
            <a:pPr marL="857250" lvl="1" indent="-400050" algn="just">
              <a:spcBef>
                <a:spcPts val="0"/>
              </a:spcBef>
              <a:buFont typeface="+mj-lt"/>
              <a:buAutoNum type="romanUcPeriod"/>
              <a:tabLst>
                <a:tab pos="355600" algn="l"/>
              </a:tabLst>
              <a:defRPr/>
            </a:pPr>
            <a:r>
              <a:rPr lang="es-MX" sz="1800" dirty="0" err="1" smtClean="0">
                <a:solidFill>
                  <a:prstClr val="black"/>
                </a:solidFill>
                <a:latin typeface="Arial Narrow" pitchFamily="34" charset="0"/>
                <a:ea typeface="Times New Roman"/>
                <a:cs typeface="Arial" pitchFamily="34" charset="0"/>
              </a:rPr>
              <a:t>On</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April</a:t>
            </a:r>
            <a:r>
              <a:rPr lang="es-MX" sz="1800" dirty="0" smtClean="0">
                <a:solidFill>
                  <a:prstClr val="black"/>
                </a:solidFill>
                <a:latin typeface="Arial Narrow" pitchFamily="34" charset="0"/>
                <a:ea typeface="Times New Roman"/>
                <a:cs typeface="Arial" pitchFamily="34" charset="0"/>
              </a:rPr>
              <a:t> 14,  COFEPRIS </a:t>
            </a:r>
            <a:r>
              <a:rPr lang="es-MX" sz="1800" dirty="0" err="1" smtClean="0">
                <a:solidFill>
                  <a:prstClr val="black"/>
                </a:solidFill>
                <a:latin typeface="Arial Narrow" pitchFamily="34" charset="0"/>
                <a:ea typeface="Times New Roman"/>
                <a:cs typeface="Arial" pitchFamily="34" charset="0"/>
              </a:rPr>
              <a:t>answered</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the</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observations</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made</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by</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the</a:t>
            </a:r>
            <a:r>
              <a:rPr lang="es-MX" sz="1800" dirty="0" smtClean="0">
                <a:solidFill>
                  <a:prstClr val="black"/>
                </a:solidFill>
                <a:latin typeface="Arial Narrow" pitchFamily="34" charset="0"/>
                <a:ea typeface="Times New Roman"/>
                <a:cs typeface="Arial" pitchFamily="34" charset="0"/>
              </a:rPr>
              <a:t> </a:t>
            </a:r>
            <a:r>
              <a:rPr lang="es-MX" sz="1800" dirty="0" err="1">
                <a:solidFill>
                  <a:prstClr val="black"/>
                </a:solidFill>
                <a:latin typeface="Arial Narrow" pitchFamily="34" charset="0"/>
                <a:ea typeface="Times New Roman"/>
                <a:cs typeface="Arial" pitchFamily="34" charset="0"/>
              </a:rPr>
              <a:t>S</a:t>
            </a:r>
            <a:r>
              <a:rPr lang="es-MX" sz="1800" dirty="0" err="1" smtClean="0">
                <a:solidFill>
                  <a:prstClr val="black"/>
                </a:solidFill>
                <a:latin typeface="Arial Narrow" pitchFamily="34" charset="0"/>
                <a:ea typeface="Times New Roman"/>
                <a:cs typeface="Arial" pitchFamily="34" charset="0"/>
              </a:rPr>
              <a:t>ecretariat</a:t>
            </a:r>
            <a:r>
              <a:rPr lang="es-MX" sz="1800" dirty="0" smtClean="0">
                <a:solidFill>
                  <a:prstClr val="black"/>
                </a:solidFill>
                <a:latin typeface="Arial Narrow" pitchFamily="34" charset="0"/>
                <a:ea typeface="Times New Roman"/>
                <a:cs typeface="Arial" pitchFamily="34" charset="0"/>
              </a:rPr>
              <a:t> of PICS.</a:t>
            </a:r>
          </a:p>
          <a:p>
            <a:pPr marL="857250" lvl="1" indent="-400050" algn="just">
              <a:spcBef>
                <a:spcPts val="0"/>
              </a:spcBef>
              <a:buFont typeface="+mj-lt"/>
              <a:buAutoNum type="romanUcPeriod"/>
              <a:tabLst>
                <a:tab pos="355600" algn="l"/>
              </a:tabLst>
              <a:defRPr/>
            </a:pPr>
            <a:r>
              <a:rPr lang="es-MX" sz="1800" dirty="0" err="1" smtClean="0">
                <a:solidFill>
                  <a:prstClr val="black"/>
                </a:solidFill>
                <a:latin typeface="Arial Narrow" pitchFamily="34" charset="0"/>
                <a:ea typeface="Times New Roman"/>
                <a:cs typeface="Arial" pitchFamily="34" charset="0"/>
              </a:rPr>
              <a:t>It</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is</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expected</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than</a:t>
            </a:r>
            <a:r>
              <a:rPr lang="es-MX" sz="1800" dirty="0" smtClean="0">
                <a:solidFill>
                  <a:prstClr val="black"/>
                </a:solidFill>
                <a:latin typeface="Arial Narrow" pitchFamily="34" charset="0"/>
                <a:ea typeface="Times New Roman"/>
                <a:cs typeface="Arial" pitchFamily="34" charset="0"/>
              </a:rPr>
              <a:t> in </a:t>
            </a:r>
            <a:r>
              <a:rPr lang="es-MX" sz="1800" dirty="0" err="1" smtClean="0">
                <a:solidFill>
                  <a:prstClr val="black"/>
                </a:solidFill>
                <a:latin typeface="Arial Narrow" pitchFamily="34" charset="0"/>
                <a:ea typeface="Times New Roman"/>
                <a:cs typeface="Arial" pitchFamily="34" charset="0"/>
              </a:rPr>
              <a:t>May</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the</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process</a:t>
            </a:r>
            <a:r>
              <a:rPr lang="es-MX" sz="1800" dirty="0" smtClean="0">
                <a:solidFill>
                  <a:prstClr val="black"/>
                </a:solidFill>
                <a:latin typeface="Arial Narrow" pitchFamily="34" charset="0"/>
                <a:ea typeface="Times New Roman"/>
                <a:cs typeface="Arial" pitchFamily="34" charset="0"/>
              </a:rPr>
              <a:t> of </a:t>
            </a:r>
            <a:r>
              <a:rPr lang="es-MX" sz="1800" dirty="0" err="1" smtClean="0">
                <a:solidFill>
                  <a:prstClr val="black"/>
                </a:solidFill>
                <a:latin typeface="Arial Narrow" pitchFamily="34" charset="0"/>
                <a:ea typeface="Times New Roman"/>
                <a:cs typeface="Arial" pitchFamily="34" charset="0"/>
              </a:rPr>
              <a:t>access</a:t>
            </a:r>
            <a:r>
              <a:rPr lang="es-MX" sz="1800" dirty="0" smtClean="0">
                <a:solidFill>
                  <a:prstClr val="black"/>
                </a:solidFill>
                <a:latin typeface="Arial Narrow" pitchFamily="34" charset="0"/>
                <a:ea typeface="Times New Roman"/>
                <a:cs typeface="Arial" pitchFamily="34" charset="0"/>
              </a:rPr>
              <a:t> of </a:t>
            </a:r>
            <a:r>
              <a:rPr lang="es-MX" sz="1800" dirty="0" err="1" smtClean="0">
                <a:solidFill>
                  <a:prstClr val="black"/>
                </a:solidFill>
                <a:latin typeface="Arial Narrow" pitchFamily="34" charset="0"/>
                <a:ea typeface="Times New Roman"/>
                <a:cs typeface="Arial" pitchFamily="34" charset="0"/>
              </a:rPr>
              <a:t>the</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Mexican</a:t>
            </a:r>
            <a:r>
              <a:rPr lang="es-MX" sz="1800" dirty="0" smtClean="0">
                <a:solidFill>
                  <a:prstClr val="black"/>
                </a:solidFill>
                <a:latin typeface="Arial Narrow" pitchFamily="34" charset="0"/>
                <a:ea typeface="Times New Roman"/>
                <a:cs typeface="Arial" pitchFamily="34" charset="0"/>
              </a:rPr>
              <a:t> </a:t>
            </a:r>
            <a:r>
              <a:rPr lang="es-MX" sz="1800" dirty="0" err="1" smtClean="0">
                <a:solidFill>
                  <a:prstClr val="black"/>
                </a:solidFill>
                <a:latin typeface="Arial Narrow" pitchFamily="34" charset="0"/>
                <a:ea typeface="Times New Roman"/>
                <a:cs typeface="Arial" pitchFamily="34" charset="0"/>
              </a:rPr>
              <a:t>agency</a:t>
            </a:r>
            <a:r>
              <a:rPr lang="es-MX" sz="1800" dirty="0" smtClean="0">
                <a:solidFill>
                  <a:prstClr val="black"/>
                </a:solidFill>
                <a:latin typeface="Arial Narrow" pitchFamily="34" charset="0"/>
                <a:ea typeface="Times New Roman"/>
                <a:cs typeface="Arial" pitchFamily="34" charset="0"/>
              </a:rPr>
              <a:t> can be </a:t>
            </a:r>
            <a:r>
              <a:rPr lang="es-MX" sz="1800" dirty="0" err="1" smtClean="0">
                <a:solidFill>
                  <a:prstClr val="black"/>
                </a:solidFill>
                <a:latin typeface="Arial Narrow" pitchFamily="34" charset="0"/>
                <a:ea typeface="Times New Roman"/>
                <a:cs typeface="Arial" pitchFamily="34" charset="0"/>
              </a:rPr>
              <a:t>discussed</a:t>
            </a:r>
            <a:r>
              <a:rPr lang="es-MX" sz="1800" dirty="0" smtClean="0">
                <a:solidFill>
                  <a:prstClr val="black"/>
                </a:solidFill>
                <a:latin typeface="Arial Narrow" pitchFamily="34" charset="0"/>
                <a:ea typeface="Times New Roman"/>
                <a:cs typeface="Arial" pitchFamily="34" charset="0"/>
              </a:rPr>
              <a:t>.</a:t>
            </a:r>
            <a:endParaRPr lang="es-MX" sz="1800" dirty="0">
              <a:solidFill>
                <a:prstClr val="black"/>
              </a:solidFill>
              <a:latin typeface="Arial Narrow" pitchFamily="34" charset="0"/>
              <a:ea typeface="Times New Roman"/>
              <a:cs typeface="Arial" pitchFamily="34" charset="0"/>
            </a:endParaRPr>
          </a:p>
          <a:p>
            <a:pPr marL="285750" indent="-285750" algn="just">
              <a:spcBef>
                <a:spcPts val="0"/>
              </a:spcBef>
              <a:buFont typeface="Arial" pitchFamily="34" charset="0"/>
              <a:buChar char="•"/>
              <a:tabLst>
                <a:tab pos="355600" algn="l"/>
              </a:tabLst>
              <a:defRPr/>
            </a:pPr>
            <a:endParaRPr lang="es-MX" sz="1000" dirty="0" smtClean="0">
              <a:solidFill>
                <a:prstClr val="black"/>
              </a:solidFill>
              <a:latin typeface="Arial Narrow" pitchFamily="34" charset="0"/>
            </a:endParaRPr>
          </a:p>
          <a:p>
            <a:pPr marL="285750" indent="-285750" algn="just">
              <a:buFont typeface="Arial" pitchFamily="34" charset="0"/>
              <a:buChar char="•"/>
              <a:tabLst>
                <a:tab pos="355600" algn="l"/>
              </a:tabLst>
              <a:defRPr/>
            </a:pPr>
            <a:r>
              <a:rPr lang="es-MX" sz="1800" dirty="0" err="1">
                <a:solidFill>
                  <a:schemeClr val="tx1"/>
                </a:solidFill>
                <a:latin typeface="Arial Narrow" pitchFamily="34" charset="0"/>
              </a:rPr>
              <a:t>Membership</a:t>
            </a:r>
            <a:r>
              <a:rPr lang="es-MX" sz="1800" dirty="0">
                <a:solidFill>
                  <a:schemeClr val="tx1"/>
                </a:solidFill>
                <a:latin typeface="Arial Narrow" pitchFamily="34" charset="0"/>
              </a:rPr>
              <a:t> in </a:t>
            </a:r>
            <a:r>
              <a:rPr lang="es-MX" sz="1800" dirty="0" err="1">
                <a:solidFill>
                  <a:schemeClr val="tx1"/>
                </a:solidFill>
                <a:latin typeface="Arial Narrow" pitchFamily="34" charset="0"/>
              </a:rPr>
              <a:t>the</a:t>
            </a:r>
            <a:r>
              <a:rPr lang="es-MX" sz="1800" dirty="0">
                <a:solidFill>
                  <a:schemeClr val="tx1"/>
                </a:solidFill>
                <a:latin typeface="Arial Narrow" pitchFamily="34" charset="0"/>
              </a:rPr>
              <a:t> PICS </a:t>
            </a:r>
            <a:r>
              <a:rPr lang="es-MX" sz="1800" dirty="0" err="1">
                <a:solidFill>
                  <a:schemeClr val="tx1"/>
                </a:solidFill>
                <a:latin typeface="Arial Narrow" pitchFamily="34" charset="0"/>
              </a:rPr>
              <a:t>will</a:t>
            </a:r>
            <a:r>
              <a:rPr lang="es-MX" sz="1800" dirty="0">
                <a:solidFill>
                  <a:schemeClr val="tx1"/>
                </a:solidFill>
                <a:latin typeface="Arial Narrow" pitchFamily="34" charset="0"/>
              </a:rPr>
              <a:t> </a:t>
            </a:r>
            <a:r>
              <a:rPr lang="es-MX" sz="1800" dirty="0" err="1">
                <a:solidFill>
                  <a:schemeClr val="tx1"/>
                </a:solidFill>
                <a:latin typeface="Arial Narrow" pitchFamily="34" charset="0"/>
              </a:rPr>
              <a:t>represent</a:t>
            </a:r>
            <a:r>
              <a:rPr lang="es-MX" sz="1800" dirty="0">
                <a:solidFill>
                  <a:schemeClr val="tx1"/>
                </a:solidFill>
                <a:latin typeface="Arial Narrow" pitchFamily="34" charset="0"/>
              </a:rPr>
              <a:t> </a:t>
            </a:r>
            <a:r>
              <a:rPr lang="es-MX" sz="1800" dirty="0" err="1">
                <a:solidFill>
                  <a:schemeClr val="tx1"/>
                </a:solidFill>
                <a:latin typeface="Arial Narrow" pitchFamily="34" charset="0"/>
              </a:rPr>
              <a:t>benefits</a:t>
            </a:r>
            <a:r>
              <a:rPr lang="es-MX" sz="1800" dirty="0">
                <a:solidFill>
                  <a:schemeClr val="tx1"/>
                </a:solidFill>
                <a:latin typeface="Arial Narrow" pitchFamily="34" charset="0"/>
              </a:rPr>
              <a:t> </a:t>
            </a:r>
            <a:r>
              <a:rPr lang="es-MX" sz="1800" dirty="0" err="1">
                <a:solidFill>
                  <a:schemeClr val="tx1"/>
                </a:solidFill>
                <a:latin typeface="Arial Narrow" pitchFamily="34" charset="0"/>
              </a:rPr>
              <a:t>to</a:t>
            </a:r>
            <a:r>
              <a:rPr lang="es-MX" sz="1800" dirty="0">
                <a:solidFill>
                  <a:schemeClr val="tx1"/>
                </a:solidFill>
                <a:latin typeface="Arial Narrow" pitchFamily="34" charset="0"/>
              </a:rPr>
              <a:t> </a:t>
            </a:r>
            <a:r>
              <a:rPr lang="es-MX" sz="1800" dirty="0" err="1">
                <a:solidFill>
                  <a:schemeClr val="tx1"/>
                </a:solidFill>
                <a:latin typeface="Arial Narrow" pitchFamily="34" charset="0"/>
              </a:rPr>
              <a:t>both</a:t>
            </a:r>
            <a:r>
              <a:rPr lang="es-MX" sz="1800" dirty="0">
                <a:solidFill>
                  <a:schemeClr val="tx1"/>
                </a:solidFill>
                <a:latin typeface="Arial Narrow" pitchFamily="34" charset="0"/>
              </a:rPr>
              <a:t>, </a:t>
            </a:r>
            <a:r>
              <a:rPr lang="es-MX" sz="1800" dirty="0" err="1">
                <a:solidFill>
                  <a:schemeClr val="tx1"/>
                </a:solidFill>
                <a:latin typeface="Arial Narrow" pitchFamily="34" charset="0"/>
              </a:rPr>
              <a:t>the</a:t>
            </a:r>
            <a:r>
              <a:rPr lang="es-MX" sz="1800" dirty="0">
                <a:solidFill>
                  <a:schemeClr val="tx1"/>
                </a:solidFill>
                <a:latin typeface="Arial Narrow" pitchFamily="34" charset="0"/>
              </a:rPr>
              <a:t> </a:t>
            </a:r>
            <a:r>
              <a:rPr lang="es-MX" sz="1800" dirty="0" err="1">
                <a:solidFill>
                  <a:schemeClr val="tx1"/>
                </a:solidFill>
                <a:latin typeface="Arial Narrow" pitchFamily="34" charset="0"/>
              </a:rPr>
              <a:t>sanitary</a:t>
            </a:r>
            <a:r>
              <a:rPr lang="es-MX" sz="1800" dirty="0">
                <a:solidFill>
                  <a:schemeClr val="tx1"/>
                </a:solidFill>
                <a:latin typeface="Arial Narrow" pitchFamily="34" charset="0"/>
              </a:rPr>
              <a:t> </a:t>
            </a:r>
            <a:r>
              <a:rPr lang="es-MX" sz="1800" dirty="0" err="1">
                <a:solidFill>
                  <a:schemeClr val="tx1"/>
                </a:solidFill>
                <a:latin typeface="Arial Narrow" pitchFamily="34" charset="0"/>
              </a:rPr>
              <a:t>agency</a:t>
            </a:r>
            <a:r>
              <a:rPr lang="es-MX" sz="1800" dirty="0">
                <a:solidFill>
                  <a:schemeClr val="tx1"/>
                </a:solidFill>
                <a:latin typeface="Arial Narrow" pitchFamily="34" charset="0"/>
              </a:rPr>
              <a:t> and </a:t>
            </a:r>
            <a:r>
              <a:rPr lang="es-MX" sz="1800" dirty="0" err="1">
                <a:solidFill>
                  <a:schemeClr val="tx1"/>
                </a:solidFill>
                <a:latin typeface="Arial Narrow" pitchFamily="34" charset="0"/>
              </a:rPr>
              <a:t>the</a:t>
            </a:r>
            <a:r>
              <a:rPr lang="es-MX" sz="1800" dirty="0">
                <a:solidFill>
                  <a:schemeClr val="tx1"/>
                </a:solidFill>
                <a:latin typeface="Arial Narrow" pitchFamily="34" charset="0"/>
              </a:rPr>
              <a:t> </a:t>
            </a:r>
            <a:r>
              <a:rPr lang="es-MX" sz="1800" dirty="0" err="1">
                <a:solidFill>
                  <a:schemeClr val="tx1"/>
                </a:solidFill>
                <a:latin typeface="Arial Narrow" pitchFamily="34" charset="0"/>
              </a:rPr>
              <a:t>industry</a:t>
            </a:r>
            <a:r>
              <a:rPr lang="es-MX" sz="1800" dirty="0">
                <a:solidFill>
                  <a:schemeClr val="tx1"/>
                </a:solidFill>
                <a:latin typeface="Arial Narrow" pitchFamily="34" charset="0"/>
              </a:rPr>
              <a:t> in </a:t>
            </a:r>
            <a:r>
              <a:rPr lang="es-MX" sz="1800" dirty="0" err="1">
                <a:solidFill>
                  <a:schemeClr val="tx1"/>
                </a:solidFill>
                <a:latin typeface="Arial Narrow" pitchFamily="34" charset="0"/>
              </a:rPr>
              <a:t>terms</a:t>
            </a:r>
            <a:r>
              <a:rPr lang="es-MX" sz="1800" dirty="0">
                <a:solidFill>
                  <a:schemeClr val="tx1"/>
                </a:solidFill>
                <a:latin typeface="Arial Narrow" pitchFamily="34" charset="0"/>
              </a:rPr>
              <a:t> of </a:t>
            </a:r>
            <a:r>
              <a:rPr lang="es-MX" sz="1800" dirty="0" err="1">
                <a:solidFill>
                  <a:schemeClr val="tx1"/>
                </a:solidFill>
                <a:latin typeface="Arial Narrow" pitchFamily="34" charset="0"/>
              </a:rPr>
              <a:t>avoiding</a:t>
            </a:r>
            <a:r>
              <a:rPr lang="es-MX" sz="1800" dirty="0">
                <a:solidFill>
                  <a:schemeClr val="tx1"/>
                </a:solidFill>
                <a:latin typeface="Arial Narrow" pitchFamily="34" charset="0"/>
              </a:rPr>
              <a:t> </a:t>
            </a:r>
            <a:r>
              <a:rPr lang="es-MX" sz="1800" dirty="0" err="1">
                <a:solidFill>
                  <a:schemeClr val="tx1"/>
                </a:solidFill>
                <a:latin typeface="Arial Narrow" pitchFamily="34" charset="0"/>
              </a:rPr>
              <a:t>duplicity</a:t>
            </a:r>
            <a:r>
              <a:rPr lang="es-MX" sz="1800" dirty="0">
                <a:solidFill>
                  <a:schemeClr val="tx1"/>
                </a:solidFill>
                <a:latin typeface="Arial Narrow" pitchFamily="34" charset="0"/>
              </a:rPr>
              <a:t> of </a:t>
            </a:r>
            <a:r>
              <a:rPr lang="es-MX" sz="1800" dirty="0" err="1">
                <a:solidFill>
                  <a:schemeClr val="tx1"/>
                </a:solidFill>
                <a:latin typeface="Arial Narrow" pitchFamily="34" charset="0"/>
              </a:rPr>
              <a:t>inspections</a:t>
            </a:r>
            <a:r>
              <a:rPr lang="es-MX" sz="1800" dirty="0">
                <a:solidFill>
                  <a:schemeClr val="tx1"/>
                </a:solidFill>
                <a:latin typeface="Arial Narrow" pitchFamily="34" charset="0"/>
              </a:rPr>
              <a:t>. </a:t>
            </a:r>
            <a:r>
              <a:rPr lang="es-MX" sz="1800" dirty="0" err="1">
                <a:solidFill>
                  <a:schemeClr val="tx1"/>
                </a:solidFill>
                <a:latin typeface="Arial Narrow" pitchFamily="34" charset="0"/>
              </a:rPr>
              <a:t>This</a:t>
            </a:r>
            <a:r>
              <a:rPr lang="es-MX" sz="1800" dirty="0">
                <a:solidFill>
                  <a:schemeClr val="tx1"/>
                </a:solidFill>
                <a:latin typeface="Arial Narrow" pitchFamily="34" charset="0"/>
              </a:rPr>
              <a:t> </a:t>
            </a:r>
            <a:r>
              <a:rPr lang="es-MX" sz="1800" dirty="0" err="1">
                <a:solidFill>
                  <a:schemeClr val="tx1"/>
                </a:solidFill>
                <a:latin typeface="Arial Narrow" pitchFamily="34" charset="0"/>
              </a:rPr>
              <a:t>will</a:t>
            </a:r>
            <a:r>
              <a:rPr lang="es-MX" sz="1800" dirty="0">
                <a:solidFill>
                  <a:schemeClr val="tx1"/>
                </a:solidFill>
                <a:latin typeface="Arial Narrow" pitchFamily="34" charset="0"/>
              </a:rPr>
              <a:t> be </a:t>
            </a:r>
            <a:r>
              <a:rPr lang="es-MX" sz="1800" dirty="0" err="1">
                <a:solidFill>
                  <a:schemeClr val="tx1"/>
                </a:solidFill>
                <a:latin typeface="Arial Narrow" pitchFamily="34" charset="0"/>
              </a:rPr>
              <a:t>achieved</a:t>
            </a:r>
            <a:r>
              <a:rPr lang="es-MX" sz="1800" dirty="0">
                <a:solidFill>
                  <a:schemeClr val="tx1"/>
                </a:solidFill>
                <a:latin typeface="Arial Narrow" pitchFamily="34" charset="0"/>
              </a:rPr>
              <a:t> </a:t>
            </a:r>
            <a:r>
              <a:rPr lang="es-MX" sz="1800" dirty="0" err="1">
                <a:solidFill>
                  <a:schemeClr val="tx1"/>
                </a:solidFill>
                <a:latin typeface="Arial Narrow" pitchFamily="34" charset="0"/>
              </a:rPr>
              <a:t>by</a:t>
            </a:r>
            <a:r>
              <a:rPr lang="es-MX" sz="1800" dirty="0">
                <a:solidFill>
                  <a:schemeClr val="tx1"/>
                </a:solidFill>
                <a:latin typeface="Arial Narrow" pitchFamily="34" charset="0"/>
              </a:rPr>
              <a:t> mutual </a:t>
            </a:r>
            <a:r>
              <a:rPr lang="es-MX" sz="1800" dirty="0" err="1">
                <a:solidFill>
                  <a:schemeClr val="tx1"/>
                </a:solidFill>
                <a:latin typeface="Arial Narrow" pitchFamily="34" charset="0"/>
              </a:rPr>
              <a:t>recognition</a:t>
            </a:r>
            <a:r>
              <a:rPr lang="es-MX" sz="1800" dirty="0">
                <a:solidFill>
                  <a:schemeClr val="tx1"/>
                </a:solidFill>
                <a:latin typeface="Arial Narrow" pitchFamily="34" charset="0"/>
              </a:rPr>
              <a:t> of GMP </a:t>
            </a:r>
            <a:r>
              <a:rPr lang="es-MX" sz="1800" dirty="0" err="1">
                <a:solidFill>
                  <a:schemeClr val="tx1"/>
                </a:solidFill>
                <a:latin typeface="Arial Narrow" pitchFamily="34" charset="0"/>
              </a:rPr>
              <a:t>certificates</a:t>
            </a:r>
            <a:r>
              <a:rPr lang="es-MX" sz="1800" dirty="0">
                <a:solidFill>
                  <a:schemeClr val="tx1"/>
                </a:solidFill>
                <a:latin typeface="Arial Narrow" pitchFamily="34" charset="0"/>
              </a:rPr>
              <a:t> </a:t>
            </a:r>
            <a:r>
              <a:rPr lang="es-MX" sz="1800" dirty="0" err="1">
                <a:solidFill>
                  <a:schemeClr val="tx1"/>
                </a:solidFill>
                <a:latin typeface="Arial Narrow" pitchFamily="34" charset="0"/>
              </a:rPr>
              <a:t>among</a:t>
            </a:r>
            <a:r>
              <a:rPr lang="es-MX" sz="1800" dirty="0">
                <a:solidFill>
                  <a:schemeClr val="tx1"/>
                </a:solidFill>
                <a:latin typeface="Arial Narrow" pitchFamily="34" charset="0"/>
              </a:rPr>
              <a:t> </a:t>
            </a:r>
            <a:r>
              <a:rPr lang="es-MX" sz="1800" dirty="0" err="1">
                <a:solidFill>
                  <a:schemeClr val="tx1"/>
                </a:solidFill>
                <a:latin typeface="Arial Narrow" pitchFamily="34" charset="0"/>
              </a:rPr>
              <a:t>all</a:t>
            </a:r>
            <a:r>
              <a:rPr lang="es-MX" sz="1800" dirty="0">
                <a:solidFill>
                  <a:schemeClr val="tx1"/>
                </a:solidFill>
                <a:latin typeface="Arial Narrow" pitchFamily="34" charset="0"/>
              </a:rPr>
              <a:t> 44 (</a:t>
            </a:r>
            <a:r>
              <a:rPr lang="es-MX" sz="1800" dirty="0" err="1">
                <a:solidFill>
                  <a:schemeClr val="tx1"/>
                </a:solidFill>
                <a:latin typeface="Arial Narrow" pitchFamily="34" charset="0"/>
              </a:rPr>
              <a:t>countries</a:t>
            </a:r>
            <a:r>
              <a:rPr lang="es-MX" sz="1800" dirty="0">
                <a:solidFill>
                  <a:schemeClr val="tx1"/>
                </a:solidFill>
                <a:latin typeface="Arial Narrow" pitchFamily="34" charset="0"/>
              </a:rPr>
              <a:t>) </a:t>
            </a:r>
            <a:r>
              <a:rPr lang="es-MX" sz="1800" dirty="0" err="1">
                <a:solidFill>
                  <a:schemeClr val="tx1"/>
                </a:solidFill>
                <a:latin typeface="Arial Narrow" pitchFamily="34" charset="0"/>
              </a:rPr>
              <a:t>members</a:t>
            </a:r>
            <a:r>
              <a:rPr lang="es-MX" sz="1800" dirty="0">
                <a:solidFill>
                  <a:schemeClr val="tx1"/>
                </a:solidFill>
                <a:latin typeface="Arial Narrow" pitchFamily="34" charset="0"/>
              </a:rPr>
              <a:t> of </a:t>
            </a:r>
            <a:r>
              <a:rPr lang="es-MX" sz="1800" dirty="0" err="1">
                <a:solidFill>
                  <a:schemeClr val="tx1"/>
                </a:solidFill>
                <a:latin typeface="Arial Narrow" pitchFamily="34" charset="0"/>
              </a:rPr>
              <a:t>the</a:t>
            </a:r>
            <a:r>
              <a:rPr lang="es-MX" sz="1800" dirty="0">
                <a:solidFill>
                  <a:schemeClr val="tx1"/>
                </a:solidFill>
                <a:latin typeface="Arial Narrow" pitchFamily="34" charset="0"/>
              </a:rPr>
              <a:t> </a:t>
            </a:r>
            <a:r>
              <a:rPr lang="es-MX" sz="1800" dirty="0" err="1">
                <a:solidFill>
                  <a:schemeClr val="tx1"/>
                </a:solidFill>
                <a:latin typeface="Arial Narrow" pitchFamily="34" charset="0"/>
              </a:rPr>
              <a:t>scheme</a:t>
            </a:r>
            <a:r>
              <a:rPr lang="es-MX" sz="1800" dirty="0">
                <a:solidFill>
                  <a:schemeClr val="tx1"/>
                </a:solidFill>
                <a:latin typeface="Arial Narrow" pitchFamily="34" charset="0"/>
              </a:rPr>
              <a:t>. </a:t>
            </a:r>
            <a:endParaRPr lang="es-MX" sz="1800" dirty="0" smtClean="0">
              <a:solidFill>
                <a:schemeClr val="tx1"/>
              </a:solidFill>
              <a:latin typeface="Arial Narrow" pitchFamily="34" charset="0"/>
            </a:endParaRPr>
          </a:p>
          <a:p>
            <a:pPr marL="285750" indent="-285750" algn="just">
              <a:buFont typeface="Arial" pitchFamily="34" charset="0"/>
              <a:buChar char="•"/>
              <a:tabLst>
                <a:tab pos="355600" algn="l"/>
              </a:tabLst>
              <a:defRPr/>
            </a:pPr>
            <a:endParaRPr lang="es-MX" sz="1000" dirty="0">
              <a:solidFill>
                <a:schemeClr val="tx1"/>
              </a:solidFill>
              <a:latin typeface="Arial Narrow" pitchFamily="34" charset="0"/>
            </a:endParaRPr>
          </a:p>
          <a:p>
            <a:pPr marL="285750" indent="-285750" algn="just">
              <a:buFont typeface="Arial" pitchFamily="34" charset="0"/>
              <a:buChar char="•"/>
              <a:tabLst>
                <a:tab pos="355600" algn="l"/>
              </a:tabLst>
              <a:defRPr/>
            </a:pPr>
            <a:r>
              <a:rPr lang="es-MX" sz="1800" dirty="0" err="1">
                <a:solidFill>
                  <a:schemeClr val="tx1"/>
                </a:solidFill>
                <a:latin typeface="Arial Narrow" pitchFamily="34" charset="0"/>
              </a:rPr>
              <a:t>Competitiveness</a:t>
            </a:r>
            <a:r>
              <a:rPr lang="es-MX" sz="1800" dirty="0">
                <a:solidFill>
                  <a:schemeClr val="tx1"/>
                </a:solidFill>
                <a:latin typeface="Arial Narrow" pitchFamily="34" charset="0"/>
              </a:rPr>
              <a:t> of </a:t>
            </a:r>
            <a:r>
              <a:rPr lang="es-MX" sz="1800" dirty="0" err="1">
                <a:solidFill>
                  <a:schemeClr val="tx1"/>
                </a:solidFill>
                <a:latin typeface="Arial Narrow" pitchFamily="34" charset="0"/>
              </a:rPr>
              <a:t>the</a:t>
            </a:r>
            <a:r>
              <a:rPr lang="es-MX" sz="1800" dirty="0">
                <a:solidFill>
                  <a:schemeClr val="tx1"/>
                </a:solidFill>
                <a:latin typeface="Arial Narrow" pitchFamily="34" charset="0"/>
              </a:rPr>
              <a:t> </a:t>
            </a:r>
            <a:r>
              <a:rPr lang="es-MX" sz="1800" dirty="0" err="1">
                <a:solidFill>
                  <a:schemeClr val="tx1"/>
                </a:solidFill>
                <a:latin typeface="Arial Narrow" pitchFamily="34" charset="0"/>
              </a:rPr>
              <a:t>domestic</a:t>
            </a:r>
            <a:r>
              <a:rPr lang="es-MX" sz="1800" dirty="0">
                <a:solidFill>
                  <a:schemeClr val="tx1"/>
                </a:solidFill>
                <a:latin typeface="Arial Narrow" pitchFamily="34" charset="0"/>
              </a:rPr>
              <a:t> </a:t>
            </a:r>
            <a:r>
              <a:rPr lang="es-MX" sz="1800" dirty="0" err="1">
                <a:solidFill>
                  <a:schemeClr val="tx1"/>
                </a:solidFill>
                <a:latin typeface="Arial Narrow" pitchFamily="34" charset="0"/>
              </a:rPr>
              <a:t>industry</a:t>
            </a:r>
            <a:r>
              <a:rPr lang="es-MX" sz="1800" dirty="0">
                <a:solidFill>
                  <a:schemeClr val="tx1"/>
                </a:solidFill>
                <a:latin typeface="Arial Narrow" pitchFamily="34" charset="0"/>
              </a:rPr>
              <a:t> </a:t>
            </a:r>
            <a:r>
              <a:rPr lang="es-MX" sz="1800" dirty="0" err="1">
                <a:solidFill>
                  <a:schemeClr val="tx1"/>
                </a:solidFill>
                <a:latin typeface="Arial Narrow" pitchFamily="34" charset="0"/>
              </a:rPr>
              <a:t>will</a:t>
            </a:r>
            <a:r>
              <a:rPr lang="es-MX" sz="1800" dirty="0">
                <a:solidFill>
                  <a:schemeClr val="tx1"/>
                </a:solidFill>
                <a:latin typeface="Arial Narrow" pitchFamily="34" charset="0"/>
              </a:rPr>
              <a:t> be </a:t>
            </a:r>
            <a:r>
              <a:rPr lang="es-MX" sz="1800" dirty="0" err="1">
                <a:solidFill>
                  <a:schemeClr val="tx1"/>
                </a:solidFill>
                <a:latin typeface="Arial Narrow" pitchFamily="34" charset="0"/>
              </a:rPr>
              <a:t>favored</a:t>
            </a:r>
            <a:r>
              <a:rPr lang="es-MX" sz="1800" dirty="0">
                <a:solidFill>
                  <a:schemeClr val="tx1"/>
                </a:solidFill>
                <a:latin typeface="Arial Narrow" pitchFamily="34" charset="0"/>
              </a:rPr>
              <a:t> </a:t>
            </a:r>
            <a:r>
              <a:rPr lang="es-MX" sz="1800" dirty="0" err="1">
                <a:solidFill>
                  <a:schemeClr val="tx1"/>
                </a:solidFill>
                <a:latin typeface="Arial Narrow" pitchFamily="34" charset="0"/>
              </a:rPr>
              <a:t>by</a:t>
            </a:r>
            <a:r>
              <a:rPr lang="es-MX" sz="1800" dirty="0">
                <a:solidFill>
                  <a:schemeClr val="tx1"/>
                </a:solidFill>
                <a:latin typeface="Arial Narrow" pitchFamily="34" charset="0"/>
              </a:rPr>
              <a:t> </a:t>
            </a:r>
            <a:r>
              <a:rPr lang="es-MX" sz="1800" dirty="0" err="1">
                <a:solidFill>
                  <a:schemeClr val="tx1"/>
                </a:solidFill>
                <a:latin typeface="Arial Narrow" pitchFamily="34" charset="0"/>
              </a:rPr>
              <a:t>the</a:t>
            </a:r>
            <a:r>
              <a:rPr lang="es-MX" sz="1800" dirty="0">
                <a:solidFill>
                  <a:schemeClr val="tx1"/>
                </a:solidFill>
                <a:latin typeface="Arial Narrow" pitchFamily="34" charset="0"/>
              </a:rPr>
              <a:t> </a:t>
            </a:r>
            <a:r>
              <a:rPr lang="es-MX" sz="1800" dirty="0" err="1">
                <a:solidFill>
                  <a:schemeClr val="tx1"/>
                </a:solidFill>
                <a:latin typeface="Arial Narrow" pitchFamily="34" charset="0"/>
              </a:rPr>
              <a:t>reduction</a:t>
            </a:r>
            <a:r>
              <a:rPr lang="es-MX" sz="1800" dirty="0">
                <a:solidFill>
                  <a:schemeClr val="tx1"/>
                </a:solidFill>
                <a:latin typeface="Arial Narrow" pitchFamily="34" charset="0"/>
              </a:rPr>
              <a:t> of </a:t>
            </a:r>
            <a:r>
              <a:rPr lang="es-MX" sz="1800" dirty="0" err="1">
                <a:solidFill>
                  <a:schemeClr val="tx1"/>
                </a:solidFill>
                <a:latin typeface="Arial Narrow" pitchFamily="34" charset="0"/>
              </a:rPr>
              <a:t>barriers</a:t>
            </a:r>
            <a:r>
              <a:rPr lang="es-MX" sz="1800" dirty="0">
                <a:solidFill>
                  <a:schemeClr val="tx1"/>
                </a:solidFill>
                <a:latin typeface="Arial Narrow" pitchFamily="34" charset="0"/>
              </a:rPr>
              <a:t> </a:t>
            </a:r>
            <a:r>
              <a:rPr lang="es-MX" sz="1800" dirty="0" err="1">
                <a:solidFill>
                  <a:schemeClr val="tx1"/>
                </a:solidFill>
                <a:latin typeface="Arial Narrow" pitchFamily="34" charset="0"/>
              </a:rPr>
              <a:t>to</a:t>
            </a:r>
            <a:r>
              <a:rPr lang="es-MX" sz="1800" dirty="0">
                <a:solidFill>
                  <a:schemeClr val="tx1"/>
                </a:solidFill>
                <a:latin typeface="Arial Narrow" pitchFamily="34" charset="0"/>
              </a:rPr>
              <a:t> </a:t>
            </a:r>
            <a:r>
              <a:rPr lang="es-MX" sz="1800" dirty="0" err="1">
                <a:solidFill>
                  <a:schemeClr val="tx1"/>
                </a:solidFill>
                <a:latin typeface="Arial Narrow" pitchFamily="34" charset="0"/>
              </a:rPr>
              <a:t>the</a:t>
            </a:r>
            <a:r>
              <a:rPr lang="es-MX" sz="1800" dirty="0">
                <a:solidFill>
                  <a:schemeClr val="tx1"/>
                </a:solidFill>
                <a:latin typeface="Arial Narrow" pitchFamily="34" charset="0"/>
              </a:rPr>
              <a:t> </a:t>
            </a:r>
            <a:r>
              <a:rPr lang="es-MX" sz="1800" dirty="0" err="1">
                <a:solidFill>
                  <a:schemeClr val="tx1"/>
                </a:solidFill>
                <a:latin typeface="Arial Narrow" pitchFamily="34" charset="0"/>
              </a:rPr>
              <a:t>entry</a:t>
            </a:r>
            <a:r>
              <a:rPr lang="es-MX" sz="1800" dirty="0">
                <a:solidFill>
                  <a:schemeClr val="tx1"/>
                </a:solidFill>
                <a:latin typeface="Arial Narrow" pitchFamily="34" charset="0"/>
              </a:rPr>
              <a:t> of </a:t>
            </a:r>
            <a:r>
              <a:rPr lang="es-MX" sz="1800" dirty="0" err="1">
                <a:solidFill>
                  <a:schemeClr val="tx1"/>
                </a:solidFill>
                <a:latin typeface="Arial Narrow" pitchFamily="34" charset="0"/>
              </a:rPr>
              <a:t>Mexican</a:t>
            </a:r>
            <a:r>
              <a:rPr lang="es-MX" sz="1800" dirty="0">
                <a:solidFill>
                  <a:schemeClr val="tx1"/>
                </a:solidFill>
                <a:latin typeface="Arial Narrow" pitchFamily="34" charset="0"/>
              </a:rPr>
              <a:t> </a:t>
            </a:r>
            <a:r>
              <a:rPr lang="es-MX" sz="1800" dirty="0" err="1">
                <a:solidFill>
                  <a:schemeClr val="tx1"/>
                </a:solidFill>
                <a:latin typeface="Arial Narrow" pitchFamily="34" charset="0"/>
              </a:rPr>
              <a:t>exports</a:t>
            </a:r>
            <a:r>
              <a:rPr lang="es-MX" sz="1800" dirty="0">
                <a:solidFill>
                  <a:schemeClr val="tx1"/>
                </a:solidFill>
                <a:latin typeface="Arial Narrow" pitchFamily="34" charset="0"/>
              </a:rPr>
              <a:t> </a:t>
            </a:r>
            <a:r>
              <a:rPr lang="es-MX" sz="1800" dirty="0" err="1">
                <a:solidFill>
                  <a:schemeClr val="tx1"/>
                </a:solidFill>
                <a:latin typeface="Arial Narrow" pitchFamily="34" charset="0"/>
              </a:rPr>
              <a:t>to</a:t>
            </a:r>
            <a:r>
              <a:rPr lang="es-MX" sz="1800" dirty="0">
                <a:solidFill>
                  <a:schemeClr val="tx1"/>
                </a:solidFill>
                <a:latin typeface="Arial Narrow" pitchFamily="34" charset="0"/>
              </a:rPr>
              <a:t> </a:t>
            </a:r>
            <a:r>
              <a:rPr lang="es-MX" sz="1800" dirty="0" err="1">
                <a:solidFill>
                  <a:schemeClr val="tx1"/>
                </a:solidFill>
                <a:latin typeface="Arial Narrow" pitchFamily="34" charset="0"/>
              </a:rPr>
              <a:t>international</a:t>
            </a:r>
            <a:r>
              <a:rPr lang="es-MX" sz="1800" dirty="0">
                <a:solidFill>
                  <a:schemeClr val="tx1"/>
                </a:solidFill>
                <a:latin typeface="Arial Narrow" pitchFamily="34" charset="0"/>
              </a:rPr>
              <a:t> </a:t>
            </a:r>
            <a:r>
              <a:rPr lang="es-MX" sz="1800" dirty="0" err="1" smtClean="0">
                <a:solidFill>
                  <a:schemeClr val="tx1"/>
                </a:solidFill>
                <a:latin typeface="Arial Narrow" pitchFamily="34" charset="0"/>
              </a:rPr>
              <a:t>markets</a:t>
            </a:r>
            <a:r>
              <a:rPr lang="es-MX" sz="1800" dirty="0" smtClean="0">
                <a:solidFill>
                  <a:schemeClr val="tx1"/>
                </a:solidFill>
                <a:latin typeface="Arial Narrow" pitchFamily="34" charset="0"/>
              </a:rPr>
              <a:t>.</a:t>
            </a:r>
          </a:p>
        </p:txBody>
      </p:sp>
      <p:sp>
        <p:nvSpPr>
          <p:cNvPr id="2" name="1 Marcador de número de diapositiva"/>
          <p:cNvSpPr>
            <a:spLocks noGrp="1"/>
          </p:cNvSpPr>
          <p:nvPr>
            <p:ph type="sldNum" sz="quarter" idx="12"/>
          </p:nvPr>
        </p:nvSpPr>
        <p:spPr>
          <a:xfrm>
            <a:off x="7010400" y="6466249"/>
            <a:ext cx="2133600" cy="365125"/>
          </a:xfrm>
        </p:spPr>
        <p:txBody>
          <a:bodyPr/>
          <a:lstStyle/>
          <a:p>
            <a:fld id="{2F5BE55B-8488-4DAB-8665-BE62DB130025}" type="slidenum">
              <a:rPr lang="es-MX" smtClean="0">
                <a:solidFill>
                  <a:prstClr val="black">
                    <a:tint val="75000"/>
                  </a:prstClr>
                </a:solidFill>
              </a:rPr>
              <a:pPr/>
              <a:t>21</a:t>
            </a:fld>
            <a:endParaRPr lang="es-MX" dirty="0">
              <a:solidFill>
                <a:prstClr val="black">
                  <a:tint val="75000"/>
                </a:prstClr>
              </a:solidFill>
            </a:endParaRPr>
          </a:p>
        </p:txBody>
      </p:sp>
      <p:sp>
        <p:nvSpPr>
          <p:cNvPr id="6" name="1 CuadroTexto"/>
          <p:cNvSpPr txBox="1">
            <a:spLocks noChangeArrowheads="1"/>
          </p:cNvSpPr>
          <p:nvPr/>
        </p:nvSpPr>
        <p:spPr bwMode="auto">
          <a:xfrm>
            <a:off x="107504" y="1196752"/>
            <a:ext cx="90725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MX" sz="2200" b="1" dirty="0" err="1">
                <a:latin typeface="Arial Narrow" pitchFamily="34" charset="0"/>
              </a:rPr>
              <a:t>Modification</a:t>
            </a:r>
            <a:r>
              <a:rPr lang="es-MX" sz="2200" b="1" dirty="0">
                <a:latin typeface="Arial Narrow" pitchFamily="34" charset="0"/>
              </a:rPr>
              <a:t> </a:t>
            </a:r>
            <a:r>
              <a:rPr lang="es-MX" sz="2200" b="1" dirty="0" err="1">
                <a:latin typeface="Arial Narrow" pitchFamily="34" charset="0"/>
              </a:rPr>
              <a:t>to</a:t>
            </a:r>
            <a:r>
              <a:rPr lang="es-MX" sz="2200" b="1" dirty="0">
                <a:latin typeface="Arial Narrow" pitchFamily="34" charset="0"/>
              </a:rPr>
              <a:t> </a:t>
            </a:r>
            <a:r>
              <a:rPr lang="es-MX" sz="2200" b="1" dirty="0" err="1">
                <a:latin typeface="Arial Narrow" pitchFamily="34" charset="0"/>
              </a:rPr>
              <a:t>the</a:t>
            </a:r>
            <a:r>
              <a:rPr lang="es-MX" sz="2200" b="1" dirty="0">
                <a:latin typeface="Arial Narrow" pitchFamily="34" charset="0"/>
              </a:rPr>
              <a:t> </a:t>
            </a:r>
            <a:r>
              <a:rPr lang="es-MX" sz="2200" b="1" dirty="0" err="1">
                <a:latin typeface="Arial Narrow" pitchFamily="34" charset="0"/>
              </a:rPr>
              <a:t>Mexican</a:t>
            </a:r>
            <a:r>
              <a:rPr lang="es-MX" sz="2200" b="1" dirty="0">
                <a:latin typeface="Arial Narrow" pitchFamily="34" charset="0"/>
              </a:rPr>
              <a:t> </a:t>
            </a:r>
            <a:r>
              <a:rPr lang="es-MX" sz="2200" b="1" dirty="0" err="1">
                <a:latin typeface="Arial Narrow" pitchFamily="34" charset="0"/>
              </a:rPr>
              <a:t>regulatory</a:t>
            </a:r>
            <a:r>
              <a:rPr lang="es-MX" sz="2200" b="1" dirty="0">
                <a:latin typeface="Arial Narrow" pitchFamily="34" charset="0"/>
              </a:rPr>
              <a:t> </a:t>
            </a:r>
            <a:r>
              <a:rPr lang="es-MX" sz="2200" b="1" dirty="0" err="1" smtClean="0">
                <a:latin typeface="Arial Narrow" pitchFamily="34" charset="0"/>
              </a:rPr>
              <a:t>framework</a:t>
            </a:r>
            <a:r>
              <a:rPr lang="es-MX" sz="2200" b="1" dirty="0" smtClean="0">
                <a:solidFill>
                  <a:prstClr val="black"/>
                </a:solidFill>
                <a:latin typeface="Arial Narrow" pitchFamily="34" charset="0"/>
              </a:rPr>
              <a:t>: </a:t>
            </a:r>
            <a:r>
              <a:rPr lang="es-MX" sz="2200" b="1" dirty="0" err="1" smtClean="0">
                <a:solidFill>
                  <a:prstClr val="black"/>
                </a:solidFill>
                <a:latin typeface="Arial Narrow" pitchFamily="34" charset="0"/>
              </a:rPr>
              <a:t>Process</a:t>
            </a:r>
            <a:r>
              <a:rPr lang="es-MX" sz="2200" b="1" dirty="0" smtClean="0">
                <a:solidFill>
                  <a:prstClr val="black"/>
                </a:solidFill>
                <a:latin typeface="Arial Narrow" pitchFamily="34" charset="0"/>
              </a:rPr>
              <a:t> </a:t>
            </a:r>
            <a:r>
              <a:rPr lang="es-MX" sz="2200" b="1" dirty="0" err="1" smtClean="0">
                <a:solidFill>
                  <a:prstClr val="black"/>
                </a:solidFill>
                <a:latin typeface="Arial Narrow" pitchFamily="34" charset="0"/>
              </a:rPr>
              <a:t>for</a:t>
            </a:r>
            <a:r>
              <a:rPr lang="es-MX" sz="2200" b="1" dirty="0" smtClean="0">
                <a:solidFill>
                  <a:prstClr val="black"/>
                </a:solidFill>
                <a:latin typeface="Arial Narrow" pitchFamily="34" charset="0"/>
              </a:rPr>
              <a:t> </a:t>
            </a:r>
            <a:r>
              <a:rPr lang="es-MX" sz="2200" b="1" dirty="0" err="1" smtClean="0">
                <a:solidFill>
                  <a:prstClr val="black"/>
                </a:solidFill>
                <a:latin typeface="Arial Narrow" pitchFamily="34" charset="0"/>
              </a:rPr>
              <a:t>Membership</a:t>
            </a:r>
            <a:r>
              <a:rPr lang="es-MX" sz="2200" b="1" dirty="0" smtClean="0">
                <a:solidFill>
                  <a:prstClr val="black"/>
                </a:solidFill>
                <a:latin typeface="Arial Narrow" pitchFamily="34" charset="0"/>
              </a:rPr>
              <a:t> in PICS </a:t>
            </a:r>
            <a:endParaRPr lang="es-MX" sz="2200" b="1" dirty="0">
              <a:solidFill>
                <a:prstClr val="black"/>
              </a:solidFill>
              <a:latin typeface="Arial Narrow" pitchFamily="34" charset="0"/>
            </a:endParaRPr>
          </a:p>
        </p:txBody>
      </p:sp>
    </p:spTree>
    <p:extLst>
      <p:ext uri="{BB962C8B-B14F-4D97-AF65-F5344CB8AC3E}">
        <p14:creationId xmlns:p14="http://schemas.microsoft.com/office/powerpoint/2010/main" val="1805117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7504" y="2006296"/>
            <a:ext cx="8959850" cy="4663064"/>
          </a:xfrm>
        </p:spPr>
        <p:txBody>
          <a:bodyPr/>
          <a:lstStyle/>
          <a:p>
            <a:pPr algn="just"/>
            <a:r>
              <a:rPr lang="es-MX" sz="2400" dirty="0" err="1">
                <a:latin typeface="Arial Narrow" pitchFamily="34" charset="0"/>
              </a:rPr>
              <a:t>The</a:t>
            </a:r>
            <a:r>
              <a:rPr lang="es-MX" sz="2400" dirty="0">
                <a:latin typeface="Arial Narrow" pitchFamily="34" charset="0"/>
              </a:rPr>
              <a:t> IMDRF </a:t>
            </a:r>
            <a:r>
              <a:rPr lang="es-MX" sz="2400" dirty="0" err="1">
                <a:latin typeface="Arial Narrow" pitchFamily="34" charset="0"/>
              </a:rPr>
              <a:t>is</a:t>
            </a:r>
            <a:r>
              <a:rPr lang="es-MX" sz="2400" dirty="0">
                <a:latin typeface="Arial Narrow" pitchFamily="34" charset="0"/>
              </a:rPr>
              <a:t> </a:t>
            </a:r>
            <a:r>
              <a:rPr lang="es-MX" sz="2400" dirty="0" err="1">
                <a:latin typeface="Arial Narrow" pitchFamily="34" charset="0"/>
              </a:rPr>
              <a:t>the</a:t>
            </a:r>
            <a:r>
              <a:rPr lang="es-MX" sz="2400" dirty="0">
                <a:latin typeface="Arial Narrow" pitchFamily="34" charset="0"/>
              </a:rPr>
              <a:t> </a:t>
            </a:r>
            <a:r>
              <a:rPr lang="es-MX" sz="2400" dirty="0" err="1">
                <a:latin typeface="Arial Narrow" pitchFamily="34" charset="0"/>
              </a:rPr>
              <a:t>most</a:t>
            </a:r>
            <a:r>
              <a:rPr lang="es-MX" sz="2400" dirty="0">
                <a:latin typeface="Arial Narrow" pitchFamily="34" charset="0"/>
              </a:rPr>
              <a:t> </a:t>
            </a:r>
            <a:r>
              <a:rPr lang="es-MX" sz="2400" dirty="0" err="1">
                <a:latin typeface="Arial Narrow" pitchFamily="34" charset="0"/>
              </a:rPr>
              <a:t>recognized</a:t>
            </a:r>
            <a:r>
              <a:rPr lang="es-MX" sz="2400" dirty="0">
                <a:latin typeface="Arial Narrow" pitchFamily="34" charset="0"/>
              </a:rPr>
              <a:t> </a:t>
            </a:r>
            <a:r>
              <a:rPr lang="es-MX" sz="2400" dirty="0" err="1">
                <a:latin typeface="Arial Narrow" pitchFamily="34" charset="0"/>
              </a:rPr>
              <a:t>forum</a:t>
            </a:r>
            <a:r>
              <a:rPr lang="es-MX" sz="2400" dirty="0">
                <a:latin typeface="Arial Narrow" pitchFamily="34" charset="0"/>
              </a:rPr>
              <a:t> </a:t>
            </a:r>
            <a:r>
              <a:rPr lang="es-MX" sz="2400" dirty="0" err="1">
                <a:latin typeface="Arial Narrow" pitchFamily="34" charset="0"/>
              </a:rPr>
              <a:t>for</a:t>
            </a:r>
            <a:r>
              <a:rPr lang="es-MX" sz="2400" dirty="0">
                <a:latin typeface="Arial Narrow" pitchFamily="34" charset="0"/>
              </a:rPr>
              <a:t> </a:t>
            </a:r>
            <a:r>
              <a:rPr lang="es-MX" sz="2400" dirty="0" err="1">
                <a:latin typeface="Arial Narrow" pitchFamily="34" charset="0"/>
              </a:rPr>
              <a:t>countries</a:t>
            </a:r>
            <a:r>
              <a:rPr lang="es-MX" sz="2400" dirty="0">
                <a:latin typeface="Arial Narrow" pitchFamily="34" charset="0"/>
              </a:rPr>
              <a:t> </a:t>
            </a:r>
            <a:r>
              <a:rPr lang="es-MX" sz="2400" dirty="0" err="1">
                <a:latin typeface="Arial Narrow" pitchFamily="34" charset="0"/>
              </a:rPr>
              <a:t>working</a:t>
            </a:r>
            <a:r>
              <a:rPr lang="es-MX" sz="2400" dirty="0">
                <a:latin typeface="Arial Narrow" pitchFamily="34" charset="0"/>
              </a:rPr>
              <a:t> </a:t>
            </a:r>
            <a:r>
              <a:rPr lang="es-MX" sz="2400" dirty="0" err="1">
                <a:latin typeface="Arial Narrow" pitchFamily="34" charset="0"/>
              </a:rPr>
              <a:t>for</a:t>
            </a:r>
            <a:r>
              <a:rPr lang="es-MX" sz="2400" dirty="0">
                <a:latin typeface="Arial Narrow" pitchFamily="34" charset="0"/>
              </a:rPr>
              <a:t> </a:t>
            </a:r>
            <a:r>
              <a:rPr lang="es-MX" sz="2400" dirty="0" err="1">
                <a:latin typeface="Arial Narrow" pitchFamily="34" charset="0"/>
              </a:rPr>
              <a:t>convergence</a:t>
            </a:r>
            <a:r>
              <a:rPr lang="es-MX" sz="2400" dirty="0">
                <a:latin typeface="Arial Narrow" pitchFamily="34" charset="0"/>
              </a:rPr>
              <a:t> and </a:t>
            </a:r>
            <a:r>
              <a:rPr lang="es-MX" sz="2400" dirty="0" err="1">
                <a:latin typeface="Arial Narrow" pitchFamily="34" charset="0"/>
              </a:rPr>
              <a:t>harmonization</a:t>
            </a:r>
            <a:r>
              <a:rPr lang="es-MX" sz="2400" dirty="0">
                <a:latin typeface="Arial Narrow" pitchFamily="34" charset="0"/>
              </a:rPr>
              <a:t> in </a:t>
            </a:r>
            <a:r>
              <a:rPr lang="es-MX" sz="2400" dirty="0" err="1">
                <a:latin typeface="Arial Narrow" pitchFamily="34" charset="0"/>
              </a:rPr>
              <a:t>the</a:t>
            </a:r>
            <a:r>
              <a:rPr lang="es-MX" sz="2400" dirty="0">
                <a:latin typeface="Arial Narrow" pitchFamily="34" charset="0"/>
              </a:rPr>
              <a:t> </a:t>
            </a:r>
            <a:r>
              <a:rPr lang="es-MX" sz="2400" dirty="0" err="1">
                <a:latin typeface="Arial Narrow" pitchFamily="34" charset="0"/>
              </a:rPr>
              <a:t>regulation</a:t>
            </a:r>
            <a:r>
              <a:rPr lang="es-MX" sz="2400" dirty="0">
                <a:latin typeface="Arial Narrow" pitchFamily="34" charset="0"/>
              </a:rPr>
              <a:t> of medical </a:t>
            </a:r>
            <a:r>
              <a:rPr lang="es-MX" sz="2400" dirty="0" err="1">
                <a:latin typeface="Arial Narrow" pitchFamily="34" charset="0"/>
              </a:rPr>
              <a:t>devices</a:t>
            </a:r>
            <a:r>
              <a:rPr lang="es-MX" sz="2400" dirty="0" smtClean="0">
                <a:latin typeface="Arial Narrow" pitchFamily="34" charset="0"/>
              </a:rPr>
              <a:t>.</a:t>
            </a:r>
          </a:p>
          <a:p>
            <a:pPr marL="0" indent="0" algn="just">
              <a:buNone/>
            </a:pPr>
            <a:endParaRPr lang="es-MX" sz="2400" dirty="0">
              <a:latin typeface="Arial Narrow" pitchFamily="34" charset="0"/>
            </a:endParaRPr>
          </a:p>
          <a:p>
            <a:pPr algn="just"/>
            <a:r>
              <a:rPr lang="es-MX" sz="2400" dirty="0" err="1">
                <a:latin typeface="Arial Narrow" pitchFamily="34" charset="0"/>
              </a:rPr>
              <a:t>Mexico</a:t>
            </a:r>
            <a:r>
              <a:rPr lang="es-MX" sz="2400" dirty="0">
                <a:latin typeface="Arial Narrow" pitchFamily="34" charset="0"/>
              </a:rPr>
              <a:t> has </a:t>
            </a:r>
            <a:r>
              <a:rPr lang="es-MX" sz="2400" dirty="0" err="1">
                <a:latin typeface="Arial Narrow" pitchFamily="34" charset="0"/>
              </a:rPr>
              <a:t>participated</a:t>
            </a:r>
            <a:r>
              <a:rPr lang="es-MX" sz="2400" dirty="0">
                <a:latin typeface="Arial Narrow" pitchFamily="34" charset="0"/>
              </a:rPr>
              <a:t> in </a:t>
            </a:r>
            <a:r>
              <a:rPr lang="es-MX" sz="2400" dirty="0" err="1">
                <a:latin typeface="Arial Narrow" pitchFamily="34" charset="0"/>
              </a:rPr>
              <a:t>this</a:t>
            </a:r>
            <a:r>
              <a:rPr lang="es-MX" sz="2400" dirty="0">
                <a:latin typeface="Arial Narrow" pitchFamily="34" charset="0"/>
              </a:rPr>
              <a:t> </a:t>
            </a:r>
            <a:r>
              <a:rPr lang="es-MX" sz="2400" dirty="0" err="1">
                <a:latin typeface="Arial Narrow" pitchFamily="34" charset="0"/>
              </a:rPr>
              <a:t>forum</a:t>
            </a:r>
            <a:r>
              <a:rPr lang="es-MX" sz="2400" dirty="0">
                <a:latin typeface="Arial Narrow" pitchFamily="34" charset="0"/>
              </a:rPr>
              <a:t> </a:t>
            </a:r>
            <a:r>
              <a:rPr lang="es-MX" sz="2400" dirty="0" err="1">
                <a:latin typeface="Arial Narrow" pitchFamily="34" charset="0"/>
              </a:rPr>
              <a:t>since</a:t>
            </a:r>
            <a:r>
              <a:rPr lang="es-MX" sz="2400" dirty="0">
                <a:latin typeface="Arial Narrow" pitchFamily="34" charset="0"/>
              </a:rPr>
              <a:t> </a:t>
            </a:r>
            <a:r>
              <a:rPr lang="es-MX" sz="2400" dirty="0" err="1">
                <a:latin typeface="Arial Narrow" pitchFamily="34" charset="0"/>
              </a:rPr>
              <a:t>March</a:t>
            </a:r>
            <a:r>
              <a:rPr lang="es-MX" sz="2400" dirty="0">
                <a:latin typeface="Arial Narrow" pitchFamily="34" charset="0"/>
              </a:rPr>
              <a:t> 2013, as </a:t>
            </a:r>
            <a:r>
              <a:rPr lang="es-MX" sz="2400" dirty="0" err="1">
                <a:latin typeface="Arial Narrow" pitchFamily="34" charset="0"/>
              </a:rPr>
              <a:t>an</a:t>
            </a:r>
            <a:r>
              <a:rPr lang="es-MX" sz="2400" dirty="0">
                <a:latin typeface="Arial Narrow" pitchFamily="34" charset="0"/>
              </a:rPr>
              <a:t> </a:t>
            </a:r>
            <a:r>
              <a:rPr lang="es-MX" sz="2400" dirty="0" err="1">
                <a:latin typeface="Arial Narrow" pitchFamily="34" charset="0"/>
              </a:rPr>
              <a:t>observer</a:t>
            </a:r>
            <a:r>
              <a:rPr lang="es-MX" sz="2400" dirty="0">
                <a:latin typeface="Arial Narrow" pitchFamily="34" charset="0"/>
              </a:rPr>
              <a:t>, and in </a:t>
            </a:r>
            <a:r>
              <a:rPr lang="es-MX" sz="2400" dirty="0" err="1">
                <a:latin typeface="Arial Narrow" pitchFamily="34" charset="0"/>
              </a:rPr>
              <a:t>the</a:t>
            </a:r>
            <a:r>
              <a:rPr lang="es-MX" sz="2400" dirty="0">
                <a:latin typeface="Arial Narrow" pitchFamily="34" charset="0"/>
              </a:rPr>
              <a:t> </a:t>
            </a:r>
            <a:r>
              <a:rPr lang="es-MX" sz="2400" dirty="0" err="1">
                <a:latin typeface="Arial Narrow" pitchFamily="34" charset="0"/>
              </a:rPr>
              <a:t>near</a:t>
            </a:r>
            <a:r>
              <a:rPr lang="es-MX" sz="2400" dirty="0">
                <a:latin typeface="Arial Narrow" pitchFamily="34" charset="0"/>
              </a:rPr>
              <a:t> </a:t>
            </a:r>
            <a:r>
              <a:rPr lang="es-MX" sz="2400" dirty="0" err="1">
                <a:latin typeface="Arial Narrow" pitchFamily="34" charset="0"/>
              </a:rPr>
              <a:t>future</a:t>
            </a:r>
            <a:r>
              <a:rPr lang="es-MX" sz="2400" dirty="0">
                <a:latin typeface="Arial Narrow" pitchFamily="34" charset="0"/>
              </a:rPr>
              <a:t> </a:t>
            </a:r>
            <a:r>
              <a:rPr lang="es-MX" sz="2400" dirty="0" err="1">
                <a:latin typeface="Arial Narrow" pitchFamily="34" charset="0"/>
              </a:rPr>
              <a:t>it</a:t>
            </a:r>
            <a:r>
              <a:rPr lang="es-MX" sz="2400" dirty="0">
                <a:latin typeface="Arial Narrow" pitchFamily="34" charset="0"/>
              </a:rPr>
              <a:t> </a:t>
            </a:r>
            <a:r>
              <a:rPr lang="es-MX" sz="2400" dirty="0" err="1">
                <a:latin typeface="Arial Narrow" pitchFamily="34" charset="0"/>
              </a:rPr>
              <a:t>will</a:t>
            </a:r>
            <a:r>
              <a:rPr lang="es-MX" sz="2400" dirty="0">
                <a:latin typeface="Arial Narrow" pitchFamily="34" charset="0"/>
              </a:rPr>
              <a:t> </a:t>
            </a:r>
            <a:r>
              <a:rPr lang="es-MX" sz="2400" dirty="0" err="1">
                <a:latin typeface="Arial Narrow" pitchFamily="34" charset="0"/>
              </a:rPr>
              <a:t>acquire</a:t>
            </a:r>
            <a:r>
              <a:rPr lang="es-MX" sz="2400" dirty="0">
                <a:latin typeface="Arial Narrow" pitchFamily="34" charset="0"/>
              </a:rPr>
              <a:t> full </a:t>
            </a:r>
            <a:r>
              <a:rPr lang="es-MX" sz="2400" dirty="0" err="1">
                <a:latin typeface="Arial Narrow" pitchFamily="34" charset="0"/>
              </a:rPr>
              <a:t>membership</a:t>
            </a:r>
            <a:r>
              <a:rPr lang="es-MX" sz="2400" dirty="0">
                <a:latin typeface="Arial Narrow" pitchFamily="34" charset="0"/>
              </a:rPr>
              <a:t>, </a:t>
            </a:r>
            <a:r>
              <a:rPr lang="es-MX" sz="2400" dirty="0" err="1">
                <a:latin typeface="Arial Narrow" pitchFamily="34" charset="0"/>
              </a:rPr>
              <a:t>joining</a:t>
            </a:r>
            <a:r>
              <a:rPr lang="es-MX" sz="2400" dirty="0">
                <a:latin typeface="Arial Narrow" pitchFamily="34" charset="0"/>
              </a:rPr>
              <a:t> Australia, </a:t>
            </a:r>
            <a:r>
              <a:rPr lang="es-MX" sz="2400" dirty="0" err="1">
                <a:latin typeface="Arial Narrow" pitchFamily="34" charset="0"/>
              </a:rPr>
              <a:t>Brazil</a:t>
            </a:r>
            <a:r>
              <a:rPr lang="es-MX" sz="2400" dirty="0">
                <a:latin typeface="Arial Narrow" pitchFamily="34" charset="0"/>
              </a:rPr>
              <a:t>, </a:t>
            </a:r>
            <a:r>
              <a:rPr lang="es-MX" sz="2400" dirty="0" err="1">
                <a:latin typeface="Arial Narrow" pitchFamily="34" charset="0"/>
              </a:rPr>
              <a:t>Canada</a:t>
            </a:r>
            <a:r>
              <a:rPr lang="es-MX" sz="2400" dirty="0">
                <a:latin typeface="Arial Narrow" pitchFamily="34" charset="0"/>
              </a:rPr>
              <a:t>, </a:t>
            </a:r>
            <a:r>
              <a:rPr lang="es-MX" sz="2400" dirty="0" err="1">
                <a:latin typeface="Arial Narrow" pitchFamily="34" charset="0"/>
              </a:rPr>
              <a:t>Europe</a:t>
            </a:r>
            <a:r>
              <a:rPr lang="es-MX" sz="2400" dirty="0">
                <a:latin typeface="Arial Narrow" pitchFamily="34" charset="0"/>
              </a:rPr>
              <a:t>, </a:t>
            </a:r>
            <a:r>
              <a:rPr lang="es-MX" sz="2400" dirty="0" err="1">
                <a:latin typeface="Arial Narrow" pitchFamily="34" charset="0"/>
              </a:rPr>
              <a:t>Japan</a:t>
            </a:r>
            <a:r>
              <a:rPr lang="es-MX" sz="2400" dirty="0">
                <a:latin typeface="Arial Narrow" pitchFamily="34" charset="0"/>
              </a:rPr>
              <a:t>, USA and China</a:t>
            </a:r>
            <a:r>
              <a:rPr lang="es-MX" sz="2400" dirty="0" smtClean="0">
                <a:latin typeface="Arial Narrow" pitchFamily="34" charset="0"/>
              </a:rPr>
              <a:t>.</a:t>
            </a:r>
          </a:p>
          <a:p>
            <a:pPr marL="0" indent="0" algn="just">
              <a:buNone/>
            </a:pPr>
            <a:endParaRPr lang="es-MX" sz="2400" dirty="0">
              <a:latin typeface="Arial Narrow" pitchFamily="34" charset="0"/>
            </a:endParaRPr>
          </a:p>
          <a:p>
            <a:pPr algn="just"/>
            <a:r>
              <a:rPr lang="es-MX" sz="2400" dirty="0" err="1">
                <a:latin typeface="Arial Narrow" pitchFamily="34" charset="0"/>
              </a:rPr>
              <a:t>Thus</a:t>
            </a:r>
            <a:r>
              <a:rPr lang="es-MX" sz="2400" dirty="0">
                <a:latin typeface="Arial Narrow" pitchFamily="34" charset="0"/>
              </a:rPr>
              <a:t>, </a:t>
            </a:r>
            <a:r>
              <a:rPr lang="es-MX" sz="2400" dirty="0" err="1">
                <a:latin typeface="Arial Narrow" pitchFamily="34" charset="0"/>
              </a:rPr>
              <a:t>with</a:t>
            </a:r>
            <a:r>
              <a:rPr lang="es-MX" sz="2400" dirty="0">
                <a:latin typeface="Arial Narrow" pitchFamily="34" charset="0"/>
              </a:rPr>
              <a:t> </a:t>
            </a:r>
            <a:r>
              <a:rPr lang="es-MX" sz="2400" dirty="0" err="1">
                <a:latin typeface="Arial Narrow" pitchFamily="34" charset="0"/>
              </a:rPr>
              <a:t>the</a:t>
            </a:r>
            <a:r>
              <a:rPr lang="es-MX" sz="2400" dirty="0">
                <a:latin typeface="Arial Narrow" pitchFamily="34" charset="0"/>
              </a:rPr>
              <a:t> </a:t>
            </a:r>
            <a:r>
              <a:rPr lang="es-MX" sz="2400" dirty="0" err="1">
                <a:latin typeface="Arial Narrow" pitchFamily="34" charset="0"/>
              </a:rPr>
              <a:t>participation</a:t>
            </a:r>
            <a:r>
              <a:rPr lang="es-MX" sz="2400" dirty="0">
                <a:latin typeface="Arial Narrow" pitchFamily="34" charset="0"/>
              </a:rPr>
              <a:t> in </a:t>
            </a:r>
            <a:r>
              <a:rPr lang="es-MX" sz="2400" dirty="0" err="1">
                <a:latin typeface="Arial Narrow" pitchFamily="34" charset="0"/>
              </a:rPr>
              <a:t>international</a:t>
            </a:r>
            <a:r>
              <a:rPr lang="es-MX" sz="2400" dirty="0">
                <a:latin typeface="Arial Narrow" pitchFamily="34" charset="0"/>
              </a:rPr>
              <a:t> </a:t>
            </a:r>
            <a:r>
              <a:rPr lang="es-MX" sz="2400" dirty="0" err="1">
                <a:latin typeface="Arial Narrow" pitchFamily="34" charset="0"/>
              </a:rPr>
              <a:t>forums</a:t>
            </a:r>
            <a:r>
              <a:rPr lang="es-MX" sz="2400" dirty="0">
                <a:latin typeface="Arial Narrow" pitchFamily="34" charset="0"/>
              </a:rPr>
              <a:t> and </a:t>
            </a:r>
            <a:r>
              <a:rPr lang="es-MX" sz="2400" dirty="0" err="1">
                <a:latin typeface="Arial Narrow" pitchFamily="34" charset="0"/>
              </a:rPr>
              <a:t>the</a:t>
            </a:r>
            <a:r>
              <a:rPr lang="es-MX" sz="2400" dirty="0">
                <a:latin typeface="Arial Narrow" pitchFamily="34" charset="0"/>
              </a:rPr>
              <a:t> </a:t>
            </a:r>
            <a:r>
              <a:rPr lang="es-MX" sz="2400" dirty="0" err="1">
                <a:latin typeface="Arial Narrow" pitchFamily="34" charset="0"/>
              </a:rPr>
              <a:t>recognition</a:t>
            </a:r>
            <a:r>
              <a:rPr lang="es-MX" sz="2400" dirty="0">
                <a:latin typeface="Arial Narrow" pitchFamily="34" charset="0"/>
              </a:rPr>
              <a:t> </a:t>
            </a:r>
            <a:r>
              <a:rPr lang="es-MX" sz="2400" dirty="0" err="1">
                <a:latin typeface="Arial Narrow" pitchFamily="34" charset="0"/>
              </a:rPr>
              <a:t>by</a:t>
            </a:r>
            <a:r>
              <a:rPr lang="es-MX" sz="2400" dirty="0">
                <a:latin typeface="Arial Narrow" pitchFamily="34" charset="0"/>
              </a:rPr>
              <a:t> WHO, </a:t>
            </a:r>
            <a:r>
              <a:rPr lang="es-MX" sz="2400" dirty="0" err="1">
                <a:latin typeface="Arial Narrow" pitchFamily="34" charset="0"/>
              </a:rPr>
              <a:t>Mexico</a:t>
            </a:r>
            <a:r>
              <a:rPr lang="es-MX" sz="2400" dirty="0">
                <a:latin typeface="Arial Narrow" pitchFamily="34" charset="0"/>
              </a:rPr>
              <a:t> </a:t>
            </a:r>
            <a:r>
              <a:rPr lang="es-MX" sz="2400" dirty="0" err="1">
                <a:latin typeface="Arial Narrow" pitchFamily="34" charset="0"/>
              </a:rPr>
              <a:t>will</a:t>
            </a:r>
            <a:r>
              <a:rPr lang="es-MX" sz="2400" dirty="0">
                <a:latin typeface="Arial Narrow" pitchFamily="34" charset="0"/>
              </a:rPr>
              <a:t> </a:t>
            </a:r>
            <a:r>
              <a:rPr lang="es-MX" sz="2400" dirty="0" err="1">
                <a:latin typeface="Arial Narrow" pitchFamily="34" charset="0"/>
              </a:rPr>
              <a:t>go</a:t>
            </a:r>
            <a:r>
              <a:rPr lang="es-MX" sz="2400" dirty="0">
                <a:latin typeface="Arial Narrow" pitchFamily="34" charset="0"/>
              </a:rPr>
              <a:t> </a:t>
            </a:r>
            <a:r>
              <a:rPr lang="es-MX" sz="2400" dirty="0" err="1">
                <a:latin typeface="Arial Narrow" pitchFamily="34" charset="0"/>
              </a:rPr>
              <a:t>ahead</a:t>
            </a:r>
            <a:r>
              <a:rPr lang="es-MX" sz="2400" dirty="0">
                <a:latin typeface="Arial Narrow" pitchFamily="34" charset="0"/>
              </a:rPr>
              <a:t> in </a:t>
            </a:r>
            <a:r>
              <a:rPr lang="es-MX" sz="2400" dirty="0" err="1">
                <a:latin typeface="Arial Narrow" pitchFamily="34" charset="0"/>
              </a:rPr>
              <a:t>topics</a:t>
            </a:r>
            <a:r>
              <a:rPr lang="es-MX" sz="2400" dirty="0">
                <a:latin typeface="Arial Narrow" pitchFamily="34" charset="0"/>
              </a:rPr>
              <a:t> </a:t>
            </a:r>
            <a:r>
              <a:rPr lang="es-MX" sz="2400" dirty="0" err="1">
                <a:latin typeface="Arial Narrow" pitchFamily="34" charset="0"/>
              </a:rPr>
              <a:t>relevants</a:t>
            </a:r>
            <a:r>
              <a:rPr lang="es-MX" sz="2400" dirty="0">
                <a:latin typeface="Arial Narrow" pitchFamily="34" charset="0"/>
              </a:rPr>
              <a:t> </a:t>
            </a:r>
            <a:r>
              <a:rPr lang="es-MX" sz="2400" dirty="0" err="1">
                <a:latin typeface="Arial Narrow" pitchFamily="34" charset="0"/>
              </a:rPr>
              <a:t>for</a:t>
            </a:r>
            <a:r>
              <a:rPr lang="es-MX" sz="2400" dirty="0">
                <a:latin typeface="Arial Narrow" pitchFamily="34" charset="0"/>
              </a:rPr>
              <a:t> </a:t>
            </a:r>
            <a:r>
              <a:rPr lang="es-MX" sz="2400" dirty="0" err="1">
                <a:latin typeface="Arial Narrow" pitchFamily="34" charset="0"/>
              </a:rPr>
              <a:t>Mexican</a:t>
            </a:r>
            <a:r>
              <a:rPr lang="es-MX" sz="2400" dirty="0">
                <a:latin typeface="Arial Narrow" pitchFamily="34" charset="0"/>
              </a:rPr>
              <a:t> </a:t>
            </a:r>
            <a:r>
              <a:rPr lang="es-MX" sz="2400" dirty="0" err="1">
                <a:latin typeface="Arial Narrow" pitchFamily="34" charset="0"/>
              </a:rPr>
              <a:t>patients</a:t>
            </a:r>
            <a:r>
              <a:rPr lang="es-MX" sz="2400" dirty="0">
                <a:latin typeface="Arial Narrow" pitchFamily="34" charset="0"/>
              </a:rPr>
              <a:t> and </a:t>
            </a:r>
            <a:r>
              <a:rPr lang="es-MX" sz="2400" dirty="0" err="1">
                <a:latin typeface="Arial Narrow" pitchFamily="34" charset="0"/>
              </a:rPr>
              <a:t>industry</a:t>
            </a:r>
            <a:r>
              <a:rPr lang="es-MX" sz="2400" dirty="0">
                <a:latin typeface="Arial Narrow" pitchFamily="34" charset="0"/>
              </a:rPr>
              <a:t>. </a:t>
            </a:r>
            <a:r>
              <a:rPr lang="es-MX" sz="2400" b="1" dirty="0" err="1">
                <a:latin typeface="Arial Narrow" pitchFamily="34" charset="0"/>
              </a:rPr>
              <a:t>This</a:t>
            </a:r>
            <a:r>
              <a:rPr lang="es-MX" sz="2400" b="1" dirty="0">
                <a:latin typeface="Arial Narrow" pitchFamily="34" charset="0"/>
              </a:rPr>
              <a:t> </a:t>
            </a:r>
            <a:r>
              <a:rPr lang="es-MX" sz="2400" b="1" dirty="0" err="1">
                <a:latin typeface="Arial Narrow" pitchFamily="34" charset="0"/>
              </a:rPr>
              <a:t>will</a:t>
            </a:r>
            <a:r>
              <a:rPr lang="es-MX" sz="2400" b="1" dirty="0">
                <a:latin typeface="Arial Narrow" pitchFamily="34" charset="0"/>
              </a:rPr>
              <a:t> </a:t>
            </a:r>
            <a:r>
              <a:rPr lang="es-MX" sz="2400" b="1" dirty="0" err="1">
                <a:latin typeface="Arial Narrow" pitchFamily="34" charset="0"/>
              </a:rPr>
              <a:t>facilitate</a:t>
            </a:r>
            <a:r>
              <a:rPr lang="es-MX" sz="2400" b="1" dirty="0">
                <a:latin typeface="Arial Narrow" pitchFamily="34" charset="0"/>
              </a:rPr>
              <a:t> </a:t>
            </a:r>
            <a:r>
              <a:rPr lang="es-MX" sz="2400" b="1" dirty="0" err="1">
                <a:latin typeface="Arial Narrow" pitchFamily="34" charset="0"/>
              </a:rPr>
              <a:t>the</a:t>
            </a:r>
            <a:r>
              <a:rPr lang="es-MX" sz="2400" b="1" dirty="0">
                <a:latin typeface="Arial Narrow" pitchFamily="34" charset="0"/>
              </a:rPr>
              <a:t> </a:t>
            </a:r>
            <a:r>
              <a:rPr lang="es-MX" sz="2400" b="1" dirty="0" err="1">
                <a:latin typeface="Arial Narrow" pitchFamily="34" charset="0"/>
              </a:rPr>
              <a:t>access</a:t>
            </a:r>
            <a:r>
              <a:rPr lang="es-MX" sz="2400" b="1" dirty="0">
                <a:latin typeface="Arial Narrow" pitchFamily="34" charset="0"/>
              </a:rPr>
              <a:t> </a:t>
            </a:r>
            <a:r>
              <a:rPr lang="es-MX" sz="2400" b="1" dirty="0" err="1">
                <a:latin typeface="Arial Narrow" pitchFamily="34" charset="0"/>
              </a:rPr>
              <a:t>to</a:t>
            </a:r>
            <a:r>
              <a:rPr lang="es-MX" sz="2400" b="1" dirty="0">
                <a:latin typeface="Arial Narrow" pitchFamily="34" charset="0"/>
              </a:rPr>
              <a:t> </a:t>
            </a:r>
            <a:r>
              <a:rPr lang="es-MX" sz="2400" b="1" dirty="0" err="1">
                <a:latin typeface="Arial Narrow" pitchFamily="34" charset="0"/>
              </a:rPr>
              <a:t>innovative</a:t>
            </a:r>
            <a:r>
              <a:rPr lang="es-MX" sz="2400" b="1" dirty="0">
                <a:latin typeface="Arial Narrow" pitchFamily="34" charset="0"/>
              </a:rPr>
              <a:t> </a:t>
            </a:r>
            <a:r>
              <a:rPr lang="es-MX" sz="2400" b="1" dirty="0" err="1">
                <a:latin typeface="Arial Narrow" pitchFamily="34" charset="0"/>
              </a:rPr>
              <a:t>supplies</a:t>
            </a:r>
            <a:r>
              <a:rPr lang="es-MX" sz="2400" b="1" dirty="0">
                <a:latin typeface="Arial Narrow" pitchFamily="34" charset="0"/>
              </a:rPr>
              <a:t> and </a:t>
            </a:r>
            <a:r>
              <a:rPr lang="es-MX" sz="2400" b="1" dirty="0" err="1">
                <a:latin typeface="Arial Narrow" pitchFamily="34" charset="0"/>
              </a:rPr>
              <a:t>will</a:t>
            </a:r>
            <a:r>
              <a:rPr lang="es-MX" sz="2400" b="1" dirty="0">
                <a:latin typeface="Arial Narrow" pitchFamily="34" charset="0"/>
              </a:rPr>
              <a:t> </a:t>
            </a:r>
            <a:r>
              <a:rPr lang="es-MX" sz="2400" b="1" dirty="0" err="1">
                <a:latin typeface="Arial Narrow" pitchFamily="34" charset="0"/>
              </a:rPr>
              <a:t>foster</a:t>
            </a:r>
            <a:r>
              <a:rPr lang="es-MX" sz="2400" b="1" dirty="0">
                <a:latin typeface="Arial Narrow" pitchFamily="34" charset="0"/>
              </a:rPr>
              <a:t> </a:t>
            </a:r>
            <a:r>
              <a:rPr lang="es-MX" sz="2400" b="1" dirty="0" err="1">
                <a:latin typeface="Arial Narrow" pitchFamily="34" charset="0"/>
              </a:rPr>
              <a:t>the</a:t>
            </a:r>
            <a:r>
              <a:rPr lang="es-MX" sz="2400" b="1" dirty="0">
                <a:latin typeface="Arial Narrow" pitchFamily="34" charset="0"/>
              </a:rPr>
              <a:t> </a:t>
            </a:r>
            <a:r>
              <a:rPr lang="es-MX" sz="2400" b="1" dirty="0" err="1">
                <a:latin typeface="Arial Narrow" pitchFamily="34" charset="0"/>
              </a:rPr>
              <a:t>Mexican</a:t>
            </a:r>
            <a:r>
              <a:rPr lang="es-MX" sz="2400" b="1" dirty="0">
                <a:latin typeface="Arial Narrow" pitchFamily="34" charset="0"/>
              </a:rPr>
              <a:t> </a:t>
            </a:r>
            <a:r>
              <a:rPr lang="es-MX" sz="2400" b="1" dirty="0" err="1">
                <a:latin typeface="Arial Narrow" pitchFamily="34" charset="0"/>
              </a:rPr>
              <a:t>exports</a:t>
            </a:r>
            <a:r>
              <a:rPr lang="es-MX" sz="2400" b="1" dirty="0">
                <a:latin typeface="Arial Narrow" pitchFamily="34" charset="0"/>
              </a:rPr>
              <a:t> of medical </a:t>
            </a:r>
            <a:r>
              <a:rPr lang="es-MX" sz="2400" b="1" dirty="0" err="1">
                <a:latin typeface="Arial Narrow" pitchFamily="34" charset="0"/>
              </a:rPr>
              <a:t>devices</a:t>
            </a:r>
            <a:r>
              <a:rPr lang="es-MX" sz="2400" dirty="0">
                <a:latin typeface="Arial Narrow" pitchFamily="34" charset="0"/>
              </a:rPr>
              <a:t>.</a:t>
            </a:r>
          </a:p>
        </p:txBody>
      </p:sp>
      <p:sp>
        <p:nvSpPr>
          <p:cNvPr id="3" name="1 CuadroTexto"/>
          <p:cNvSpPr txBox="1">
            <a:spLocks noChangeArrowheads="1"/>
          </p:cNvSpPr>
          <p:nvPr/>
        </p:nvSpPr>
        <p:spPr bwMode="auto">
          <a:xfrm>
            <a:off x="179958" y="1052736"/>
            <a:ext cx="88565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MX" sz="2200" b="1" dirty="0" err="1">
                <a:latin typeface="Arial Narrow" pitchFamily="34" charset="0"/>
              </a:rPr>
              <a:t>Modification</a:t>
            </a:r>
            <a:r>
              <a:rPr lang="es-MX" sz="2200" b="1" dirty="0">
                <a:latin typeface="Arial Narrow" pitchFamily="34" charset="0"/>
              </a:rPr>
              <a:t> </a:t>
            </a:r>
            <a:r>
              <a:rPr lang="es-MX" sz="2200" b="1" dirty="0" err="1">
                <a:latin typeface="Arial Narrow" pitchFamily="34" charset="0"/>
              </a:rPr>
              <a:t>to</a:t>
            </a:r>
            <a:r>
              <a:rPr lang="es-MX" sz="2200" b="1" dirty="0">
                <a:latin typeface="Arial Narrow" pitchFamily="34" charset="0"/>
              </a:rPr>
              <a:t> </a:t>
            </a:r>
            <a:r>
              <a:rPr lang="es-MX" sz="2200" b="1" dirty="0" err="1">
                <a:latin typeface="Arial Narrow" pitchFamily="34" charset="0"/>
              </a:rPr>
              <a:t>the</a:t>
            </a:r>
            <a:r>
              <a:rPr lang="es-MX" sz="2200" b="1" dirty="0">
                <a:latin typeface="Arial Narrow" pitchFamily="34" charset="0"/>
              </a:rPr>
              <a:t> </a:t>
            </a:r>
            <a:r>
              <a:rPr lang="es-MX" sz="2200" b="1" dirty="0" err="1">
                <a:latin typeface="Arial Narrow" pitchFamily="34" charset="0"/>
              </a:rPr>
              <a:t>Mexican</a:t>
            </a:r>
            <a:r>
              <a:rPr lang="es-MX" sz="2200" b="1" dirty="0">
                <a:latin typeface="Arial Narrow" pitchFamily="34" charset="0"/>
              </a:rPr>
              <a:t> </a:t>
            </a:r>
            <a:r>
              <a:rPr lang="es-MX" sz="2200" b="1" dirty="0" err="1">
                <a:latin typeface="Arial Narrow" pitchFamily="34" charset="0"/>
              </a:rPr>
              <a:t>regulatory</a:t>
            </a:r>
            <a:r>
              <a:rPr lang="es-MX" sz="2200" b="1" dirty="0">
                <a:latin typeface="Arial Narrow" pitchFamily="34" charset="0"/>
              </a:rPr>
              <a:t> </a:t>
            </a:r>
            <a:r>
              <a:rPr lang="es-MX" sz="2200" b="1" dirty="0" err="1" smtClean="0">
                <a:latin typeface="Arial Narrow" pitchFamily="34" charset="0"/>
              </a:rPr>
              <a:t>framework</a:t>
            </a:r>
            <a:r>
              <a:rPr lang="es-MX" sz="2200" b="1" dirty="0" smtClean="0">
                <a:solidFill>
                  <a:prstClr val="black"/>
                </a:solidFill>
                <a:latin typeface="Arial Narrow" pitchFamily="34" charset="0"/>
              </a:rPr>
              <a:t>: </a:t>
            </a:r>
            <a:r>
              <a:rPr lang="es-MX" sz="2200" b="1" dirty="0" err="1" smtClean="0">
                <a:solidFill>
                  <a:prstClr val="black"/>
                </a:solidFill>
                <a:latin typeface="Arial Narrow" pitchFamily="34" charset="0"/>
              </a:rPr>
              <a:t>Participation</a:t>
            </a:r>
            <a:r>
              <a:rPr lang="es-MX" sz="2200" b="1" dirty="0" smtClean="0">
                <a:solidFill>
                  <a:prstClr val="black"/>
                </a:solidFill>
                <a:latin typeface="Arial Narrow" pitchFamily="34" charset="0"/>
              </a:rPr>
              <a:t> in </a:t>
            </a:r>
            <a:r>
              <a:rPr lang="es-MX" sz="2200" b="1" dirty="0" err="1" smtClean="0">
                <a:solidFill>
                  <a:prstClr val="black"/>
                </a:solidFill>
                <a:latin typeface="Arial Narrow" pitchFamily="34" charset="0"/>
              </a:rPr>
              <a:t>the</a:t>
            </a:r>
            <a:r>
              <a:rPr lang="es-MX" sz="2200" b="1" dirty="0" smtClean="0">
                <a:solidFill>
                  <a:prstClr val="black"/>
                </a:solidFill>
                <a:latin typeface="Arial Narrow" pitchFamily="34" charset="0"/>
              </a:rPr>
              <a:t> International Medical </a:t>
            </a:r>
            <a:r>
              <a:rPr lang="es-MX" sz="2200" b="1" dirty="0" err="1" smtClean="0">
                <a:solidFill>
                  <a:prstClr val="black"/>
                </a:solidFill>
                <a:latin typeface="Arial Narrow" pitchFamily="34" charset="0"/>
              </a:rPr>
              <a:t>Devices</a:t>
            </a:r>
            <a:r>
              <a:rPr lang="es-MX" sz="2200" b="1" dirty="0" smtClean="0">
                <a:solidFill>
                  <a:prstClr val="black"/>
                </a:solidFill>
                <a:latin typeface="Arial Narrow" pitchFamily="34" charset="0"/>
              </a:rPr>
              <a:t> </a:t>
            </a:r>
            <a:r>
              <a:rPr lang="es-MX" sz="2200" b="1" dirty="0" err="1" smtClean="0">
                <a:solidFill>
                  <a:prstClr val="black"/>
                </a:solidFill>
                <a:latin typeface="Arial Narrow" pitchFamily="34" charset="0"/>
              </a:rPr>
              <a:t>Regulation</a:t>
            </a:r>
            <a:r>
              <a:rPr lang="es-MX" sz="2200" b="1" dirty="0" smtClean="0">
                <a:solidFill>
                  <a:prstClr val="black"/>
                </a:solidFill>
                <a:latin typeface="Arial Narrow" pitchFamily="34" charset="0"/>
              </a:rPr>
              <a:t> </a:t>
            </a:r>
            <a:r>
              <a:rPr lang="es-MX" sz="2200" b="1" dirty="0" err="1" smtClean="0">
                <a:solidFill>
                  <a:prstClr val="black"/>
                </a:solidFill>
                <a:latin typeface="Arial Narrow" pitchFamily="34" charset="0"/>
              </a:rPr>
              <a:t>Forum</a:t>
            </a:r>
            <a:r>
              <a:rPr lang="es-MX" sz="2200" b="1" dirty="0" smtClean="0">
                <a:solidFill>
                  <a:prstClr val="black"/>
                </a:solidFill>
                <a:latin typeface="Arial Narrow" pitchFamily="34" charset="0"/>
              </a:rPr>
              <a:t> (IMDRF)</a:t>
            </a:r>
            <a:endParaRPr lang="es-MX" sz="2200" b="1" dirty="0">
              <a:solidFill>
                <a:prstClr val="black"/>
              </a:solidFill>
              <a:latin typeface="Arial Narrow" pitchFamily="34" charset="0"/>
            </a:endParaRPr>
          </a:p>
        </p:txBody>
      </p:sp>
    </p:spTree>
    <p:extLst>
      <p:ext uri="{BB962C8B-B14F-4D97-AF65-F5344CB8AC3E}">
        <p14:creationId xmlns:p14="http://schemas.microsoft.com/office/powerpoint/2010/main" val="388661464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611560" y="2708920"/>
            <a:ext cx="8532440" cy="1431280"/>
          </a:xfrm>
          <a:prstGeom prst="rect">
            <a:avLst/>
          </a:prstGeom>
          <a:noFill/>
          <a:ln w="9525">
            <a:solidFill>
              <a:srgbClr val="FF9900">
                <a:alpha val="61176"/>
              </a:srgb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s-MX" sz="3800" dirty="0" err="1" smtClean="0">
                <a:solidFill>
                  <a:prstClr val="black"/>
                </a:solidFill>
                <a:latin typeface="Arial Narrow" pitchFamily="34" charset="0"/>
              </a:rPr>
              <a:t>Increasing</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access</a:t>
            </a:r>
            <a:r>
              <a:rPr lang="es-MX" sz="3800" dirty="0" smtClean="0">
                <a:solidFill>
                  <a:prstClr val="black"/>
                </a:solidFill>
                <a:latin typeface="Arial Narrow" pitchFamily="34" charset="0"/>
              </a:rPr>
              <a:t> of </a:t>
            </a:r>
            <a:r>
              <a:rPr lang="es-MX" sz="3800" dirty="0" err="1" smtClean="0">
                <a:solidFill>
                  <a:prstClr val="black"/>
                </a:solidFill>
                <a:latin typeface="Arial Narrow" pitchFamily="34" charset="0"/>
              </a:rPr>
              <a:t>Mexican</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population</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to</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innovative</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health</a:t>
            </a:r>
            <a:r>
              <a:rPr lang="es-MX" sz="3800" dirty="0" smtClean="0">
                <a:solidFill>
                  <a:prstClr val="black"/>
                </a:solidFill>
                <a:latin typeface="Arial Narrow" pitchFamily="34" charset="0"/>
              </a:rPr>
              <a:t> </a:t>
            </a:r>
            <a:r>
              <a:rPr lang="es-MX" sz="3800" dirty="0" err="1" smtClean="0">
                <a:solidFill>
                  <a:prstClr val="black"/>
                </a:solidFill>
                <a:latin typeface="Arial Narrow" pitchFamily="34" charset="0"/>
              </a:rPr>
              <a:t>supplies</a:t>
            </a:r>
            <a:endParaRPr lang="es-ES" sz="3800" dirty="0" smtClean="0">
              <a:solidFill>
                <a:prstClr val="black"/>
              </a:solidFill>
              <a:latin typeface="Arial Narrow" pitchFamily="34" charset="0"/>
            </a:endParaRPr>
          </a:p>
        </p:txBody>
      </p:sp>
    </p:spTree>
    <p:extLst>
      <p:ext uri="{BB962C8B-B14F-4D97-AF65-F5344CB8AC3E}">
        <p14:creationId xmlns:p14="http://schemas.microsoft.com/office/powerpoint/2010/main" val="1327649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438AE84-6034-4B8D-92BB-AFF56C90375B}" type="slidenum">
              <a:rPr lang="es-ES" smtClean="0">
                <a:solidFill>
                  <a:prstClr val="black"/>
                </a:solidFill>
              </a:rPr>
              <a:pPr>
                <a:defRPr/>
              </a:pPr>
              <a:t>24</a:t>
            </a:fld>
            <a:endParaRPr lang="es-ES">
              <a:solidFill>
                <a:prstClr val="black"/>
              </a:solidFill>
            </a:endParaRPr>
          </a:p>
        </p:txBody>
      </p:sp>
      <p:sp>
        <p:nvSpPr>
          <p:cNvPr id="3" name="2 CuadroTexto"/>
          <p:cNvSpPr txBox="1"/>
          <p:nvPr/>
        </p:nvSpPr>
        <p:spPr>
          <a:xfrm>
            <a:off x="251520" y="1124744"/>
            <a:ext cx="8496944" cy="5416868"/>
          </a:xfrm>
          <a:prstGeom prst="rect">
            <a:avLst/>
          </a:prstGeom>
          <a:noFill/>
        </p:spPr>
        <p:txBody>
          <a:bodyPr wrap="square" rtlCol="0">
            <a:spAutoFit/>
          </a:bodyPr>
          <a:lstStyle/>
          <a:p>
            <a:pPr algn="just">
              <a:spcBef>
                <a:spcPts val="1200"/>
              </a:spcBef>
            </a:pPr>
            <a:r>
              <a:rPr lang="es-MX" sz="2200" b="1" dirty="0" err="1">
                <a:solidFill>
                  <a:prstClr val="black"/>
                </a:solidFill>
                <a:latin typeface="Arial Narrow" pitchFamily="34" charset="0"/>
              </a:rPr>
              <a:t>Increasing</a:t>
            </a:r>
            <a:r>
              <a:rPr lang="es-MX" sz="2200" b="1" dirty="0">
                <a:solidFill>
                  <a:prstClr val="black"/>
                </a:solidFill>
                <a:latin typeface="Arial Narrow" pitchFamily="34" charset="0"/>
              </a:rPr>
              <a:t> Access: </a:t>
            </a:r>
            <a:r>
              <a:rPr lang="es-MX" sz="2200" b="1" dirty="0" err="1">
                <a:solidFill>
                  <a:prstClr val="black"/>
                </a:solidFill>
                <a:latin typeface="Arial Narrow" pitchFamily="34" charset="0"/>
              </a:rPr>
              <a:t>Agreement</a:t>
            </a:r>
            <a:r>
              <a:rPr lang="es-MX" sz="2200" b="1" dirty="0">
                <a:solidFill>
                  <a:prstClr val="black"/>
                </a:solidFill>
                <a:latin typeface="Arial Narrow" pitchFamily="34" charset="0"/>
              </a:rPr>
              <a:t> </a:t>
            </a:r>
            <a:r>
              <a:rPr lang="es-MX" sz="2200" b="1" dirty="0" err="1">
                <a:solidFill>
                  <a:prstClr val="black"/>
                </a:solidFill>
                <a:latin typeface="Arial Narrow" pitchFamily="34" charset="0"/>
              </a:rPr>
              <a:t>for</a:t>
            </a:r>
            <a:r>
              <a:rPr lang="es-MX" sz="2200" b="1" dirty="0">
                <a:solidFill>
                  <a:prstClr val="black"/>
                </a:solidFill>
                <a:latin typeface="Arial Narrow" pitchFamily="34" charset="0"/>
              </a:rPr>
              <a:t> </a:t>
            </a:r>
            <a:r>
              <a:rPr lang="es-MX" sz="2200" b="1" dirty="0" err="1">
                <a:solidFill>
                  <a:prstClr val="black"/>
                </a:solidFill>
                <a:latin typeface="Arial Narrow" pitchFamily="34" charset="0"/>
              </a:rPr>
              <a:t>the</a:t>
            </a:r>
            <a:r>
              <a:rPr lang="es-MX" sz="2200" b="1" dirty="0">
                <a:solidFill>
                  <a:prstClr val="black"/>
                </a:solidFill>
                <a:latin typeface="Arial Narrow" pitchFamily="34" charset="0"/>
              </a:rPr>
              <a:t> </a:t>
            </a:r>
            <a:r>
              <a:rPr lang="es-MX" sz="2200" b="1" dirty="0" err="1">
                <a:solidFill>
                  <a:prstClr val="black"/>
                </a:solidFill>
                <a:latin typeface="Arial Narrow" pitchFamily="34" charset="0"/>
              </a:rPr>
              <a:t>Promotion</a:t>
            </a:r>
            <a:r>
              <a:rPr lang="es-MX" sz="2200" b="1" dirty="0">
                <a:solidFill>
                  <a:prstClr val="black"/>
                </a:solidFill>
                <a:latin typeface="Arial Narrow" pitchFamily="34" charset="0"/>
              </a:rPr>
              <a:t> of </a:t>
            </a:r>
            <a:r>
              <a:rPr lang="es-MX" sz="2200" b="1" dirty="0" err="1">
                <a:solidFill>
                  <a:prstClr val="black"/>
                </a:solidFill>
                <a:latin typeface="Arial Narrow" pitchFamily="34" charset="0"/>
              </a:rPr>
              <a:t>Innovation</a:t>
            </a:r>
            <a:endParaRPr lang="es-MX" sz="2200" b="1" dirty="0">
              <a:solidFill>
                <a:prstClr val="black"/>
              </a:solidFill>
              <a:latin typeface="Arial Narrow" pitchFamily="34" charset="0"/>
            </a:endParaRPr>
          </a:p>
          <a:p>
            <a:pPr marL="285750" indent="-285750" algn="just">
              <a:spcBef>
                <a:spcPts val="1200"/>
              </a:spcBef>
              <a:buFont typeface="Arial" pitchFamily="34" charset="0"/>
              <a:buChar char="•"/>
            </a:pPr>
            <a:r>
              <a:rPr lang="es-MX" sz="2200" dirty="0">
                <a:solidFill>
                  <a:prstClr val="black"/>
                </a:solidFill>
                <a:latin typeface="Arial Narrow" pitchFamily="34" charset="0"/>
              </a:rPr>
              <a:t>In </a:t>
            </a:r>
            <a:r>
              <a:rPr lang="es-MX" sz="2200" dirty="0" err="1">
                <a:solidFill>
                  <a:prstClr val="black"/>
                </a:solidFill>
                <a:latin typeface="Arial Narrow" pitchFamily="34" charset="0"/>
              </a:rPr>
              <a:t>the</a:t>
            </a:r>
            <a:r>
              <a:rPr lang="es-MX" sz="2200" dirty="0">
                <a:solidFill>
                  <a:prstClr val="black"/>
                </a:solidFill>
                <a:latin typeface="Arial Narrow" pitchFamily="34" charset="0"/>
              </a:rPr>
              <a:t> </a:t>
            </a:r>
            <a:r>
              <a:rPr lang="es-MX" sz="2200" dirty="0" err="1">
                <a:solidFill>
                  <a:prstClr val="black"/>
                </a:solidFill>
                <a:latin typeface="Arial Narrow" pitchFamily="34" charset="0"/>
              </a:rPr>
              <a:t>past</a:t>
            </a:r>
            <a:r>
              <a:rPr lang="es-MX" sz="2200" dirty="0">
                <a:solidFill>
                  <a:prstClr val="black"/>
                </a:solidFill>
                <a:latin typeface="Arial Narrow" pitchFamily="34" charset="0"/>
              </a:rPr>
              <a:t>, new </a:t>
            </a:r>
            <a:r>
              <a:rPr lang="es-MX" sz="2200" dirty="0" err="1">
                <a:solidFill>
                  <a:prstClr val="black"/>
                </a:solidFill>
                <a:latin typeface="Arial Narrow" pitchFamily="34" charset="0"/>
              </a:rPr>
              <a:t>molecules</a:t>
            </a:r>
            <a:r>
              <a:rPr lang="es-MX" sz="2200" dirty="0">
                <a:solidFill>
                  <a:prstClr val="black"/>
                </a:solidFill>
                <a:latin typeface="Arial Narrow" pitchFamily="34" charset="0"/>
              </a:rPr>
              <a:t> in </a:t>
            </a:r>
            <a:r>
              <a:rPr lang="es-MX" sz="2200" dirty="0" err="1">
                <a:solidFill>
                  <a:prstClr val="black"/>
                </a:solidFill>
                <a:latin typeface="Arial Narrow" pitchFamily="34" charset="0"/>
              </a:rPr>
              <a:t>Mexico</a:t>
            </a:r>
            <a:r>
              <a:rPr lang="es-MX" sz="2200" dirty="0">
                <a:solidFill>
                  <a:prstClr val="black"/>
                </a:solidFill>
                <a:latin typeface="Arial Narrow" pitchFamily="34" charset="0"/>
              </a:rPr>
              <a:t> </a:t>
            </a:r>
            <a:r>
              <a:rPr lang="es-MX" sz="2200" dirty="0" err="1">
                <a:solidFill>
                  <a:prstClr val="black"/>
                </a:solidFill>
                <a:latin typeface="Arial Narrow" pitchFamily="34" charset="0"/>
              </a:rPr>
              <a:t>took</a:t>
            </a:r>
            <a:r>
              <a:rPr lang="es-MX" sz="2200" dirty="0">
                <a:solidFill>
                  <a:prstClr val="black"/>
                </a:solidFill>
                <a:latin typeface="Arial Narrow" pitchFamily="34" charset="0"/>
              </a:rPr>
              <a:t> </a:t>
            </a:r>
            <a:r>
              <a:rPr lang="es-MX" sz="2200" dirty="0" err="1">
                <a:solidFill>
                  <a:prstClr val="black"/>
                </a:solidFill>
                <a:latin typeface="Arial Narrow" pitchFamily="34" charset="0"/>
              </a:rPr>
              <a:t>an</a:t>
            </a:r>
            <a:r>
              <a:rPr lang="es-MX" sz="2200" dirty="0">
                <a:solidFill>
                  <a:prstClr val="black"/>
                </a:solidFill>
                <a:latin typeface="Arial Narrow" pitchFamily="34" charset="0"/>
              </a:rPr>
              <a:t> </a:t>
            </a:r>
            <a:r>
              <a:rPr lang="es-MX" sz="2200" dirty="0" err="1">
                <a:solidFill>
                  <a:prstClr val="black"/>
                </a:solidFill>
                <a:latin typeface="Arial Narrow" pitchFamily="34" charset="0"/>
              </a:rPr>
              <a:t>average</a:t>
            </a:r>
            <a:r>
              <a:rPr lang="es-MX" sz="2200" dirty="0">
                <a:solidFill>
                  <a:prstClr val="black"/>
                </a:solidFill>
                <a:latin typeface="Arial Narrow" pitchFamily="34" charset="0"/>
              </a:rPr>
              <a:t> of 360 </a:t>
            </a:r>
            <a:r>
              <a:rPr lang="es-MX" sz="2200" dirty="0" err="1">
                <a:solidFill>
                  <a:prstClr val="black"/>
                </a:solidFill>
                <a:latin typeface="Arial Narrow" pitchFamily="34" charset="0"/>
              </a:rPr>
              <a:t>days</a:t>
            </a:r>
            <a:r>
              <a:rPr lang="es-MX" sz="2200" dirty="0">
                <a:solidFill>
                  <a:prstClr val="black"/>
                </a:solidFill>
                <a:latin typeface="Arial Narrow" pitchFamily="34" charset="0"/>
              </a:rPr>
              <a:t> </a:t>
            </a:r>
            <a:r>
              <a:rPr lang="es-MX" sz="2200" dirty="0" err="1">
                <a:solidFill>
                  <a:prstClr val="black"/>
                </a:solidFill>
                <a:latin typeface="Arial Narrow" pitchFamily="34" charset="0"/>
              </a:rPr>
              <a:t>to</a:t>
            </a:r>
            <a:r>
              <a:rPr lang="es-MX" sz="2200" dirty="0">
                <a:solidFill>
                  <a:prstClr val="black"/>
                </a:solidFill>
                <a:latin typeface="Arial Narrow" pitchFamily="34" charset="0"/>
              </a:rPr>
              <a:t> </a:t>
            </a:r>
            <a:r>
              <a:rPr lang="es-MX" sz="2200" dirty="0" err="1">
                <a:solidFill>
                  <a:prstClr val="black"/>
                </a:solidFill>
                <a:latin typeface="Arial Narrow" pitchFamily="34" charset="0"/>
              </a:rPr>
              <a:t>enter</a:t>
            </a:r>
            <a:r>
              <a:rPr lang="es-MX" sz="2200" dirty="0">
                <a:solidFill>
                  <a:prstClr val="black"/>
                </a:solidFill>
                <a:latin typeface="Arial Narrow" pitchFamily="34" charset="0"/>
              </a:rPr>
              <a:t> </a:t>
            </a:r>
            <a:r>
              <a:rPr lang="es-MX" sz="2200" dirty="0" err="1">
                <a:solidFill>
                  <a:prstClr val="black"/>
                </a:solidFill>
                <a:latin typeface="Arial Narrow" pitchFamily="34" charset="0"/>
              </a:rPr>
              <a:t>the</a:t>
            </a:r>
            <a:r>
              <a:rPr lang="es-MX" sz="2200" dirty="0">
                <a:solidFill>
                  <a:prstClr val="black"/>
                </a:solidFill>
                <a:latin typeface="Arial Narrow" pitchFamily="34" charset="0"/>
              </a:rPr>
              <a:t> </a:t>
            </a:r>
            <a:r>
              <a:rPr lang="es-MX" sz="2200" dirty="0" err="1">
                <a:solidFill>
                  <a:prstClr val="black"/>
                </a:solidFill>
                <a:latin typeface="Arial Narrow" pitchFamily="34" charset="0"/>
              </a:rPr>
              <a:t>pharmaceutical</a:t>
            </a:r>
            <a:r>
              <a:rPr lang="es-MX" sz="2200" dirty="0">
                <a:solidFill>
                  <a:prstClr val="black"/>
                </a:solidFill>
                <a:latin typeface="Arial Narrow" pitchFamily="34" charset="0"/>
              </a:rPr>
              <a:t> </a:t>
            </a:r>
            <a:r>
              <a:rPr lang="es-MX" sz="2200" dirty="0" err="1">
                <a:solidFill>
                  <a:prstClr val="black"/>
                </a:solidFill>
                <a:latin typeface="Arial Narrow" pitchFamily="34" charset="0"/>
              </a:rPr>
              <a:t>market</a:t>
            </a:r>
            <a:r>
              <a:rPr lang="es-MX" sz="2200" dirty="0">
                <a:solidFill>
                  <a:prstClr val="black"/>
                </a:solidFill>
                <a:latin typeface="Arial Narrow" pitchFamily="34" charset="0"/>
              </a:rPr>
              <a:t>.</a:t>
            </a:r>
          </a:p>
          <a:p>
            <a:pPr marL="285750" indent="-285750" algn="just">
              <a:spcBef>
                <a:spcPts val="1200"/>
              </a:spcBef>
              <a:buFont typeface="Arial" pitchFamily="34" charset="0"/>
              <a:buChar char="•"/>
            </a:pPr>
            <a:r>
              <a:rPr lang="es-MX" sz="2200" dirty="0" err="1">
                <a:solidFill>
                  <a:prstClr val="black"/>
                </a:solidFill>
                <a:latin typeface="Arial Narrow" pitchFamily="34" charset="0"/>
              </a:rPr>
              <a:t>The</a:t>
            </a:r>
            <a:r>
              <a:rPr lang="es-MX" sz="2200" dirty="0">
                <a:solidFill>
                  <a:prstClr val="black"/>
                </a:solidFill>
                <a:latin typeface="Arial Narrow" pitchFamily="34" charset="0"/>
              </a:rPr>
              <a:t> </a:t>
            </a:r>
            <a:r>
              <a:rPr lang="es-MX" sz="2200" dirty="0" err="1">
                <a:solidFill>
                  <a:prstClr val="black"/>
                </a:solidFill>
                <a:latin typeface="Arial Narrow" pitchFamily="34" charset="0"/>
              </a:rPr>
              <a:t>agreement</a:t>
            </a:r>
            <a:r>
              <a:rPr lang="es-MX" sz="2200" dirty="0">
                <a:solidFill>
                  <a:prstClr val="black"/>
                </a:solidFill>
                <a:latin typeface="Arial Narrow" pitchFamily="34" charset="0"/>
              </a:rPr>
              <a:t> </a:t>
            </a:r>
            <a:r>
              <a:rPr lang="es-MX" sz="2200" dirty="0" err="1">
                <a:solidFill>
                  <a:prstClr val="black"/>
                </a:solidFill>
                <a:latin typeface="Arial Narrow" pitchFamily="34" charset="0"/>
              </a:rPr>
              <a:t>on</a:t>
            </a:r>
            <a:r>
              <a:rPr lang="es-MX" sz="2200" dirty="0">
                <a:solidFill>
                  <a:prstClr val="black"/>
                </a:solidFill>
                <a:latin typeface="Arial Narrow" pitchFamily="34" charset="0"/>
              </a:rPr>
              <a:t> new </a:t>
            </a:r>
            <a:r>
              <a:rPr lang="es-MX" sz="2200" dirty="0" err="1">
                <a:solidFill>
                  <a:prstClr val="black"/>
                </a:solidFill>
                <a:latin typeface="Arial Narrow" pitchFamily="34" charset="0"/>
              </a:rPr>
              <a:t>molecules</a:t>
            </a:r>
            <a:r>
              <a:rPr lang="es-MX" sz="2200" dirty="0">
                <a:solidFill>
                  <a:prstClr val="black"/>
                </a:solidFill>
                <a:latin typeface="Arial Narrow" pitchFamily="34" charset="0"/>
              </a:rPr>
              <a:t> </a:t>
            </a:r>
            <a:r>
              <a:rPr lang="es-MX" sz="2200" dirty="0" err="1">
                <a:solidFill>
                  <a:prstClr val="black"/>
                </a:solidFill>
                <a:latin typeface="Arial Narrow" pitchFamily="34" charset="0"/>
              </a:rPr>
              <a:t>represented</a:t>
            </a:r>
            <a:r>
              <a:rPr lang="es-MX" sz="2200" dirty="0">
                <a:solidFill>
                  <a:prstClr val="black"/>
                </a:solidFill>
                <a:latin typeface="Arial Narrow" pitchFamily="34" charset="0"/>
              </a:rPr>
              <a:t> </a:t>
            </a:r>
            <a:r>
              <a:rPr lang="es-MX" sz="2200" dirty="0" err="1">
                <a:solidFill>
                  <a:prstClr val="black"/>
                </a:solidFill>
                <a:latin typeface="Arial Narrow" pitchFamily="34" charset="0"/>
              </a:rPr>
              <a:t>an</a:t>
            </a:r>
            <a:r>
              <a:rPr lang="es-MX" sz="2200" dirty="0">
                <a:solidFill>
                  <a:prstClr val="black"/>
                </a:solidFill>
                <a:latin typeface="Arial Narrow" pitchFamily="34" charset="0"/>
              </a:rPr>
              <a:t> </a:t>
            </a:r>
            <a:r>
              <a:rPr lang="es-MX" sz="2200" dirty="0" err="1">
                <a:solidFill>
                  <a:prstClr val="black"/>
                </a:solidFill>
                <a:latin typeface="Arial Narrow" pitchFamily="34" charset="0"/>
              </a:rPr>
              <a:t>effort</a:t>
            </a:r>
            <a:r>
              <a:rPr lang="es-MX" sz="2200" dirty="0">
                <a:solidFill>
                  <a:prstClr val="black"/>
                </a:solidFill>
                <a:latin typeface="Arial Narrow" pitchFamily="34" charset="0"/>
              </a:rPr>
              <a:t> </a:t>
            </a:r>
            <a:r>
              <a:rPr lang="es-MX" sz="2200" dirty="0" err="1">
                <a:solidFill>
                  <a:prstClr val="black"/>
                </a:solidFill>
                <a:latin typeface="Arial Narrow" pitchFamily="34" charset="0"/>
              </a:rPr>
              <a:t>to</a:t>
            </a:r>
            <a:r>
              <a:rPr lang="es-MX" sz="2200" dirty="0">
                <a:solidFill>
                  <a:prstClr val="black"/>
                </a:solidFill>
                <a:latin typeface="Arial Narrow" pitchFamily="34" charset="0"/>
              </a:rPr>
              <a:t> </a:t>
            </a:r>
            <a:r>
              <a:rPr lang="en-US" sz="2200" dirty="0">
                <a:solidFill>
                  <a:prstClr val="black"/>
                </a:solidFill>
                <a:latin typeface="Arial Narrow" pitchFamily="34" charset="0"/>
              </a:rPr>
              <a:t>strengthen the access of Mexican families to medicines, reduce health care costs and encourage innovation in three key areas:</a:t>
            </a:r>
            <a:endParaRPr lang="es-MX" sz="2200" dirty="0">
              <a:solidFill>
                <a:prstClr val="black"/>
              </a:solidFill>
              <a:latin typeface="Arial Narrow" pitchFamily="34" charset="0"/>
            </a:endParaRPr>
          </a:p>
          <a:p>
            <a:pPr marL="914400" lvl="1" indent="-457200" algn="just">
              <a:spcBef>
                <a:spcPts val="1200"/>
              </a:spcBef>
              <a:buFont typeface="+mj-lt"/>
              <a:buAutoNum type="arabicPeriod"/>
            </a:pPr>
            <a:r>
              <a:rPr lang="es-MX" sz="2200" dirty="0">
                <a:solidFill>
                  <a:prstClr val="black"/>
                </a:solidFill>
                <a:latin typeface="Arial Narrow" pitchFamily="34" charset="0"/>
              </a:rPr>
              <a:t>Foster </a:t>
            </a:r>
            <a:r>
              <a:rPr lang="es-MX" sz="2200" dirty="0" err="1">
                <a:solidFill>
                  <a:prstClr val="black"/>
                </a:solidFill>
                <a:latin typeface="Arial Narrow" pitchFamily="34" charset="0"/>
              </a:rPr>
              <a:t>projects</a:t>
            </a:r>
            <a:r>
              <a:rPr lang="es-MX" sz="2200" dirty="0">
                <a:solidFill>
                  <a:prstClr val="black"/>
                </a:solidFill>
                <a:latin typeface="Arial Narrow" pitchFamily="34" charset="0"/>
              </a:rPr>
              <a:t> of </a:t>
            </a:r>
            <a:r>
              <a:rPr lang="es-MX" sz="2200" dirty="0" err="1">
                <a:solidFill>
                  <a:prstClr val="black"/>
                </a:solidFill>
                <a:latin typeface="Arial Narrow" pitchFamily="34" charset="0"/>
              </a:rPr>
              <a:t>innovation</a:t>
            </a:r>
            <a:r>
              <a:rPr lang="es-MX" sz="2200" dirty="0">
                <a:solidFill>
                  <a:prstClr val="black"/>
                </a:solidFill>
                <a:latin typeface="Arial Narrow" pitchFamily="34" charset="0"/>
              </a:rPr>
              <a:t> in </a:t>
            </a:r>
            <a:r>
              <a:rPr lang="es-MX" sz="2200" dirty="0" err="1">
                <a:solidFill>
                  <a:prstClr val="black"/>
                </a:solidFill>
                <a:latin typeface="Arial Narrow" pitchFamily="34" charset="0"/>
              </a:rPr>
              <a:t>Mexico</a:t>
            </a:r>
            <a:r>
              <a:rPr lang="es-MX" sz="2200" dirty="0">
                <a:solidFill>
                  <a:prstClr val="black"/>
                </a:solidFill>
                <a:latin typeface="Arial Narrow" pitchFamily="34" charset="0"/>
              </a:rPr>
              <a:t>.</a:t>
            </a:r>
          </a:p>
          <a:p>
            <a:pPr marL="914400" lvl="1" indent="-457200" algn="just">
              <a:spcBef>
                <a:spcPts val="1200"/>
              </a:spcBef>
              <a:buFont typeface="+mj-lt"/>
              <a:buAutoNum type="arabicPeriod"/>
            </a:pPr>
            <a:r>
              <a:rPr lang="en-US" sz="2200" dirty="0">
                <a:solidFill>
                  <a:prstClr val="black"/>
                </a:solidFill>
                <a:latin typeface="Arial Narrow" pitchFamily="34" charset="0"/>
              </a:rPr>
              <a:t>Strengthen the entry of molecules from other countries to the Mexican market.</a:t>
            </a:r>
          </a:p>
          <a:p>
            <a:pPr marL="914400" lvl="1" indent="-457200" algn="just">
              <a:spcBef>
                <a:spcPts val="1200"/>
              </a:spcBef>
              <a:buFont typeface="+mj-lt"/>
              <a:buAutoNum type="arabicPeriod"/>
            </a:pPr>
            <a:r>
              <a:rPr lang="es-MX" sz="2200" dirty="0" err="1">
                <a:solidFill>
                  <a:prstClr val="black"/>
                </a:solidFill>
                <a:latin typeface="Arial Narrow" pitchFamily="34" charset="0"/>
              </a:rPr>
              <a:t>Mexico</a:t>
            </a:r>
            <a:r>
              <a:rPr lang="es-MX" sz="2200" dirty="0">
                <a:solidFill>
                  <a:prstClr val="black"/>
                </a:solidFill>
                <a:latin typeface="Arial Narrow" pitchFamily="34" charset="0"/>
              </a:rPr>
              <a:t> </a:t>
            </a:r>
            <a:r>
              <a:rPr lang="es-MX" sz="2200" dirty="0" err="1" smtClean="0">
                <a:solidFill>
                  <a:prstClr val="black"/>
                </a:solidFill>
                <a:latin typeface="Arial Narrow" pitchFamily="34" charset="0"/>
              </a:rPr>
              <a:t>became</a:t>
            </a:r>
            <a:r>
              <a:rPr lang="es-MX" sz="2200" dirty="0" smtClean="0">
                <a:solidFill>
                  <a:prstClr val="black"/>
                </a:solidFill>
                <a:latin typeface="Arial Narrow" pitchFamily="34" charset="0"/>
              </a:rPr>
              <a:t> </a:t>
            </a:r>
            <a:r>
              <a:rPr lang="es-MX" sz="2200" dirty="0">
                <a:solidFill>
                  <a:prstClr val="black"/>
                </a:solidFill>
                <a:latin typeface="Arial Narrow" pitchFamily="34" charset="0"/>
              </a:rPr>
              <a:t>a </a:t>
            </a:r>
            <a:r>
              <a:rPr lang="es-MX" sz="2200" dirty="0" err="1">
                <a:solidFill>
                  <a:prstClr val="black"/>
                </a:solidFill>
                <a:latin typeface="Arial Narrow" pitchFamily="34" charset="0"/>
              </a:rPr>
              <a:t>first</a:t>
            </a:r>
            <a:r>
              <a:rPr lang="es-MX" sz="2200" dirty="0">
                <a:solidFill>
                  <a:prstClr val="black"/>
                </a:solidFill>
                <a:latin typeface="Arial Narrow" pitchFamily="34" charset="0"/>
              </a:rPr>
              <a:t> country </a:t>
            </a:r>
            <a:r>
              <a:rPr lang="es-MX" sz="2200" dirty="0" err="1">
                <a:solidFill>
                  <a:prstClr val="black"/>
                </a:solidFill>
                <a:latin typeface="Arial Narrow" pitchFamily="34" charset="0"/>
              </a:rPr>
              <a:t>to</a:t>
            </a:r>
            <a:r>
              <a:rPr lang="es-MX" sz="2200" dirty="0">
                <a:solidFill>
                  <a:prstClr val="black"/>
                </a:solidFill>
                <a:latin typeface="Arial Narrow" pitchFamily="34" charset="0"/>
              </a:rPr>
              <a:t> </a:t>
            </a:r>
            <a:r>
              <a:rPr lang="es-MX" sz="2200" dirty="0" err="1">
                <a:solidFill>
                  <a:prstClr val="black"/>
                </a:solidFill>
                <a:latin typeface="Arial Narrow" pitchFamily="34" charset="0"/>
              </a:rPr>
              <a:t>market</a:t>
            </a:r>
            <a:r>
              <a:rPr lang="es-MX" sz="2200" dirty="0">
                <a:solidFill>
                  <a:prstClr val="black"/>
                </a:solidFill>
                <a:latin typeface="Arial Narrow" pitchFamily="34" charset="0"/>
              </a:rPr>
              <a:t> </a:t>
            </a:r>
            <a:r>
              <a:rPr lang="es-MX" sz="2200" dirty="0" err="1">
                <a:solidFill>
                  <a:prstClr val="black"/>
                </a:solidFill>
                <a:latin typeface="Arial Narrow" pitchFamily="34" charset="0"/>
              </a:rPr>
              <a:t>an</a:t>
            </a:r>
            <a:r>
              <a:rPr lang="es-MX" sz="2200" dirty="0">
                <a:solidFill>
                  <a:prstClr val="black"/>
                </a:solidFill>
                <a:latin typeface="Arial Narrow" pitchFamily="34" charset="0"/>
              </a:rPr>
              <a:t> </a:t>
            </a:r>
            <a:r>
              <a:rPr lang="es-MX" sz="2200" dirty="0" err="1">
                <a:solidFill>
                  <a:prstClr val="black"/>
                </a:solidFill>
                <a:latin typeface="Arial Narrow" pitchFamily="34" charset="0"/>
              </a:rPr>
              <a:t>innovative</a:t>
            </a:r>
            <a:r>
              <a:rPr lang="es-MX" sz="2200" dirty="0">
                <a:solidFill>
                  <a:prstClr val="black"/>
                </a:solidFill>
                <a:latin typeface="Arial Narrow" pitchFamily="34" charset="0"/>
              </a:rPr>
              <a:t> </a:t>
            </a:r>
            <a:r>
              <a:rPr lang="es-MX" sz="2200" dirty="0" err="1">
                <a:solidFill>
                  <a:prstClr val="black"/>
                </a:solidFill>
                <a:latin typeface="Arial Narrow" pitchFamily="34" charset="0"/>
              </a:rPr>
              <a:t>drug</a:t>
            </a:r>
            <a:r>
              <a:rPr lang="es-MX" sz="2200" dirty="0">
                <a:solidFill>
                  <a:prstClr val="black"/>
                </a:solidFill>
                <a:latin typeface="Arial Narrow" pitchFamily="34" charset="0"/>
              </a:rPr>
              <a:t>. </a:t>
            </a:r>
          </a:p>
          <a:p>
            <a:pPr marL="285750" indent="-285750" algn="just">
              <a:spcBef>
                <a:spcPts val="1200"/>
              </a:spcBef>
              <a:buFont typeface="Arial" pitchFamily="34" charset="0"/>
              <a:buChar char="•"/>
            </a:pPr>
            <a:r>
              <a:rPr lang="en-US" sz="2200" dirty="0">
                <a:solidFill>
                  <a:prstClr val="black"/>
                </a:solidFill>
                <a:latin typeface="Arial Narrow" pitchFamily="34" charset="0"/>
              </a:rPr>
              <a:t>The new regulation provides a framework by which Mexico became the fastest country to authorize the marketing for new molecules (from 360 to 60 days) while, at the same time, ensures the </a:t>
            </a:r>
            <a:r>
              <a:rPr lang="en-US" sz="2200" dirty="0" smtClean="0">
                <a:solidFill>
                  <a:prstClr val="black"/>
                </a:solidFill>
                <a:latin typeface="Arial Narrow" pitchFamily="34" charset="0"/>
              </a:rPr>
              <a:t>efficacy</a:t>
            </a:r>
            <a:r>
              <a:rPr lang="en-US" sz="2200" dirty="0">
                <a:solidFill>
                  <a:prstClr val="black"/>
                </a:solidFill>
                <a:latin typeface="Arial Narrow" pitchFamily="34" charset="0"/>
              </a:rPr>
              <a:t>, security and quality of medicines.</a:t>
            </a:r>
          </a:p>
        </p:txBody>
      </p:sp>
    </p:spTree>
    <p:extLst>
      <p:ext uri="{BB962C8B-B14F-4D97-AF65-F5344CB8AC3E}">
        <p14:creationId xmlns:p14="http://schemas.microsoft.com/office/powerpoint/2010/main" val="4111106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134420"/>
            <a:ext cx="8928992" cy="1790524"/>
          </a:xfrm>
        </p:spPr>
        <p:txBody>
          <a:bodyPr/>
          <a:lstStyle/>
          <a:p>
            <a:pPr marL="0" indent="0" algn="just">
              <a:buNone/>
            </a:pPr>
            <a:r>
              <a:rPr lang="es-MX" sz="1600" b="1" dirty="0" err="1">
                <a:solidFill>
                  <a:prstClr val="black"/>
                </a:solidFill>
                <a:latin typeface="Arial Narrow" pitchFamily="34" charset="0"/>
              </a:rPr>
              <a:t>Increasing</a:t>
            </a:r>
            <a:r>
              <a:rPr lang="es-MX" sz="1600" b="1" dirty="0">
                <a:solidFill>
                  <a:prstClr val="black"/>
                </a:solidFill>
                <a:latin typeface="Arial Narrow" pitchFamily="34" charset="0"/>
              </a:rPr>
              <a:t> Access: </a:t>
            </a:r>
            <a:r>
              <a:rPr lang="es-MX" sz="1600" b="1" dirty="0" err="1">
                <a:solidFill>
                  <a:prstClr val="black"/>
                </a:solidFill>
                <a:latin typeface="Arial Narrow" pitchFamily="34" charset="0"/>
              </a:rPr>
              <a:t>Agreement</a:t>
            </a:r>
            <a:r>
              <a:rPr lang="es-MX" sz="1600" b="1" dirty="0">
                <a:solidFill>
                  <a:prstClr val="black"/>
                </a:solidFill>
                <a:latin typeface="Arial Narrow" pitchFamily="34" charset="0"/>
              </a:rPr>
              <a:t> </a:t>
            </a:r>
            <a:r>
              <a:rPr lang="es-MX" sz="1600" b="1" dirty="0" err="1">
                <a:solidFill>
                  <a:prstClr val="black"/>
                </a:solidFill>
                <a:latin typeface="Arial Narrow" pitchFamily="34" charset="0"/>
              </a:rPr>
              <a:t>for</a:t>
            </a:r>
            <a:r>
              <a:rPr lang="es-MX" sz="1600" b="1" dirty="0">
                <a:solidFill>
                  <a:prstClr val="black"/>
                </a:solidFill>
                <a:latin typeface="Arial Narrow" pitchFamily="34" charset="0"/>
              </a:rPr>
              <a:t> </a:t>
            </a:r>
            <a:r>
              <a:rPr lang="es-MX" sz="1600" b="1" dirty="0" err="1">
                <a:solidFill>
                  <a:prstClr val="black"/>
                </a:solidFill>
                <a:latin typeface="Arial Narrow" pitchFamily="34" charset="0"/>
              </a:rPr>
              <a:t>the</a:t>
            </a:r>
            <a:r>
              <a:rPr lang="es-MX" sz="1600" b="1" dirty="0">
                <a:solidFill>
                  <a:prstClr val="black"/>
                </a:solidFill>
                <a:latin typeface="Arial Narrow" pitchFamily="34" charset="0"/>
              </a:rPr>
              <a:t> </a:t>
            </a:r>
            <a:r>
              <a:rPr lang="es-MX" sz="1600" b="1" dirty="0" err="1">
                <a:solidFill>
                  <a:prstClr val="black"/>
                </a:solidFill>
                <a:latin typeface="Arial Narrow" pitchFamily="34" charset="0"/>
              </a:rPr>
              <a:t>Promotion</a:t>
            </a:r>
            <a:r>
              <a:rPr lang="es-MX" sz="1600" b="1" dirty="0">
                <a:solidFill>
                  <a:prstClr val="black"/>
                </a:solidFill>
                <a:latin typeface="Arial Narrow" pitchFamily="34" charset="0"/>
              </a:rPr>
              <a:t> of </a:t>
            </a:r>
            <a:r>
              <a:rPr lang="es-MX" sz="1600" b="1" dirty="0" err="1" smtClean="0">
                <a:solidFill>
                  <a:prstClr val="black"/>
                </a:solidFill>
                <a:latin typeface="Arial Narrow" pitchFamily="34" charset="0"/>
              </a:rPr>
              <a:t>Innovation</a:t>
            </a:r>
            <a:endParaRPr lang="en-US" sz="1600" dirty="0" smtClean="0">
              <a:latin typeface="Arial Narrow" pitchFamily="34" charset="0"/>
            </a:endParaRPr>
          </a:p>
          <a:p>
            <a:pPr algn="just"/>
            <a:r>
              <a:rPr lang="en-US" sz="1600" dirty="0" smtClean="0">
                <a:latin typeface="Arial Narrow" pitchFamily="34" charset="0"/>
              </a:rPr>
              <a:t>Mexico implemented equivalence agreements regarding medicines with the USA, Canada, Europe, and Australia. This action has increased the access of Mexican population to medicines. </a:t>
            </a:r>
            <a:endParaRPr lang="en-US" sz="1000" dirty="0" smtClean="0">
              <a:latin typeface="Arial Narrow" pitchFamily="34" charset="0"/>
            </a:endParaRPr>
          </a:p>
          <a:p>
            <a:pPr algn="just"/>
            <a:r>
              <a:rPr lang="en-US" sz="1600" dirty="0" smtClean="0">
                <a:latin typeface="Arial Narrow" pitchFamily="34" charset="0"/>
              </a:rPr>
              <a:t>Additionally, Mexico substituted the requirement of a foreign free sale certificate with a report of clinical studies in Mexican population in order to incentive pharmaceutical innovation.</a:t>
            </a:r>
            <a:endParaRPr lang="es-MX" sz="1000" dirty="0" smtClean="0">
              <a:solidFill>
                <a:prstClr val="black"/>
              </a:solidFill>
              <a:latin typeface="Arial Narrow" pitchFamily="34" charset="0"/>
            </a:endParaRPr>
          </a:p>
          <a:p>
            <a:pPr algn="just"/>
            <a:r>
              <a:rPr lang="es-MX" sz="1600" dirty="0" err="1" smtClean="0">
                <a:solidFill>
                  <a:prstClr val="black"/>
                </a:solidFill>
                <a:latin typeface="Arial Narrow" pitchFamily="34" charset="0"/>
              </a:rPr>
              <a:t>Two</a:t>
            </a:r>
            <a:r>
              <a:rPr lang="es-MX" sz="1600" dirty="0" smtClean="0">
                <a:solidFill>
                  <a:prstClr val="black"/>
                </a:solidFill>
                <a:latin typeface="Arial Narrow" pitchFamily="34" charset="0"/>
              </a:rPr>
              <a:t> </a:t>
            </a:r>
            <a:r>
              <a:rPr lang="es-MX" sz="1600" dirty="0">
                <a:solidFill>
                  <a:prstClr val="black"/>
                </a:solidFill>
                <a:latin typeface="Arial Narrow" pitchFamily="34" charset="0"/>
              </a:rPr>
              <a:t>new </a:t>
            </a:r>
            <a:r>
              <a:rPr lang="es-MX" sz="1600" dirty="0" err="1">
                <a:solidFill>
                  <a:prstClr val="black"/>
                </a:solidFill>
                <a:latin typeface="Arial Narrow" pitchFamily="34" charset="0"/>
              </a:rPr>
              <a:t>molecules</a:t>
            </a:r>
            <a:r>
              <a:rPr lang="es-MX" sz="1600" dirty="0">
                <a:solidFill>
                  <a:prstClr val="black"/>
                </a:solidFill>
                <a:latin typeface="Arial Narrow" pitchFamily="34" charset="0"/>
              </a:rPr>
              <a:t> </a:t>
            </a:r>
            <a:r>
              <a:rPr lang="es-MX" sz="1600" dirty="0" err="1">
                <a:solidFill>
                  <a:prstClr val="black"/>
                </a:solidFill>
                <a:latin typeface="Arial Narrow" pitchFamily="34" charset="0"/>
              </a:rPr>
              <a:t>have</a:t>
            </a:r>
            <a:r>
              <a:rPr lang="es-MX" sz="1600" dirty="0">
                <a:solidFill>
                  <a:prstClr val="black"/>
                </a:solidFill>
                <a:latin typeface="Arial Narrow" pitchFamily="34" charset="0"/>
              </a:rPr>
              <a:t> </a:t>
            </a:r>
            <a:r>
              <a:rPr lang="es-MX" sz="1600" dirty="0" err="1">
                <a:solidFill>
                  <a:prstClr val="black"/>
                </a:solidFill>
                <a:latin typeface="Arial Narrow" pitchFamily="34" charset="0"/>
              </a:rPr>
              <a:t>entered</a:t>
            </a:r>
            <a:r>
              <a:rPr lang="es-MX" sz="1600" dirty="0">
                <a:solidFill>
                  <a:prstClr val="black"/>
                </a:solidFill>
                <a:latin typeface="Arial Narrow" pitchFamily="34" charset="0"/>
              </a:rPr>
              <a:t> </a:t>
            </a:r>
            <a:r>
              <a:rPr lang="es-MX" sz="1600" dirty="0" err="1">
                <a:solidFill>
                  <a:prstClr val="black"/>
                </a:solidFill>
                <a:latin typeface="Arial Narrow" pitchFamily="34" charset="0"/>
              </a:rPr>
              <a:t>the</a:t>
            </a:r>
            <a:r>
              <a:rPr lang="es-MX" sz="1600" dirty="0">
                <a:solidFill>
                  <a:prstClr val="black"/>
                </a:solidFill>
                <a:latin typeface="Arial Narrow" pitchFamily="34" charset="0"/>
              </a:rPr>
              <a:t> </a:t>
            </a:r>
            <a:r>
              <a:rPr lang="es-MX" sz="1600" dirty="0" err="1">
                <a:solidFill>
                  <a:prstClr val="black"/>
                </a:solidFill>
                <a:latin typeface="Arial Narrow" pitchFamily="34" charset="0"/>
              </a:rPr>
              <a:t>Mexican</a:t>
            </a:r>
            <a:r>
              <a:rPr lang="es-MX" sz="1600" dirty="0">
                <a:solidFill>
                  <a:prstClr val="black"/>
                </a:solidFill>
                <a:latin typeface="Arial Narrow" pitchFamily="34" charset="0"/>
              </a:rPr>
              <a:t> </a:t>
            </a:r>
            <a:r>
              <a:rPr lang="es-MX" sz="1600" dirty="0" err="1">
                <a:solidFill>
                  <a:prstClr val="black"/>
                </a:solidFill>
                <a:latin typeface="Arial Narrow" pitchFamily="34" charset="0"/>
              </a:rPr>
              <a:t>market</a:t>
            </a:r>
            <a:r>
              <a:rPr lang="es-MX" sz="1600" dirty="0">
                <a:solidFill>
                  <a:prstClr val="black"/>
                </a:solidFill>
                <a:latin typeface="Arial Narrow" pitchFamily="34" charset="0"/>
              </a:rPr>
              <a:t> as a global </a:t>
            </a:r>
            <a:r>
              <a:rPr lang="es-MX" sz="1600" dirty="0" err="1">
                <a:solidFill>
                  <a:prstClr val="black"/>
                </a:solidFill>
                <a:latin typeface="Arial Narrow" pitchFamily="34" charset="0"/>
              </a:rPr>
              <a:t>launch</a:t>
            </a:r>
            <a:r>
              <a:rPr lang="es-MX" sz="1600" dirty="0">
                <a:solidFill>
                  <a:prstClr val="black"/>
                </a:solidFill>
                <a:latin typeface="Arial Narrow" pitchFamily="34" charset="0"/>
              </a:rPr>
              <a:t> </a:t>
            </a:r>
            <a:r>
              <a:rPr lang="es-MX" sz="1600" dirty="0" err="1">
                <a:solidFill>
                  <a:prstClr val="black"/>
                </a:solidFill>
                <a:latin typeface="Arial Narrow" pitchFamily="34" charset="0"/>
              </a:rPr>
              <a:t>pad</a:t>
            </a:r>
            <a:r>
              <a:rPr lang="es-MX" sz="1600" dirty="0">
                <a:solidFill>
                  <a:prstClr val="black"/>
                </a:solidFill>
                <a:latin typeface="Arial Narrow" pitchFamily="34" charset="0"/>
              </a:rPr>
              <a:t>: </a:t>
            </a:r>
            <a:r>
              <a:rPr lang="es-MX" sz="1600" b="1" dirty="0" err="1">
                <a:solidFill>
                  <a:prstClr val="black"/>
                </a:solidFill>
                <a:latin typeface="Arial Narrow" pitchFamily="34" charset="0"/>
              </a:rPr>
              <a:t>Lixisenatide</a:t>
            </a:r>
            <a:r>
              <a:rPr lang="es-MX" sz="1600" b="1" dirty="0">
                <a:solidFill>
                  <a:prstClr val="black"/>
                </a:solidFill>
                <a:latin typeface="Arial Narrow" pitchFamily="34" charset="0"/>
              </a:rPr>
              <a:t> </a:t>
            </a:r>
            <a:r>
              <a:rPr lang="es-MX" sz="1600" dirty="0" err="1">
                <a:solidFill>
                  <a:prstClr val="black"/>
                </a:solidFill>
                <a:latin typeface="Arial Narrow" pitchFamily="34" charset="0"/>
              </a:rPr>
              <a:t>used</a:t>
            </a:r>
            <a:r>
              <a:rPr lang="es-MX" sz="1600" dirty="0">
                <a:solidFill>
                  <a:prstClr val="black"/>
                </a:solidFill>
                <a:latin typeface="Arial Narrow" pitchFamily="34" charset="0"/>
              </a:rPr>
              <a:t> </a:t>
            </a:r>
            <a:r>
              <a:rPr lang="es-MX" sz="1600" dirty="0" err="1">
                <a:solidFill>
                  <a:prstClr val="black"/>
                </a:solidFill>
                <a:latin typeface="Arial Narrow" pitchFamily="34" charset="0"/>
              </a:rPr>
              <a:t>to</a:t>
            </a:r>
            <a:r>
              <a:rPr lang="es-MX" sz="1600" dirty="0">
                <a:solidFill>
                  <a:prstClr val="black"/>
                </a:solidFill>
                <a:latin typeface="Arial Narrow" pitchFamily="34" charset="0"/>
              </a:rPr>
              <a:t> </a:t>
            </a:r>
            <a:r>
              <a:rPr lang="es-MX" sz="1600" dirty="0" err="1">
                <a:solidFill>
                  <a:prstClr val="black"/>
                </a:solidFill>
                <a:latin typeface="Arial Narrow" pitchFamily="34" charset="0"/>
              </a:rPr>
              <a:t>treat</a:t>
            </a:r>
            <a:r>
              <a:rPr lang="es-MX" sz="1600" dirty="0">
                <a:solidFill>
                  <a:prstClr val="black"/>
                </a:solidFill>
                <a:latin typeface="Arial Narrow" pitchFamily="34" charset="0"/>
              </a:rPr>
              <a:t> </a:t>
            </a:r>
            <a:r>
              <a:rPr lang="es-MX" sz="1600" b="1" dirty="0" err="1">
                <a:solidFill>
                  <a:prstClr val="black"/>
                </a:solidFill>
                <a:latin typeface="Arial Narrow" pitchFamily="34" charset="0"/>
              </a:rPr>
              <a:t>Type</a:t>
            </a:r>
            <a:r>
              <a:rPr lang="es-MX" sz="1600" b="1" dirty="0">
                <a:solidFill>
                  <a:prstClr val="black"/>
                </a:solidFill>
                <a:latin typeface="Arial Narrow" pitchFamily="34" charset="0"/>
              </a:rPr>
              <a:t> 2 Diabetes </a:t>
            </a:r>
            <a:r>
              <a:rPr lang="es-MX" sz="1600" dirty="0">
                <a:solidFill>
                  <a:prstClr val="black"/>
                </a:solidFill>
                <a:latin typeface="Arial Narrow" pitchFamily="34" charset="0"/>
              </a:rPr>
              <a:t>and </a:t>
            </a:r>
            <a:r>
              <a:rPr lang="es-MX" sz="1600" b="1" dirty="0" err="1">
                <a:solidFill>
                  <a:prstClr val="black"/>
                </a:solidFill>
                <a:latin typeface="Arial Narrow" pitchFamily="34" charset="0"/>
              </a:rPr>
              <a:t>Fluticasone</a:t>
            </a:r>
            <a:r>
              <a:rPr lang="es-MX" sz="1600" b="1" dirty="0">
                <a:solidFill>
                  <a:prstClr val="black"/>
                </a:solidFill>
                <a:latin typeface="Arial Narrow" pitchFamily="34" charset="0"/>
              </a:rPr>
              <a:t>/</a:t>
            </a:r>
            <a:r>
              <a:rPr lang="es-MX" sz="1600" b="1" dirty="0" err="1">
                <a:solidFill>
                  <a:prstClr val="black"/>
                </a:solidFill>
                <a:latin typeface="Arial Narrow" pitchFamily="34" charset="0"/>
              </a:rPr>
              <a:t>Vilanterol</a:t>
            </a:r>
            <a:r>
              <a:rPr lang="es-MX" sz="1600" b="1" dirty="0">
                <a:solidFill>
                  <a:prstClr val="black"/>
                </a:solidFill>
                <a:latin typeface="Arial Narrow" pitchFamily="34" charset="0"/>
              </a:rPr>
              <a:t> </a:t>
            </a:r>
            <a:r>
              <a:rPr lang="es-MX" sz="1600" dirty="0" err="1">
                <a:solidFill>
                  <a:prstClr val="black"/>
                </a:solidFill>
                <a:latin typeface="Arial Narrow" pitchFamily="34" charset="0"/>
              </a:rPr>
              <a:t>used</a:t>
            </a:r>
            <a:r>
              <a:rPr lang="es-MX" sz="1600" dirty="0">
                <a:solidFill>
                  <a:prstClr val="black"/>
                </a:solidFill>
                <a:latin typeface="Arial Narrow" pitchFamily="34" charset="0"/>
              </a:rPr>
              <a:t> </a:t>
            </a:r>
            <a:r>
              <a:rPr lang="es-MX" sz="1600" dirty="0" err="1">
                <a:solidFill>
                  <a:prstClr val="black"/>
                </a:solidFill>
                <a:latin typeface="Arial Narrow" pitchFamily="34" charset="0"/>
              </a:rPr>
              <a:t>to</a:t>
            </a:r>
            <a:r>
              <a:rPr lang="es-MX" sz="1600" dirty="0">
                <a:solidFill>
                  <a:prstClr val="black"/>
                </a:solidFill>
                <a:latin typeface="Arial Narrow" pitchFamily="34" charset="0"/>
              </a:rPr>
              <a:t> </a:t>
            </a:r>
            <a:r>
              <a:rPr lang="es-MX" sz="1600" dirty="0" err="1">
                <a:solidFill>
                  <a:prstClr val="black"/>
                </a:solidFill>
                <a:latin typeface="Arial Narrow" pitchFamily="34" charset="0"/>
              </a:rPr>
              <a:t>treat</a:t>
            </a:r>
            <a:r>
              <a:rPr lang="es-MX" sz="1600" dirty="0">
                <a:solidFill>
                  <a:prstClr val="black"/>
                </a:solidFill>
                <a:latin typeface="Arial Narrow" pitchFamily="34" charset="0"/>
              </a:rPr>
              <a:t> </a:t>
            </a:r>
            <a:r>
              <a:rPr lang="en-US" sz="1600" b="1" dirty="0">
                <a:solidFill>
                  <a:prstClr val="black"/>
                </a:solidFill>
                <a:latin typeface="Arial Narrow" pitchFamily="34" charset="0"/>
              </a:rPr>
              <a:t>Chronic Obstructive Pulmonary Disease (COPD)</a:t>
            </a:r>
            <a:r>
              <a:rPr lang="en-US" sz="1600" dirty="0">
                <a:solidFill>
                  <a:prstClr val="black"/>
                </a:solidFill>
                <a:latin typeface="Arial Narrow" pitchFamily="34" charset="0"/>
              </a:rPr>
              <a:t>.</a:t>
            </a:r>
            <a:r>
              <a:rPr lang="en-US" sz="1600" b="1" dirty="0" smtClean="0">
                <a:latin typeface="Arial Narrow" pitchFamily="34" charset="0"/>
              </a:rPr>
              <a:t> </a:t>
            </a:r>
            <a:endParaRPr lang="en-US" sz="1600" b="1" dirty="0">
              <a:latin typeface="Arial Narrow" pitchFamily="34" charset="0"/>
            </a:endParaRPr>
          </a:p>
        </p:txBody>
      </p:sp>
      <p:sp>
        <p:nvSpPr>
          <p:cNvPr id="4" name="3 Marcador de número de diapositiva"/>
          <p:cNvSpPr>
            <a:spLocks noGrp="1"/>
          </p:cNvSpPr>
          <p:nvPr>
            <p:ph type="sldNum" sz="quarter" idx="12"/>
          </p:nvPr>
        </p:nvSpPr>
        <p:spPr>
          <a:xfrm>
            <a:off x="6913240" y="6461249"/>
            <a:ext cx="2123256" cy="352127"/>
          </a:xfrm>
        </p:spPr>
        <p:txBody>
          <a:bodyPr/>
          <a:lstStyle/>
          <a:p>
            <a:pPr>
              <a:defRPr/>
            </a:pPr>
            <a:fld id="{44D178F7-158D-4603-AFCC-B1382755969E}" type="slidenum">
              <a:rPr lang="es-ES" smtClean="0">
                <a:solidFill>
                  <a:prstClr val="black"/>
                </a:solidFill>
              </a:rPr>
              <a:pPr>
                <a:defRPr/>
              </a:pPr>
              <a:t>25</a:t>
            </a:fld>
            <a:endParaRPr lang="es-ES">
              <a:solidFill>
                <a:prstClr val="black"/>
              </a:solidFill>
            </a:endParaRPr>
          </a:p>
        </p:txBody>
      </p:sp>
      <p:graphicFrame>
        <p:nvGraphicFramePr>
          <p:cNvPr id="5" name="1 Gráfico"/>
          <p:cNvGraphicFramePr>
            <a:graphicFrameLocks/>
          </p:cNvGraphicFramePr>
          <p:nvPr>
            <p:extLst>
              <p:ext uri="{D42A27DB-BD31-4B8C-83A1-F6EECF244321}">
                <p14:modId xmlns:p14="http://schemas.microsoft.com/office/powerpoint/2010/main" val="1392222696"/>
              </p:ext>
            </p:extLst>
          </p:nvPr>
        </p:nvGraphicFramePr>
        <p:xfrm>
          <a:off x="323528" y="3140968"/>
          <a:ext cx="8424936" cy="3717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01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9F024A-7CA1-4087-9DE5-299795B49915}" type="slidenum">
              <a:rPr lang="es-ES" smtClean="0">
                <a:solidFill>
                  <a:srgbClr val="000000"/>
                </a:solidFill>
              </a:rPr>
              <a:pPr fontAlgn="base">
                <a:spcBef>
                  <a:spcPct val="0"/>
                </a:spcBef>
                <a:spcAft>
                  <a:spcPct val="0"/>
                </a:spcAft>
                <a:defRPr/>
              </a:pPr>
              <a:t>26</a:t>
            </a:fld>
            <a:endParaRPr lang="es-ES" smtClean="0">
              <a:solidFill>
                <a:srgbClr val="000000"/>
              </a:solidFill>
            </a:endParaRPr>
          </a:p>
        </p:txBody>
      </p:sp>
      <p:graphicFrame>
        <p:nvGraphicFramePr>
          <p:cNvPr id="2" name="4 Gráfico"/>
          <p:cNvGraphicFramePr>
            <a:graphicFrameLocks/>
          </p:cNvGraphicFramePr>
          <p:nvPr>
            <p:extLst>
              <p:ext uri="{D42A27DB-BD31-4B8C-83A1-F6EECF244321}">
                <p14:modId xmlns:p14="http://schemas.microsoft.com/office/powerpoint/2010/main" val="1165648381"/>
              </p:ext>
            </p:extLst>
          </p:nvPr>
        </p:nvGraphicFramePr>
        <p:xfrm>
          <a:off x="884333" y="2492896"/>
          <a:ext cx="7524253" cy="4045827"/>
        </p:xfrm>
        <a:graphic>
          <a:graphicData uri="http://schemas.openxmlformats.org/drawingml/2006/chart">
            <c:chart xmlns:c="http://schemas.openxmlformats.org/drawingml/2006/chart" xmlns:r="http://schemas.openxmlformats.org/officeDocument/2006/relationships" r:id="rId2"/>
          </a:graphicData>
        </a:graphic>
      </p:graphicFrame>
      <p:sp>
        <p:nvSpPr>
          <p:cNvPr id="22532" name="3 CuadroTexto"/>
          <p:cNvSpPr txBox="1">
            <a:spLocks noChangeArrowheads="1"/>
          </p:cNvSpPr>
          <p:nvPr/>
        </p:nvSpPr>
        <p:spPr bwMode="auto">
          <a:xfrm>
            <a:off x="179388" y="1509752"/>
            <a:ext cx="87137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charset="0"/>
              <a:buChar char="•"/>
            </a:pPr>
            <a:r>
              <a:rPr lang="es-MX" sz="2000" b="1" dirty="0" err="1" smtClean="0">
                <a:solidFill>
                  <a:srgbClr val="000000"/>
                </a:solidFill>
                <a:latin typeface="Arial Narrow" pitchFamily="34" charset="0"/>
              </a:rPr>
              <a:t>The</a:t>
            </a:r>
            <a:r>
              <a:rPr lang="es-MX" sz="2000" b="1" dirty="0" smtClean="0">
                <a:solidFill>
                  <a:srgbClr val="000000"/>
                </a:solidFill>
                <a:latin typeface="Arial Narrow" pitchFamily="34" charset="0"/>
              </a:rPr>
              <a:t> </a:t>
            </a:r>
            <a:r>
              <a:rPr lang="es-MX" sz="2000" b="1" dirty="0" err="1" smtClean="0">
                <a:solidFill>
                  <a:srgbClr val="000000"/>
                </a:solidFill>
                <a:latin typeface="Arial Narrow" pitchFamily="34" charset="0"/>
              </a:rPr>
              <a:t>opportunity</a:t>
            </a:r>
            <a:r>
              <a:rPr lang="es-MX" sz="2000" b="1" dirty="0" smtClean="0">
                <a:solidFill>
                  <a:srgbClr val="000000"/>
                </a:solidFill>
                <a:latin typeface="Arial Narrow" pitchFamily="34" charset="0"/>
              </a:rPr>
              <a:t> </a:t>
            </a:r>
            <a:r>
              <a:rPr lang="es-MX" sz="2000" b="1" dirty="0" err="1" smtClean="0">
                <a:solidFill>
                  <a:srgbClr val="000000"/>
                </a:solidFill>
                <a:latin typeface="Arial Narrow" pitchFamily="34" charset="0"/>
              </a:rPr>
              <a:t>cost</a:t>
            </a:r>
            <a:r>
              <a:rPr lang="es-MX" sz="2000" b="1" dirty="0">
                <a:solidFill>
                  <a:srgbClr val="000000"/>
                </a:solidFill>
                <a:latin typeface="Arial Narrow" pitchFamily="34" charset="0"/>
              </a:rPr>
              <a:t> </a:t>
            </a:r>
            <a:r>
              <a:rPr lang="es-MX" sz="2000" dirty="0" err="1" smtClean="0">
                <a:solidFill>
                  <a:srgbClr val="000000"/>
                </a:solidFill>
                <a:latin typeface="Arial Narrow" pitchFamily="34" charset="0"/>
              </a:rPr>
              <a:t>associated</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with</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the</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days</a:t>
            </a:r>
            <a:r>
              <a:rPr lang="es-MX" sz="2000" dirty="0" smtClean="0">
                <a:solidFill>
                  <a:srgbClr val="000000"/>
                </a:solidFill>
                <a:latin typeface="Arial Narrow" pitchFamily="34" charset="0"/>
              </a:rPr>
              <a:t> a file </a:t>
            </a:r>
            <a:r>
              <a:rPr lang="es-MX" sz="2000" dirty="0" err="1" smtClean="0">
                <a:solidFill>
                  <a:srgbClr val="000000"/>
                </a:solidFill>
                <a:latin typeface="Arial Narrow" pitchFamily="34" charset="0"/>
              </a:rPr>
              <a:t>is</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processed</a:t>
            </a:r>
            <a:r>
              <a:rPr lang="es-MX" sz="2000" dirty="0">
                <a:solidFill>
                  <a:srgbClr val="000000"/>
                </a:solidFill>
                <a:latin typeface="Arial Narrow" pitchFamily="34" charset="0"/>
              </a:rPr>
              <a:t> </a:t>
            </a:r>
            <a:r>
              <a:rPr lang="es-MX" sz="2000" dirty="0" smtClean="0">
                <a:solidFill>
                  <a:srgbClr val="000000"/>
                </a:solidFill>
                <a:latin typeface="Arial Narrow" pitchFamily="34" charset="0"/>
              </a:rPr>
              <a:t>has </a:t>
            </a:r>
            <a:r>
              <a:rPr lang="es-MX" sz="2000" dirty="0" err="1" smtClean="0">
                <a:solidFill>
                  <a:srgbClr val="000000"/>
                </a:solidFill>
                <a:latin typeface="Arial Narrow" pitchFamily="34" charset="0"/>
              </a:rPr>
              <a:t>decreased</a:t>
            </a:r>
            <a:r>
              <a:rPr lang="es-MX" sz="2000" dirty="0" smtClean="0">
                <a:solidFill>
                  <a:srgbClr val="000000"/>
                </a:solidFill>
                <a:latin typeface="Arial Narrow" pitchFamily="34" charset="0"/>
              </a:rPr>
              <a:t> in </a:t>
            </a:r>
            <a:r>
              <a:rPr lang="es-MX" sz="2000" dirty="0" err="1" smtClean="0">
                <a:solidFill>
                  <a:srgbClr val="000000"/>
                </a:solidFill>
                <a:latin typeface="Arial Narrow" pitchFamily="34" charset="0"/>
              </a:rPr>
              <a:t>approximately</a:t>
            </a:r>
            <a:r>
              <a:rPr lang="es-MX" sz="2000" dirty="0" smtClean="0">
                <a:solidFill>
                  <a:srgbClr val="000000"/>
                </a:solidFill>
                <a:latin typeface="Arial Narrow" pitchFamily="34" charset="0"/>
              </a:rPr>
              <a:t> </a:t>
            </a:r>
            <a:r>
              <a:rPr lang="es-MX" sz="2000" b="1" dirty="0" smtClean="0">
                <a:solidFill>
                  <a:srgbClr val="000000"/>
                </a:solidFill>
                <a:latin typeface="Arial Narrow" pitchFamily="34" charset="0"/>
              </a:rPr>
              <a:t>40 </a:t>
            </a:r>
            <a:r>
              <a:rPr lang="es-MX" sz="2000" b="1" dirty="0" err="1" smtClean="0">
                <a:solidFill>
                  <a:srgbClr val="000000"/>
                </a:solidFill>
                <a:latin typeface="Arial Narrow" pitchFamily="34" charset="0"/>
              </a:rPr>
              <a:t>million</a:t>
            </a:r>
            <a:r>
              <a:rPr lang="es-MX" sz="2000" b="1" dirty="0" smtClean="0">
                <a:solidFill>
                  <a:srgbClr val="000000"/>
                </a:solidFill>
                <a:latin typeface="Arial Narrow" pitchFamily="34" charset="0"/>
              </a:rPr>
              <a:t> </a:t>
            </a:r>
            <a:r>
              <a:rPr lang="es-MX" sz="2000" b="1" dirty="0" err="1" smtClean="0">
                <a:solidFill>
                  <a:srgbClr val="000000"/>
                </a:solidFill>
                <a:latin typeface="Arial Narrow" pitchFamily="34" charset="0"/>
              </a:rPr>
              <a:t>dollars</a:t>
            </a:r>
            <a:r>
              <a:rPr lang="es-MX" sz="2000" dirty="0" smtClean="0">
                <a:solidFill>
                  <a:srgbClr val="000000"/>
                </a:solidFill>
                <a:latin typeface="Arial Narrow" pitchFamily="34" charset="0"/>
              </a:rPr>
              <a:t> (500 </a:t>
            </a:r>
            <a:r>
              <a:rPr lang="es-MX" sz="2000" dirty="0" err="1" smtClean="0">
                <a:solidFill>
                  <a:srgbClr val="000000"/>
                </a:solidFill>
                <a:latin typeface="Arial Narrow" pitchFamily="34" charset="0"/>
              </a:rPr>
              <a:t>million</a:t>
            </a:r>
            <a:r>
              <a:rPr lang="es-MX" sz="2000" dirty="0" smtClean="0">
                <a:solidFill>
                  <a:srgbClr val="000000"/>
                </a:solidFill>
                <a:latin typeface="Arial Narrow" pitchFamily="34" charset="0"/>
              </a:rPr>
              <a:t> pesos). </a:t>
            </a:r>
            <a:r>
              <a:rPr lang="es-MX" sz="2000" dirty="0" err="1" smtClean="0">
                <a:solidFill>
                  <a:srgbClr val="000000"/>
                </a:solidFill>
                <a:latin typeface="Arial Narrow" pitchFamily="34" charset="0"/>
              </a:rPr>
              <a:t>This</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cost</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was</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estimated</a:t>
            </a:r>
            <a:r>
              <a:rPr lang="es-MX" sz="2000" dirty="0" smtClean="0">
                <a:solidFill>
                  <a:srgbClr val="000000"/>
                </a:solidFill>
                <a:latin typeface="Arial Narrow" pitchFamily="34" charset="0"/>
              </a:rPr>
              <a:t> in </a:t>
            </a:r>
            <a:r>
              <a:rPr lang="es-MX" sz="2000" b="1" dirty="0" smtClean="0">
                <a:solidFill>
                  <a:srgbClr val="000000"/>
                </a:solidFill>
                <a:latin typeface="Arial Narrow" pitchFamily="34" charset="0"/>
              </a:rPr>
              <a:t>45 </a:t>
            </a:r>
            <a:r>
              <a:rPr lang="es-MX" sz="2000" b="1" dirty="0" err="1" smtClean="0">
                <a:solidFill>
                  <a:srgbClr val="000000"/>
                </a:solidFill>
                <a:latin typeface="Arial Narrow" pitchFamily="34" charset="0"/>
              </a:rPr>
              <a:t>million</a:t>
            </a:r>
            <a:r>
              <a:rPr lang="es-MX" sz="2000" b="1" dirty="0" smtClean="0">
                <a:solidFill>
                  <a:srgbClr val="000000"/>
                </a:solidFill>
                <a:latin typeface="Arial Narrow" pitchFamily="34" charset="0"/>
              </a:rPr>
              <a:t> </a:t>
            </a:r>
            <a:r>
              <a:rPr lang="es-MX" sz="2000" b="1" dirty="0" err="1" smtClean="0">
                <a:solidFill>
                  <a:srgbClr val="000000"/>
                </a:solidFill>
                <a:latin typeface="Arial Narrow" pitchFamily="34" charset="0"/>
              </a:rPr>
              <a:t>dollars</a:t>
            </a:r>
            <a:r>
              <a:rPr lang="es-MX" sz="2000" dirty="0" smtClean="0">
                <a:solidFill>
                  <a:srgbClr val="000000"/>
                </a:solidFill>
                <a:latin typeface="Arial Narrow" pitchFamily="34" charset="0"/>
              </a:rPr>
              <a:t> (570 </a:t>
            </a:r>
            <a:r>
              <a:rPr lang="es-MX" sz="2000" dirty="0" err="1" smtClean="0">
                <a:solidFill>
                  <a:srgbClr val="000000"/>
                </a:solidFill>
                <a:latin typeface="Arial Narrow" pitchFamily="34" charset="0"/>
              </a:rPr>
              <a:t>million</a:t>
            </a:r>
            <a:r>
              <a:rPr lang="es-MX" sz="2000" dirty="0" smtClean="0">
                <a:solidFill>
                  <a:srgbClr val="000000"/>
                </a:solidFill>
                <a:latin typeface="Arial Narrow" pitchFamily="34" charset="0"/>
              </a:rPr>
              <a:t> pesos).* </a:t>
            </a:r>
          </a:p>
          <a:p>
            <a:pPr algn="just" eaLnBrk="1" hangingPunct="1">
              <a:buFont typeface="Arial" charset="0"/>
              <a:buChar char="•"/>
            </a:pPr>
            <a:r>
              <a:rPr lang="es-MX" sz="2000" dirty="0" err="1" smtClean="0">
                <a:solidFill>
                  <a:srgbClr val="000000"/>
                </a:solidFill>
                <a:latin typeface="Arial Narrow" pitchFamily="34" charset="0"/>
              </a:rPr>
              <a:t>Further</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with</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the</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equivalence</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agreement</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on</a:t>
            </a:r>
            <a:r>
              <a:rPr lang="es-MX" sz="2000" dirty="0" smtClean="0">
                <a:solidFill>
                  <a:srgbClr val="000000"/>
                </a:solidFill>
                <a:latin typeface="Arial Narrow" pitchFamily="34" charset="0"/>
              </a:rPr>
              <a:t> new </a:t>
            </a:r>
            <a:r>
              <a:rPr lang="es-MX" sz="2000" dirty="0" err="1" smtClean="0">
                <a:solidFill>
                  <a:srgbClr val="000000"/>
                </a:solidFill>
                <a:latin typeface="Arial Narrow" pitchFamily="34" charset="0"/>
              </a:rPr>
              <a:t>molecules</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the</a:t>
            </a:r>
            <a:r>
              <a:rPr lang="es-MX" sz="2000" dirty="0" smtClean="0">
                <a:solidFill>
                  <a:srgbClr val="000000"/>
                </a:solidFill>
                <a:latin typeface="Arial Narrow" pitchFamily="34" charset="0"/>
              </a:rPr>
              <a:t> </a:t>
            </a:r>
            <a:r>
              <a:rPr lang="es-MX" sz="2000" b="1" dirty="0" err="1" smtClean="0">
                <a:solidFill>
                  <a:srgbClr val="000000"/>
                </a:solidFill>
                <a:latin typeface="Arial Narrow" pitchFamily="34" charset="0"/>
              </a:rPr>
              <a:t>regulatory</a:t>
            </a:r>
            <a:r>
              <a:rPr lang="es-MX" sz="2000" b="1" dirty="0" smtClean="0">
                <a:solidFill>
                  <a:srgbClr val="000000"/>
                </a:solidFill>
                <a:latin typeface="Arial Narrow" pitchFamily="34" charset="0"/>
              </a:rPr>
              <a:t> </a:t>
            </a:r>
            <a:r>
              <a:rPr lang="es-MX" sz="2000" b="1" dirty="0" err="1" smtClean="0">
                <a:solidFill>
                  <a:srgbClr val="000000"/>
                </a:solidFill>
                <a:latin typeface="Arial Narrow" pitchFamily="34" charset="0"/>
              </a:rPr>
              <a:t>burden</a:t>
            </a:r>
            <a:r>
              <a:rPr lang="es-MX" sz="2000" b="1" dirty="0" smtClean="0">
                <a:solidFill>
                  <a:srgbClr val="000000"/>
                </a:solidFill>
                <a:latin typeface="Arial Narrow" pitchFamily="34" charset="0"/>
              </a:rPr>
              <a:t> </a:t>
            </a:r>
            <a:r>
              <a:rPr lang="es-MX" sz="2000" dirty="0" err="1" smtClean="0">
                <a:solidFill>
                  <a:srgbClr val="000000"/>
                </a:solidFill>
                <a:latin typeface="Arial Narrow" pitchFamily="34" charset="0"/>
              </a:rPr>
              <a:t>for</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each</a:t>
            </a:r>
            <a:r>
              <a:rPr lang="es-MX" sz="2000" dirty="0" smtClean="0">
                <a:solidFill>
                  <a:srgbClr val="000000"/>
                </a:solidFill>
                <a:latin typeface="Arial Narrow" pitchFamily="34" charset="0"/>
              </a:rPr>
              <a:t> file </a:t>
            </a:r>
            <a:r>
              <a:rPr lang="es-MX" sz="2000" dirty="0" err="1" smtClean="0">
                <a:solidFill>
                  <a:srgbClr val="000000"/>
                </a:solidFill>
                <a:latin typeface="Arial Narrow" pitchFamily="34" charset="0"/>
              </a:rPr>
              <a:t>decreases</a:t>
            </a:r>
            <a:r>
              <a:rPr lang="es-MX" sz="2000" dirty="0" smtClean="0">
                <a:solidFill>
                  <a:srgbClr val="000000"/>
                </a:solidFill>
                <a:latin typeface="Arial Narrow" pitchFamily="34" charset="0"/>
              </a:rPr>
              <a:t> in </a:t>
            </a:r>
            <a:r>
              <a:rPr lang="es-MX" sz="2000" b="1" dirty="0" smtClean="0">
                <a:solidFill>
                  <a:srgbClr val="000000"/>
                </a:solidFill>
                <a:latin typeface="Arial Narrow" pitchFamily="34" charset="0"/>
              </a:rPr>
              <a:t>82%</a:t>
            </a:r>
            <a:r>
              <a:rPr lang="es-MX" sz="2000" dirty="0" smtClean="0">
                <a:solidFill>
                  <a:srgbClr val="000000"/>
                </a:solidFill>
                <a:latin typeface="Arial Narrow" pitchFamily="34" charset="0"/>
              </a:rPr>
              <a:t>.</a:t>
            </a:r>
          </a:p>
        </p:txBody>
      </p:sp>
      <p:sp>
        <p:nvSpPr>
          <p:cNvPr id="22533" name="5 CuadroTexto"/>
          <p:cNvSpPr txBox="1">
            <a:spLocks noChangeArrowheads="1"/>
          </p:cNvSpPr>
          <p:nvPr/>
        </p:nvSpPr>
        <p:spPr bwMode="auto">
          <a:xfrm>
            <a:off x="323850" y="6381328"/>
            <a:ext cx="8064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Calculation</a:t>
            </a:r>
            <a:r>
              <a:rPr lang="es-MX" sz="1200" dirty="0" smtClean="0">
                <a:solidFill>
                  <a:prstClr val="black"/>
                </a:solidFill>
                <a:latin typeface="Arial Narrow" pitchFamily="34" charset="0"/>
              </a:rPr>
              <a:t> of </a:t>
            </a:r>
            <a:r>
              <a:rPr lang="es-MX" sz="1200" dirty="0" err="1" smtClean="0">
                <a:solidFill>
                  <a:prstClr val="black"/>
                </a:solidFill>
                <a:latin typeface="Arial Narrow" pitchFamily="34" charset="0"/>
              </a:rPr>
              <a:t>the</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opportunity</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cost</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consists</a:t>
            </a:r>
            <a:r>
              <a:rPr lang="es-MX" sz="1200" dirty="0" smtClean="0">
                <a:solidFill>
                  <a:prstClr val="black"/>
                </a:solidFill>
                <a:latin typeface="Arial Narrow" pitchFamily="34" charset="0"/>
              </a:rPr>
              <a:t> of </a:t>
            </a:r>
            <a:r>
              <a:rPr lang="es-MX" sz="1200" dirty="0" err="1" smtClean="0">
                <a:solidFill>
                  <a:prstClr val="black"/>
                </a:solidFill>
                <a:latin typeface="Arial Narrow" pitchFamily="34" charset="0"/>
              </a:rPr>
              <a:t>the</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daily</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administrative</a:t>
            </a:r>
            <a:r>
              <a:rPr lang="es-MX" sz="1200" dirty="0">
                <a:solidFill>
                  <a:prstClr val="black"/>
                </a:solidFill>
                <a:latin typeface="Arial Narrow" pitchFamily="34" charset="0"/>
              </a:rPr>
              <a:t> </a:t>
            </a:r>
            <a:r>
              <a:rPr lang="es-MX" sz="1200" dirty="0" err="1" smtClean="0">
                <a:solidFill>
                  <a:prstClr val="black"/>
                </a:solidFill>
                <a:latin typeface="Arial Narrow" pitchFamily="34" charset="0"/>
              </a:rPr>
              <a:t>cost</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to</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process</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registrations</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for</a:t>
            </a:r>
            <a:r>
              <a:rPr lang="es-MX" sz="1200" dirty="0" smtClean="0">
                <a:solidFill>
                  <a:prstClr val="black"/>
                </a:solidFill>
                <a:latin typeface="Arial Narrow" pitchFamily="34" charset="0"/>
              </a:rPr>
              <a:t> new </a:t>
            </a:r>
            <a:r>
              <a:rPr lang="es-MX" sz="1200" dirty="0" err="1" smtClean="0">
                <a:solidFill>
                  <a:prstClr val="black"/>
                </a:solidFill>
                <a:latin typeface="Arial Narrow" pitchFamily="34" charset="0"/>
              </a:rPr>
              <a:t>molecules</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multiplied</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by</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the</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number</a:t>
            </a:r>
            <a:r>
              <a:rPr lang="es-MX" sz="1200" dirty="0" smtClean="0">
                <a:solidFill>
                  <a:prstClr val="black"/>
                </a:solidFill>
                <a:latin typeface="Arial Narrow" pitchFamily="34" charset="0"/>
              </a:rPr>
              <a:t> of </a:t>
            </a:r>
            <a:r>
              <a:rPr lang="es-MX" sz="1200" dirty="0" err="1" smtClean="0">
                <a:solidFill>
                  <a:prstClr val="black"/>
                </a:solidFill>
                <a:latin typeface="Arial Narrow" pitchFamily="34" charset="0"/>
              </a:rPr>
              <a:t>days</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requeried</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to</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grant</a:t>
            </a:r>
            <a:r>
              <a:rPr lang="es-MX" sz="1200" dirty="0" smtClean="0">
                <a:solidFill>
                  <a:prstClr val="black"/>
                </a:solidFill>
                <a:latin typeface="Arial Narrow" pitchFamily="34" charset="0"/>
              </a:rPr>
              <a:t> </a:t>
            </a:r>
            <a:r>
              <a:rPr lang="es-MX" sz="1200" dirty="0" err="1" smtClean="0">
                <a:solidFill>
                  <a:prstClr val="black"/>
                </a:solidFill>
                <a:latin typeface="Arial Narrow" pitchFamily="34" charset="0"/>
              </a:rPr>
              <a:t>authorization</a:t>
            </a:r>
            <a:r>
              <a:rPr lang="es-MX" sz="1200" dirty="0" smtClean="0">
                <a:solidFill>
                  <a:prstClr val="black"/>
                </a:solidFill>
                <a:latin typeface="Arial Narrow" pitchFamily="34" charset="0"/>
              </a:rPr>
              <a:t>.</a:t>
            </a:r>
            <a:endParaRPr lang="es-MX" sz="1200" dirty="0">
              <a:solidFill>
                <a:prstClr val="black"/>
              </a:solidFill>
              <a:latin typeface="Arial Narrow" pitchFamily="34" charset="0"/>
            </a:endParaRPr>
          </a:p>
        </p:txBody>
      </p:sp>
      <p:sp>
        <p:nvSpPr>
          <p:cNvPr id="6" name="5 CuadroTexto"/>
          <p:cNvSpPr txBox="1"/>
          <p:nvPr/>
        </p:nvSpPr>
        <p:spPr>
          <a:xfrm>
            <a:off x="179387" y="1084674"/>
            <a:ext cx="8713787" cy="400110"/>
          </a:xfrm>
          <a:prstGeom prst="rect">
            <a:avLst/>
          </a:prstGeom>
          <a:noFill/>
        </p:spPr>
        <p:txBody>
          <a:bodyPr wrap="square" rtlCol="0">
            <a:spAutoFit/>
          </a:bodyPr>
          <a:lstStyle/>
          <a:p>
            <a:pPr algn="just"/>
            <a:r>
              <a:rPr lang="es-MX" sz="2000" b="1" dirty="0" err="1">
                <a:solidFill>
                  <a:prstClr val="black"/>
                </a:solidFill>
                <a:latin typeface="Arial Narrow" pitchFamily="34" charset="0"/>
              </a:rPr>
              <a:t>Increasing</a:t>
            </a:r>
            <a:r>
              <a:rPr lang="es-MX" sz="2000" b="1" dirty="0">
                <a:solidFill>
                  <a:prstClr val="black"/>
                </a:solidFill>
                <a:latin typeface="Arial Narrow" pitchFamily="34" charset="0"/>
              </a:rPr>
              <a:t> Access: </a:t>
            </a:r>
            <a:r>
              <a:rPr lang="es-MX" sz="2000" b="1" dirty="0" err="1">
                <a:solidFill>
                  <a:prstClr val="black"/>
                </a:solidFill>
                <a:latin typeface="Arial Narrow" pitchFamily="34" charset="0"/>
              </a:rPr>
              <a:t>Agreement</a:t>
            </a:r>
            <a:r>
              <a:rPr lang="es-MX" sz="2000" b="1" dirty="0">
                <a:solidFill>
                  <a:prstClr val="black"/>
                </a:solidFill>
                <a:latin typeface="Arial Narrow" pitchFamily="34" charset="0"/>
              </a:rPr>
              <a:t> </a:t>
            </a:r>
            <a:r>
              <a:rPr lang="es-MX" sz="2000" b="1" dirty="0" err="1">
                <a:solidFill>
                  <a:prstClr val="black"/>
                </a:solidFill>
                <a:latin typeface="Arial Narrow" pitchFamily="34" charset="0"/>
              </a:rPr>
              <a:t>for</a:t>
            </a:r>
            <a:r>
              <a:rPr lang="es-MX" sz="2000" b="1" dirty="0">
                <a:solidFill>
                  <a:prstClr val="black"/>
                </a:solidFill>
                <a:latin typeface="Arial Narrow" pitchFamily="34" charset="0"/>
              </a:rPr>
              <a:t> </a:t>
            </a:r>
            <a:r>
              <a:rPr lang="es-MX" sz="2000" b="1" dirty="0" err="1">
                <a:solidFill>
                  <a:prstClr val="black"/>
                </a:solidFill>
                <a:latin typeface="Arial Narrow" pitchFamily="34" charset="0"/>
              </a:rPr>
              <a:t>the</a:t>
            </a:r>
            <a:r>
              <a:rPr lang="es-MX" sz="2000" b="1" dirty="0">
                <a:solidFill>
                  <a:prstClr val="black"/>
                </a:solidFill>
                <a:latin typeface="Arial Narrow" pitchFamily="34" charset="0"/>
              </a:rPr>
              <a:t> </a:t>
            </a:r>
            <a:r>
              <a:rPr lang="es-MX" sz="2000" b="1" dirty="0" err="1">
                <a:solidFill>
                  <a:prstClr val="black"/>
                </a:solidFill>
                <a:latin typeface="Arial Narrow" pitchFamily="34" charset="0"/>
              </a:rPr>
              <a:t>Promotion</a:t>
            </a:r>
            <a:r>
              <a:rPr lang="es-MX" sz="2000" b="1" dirty="0">
                <a:solidFill>
                  <a:prstClr val="black"/>
                </a:solidFill>
                <a:latin typeface="Arial Narrow" pitchFamily="34" charset="0"/>
              </a:rPr>
              <a:t> of </a:t>
            </a:r>
            <a:r>
              <a:rPr lang="es-MX" sz="2000" b="1" dirty="0" err="1">
                <a:solidFill>
                  <a:prstClr val="black"/>
                </a:solidFill>
                <a:latin typeface="Arial Narrow" pitchFamily="34" charset="0"/>
              </a:rPr>
              <a:t>Innovation</a:t>
            </a:r>
            <a:endParaRPr lang="es-MX" sz="2000" b="1" dirty="0">
              <a:solidFill>
                <a:prstClr val="black"/>
              </a:solidFill>
              <a:latin typeface="Arial Narrow" pitchFamily="34" charset="0"/>
            </a:endParaRPr>
          </a:p>
        </p:txBody>
      </p:sp>
    </p:spTree>
    <p:extLst>
      <p:ext uri="{BB962C8B-B14F-4D97-AF65-F5344CB8AC3E}">
        <p14:creationId xmlns:p14="http://schemas.microsoft.com/office/powerpoint/2010/main" val="275363849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4D178F7-158D-4603-AFCC-B1382755969E}" type="slidenum">
              <a:rPr lang="es-ES" smtClean="0">
                <a:solidFill>
                  <a:prstClr val="black"/>
                </a:solidFill>
              </a:rPr>
              <a:pPr>
                <a:defRPr/>
              </a:pPr>
              <a:t>27</a:t>
            </a:fld>
            <a:endParaRPr lang="es-ES">
              <a:solidFill>
                <a:prstClr val="black"/>
              </a:solidFill>
            </a:endParaRPr>
          </a:p>
        </p:txBody>
      </p:sp>
      <p:sp>
        <p:nvSpPr>
          <p:cNvPr id="2" name="1 CuadroTexto"/>
          <p:cNvSpPr txBox="1"/>
          <p:nvPr/>
        </p:nvSpPr>
        <p:spPr>
          <a:xfrm>
            <a:off x="395536" y="1806966"/>
            <a:ext cx="8136904" cy="4524315"/>
          </a:xfrm>
          <a:prstGeom prst="rect">
            <a:avLst/>
          </a:prstGeom>
          <a:noFill/>
        </p:spPr>
        <p:txBody>
          <a:bodyPr wrap="square" rtlCol="0">
            <a:spAutoFit/>
          </a:bodyPr>
          <a:lstStyle/>
          <a:p>
            <a:pPr algn="just"/>
            <a:r>
              <a:rPr lang="es-MX" sz="2400" b="1" dirty="0" err="1">
                <a:solidFill>
                  <a:prstClr val="black"/>
                </a:solidFill>
                <a:latin typeface="Arial Narrow" pitchFamily="34" charset="0"/>
              </a:rPr>
              <a:t>Impact</a:t>
            </a:r>
            <a:r>
              <a:rPr lang="es-MX" sz="2400" b="1" dirty="0">
                <a:solidFill>
                  <a:prstClr val="black"/>
                </a:solidFill>
                <a:latin typeface="Arial Narrow" pitchFamily="34" charset="0"/>
              </a:rPr>
              <a:t> of </a:t>
            </a:r>
            <a:r>
              <a:rPr lang="es-MX" sz="2400" b="1" dirty="0" err="1">
                <a:solidFill>
                  <a:prstClr val="black"/>
                </a:solidFill>
                <a:latin typeface="Arial Narrow" pitchFamily="34" charset="0"/>
              </a:rPr>
              <a:t>innovative</a:t>
            </a:r>
            <a:r>
              <a:rPr lang="es-MX" sz="2400" b="1" dirty="0">
                <a:solidFill>
                  <a:prstClr val="black"/>
                </a:solidFill>
                <a:latin typeface="Arial Narrow" pitchFamily="34" charset="0"/>
              </a:rPr>
              <a:t> medicines </a:t>
            </a:r>
            <a:r>
              <a:rPr lang="es-MX" sz="2400" b="1" dirty="0" err="1">
                <a:solidFill>
                  <a:prstClr val="black"/>
                </a:solidFill>
                <a:latin typeface="Arial Narrow" pitchFamily="34" charset="0"/>
              </a:rPr>
              <a:t>on</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public</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health</a:t>
            </a:r>
            <a:endParaRPr lang="es-MX" sz="2400" b="1" dirty="0">
              <a:solidFill>
                <a:prstClr val="black"/>
              </a:solidFill>
              <a:latin typeface="Arial Narrow" pitchFamily="34" charset="0"/>
            </a:endParaRPr>
          </a:p>
          <a:p>
            <a:pPr algn="just"/>
            <a:endParaRPr lang="es-MX" sz="2400" b="1" dirty="0">
              <a:solidFill>
                <a:prstClr val="black"/>
              </a:solidFill>
              <a:latin typeface="Arial Narrow" pitchFamily="34" charset="0"/>
            </a:endParaRPr>
          </a:p>
          <a:p>
            <a:pPr marL="342900" indent="-342900" algn="just">
              <a:buFont typeface="Arial" pitchFamily="34" charset="0"/>
              <a:buChar char="•"/>
            </a:pPr>
            <a:r>
              <a:rPr lang="es-MX" sz="2400" dirty="0">
                <a:solidFill>
                  <a:prstClr val="black"/>
                </a:solidFill>
                <a:latin typeface="Arial Narrow" pitchFamily="34" charset="0"/>
              </a:rPr>
              <a:t>International </a:t>
            </a:r>
            <a:r>
              <a:rPr lang="es-MX" sz="2400" dirty="0" err="1">
                <a:solidFill>
                  <a:prstClr val="black"/>
                </a:solidFill>
                <a:latin typeface="Arial Narrow" pitchFamily="34" charset="0"/>
              </a:rPr>
              <a:t>research</a:t>
            </a:r>
            <a:r>
              <a:rPr lang="es-MX" sz="2400" dirty="0">
                <a:solidFill>
                  <a:prstClr val="black"/>
                </a:solidFill>
                <a:latin typeface="Arial Narrow" pitchFamily="34" charset="0"/>
              </a:rPr>
              <a:t> has </a:t>
            </a:r>
            <a:r>
              <a:rPr lang="es-MX" sz="2400" dirty="0" err="1">
                <a:solidFill>
                  <a:prstClr val="black"/>
                </a:solidFill>
                <a:latin typeface="Arial Narrow" pitchFamily="34" charset="0"/>
              </a:rPr>
              <a:t>shown</a:t>
            </a:r>
            <a:r>
              <a:rPr lang="es-MX" sz="2400" dirty="0">
                <a:solidFill>
                  <a:prstClr val="black"/>
                </a:solidFill>
                <a:latin typeface="Arial Narrow" pitchFamily="34" charset="0"/>
              </a:rPr>
              <a:t> </a:t>
            </a:r>
            <a:r>
              <a:rPr lang="es-MX" sz="2400" dirty="0" err="1">
                <a:solidFill>
                  <a:prstClr val="black"/>
                </a:solidFill>
                <a:latin typeface="Arial Narrow" pitchFamily="34" charset="0"/>
              </a:rPr>
              <a:t>that</a:t>
            </a:r>
            <a:r>
              <a:rPr lang="es-MX" sz="2400" dirty="0">
                <a:solidFill>
                  <a:prstClr val="black"/>
                </a:solidFill>
                <a:latin typeface="Arial Narrow" pitchFamily="34" charset="0"/>
              </a:rPr>
              <a:t> </a:t>
            </a:r>
            <a:r>
              <a:rPr lang="es-MX" sz="2400" dirty="0" err="1">
                <a:solidFill>
                  <a:prstClr val="black"/>
                </a:solidFill>
                <a:latin typeface="Arial Narrow" pitchFamily="34" charset="0"/>
              </a:rPr>
              <a:t>the</a:t>
            </a:r>
            <a:r>
              <a:rPr lang="es-MX" sz="2400" dirty="0">
                <a:solidFill>
                  <a:prstClr val="black"/>
                </a:solidFill>
                <a:latin typeface="Arial Narrow" pitchFamily="34" charset="0"/>
              </a:rPr>
              <a:t> </a:t>
            </a:r>
            <a:r>
              <a:rPr lang="es-MX" sz="2400" b="1" dirty="0" err="1">
                <a:solidFill>
                  <a:prstClr val="black"/>
                </a:solidFill>
                <a:latin typeface="Arial Narrow" pitchFamily="34" charset="0"/>
              </a:rPr>
              <a:t>introduction</a:t>
            </a:r>
            <a:r>
              <a:rPr lang="es-MX" sz="2400" b="1" dirty="0">
                <a:solidFill>
                  <a:prstClr val="black"/>
                </a:solidFill>
                <a:latin typeface="Arial Narrow" pitchFamily="34" charset="0"/>
              </a:rPr>
              <a:t> of </a:t>
            </a:r>
            <a:r>
              <a:rPr lang="es-MX" sz="2400" b="1" dirty="0" err="1">
                <a:solidFill>
                  <a:prstClr val="black"/>
                </a:solidFill>
                <a:latin typeface="Arial Narrow" pitchFamily="34" charset="0"/>
              </a:rPr>
              <a:t>innovative</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drugs</a:t>
            </a:r>
            <a:r>
              <a:rPr lang="es-MX" sz="2400" b="1" dirty="0">
                <a:solidFill>
                  <a:prstClr val="black"/>
                </a:solidFill>
                <a:latin typeface="Arial Narrow" pitchFamily="34" charset="0"/>
              </a:rPr>
              <a:t> </a:t>
            </a:r>
            <a:r>
              <a:rPr lang="es-MX" sz="2400" dirty="0">
                <a:solidFill>
                  <a:prstClr val="black"/>
                </a:solidFill>
                <a:latin typeface="Arial Narrow" pitchFamily="34" charset="0"/>
              </a:rPr>
              <a:t>shows a </a:t>
            </a:r>
            <a:r>
              <a:rPr lang="es-MX" sz="2400" b="1" dirty="0" err="1">
                <a:solidFill>
                  <a:prstClr val="black"/>
                </a:solidFill>
                <a:latin typeface="Arial Narrow" pitchFamily="34" charset="0"/>
              </a:rPr>
              <a:t>high</a:t>
            </a:r>
            <a:r>
              <a:rPr lang="es-MX" sz="2400" b="1" dirty="0">
                <a:solidFill>
                  <a:prstClr val="black"/>
                </a:solidFill>
                <a:latin typeface="Arial Narrow" pitchFamily="34" charset="0"/>
              </a:rPr>
              <a:t> positive </a:t>
            </a:r>
            <a:r>
              <a:rPr lang="es-MX" sz="2400" b="1" dirty="0" err="1">
                <a:solidFill>
                  <a:prstClr val="black"/>
                </a:solidFill>
                <a:latin typeface="Arial Narrow" pitchFamily="34" charset="0"/>
              </a:rPr>
              <a:t>correlation</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with</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life</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expectancy</a:t>
            </a:r>
            <a:r>
              <a:rPr lang="es-MX" sz="2400" dirty="0">
                <a:solidFill>
                  <a:prstClr val="black"/>
                </a:solidFill>
                <a:latin typeface="Arial Narrow" pitchFamily="34" charset="0"/>
              </a:rPr>
              <a:t>. </a:t>
            </a:r>
          </a:p>
          <a:p>
            <a:pPr algn="just"/>
            <a:endParaRPr lang="es-MX" sz="2400" dirty="0">
              <a:solidFill>
                <a:prstClr val="black"/>
              </a:solidFill>
              <a:latin typeface="Arial Narrow" pitchFamily="34" charset="0"/>
            </a:endParaRPr>
          </a:p>
          <a:p>
            <a:pPr marL="342900" indent="-342900" algn="just">
              <a:buFont typeface="Arial" pitchFamily="34" charset="0"/>
              <a:buChar char="•"/>
            </a:pPr>
            <a:r>
              <a:rPr lang="es-MX" sz="2400" dirty="0">
                <a:solidFill>
                  <a:prstClr val="black"/>
                </a:solidFill>
                <a:latin typeface="Arial Narrow" pitchFamily="34" charset="0"/>
              </a:rPr>
              <a:t>In </a:t>
            </a:r>
            <a:r>
              <a:rPr lang="es-MX" sz="2400" dirty="0" err="1">
                <a:solidFill>
                  <a:prstClr val="black"/>
                </a:solidFill>
                <a:latin typeface="Arial Narrow" pitchFamily="34" charset="0"/>
              </a:rPr>
              <a:t>the</a:t>
            </a:r>
            <a:r>
              <a:rPr lang="es-MX" sz="2400" dirty="0">
                <a:solidFill>
                  <a:prstClr val="black"/>
                </a:solidFill>
                <a:latin typeface="Arial Narrow" pitchFamily="34" charset="0"/>
              </a:rPr>
              <a:t> </a:t>
            </a:r>
            <a:r>
              <a:rPr lang="es-MX" sz="2400" dirty="0" err="1">
                <a:solidFill>
                  <a:prstClr val="black"/>
                </a:solidFill>
                <a:latin typeface="Arial Narrow" pitchFamily="34" charset="0"/>
              </a:rPr>
              <a:t>absence</a:t>
            </a:r>
            <a:r>
              <a:rPr lang="es-MX" sz="2400" dirty="0">
                <a:solidFill>
                  <a:prstClr val="black"/>
                </a:solidFill>
                <a:latin typeface="Arial Narrow" pitchFamily="34" charset="0"/>
              </a:rPr>
              <a:t> of </a:t>
            </a:r>
            <a:r>
              <a:rPr lang="es-MX" sz="2400" b="1" dirty="0" err="1">
                <a:solidFill>
                  <a:prstClr val="black"/>
                </a:solidFill>
                <a:latin typeface="Arial Narrow" pitchFamily="34" charset="0"/>
              </a:rPr>
              <a:t>pharmaceutical</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innovation</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there</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would</a:t>
            </a:r>
            <a:r>
              <a:rPr lang="es-MX" sz="2400" b="1" dirty="0">
                <a:solidFill>
                  <a:prstClr val="black"/>
                </a:solidFill>
                <a:latin typeface="Arial Narrow" pitchFamily="34" charset="0"/>
              </a:rPr>
              <a:t> be no </a:t>
            </a:r>
            <a:r>
              <a:rPr lang="es-MX" sz="2400" b="1" dirty="0" err="1">
                <a:solidFill>
                  <a:prstClr val="black"/>
                </a:solidFill>
                <a:latin typeface="Arial Narrow" pitchFamily="34" charset="0"/>
              </a:rPr>
              <a:t>increases</a:t>
            </a:r>
            <a:r>
              <a:rPr lang="es-MX" sz="2400" b="1" dirty="0">
                <a:solidFill>
                  <a:prstClr val="black"/>
                </a:solidFill>
                <a:latin typeface="Arial Narrow" pitchFamily="34" charset="0"/>
              </a:rPr>
              <a:t> in </a:t>
            </a:r>
            <a:r>
              <a:rPr lang="es-MX" sz="2400" b="1" dirty="0" err="1">
                <a:solidFill>
                  <a:prstClr val="black"/>
                </a:solidFill>
                <a:latin typeface="Arial Narrow" pitchFamily="34" charset="0"/>
              </a:rPr>
              <a:t>life</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expectancy</a:t>
            </a:r>
            <a:r>
              <a:rPr lang="es-MX" sz="2400" b="1" dirty="0">
                <a:solidFill>
                  <a:prstClr val="black"/>
                </a:solidFill>
                <a:latin typeface="Arial Narrow" pitchFamily="34" charset="0"/>
              </a:rPr>
              <a:t> of </a:t>
            </a:r>
            <a:r>
              <a:rPr lang="es-MX" sz="2400" b="1" dirty="0" err="1">
                <a:solidFill>
                  <a:prstClr val="black"/>
                </a:solidFill>
                <a:latin typeface="Arial Narrow" pitchFamily="34" charset="0"/>
              </a:rPr>
              <a:t>individuals</a:t>
            </a:r>
            <a:r>
              <a:rPr lang="es-MX" sz="2400" dirty="0">
                <a:solidFill>
                  <a:prstClr val="black"/>
                </a:solidFill>
                <a:latin typeface="Arial Narrow" pitchFamily="34" charset="0"/>
              </a:rPr>
              <a:t>. </a:t>
            </a:r>
          </a:p>
          <a:p>
            <a:pPr algn="just"/>
            <a:endParaRPr lang="es-MX" sz="2400" dirty="0">
              <a:solidFill>
                <a:prstClr val="black"/>
              </a:solidFill>
              <a:latin typeface="Arial Narrow" pitchFamily="34" charset="0"/>
            </a:endParaRPr>
          </a:p>
          <a:p>
            <a:pPr marL="342900" indent="-342900" algn="just">
              <a:buFont typeface="Arial" pitchFamily="34" charset="0"/>
              <a:buChar char="•"/>
            </a:pPr>
            <a:r>
              <a:rPr lang="es-MX" sz="2400" dirty="0" err="1">
                <a:solidFill>
                  <a:prstClr val="black"/>
                </a:solidFill>
                <a:latin typeface="Arial Narrow" pitchFamily="34" charset="0"/>
              </a:rPr>
              <a:t>The</a:t>
            </a:r>
            <a:r>
              <a:rPr lang="es-MX" sz="2400" dirty="0">
                <a:solidFill>
                  <a:prstClr val="black"/>
                </a:solidFill>
                <a:latin typeface="Arial Narrow" pitchFamily="34" charset="0"/>
              </a:rPr>
              <a:t> data shows </a:t>
            </a:r>
            <a:r>
              <a:rPr lang="es-MX" sz="2400" dirty="0" err="1">
                <a:solidFill>
                  <a:prstClr val="black"/>
                </a:solidFill>
                <a:latin typeface="Arial Narrow" pitchFamily="34" charset="0"/>
              </a:rPr>
              <a:t>that</a:t>
            </a:r>
            <a:r>
              <a:rPr lang="es-MX" sz="2400" dirty="0">
                <a:solidFill>
                  <a:prstClr val="black"/>
                </a:solidFill>
                <a:latin typeface="Arial Narrow" pitchFamily="34" charset="0"/>
              </a:rPr>
              <a:t> </a:t>
            </a:r>
            <a:r>
              <a:rPr lang="es-MX" sz="2400" dirty="0" err="1">
                <a:solidFill>
                  <a:prstClr val="black"/>
                </a:solidFill>
                <a:latin typeface="Arial Narrow" pitchFamily="34" charset="0"/>
              </a:rPr>
              <a:t>the</a:t>
            </a:r>
            <a:r>
              <a:rPr lang="es-MX" sz="2400" dirty="0">
                <a:solidFill>
                  <a:prstClr val="black"/>
                </a:solidFill>
                <a:latin typeface="Arial Narrow" pitchFamily="34" charset="0"/>
              </a:rPr>
              <a:t> </a:t>
            </a:r>
            <a:r>
              <a:rPr lang="es-MX" sz="2400" b="1" dirty="0" err="1">
                <a:solidFill>
                  <a:prstClr val="black"/>
                </a:solidFill>
                <a:latin typeface="Arial Narrow" pitchFamily="34" charset="0"/>
              </a:rPr>
              <a:t>introduction</a:t>
            </a:r>
            <a:r>
              <a:rPr lang="es-MX" sz="2400" b="1" dirty="0">
                <a:solidFill>
                  <a:prstClr val="black"/>
                </a:solidFill>
                <a:latin typeface="Arial Narrow" pitchFamily="34" charset="0"/>
              </a:rPr>
              <a:t> of </a:t>
            </a:r>
            <a:r>
              <a:rPr lang="es-MX" sz="2400" b="1" dirty="0" err="1">
                <a:solidFill>
                  <a:prstClr val="black"/>
                </a:solidFill>
                <a:latin typeface="Arial Narrow" pitchFamily="34" charset="0"/>
              </a:rPr>
              <a:t>innovative</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drugs</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increases</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the</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income</a:t>
            </a:r>
            <a:r>
              <a:rPr lang="es-MX" sz="2400" b="1" dirty="0">
                <a:solidFill>
                  <a:prstClr val="black"/>
                </a:solidFill>
                <a:latin typeface="Arial Narrow" pitchFamily="34" charset="0"/>
              </a:rPr>
              <a:t> of a </a:t>
            </a:r>
            <a:r>
              <a:rPr lang="es-MX" sz="2400" b="1" dirty="0" err="1">
                <a:solidFill>
                  <a:prstClr val="black"/>
                </a:solidFill>
                <a:latin typeface="Arial Narrow" pitchFamily="34" charset="0"/>
              </a:rPr>
              <a:t>person</a:t>
            </a:r>
            <a:r>
              <a:rPr lang="es-MX" sz="2400" dirty="0">
                <a:solidFill>
                  <a:prstClr val="black"/>
                </a:solidFill>
                <a:latin typeface="Arial Narrow" pitchFamily="34" charset="0"/>
              </a:rPr>
              <a:t> (in </a:t>
            </a:r>
            <a:r>
              <a:rPr lang="es-MX" sz="2400" dirty="0" err="1">
                <a:solidFill>
                  <a:prstClr val="black"/>
                </a:solidFill>
                <a:latin typeface="Arial Narrow" pitchFamily="34" charset="0"/>
              </a:rPr>
              <a:t>his</a:t>
            </a:r>
            <a:r>
              <a:rPr lang="es-MX" sz="2400" dirty="0">
                <a:solidFill>
                  <a:prstClr val="black"/>
                </a:solidFill>
                <a:latin typeface="Arial Narrow" pitchFamily="34" charset="0"/>
              </a:rPr>
              <a:t> </a:t>
            </a:r>
            <a:r>
              <a:rPr lang="es-MX" sz="2400" dirty="0" err="1">
                <a:solidFill>
                  <a:prstClr val="black"/>
                </a:solidFill>
                <a:latin typeface="Arial Narrow" pitchFamily="34" charset="0"/>
              </a:rPr>
              <a:t>life</a:t>
            </a:r>
            <a:r>
              <a:rPr lang="es-MX" sz="2400" dirty="0">
                <a:solidFill>
                  <a:prstClr val="black"/>
                </a:solidFill>
                <a:latin typeface="Arial Narrow" pitchFamily="34" charset="0"/>
              </a:rPr>
              <a:t> </a:t>
            </a:r>
            <a:r>
              <a:rPr lang="es-MX" sz="2400" dirty="0" err="1">
                <a:solidFill>
                  <a:prstClr val="black"/>
                </a:solidFill>
                <a:latin typeface="Arial Narrow" pitchFamily="34" charset="0"/>
              </a:rPr>
              <a:t>cycle</a:t>
            </a:r>
            <a:r>
              <a:rPr lang="es-MX" sz="2400" dirty="0">
                <a:solidFill>
                  <a:prstClr val="black"/>
                </a:solidFill>
                <a:latin typeface="Arial Narrow" pitchFamily="34" charset="0"/>
              </a:rPr>
              <a:t>) </a:t>
            </a:r>
            <a:r>
              <a:rPr lang="es-MX" sz="2400" b="1" dirty="0">
                <a:solidFill>
                  <a:prstClr val="black"/>
                </a:solidFill>
                <a:latin typeface="Arial Narrow" pitchFamily="34" charset="0"/>
              </a:rPr>
              <a:t>in </a:t>
            </a:r>
            <a:r>
              <a:rPr lang="es-MX" sz="2400" b="1" dirty="0" err="1">
                <a:solidFill>
                  <a:prstClr val="black"/>
                </a:solidFill>
                <a:latin typeface="Arial Narrow" pitchFamily="34" charset="0"/>
              </a:rPr>
              <a:t>approx</a:t>
            </a:r>
            <a:r>
              <a:rPr lang="es-MX" sz="2400" b="1" dirty="0">
                <a:solidFill>
                  <a:prstClr val="black"/>
                </a:solidFill>
                <a:latin typeface="Arial Narrow" pitchFamily="34" charset="0"/>
              </a:rPr>
              <a:t>. 0.75-1% per </a:t>
            </a:r>
            <a:r>
              <a:rPr lang="es-MX" sz="2400" b="1" dirty="0" err="1">
                <a:solidFill>
                  <a:prstClr val="black"/>
                </a:solidFill>
                <a:latin typeface="Arial Narrow" pitchFamily="34" charset="0"/>
              </a:rPr>
              <a:t>year</a:t>
            </a:r>
            <a:r>
              <a:rPr lang="es-MX" sz="2400" dirty="0">
                <a:solidFill>
                  <a:prstClr val="black"/>
                </a:solidFill>
                <a:latin typeface="Arial Narrow" pitchFamily="34" charset="0"/>
              </a:rPr>
              <a:t>.</a:t>
            </a:r>
          </a:p>
        </p:txBody>
      </p:sp>
      <p:sp>
        <p:nvSpPr>
          <p:cNvPr id="5" name="4 CuadroTexto"/>
          <p:cNvSpPr txBox="1"/>
          <p:nvPr/>
        </p:nvSpPr>
        <p:spPr>
          <a:xfrm>
            <a:off x="323528" y="1202657"/>
            <a:ext cx="7704856" cy="461665"/>
          </a:xfrm>
          <a:prstGeom prst="rect">
            <a:avLst/>
          </a:prstGeom>
          <a:noFill/>
        </p:spPr>
        <p:txBody>
          <a:bodyPr wrap="square" rtlCol="0">
            <a:spAutoFit/>
          </a:bodyPr>
          <a:lstStyle/>
          <a:p>
            <a:pPr fontAlgn="base">
              <a:spcBef>
                <a:spcPct val="0"/>
              </a:spcBef>
              <a:spcAft>
                <a:spcPct val="0"/>
              </a:spcAft>
            </a:pPr>
            <a:r>
              <a:rPr lang="es-MX" sz="2400" b="1" dirty="0" err="1">
                <a:solidFill>
                  <a:prstClr val="black"/>
                </a:solidFill>
                <a:latin typeface="Arial Narrow" pitchFamily="34" charset="0"/>
              </a:rPr>
              <a:t>Increasing</a:t>
            </a:r>
            <a:r>
              <a:rPr lang="es-MX" sz="2400" b="1" dirty="0">
                <a:solidFill>
                  <a:prstClr val="black"/>
                </a:solidFill>
                <a:latin typeface="Arial Narrow" pitchFamily="34" charset="0"/>
              </a:rPr>
              <a:t> Access: </a:t>
            </a:r>
            <a:r>
              <a:rPr lang="es-MX" sz="2400" b="1" dirty="0" err="1">
                <a:solidFill>
                  <a:prstClr val="black"/>
                </a:solidFill>
                <a:latin typeface="Arial Narrow" pitchFamily="34" charset="0"/>
              </a:rPr>
              <a:t>Agreement</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for</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the</a:t>
            </a:r>
            <a:r>
              <a:rPr lang="es-MX" sz="2400" b="1" dirty="0">
                <a:solidFill>
                  <a:prstClr val="black"/>
                </a:solidFill>
                <a:latin typeface="Arial Narrow" pitchFamily="34" charset="0"/>
              </a:rPr>
              <a:t> </a:t>
            </a:r>
            <a:r>
              <a:rPr lang="es-MX" sz="2400" b="1" dirty="0" err="1">
                <a:solidFill>
                  <a:prstClr val="black"/>
                </a:solidFill>
                <a:latin typeface="Arial Narrow" pitchFamily="34" charset="0"/>
              </a:rPr>
              <a:t>Promotion</a:t>
            </a:r>
            <a:r>
              <a:rPr lang="es-MX" sz="2400" b="1" dirty="0">
                <a:solidFill>
                  <a:prstClr val="black"/>
                </a:solidFill>
                <a:latin typeface="Arial Narrow" pitchFamily="34" charset="0"/>
              </a:rPr>
              <a:t> of </a:t>
            </a:r>
            <a:r>
              <a:rPr lang="es-MX" sz="2400" b="1" dirty="0" err="1">
                <a:solidFill>
                  <a:prstClr val="black"/>
                </a:solidFill>
                <a:latin typeface="Arial Narrow" pitchFamily="34" charset="0"/>
              </a:rPr>
              <a:t>Innovation</a:t>
            </a:r>
            <a:r>
              <a:rPr lang="es-MX" sz="2400" b="1" dirty="0">
                <a:solidFill>
                  <a:prstClr val="black"/>
                </a:solidFill>
                <a:latin typeface="Arial Narrow" pitchFamily="34" charset="0"/>
              </a:rPr>
              <a:t> </a:t>
            </a:r>
          </a:p>
        </p:txBody>
      </p:sp>
    </p:spTree>
    <p:extLst>
      <p:ext uri="{BB962C8B-B14F-4D97-AF65-F5344CB8AC3E}">
        <p14:creationId xmlns:p14="http://schemas.microsoft.com/office/powerpoint/2010/main" val="409713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913240" y="6461249"/>
            <a:ext cx="2123256" cy="352127"/>
          </a:xfrm>
        </p:spPr>
        <p:txBody>
          <a:bodyPr/>
          <a:lstStyle/>
          <a:p>
            <a:pPr>
              <a:defRPr/>
            </a:pPr>
            <a:fld id="{44D178F7-158D-4603-AFCC-B1382755969E}" type="slidenum">
              <a:rPr lang="es-ES" smtClean="0">
                <a:solidFill>
                  <a:prstClr val="black"/>
                </a:solidFill>
              </a:rPr>
              <a:pPr>
                <a:defRPr/>
              </a:pPr>
              <a:t>28</a:t>
            </a:fld>
            <a:endParaRPr lang="es-ES">
              <a:solidFill>
                <a:prstClr val="black"/>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961499557"/>
              </p:ext>
            </p:extLst>
          </p:nvPr>
        </p:nvGraphicFramePr>
        <p:xfrm>
          <a:off x="1043608" y="4002397"/>
          <a:ext cx="7056784" cy="2666963"/>
        </p:xfrm>
        <a:graphic>
          <a:graphicData uri="http://schemas.openxmlformats.org/drawingml/2006/table">
            <a:tbl>
              <a:tblPr firstRow="1" bandRow="1">
                <a:tableStyleId>{74C1A8A3-306A-4EB7-A6B1-4F7E0EB9C5D6}</a:tableStyleId>
              </a:tblPr>
              <a:tblGrid>
                <a:gridCol w="5645427"/>
                <a:gridCol w="1411357"/>
              </a:tblGrid>
              <a:tr h="503750">
                <a:tc gridSpan="2">
                  <a:txBody>
                    <a:bodyPr/>
                    <a:lstStyle/>
                    <a:p>
                      <a:pPr marL="0" algn="ctr" defTabSz="914400" rtl="0" eaLnBrk="1" fontAlgn="b" latinLnBrk="0" hangingPunct="1"/>
                      <a:r>
                        <a:rPr lang="es-MX" sz="1600" b="1" u="none" strike="noStrike" kern="1200" dirty="0" smtClean="0">
                          <a:solidFill>
                            <a:schemeClr val="tx1"/>
                          </a:solidFill>
                          <a:effectLst/>
                          <a:latin typeface="Arial Narrow" pitchFamily="34" charset="0"/>
                          <a:ea typeface="+mn-ea"/>
                          <a:cs typeface="+mn-cs"/>
                        </a:rPr>
                        <a:t>ESTIMATED BENEFITS OF DEREGULATION</a:t>
                      </a:r>
                    </a:p>
                    <a:p>
                      <a:pPr marL="0" algn="ctr" defTabSz="914400" rtl="0" eaLnBrk="1" fontAlgn="b" latinLnBrk="0" hangingPunct="1"/>
                      <a:r>
                        <a:rPr lang="es-MX" sz="1600" b="1" u="none" strike="noStrike" kern="1200" dirty="0" smtClean="0">
                          <a:solidFill>
                            <a:schemeClr val="tx1"/>
                          </a:solidFill>
                          <a:effectLst/>
                          <a:latin typeface="Arial Narrow" pitchFamily="34" charset="0"/>
                          <a:ea typeface="+mn-ea"/>
                          <a:cs typeface="+mn-cs"/>
                        </a:rPr>
                        <a:t>1,339 GMP </a:t>
                      </a:r>
                      <a:r>
                        <a:rPr lang="es-MX" sz="1600" b="1" u="none" strike="noStrike" kern="1200" dirty="0" err="1" smtClean="0">
                          <a:solidFill>
                            <a:schemeClr val="tx1"/>
                          </a:solidFill>
                          <a:effectLst/>
                          <a:latin typeface="Arial Narrow" pitchFamily="34" charset="0"/>
                          <a:ea typeface="+mn-ea"/>
                          <a:cs typeface="+mn-cs"/>
                        </a:rPr>
                        <a:t>applications</a:t>
                      </a:r>
                      <a:r>
                        <a:rPr lang="es-MX" sz="1600" b="1" u="none" strike="noStrike" kern="1200" dirty="0" smtClean="0">
                          <a:solidFill>
                            <a:schemeClr val="tx1"/>
                          </a:solidFill>
                          <a:effectLst/>
                          <a:latin typeface="Arial Narrow" pitchFamily="34" charset="0"/>
                          <a:ea typeface="+mn-ea"/>
                          <a:cs typeface="+mn-cs"/>
                        </a:rPr>
                        <a:t> </a:t>
                      </a:r>
                      <a:r>
                        <a:rPr lang="es-MX" sz="1600" b="1" u="none" strike="noStrike" kern="1200" dirty="0" err="1" smtClean="0">
                          <a:solidFill>
                            <a:schemeClr val="tx1"/>
                          </a:solidFill>
                          <a:effectLst/>
                          <a:latin typeface="Arial Narrow" pitchFamily="34" charset="0"/>
                          <a:ea typeface="+mn-ea"/>
                          <a:cs typeface="+mn-cs"/>
                        </a:rPr>
                        <a:t>eliminated</a:t>
                      </a:r>
                      <a:endParaRPr lang="es-MX" sz="1600" b="1" u="none" strike="noStrike" kern="1200" dirty="0" smtClean="0">
                        <a:solidFill>
                          <a:schemeClr val="tx1"/>
                        </a:solidFill>
                        <a:effectLst/>
                        <a:latin typeface="Arial Narrow" pitchFamily="34" charset="0"/>
                        <a:ea typeface="+mn-ea"/>
                        <a:cs typeface="+mn-cs"/>
                      </a:endParaRPr>
                    </a:p>
                  </a:txBody>
                  <a:tcPr marL="9525" marR="9525" marT="9525" marB="0" anchor="ctr">
                    <a:solidFill>
                      <a:schemeClr val="accent6">
                        <a:lumMod val="60000"/>
                        <a:lumOff val="40000"/>
                      </a:schemeClr>
                    </a:solidFill>
                  </a:tcPr>
                </a:tc>
                <a:tc hMerge="1">
                  <a:txBody>
                    <a:bodyPr/>
                    <a:lstStyle/>
                    <a:p>
                      <a:pPr marL="0" algn="ctr" defTabSz="914400" rtl="0" eaLnBrk="1" fontAlgn="b" latinLnBrk="0" hangingPunct="1"/>
                      <a:endParaRPr lang="es-MX" sz="1600" u="none" strike="noStrike" kern="1200" dirty="0" smtClean="0">
                        <a:effectLst/>
                        <a:latin typeface="Arial Narrow" pitchFamily="34" charset="0"/>
                      </a:endParaRPr>
                    </a:p>
                  </a:txBody>
                  <a:tcPr marL="9525" marR="9525" marT="9525" marB="0" anchor="ctr">
                    <a:solidFill>
                      <a:schemeClr val="accent6">
                        <a:lumMod val="60000"/>
                        <a:lumOff val="40000"/>
                      </a:schemeClr>
                    </a:solidFill>
                  </a:tcPr>
                </a:tc>
              </a:tr>
              <a:tr h="388678">
                <a:tc>
                  <a:txBody>
                    <a:bodyPr/>
                    <a:lstStyle/>
                    <a:p>
                      <a:pPr marL="0" algn="ctr" defTabSz="914400" rtl="0" eaLnBrk="1" fontAlgn="b" latinLnBrk="0" hangingPunct="1"/>
                      <a:r>
                        <a:rPr lang="es-MX" sz="1600" b="0" u="none" strike="noStrike" kern="1200" dirty="0" smtClean="0">
                          <a:solidFill>
                            <a:schemeClr val="dk1"/>
                          </a:solidFill>
                          <a:effectLst/>
                          <a:latin typeface="Arial Narrow" pitchFamily="34" charset="0"/>
                          <a:ea typeface="+mn-ea"/>
                          <a:cs typeface="+mn-cs"/>
                        </a:rPr>
                        <a:t>Concept</a:t>
                      </a:r>
                      <a:endParaRPr lang="es-MX" sz="1600" b="1" u="none" strike="noStrike" kern="1200" dirty="0">
                        <a:solidFill>
                          <a:schemeClr val="bg1"/>
                        </a:solidFill>
                        <a:effectLst/>
                        <a:latin typeface="Arial Narrow" pitchFamily="34" charset="0"/>
                        <a:ea typeface="+mn-ea"/>
                        <a:cs typeface="+mn-cs"/>
                      </a:endParaRPr>
                    </a:p>
                  </a:txBody>
                  <a:tcPr marL="9525" marR="9525" marT="9525" marB="0" anchor="ctr">
                    <a:solidFill>
                      <a:schemeClr val="accent6">
                        <a:lumMod val="60000"/>
                        <a:lumOff val="40000"/>
                      </a:schemeClr>
                    </a:solidFill>
                  </a:tcPr>
                </a:tc>
                <a:tc>
                  <a:txBody>
                    <a:bodyPr/>
                    <a:lstStyle/>
                    <a:p>
                      <a:pPr marL="0" algn="ctr" defTabSz="914400" rtl="0" eaLnBrk="1" fontAlgn="b" latinLnBrk="0" hangingPunct="1"/>
                      <a:r>
                        <a:rPr lang="es-MX" sz="1600" u="none" strike="noStrike" kern="1200" dirty="0" err="1" smtClean="0">
                          <a:effectLst/>
                          <a:latin typeface="Arial Narrow" pitchFamily="34" charset="0"/>
                        </a:rPr>
                        <a:t>Million</a:t>
                      </a:r>
                      <a:r>
                        <a:rPr lang="es-MX" sz="1600" u="none" strike="noStrike" kern="1200" dirty="0" smtClean="0">
                          <a:effectLst/>
                          <a:latin typeface="Arial Narrow" pitchFamily="34" charset="0"/>
                        </a:rPr>
                        <a:t> USD</a:t>
                      </a:r>
                    </a:p>
                  </a:txBody>
                  <a:tcPr marL="9525" marR="9525" marT="9525" marB="0" anchor="ctr">
                    <a:solidFill>
                      <a:schemeClr val="accent6">
                        <a:lumMod val="60000"/>
                        <a:lumOff val="40000"/>
                      </a:schemeClr>
                    </a:solidFill>
                  </a:tcPr>
                </a:tc>
              </a:tr>
              <a:tr h="341023">
                <a:tc>
                  <a:txBody>
                    <a:bodyPr/>
                    <a:lstStyle/>
                    <a:p>
                      <a:pPr marL="177800" indent="0" algn="just" defTabSz="914400" rtl="0" eaLnBrk="1" fontAlgn="b" latinLnBrk="0" hangingPunct="1"/>
                      <a:r>
                        <a:rPr lang="es-MX" sz="1400" u="none" strike="noStrike" kern="1200" dirty="0" err="1" smtClean="0">
                          <a:effectLst/>
                          <a:latin typeface="Arial Narrow" pitchFamily="34" charset="0"/>
                        </a:rPr>
                        <a:t>Reduced</a:t>
                      </a:r>
                      <a:r>
                        <a:rPr lang="es-MX" sz="1400" u="none" strike="noStrike" kern="1200" dirty="0" smtClean="0">
                          <a:effectLst/>
                          <a:latin typeface="Arial Narrow" pitchFamily="34" charset="0"/>
                        </a:rPr>
                        <a:t> </a:t>
                      </a:r>
                      <a:r>
                        <a:rPr lang="es-MX" sz="1400" u="none" strike="noStrike" kern="1200" dirty="0" err="1" smtClean="0">
                          <a:effectLst/>
                          <a:latin typeface="Arial Narrow" pitchFamily="34" charset="0"/>
                        </a:rPr>
                        <a:t>Aggregated</a:t>
                      </a:r>
                      <a:r>
                        <a:rPr lang="es-MX" sz="1400" u="none" strike="noStrike" kern="1200" dirty="0" smtClean="0">
                          <a:effectLst/>
                          <a:latin typeface="Arial Narrow" pitchFamily="34" charset="0"/>
                        </a:rPr>
                        <a:t> </a:t>
                      </a:r>
                      <a:r>
                        <a:rPr lang="es-MX" sz="1400" u="none" strike="noStrike" kern="1200" dirty="0" err="1" smtClean="0">
                          <a:effectLst/>
                          <a:latin typeface="Arial Narrow" pitchFamily="34" charset="0"/>
                        </a:rPr>
                        <a:t>administrative</a:t>
                      </a:r>
                      <a:r>
                        <a:rPr lang="es-MX" sz="1400" u="none" strike="noStrike" kern="1200" dirty="0" smtClean="0">
                          <a:effectLst/>
                          <a:latin typeface="Arial Narrow" pitchFamily="34" charset="0"/>
                        </a:rPr>
                        <a:t> </a:t>
                      </a:r>
                      <a:r>
                        <a:rPr lang="es-MX" sz="1400" u="none" strike="noStrike" kern="1200" dirty="0" err="1" smtClean="0">
                          <a:effectLst/>
                          <a:latin typeface="Arial Narrow" pitchFamily="34" charset="0"/>
                        </a:rPr>
                        <a:t>burden</a:t>
                      </a:r>
                      <a:r>
                        <a:rPr lang="es-MX" sz="1400" u="none" strike="noStrike" kern="1200" baseline="0" dirty="0" smtClean="0">
                          <a:effectLst/>
                          <a:latin typeface="Arial Narrow" pitchFamily="34" charset="0"/>
                        </a:rPr>
                        <a:t> </a:t>
                      </a:r>
                      <a:endParaRPr lang="es-MX" sz="1400" b="1" i="0" u="none" strike="noStrike" kern="1200" dirty="0">
                        <a:solidFill>
                          <a:srgbClr val="000000"/>
                        </a:solidFill>
                        <a:effectLst/>
                        <a:latin typeface="Arial Narrow" pitchFamily="34" charset="0"/>
                        <a:ea typeface="+mn-ea"/>
                        <a:cs typeface="+mn-cs"/>
                      </a:endParaRPr>
                    </a:p>
                  </a:txBody>
                  <a:tcPr marL="9525" marR="9525" marT="9525" marB="0" anchor="ctr"/>
                </a:tc>
                <a:tc>
                  <a:txBody>
                    <a:bodyPr/>
                    <a:lstStyle/>
                    <a:p>
                      <a:pPr algn="ctr" fontAlgn="b"/>
                      <a:r>
                        <a:rPr lang="es-MX" sz="1400" b="0" i="0" u="none" strike="noStrike" kern="1200" dirty="0">
                          <a:solidFill>
                            <a:srgbClr val="000000"/>
                          </a:solidFill>
                          <a:latin typeface="Arial Narrow" pitchFamily="34" charset="0"/>
                          <a:ea typeface="+mn-ea"/>
                          <a:cs typeface="+mn-cs"/>
                        </a:rPr>
                        <a:t>   </a:t>
                      </a:r>
                      <a:r>
                        <a:rPr lang="es-MX" sz="1400" b="0" i="0" u="none" strike="noStrike" kern="1200" dirty="0" smtClean="0">
                          <a:solidFill>
                            <a:srgbClr val="000000"/>
                          </a:solidFill>
                          <a:latin typeface="Arial Narrow" pitchFamily="34" charset="0"/>
                          <a:ea typeface="+mn-ea"/>
                          <a:cs typeface="+mn-cs"/>
                        </a:rPr>
                        <a:t>15.2</a:t>
                      </a:r>
                      <a:endParaRPr lang="es-MX" sz="1400" b="0" i="0" u="none" strike="noStrike" kern="1200" dirty="0">
                        <a:solidFill>
                          <a:srgbClr val="000000"/>
                        </a:solidFill>
                        <a:latin typeface="Arial Narrow" pitchFamily="34" charset="0"/>
                        <a:ea typeface="+mn-ea"/>
                        <a:cs typeface="+mn-cs"/>
                      </a:endParaRPr>
                    </a:p>
                  </a:txBody>
                  <a:tcPr marL="9525" marR="9525" marT="9524" marB="0" anchor="b"/>
                </a:tc>
              </a:tr>
              <a:tr h="341023">
                <a:tc>
                  <a:txBody>
                    <a:bodyPr/>
                    <a:lstStyle/>
                    <a:p>
                      <a:pPr marL="177800" indent="0" algn="just" defTabSz="914400" rtl="0" eaLnBrk="1" fontAlgn="b" latinLnBrk="0" hangingPunct="1"/>
                      <a:r>
                        <a:rPr lang="es-MX" sz="1400" u="none" strike="noStrike" kern="1200" dirty="0" err="1" smtClean="0">
                          <a:effectLst/>
                          <a:latin typeface="Arial Narrow" pitchFamily="34" charset="0"/>
                        </a:rPr>
                        <a:t>Reduced</a:t>
                      </a:r>
                      <a:r>
                        <a:rPr lang="es-MX" sz="1400" u="none" strike="noStrike" kern="1200" dirty="0" smtClean="0">
                          <a:effectLst/>
                          <a:latin typeface="Arial Narrow" pitchFamily="34" charset="0"/>
                        </a:rPr>
                        <a:t> </a:t>
                      </a:r>
                      <a:r>
                        <a:rPr lang="es-MX" sz="1400" u="none" strike="noStrike" kern="1200" dirty="0" err="1" smtClean="0">
                          <a:effectLst/>
                          <a:latin typeface="Arial Narrow" pitchFamily="34" charset="0"/>
                        </a:rPr>
                        <a:t>Aggregated</a:t>
                      </a:r>
                      <a:r>
                        <a:rPr lang="es-MX" sz="1400" u="none" strike="noStrike" kern="1200" dirty="0" smtClean="0">
                          <a:effectLst/>
                          <a:latin typeface="Arial Narrow" pitchFamily="34" charset="0"/>
                        </a:rPr>
                        <a:t> </a:t>
                      </a:r>
                      <a:r>
                        <a:rPr lang="es-MX" sz="1400" u="none" strike="noStrike" kern="1200" dirty="0" err="1" smtClean="0">
                          <a:effectLst/>
                          <a:latin typeface="Arial Narrow" pitchFamily="34" charset="0"/>
                        </a:rPr>
                        <a:t>Opportunity</a:t>
                      </a:r>
                      <a:r>
                        <a:rPr lang="es-MX" sz="1400" u="none" strike="noStrike" kern="1200" dirty="0" smtClean="0">
                          <a:effectLst/>
                          <a:latin typeface="Arial Narrow" pitchFamily="34" charset="0"/>
                        </a:rPr>
                        <a:t> </a:t>
                      </a:r>
                      <a:r>
                        <a:rPr lang="es-MX" sz="1400" u="none" strike="noStrike" kern="1200" dirty="0" err="1" smtClean="0">
                          <a:effectLst/>
                          <a:latin typeface="Arial Narrow" pitchFamily="34" charset="0"/>
                        </a:rPr>
                        <a:t>Cost</a:t>
                      </a:r>
                      <a:endParaRPr lang="es-MX" sz="1400" b="1" i="0" u="none" strike="noStrike" kern="1200" dirty="0">
                        <a:solidFill>
                          <a:srgbClr val="000000"/>
                        </a:solidFill>
                        <a:effectLst/>
                        <a:latin typeface="Arial Narrow" pitchFamily="34" charset="0"/>
                        <a:ea typeface="+mn-ea"/>
                        <a:cs typeface="+mn-cs"/>
                      </a:endParaRPr>
                    </a:p>
                  </a:txBody>
                  <a:tcPr marL="9525" marR="9525" marT="9525" marB="0" anchor="ctr"/>
                </a:tc>
                <a:tc>
                  <a:txBody>
                    <a:bodyPr/>
                    <a:lstStyle/>
                    <a:p>
                      <a:pPr marL="0" algn="ctr" defTabSz="914400" rtl="0" eaLnBrk="1" fontAlgn="b" latinLnBrk="0" hangingPunct="1"/>
                      <a:r>
                        <a:rPr lang="es-MX" sz="1400" b="0" i="0" u="none" strike="noStrike" kern="1200" dirty="0">
                          <a:solidFill>
                            <a:srgbClr val="000000"/>
                          </a:solidFill>
                          <a:latin typeface="Arial Narrow" pitchFamily="34" charset="0"/>
                          <a:ea typeface="+mn-ea"/>
                          <a:cs typeface="+mn-cs"/>
                        </a:rPr>
                        <a:t>   </a:t>
                      </a:r>
                      <a:r>
                        <a:rPr lang="es-MX" sz="1400" b="0" i="0" u="none" strike="noStrike" kern="1200" dirty="0" smtClean="0">
                          <a:solidFill>
                            <a:srgbClr val="000000"/>
                          </a:solidFill>
                          <a:latin typeface="Arial Narrow" pitchFamily="34" charset="0"/>
                          <a:ea typeface="+mn-ea"/>
                          <a:cs typeface="+mn-cs"/>
                        </a:rPr>
                        <a:t>1,850.4 </a:t>
                      </a:r>
                      <a:endParaRPr lang="es-MX" sz="1400" b="0" i="0" u="none" strike="noStrike" kern="1200" dirty="0">
                        <a:solidFill>
                          <a:srgbClr val="000000"/>
                        </a:solidFill>
                        <a:latin typeface="Arial Narrow" pitchFamily="34" charset="0"/>
                        <a:ea typeface="+mn-ea"/>
                        <a:cs typeface="+mn-cs"/>
                      </a:endParaRPr>
                    </a:p>
                  </a:txBody>
                  <a:tcPr marL="9525" marR="9525" marT="9524" marB="0" anchor="b"/>
                </a:tc>
              </a:tr>
              <a:tr h="297733">
                <a:tc>
                  <a:txBody>
                    <a:bodyPr/>
                    <a:lstStyle/>
                    <a:p>
                      <a:pPr marL="177800" indent="0" algn="just" defTabSz="914400" rtl="0" eaLnBrk="1" fontAlgn="b" latinLnBrk="0" hangingPunct="1"/>
                      <a:r>
                        <a:rPr lang="es-MX" sz="1400" b="1" u="none" strike="noStrike" kern="1200" dirty="0">
                          <a:effectLst/>
                          <a:latin typeface="Arial Narrow" pitchFamily="34" charset="0"/>
                        </a:rPr>
                        <a:t>Total </a:t>
                      </a:r>
                      <a:r>
                        <a:rPr lang="es-MX" sz="1400" b="1" u="none" strike="noStrike" kern="1200" dirty="0" err="1" smtClean="0">
                          <a:effectLst/>
                          <a:latin typeface="Arial Narrow" pitchFamily="34" charset="0"/>
                        </a:rPr>
                        <a:t>Economic</a:t>
                      </a:r>
                      <a:r>
                        <a:rPr lang="es-MX" sz="1400" b="1" u="none" strike="noStrike" kern="1200" dirty="0" smtClean="0">
                          <a:effectLst/>
                          <a:latin typeface="Arial Narrow" pitchFamily="34" charset="0"/>
                        </a:rPr>
                        <a:t> </a:t>
                      </a:r>
                      <a:r>
                        <a:rPr lang="es-MX" sz="1400" b="1" u="none" strike="noStrike" kern="1200" dirty="0" err="1" smtClean="0">
                          <a:effectLst/>
                          <a:latin typeface="Arial Narrow" pitchFamily="34" charset="0"/>
                        </a:rPr>
                        <a:t>Benefits</a:t>
                      </a:r>
                      <a:r>
                        <a:rPr lang="es-MX" sz="1400" b="1" u="none" strike="noStrike" kern="1200" dirty="0" smtClean="0">
                          <a:effectLst/>
                          <a:latin typeface="Arial Narrow" pitchFamily="34" charset="0"/>
                        </a:rPr>
                        <a:t> </a:t>
                      </a:r>
                      <a:endParaRPr lang="es-MX" sz="1400" b="1" i="0" u="none" strike="noStrike" kern="1200" dirty="0">
                        <a:solidFill>
                          <a:srgbClr val="000000"/>
                        </a:solidFill>
                        <a:effectLst/>
                        <a:latin typeface="Arial Narrow" pitchFamily="34" charset="0"/>
                        <a:ea typeface="+mn-ea"/>
                        <a:cs typeface="+mn-cs"/>
                      </a:endParaRPr>
                    </a:p>
                  </a:txBody>
                  <a:tcPr marL="9525" marR="9525" marT="9525" marB="0" anchor="ctr"/>
                </a:tc>
                <a:tc>
                  <a:txBody>
                    <a:bodyPr/>
                    <a:lstStyle/>
                    <a:p>
                      <a:pPr algn="ctr" fontAlgn="b"/>
                      <a:r>
                        <a:rPr lang="es-MX" sz="1600" b="1" i="0" u="none" strike="noStrike" dirty="0" smtClean="0">
                          <a:solidFill>
                            <a:srgbClr val="000000"/>
                          </a:solidFill>
                          <a:latin typeface="Arial Narrow" pitchFamily="34" charset="0"/>
                        </a:rPr>
                        <a:t>1,865.6 0</a:t>
                      </a:r>
                      <a:endParaRPr lang="es-MX" sz="1600" b="1" i="0" u="none" strike="noStrike" dirty="0">
                        <a:solidFill>
                          <a:srgbClr val="000000"/>
                        </a:solidFill>
                        <a:latin typeface="Arial Narrow" pitchFamily="34" charset="0"/>
                      </a:endParaRPr>
                    </a:p>
                  </a:txBody>
                  <a:tcPr marL="9525" marR="9525" marT="9525" marB="0" anchor="ctr"/>
                </a:tc>
              </a:tr>
              <a:tr h="145151">
                <a:tc>
                  <a:txBody>
                    <a:bodyPr/>
                    <a:lstStyle/>
                    <a:p>
                      <a:pPr marL="177800" indent="0" algn="just" defTabSz="914400" rtl="0" eaLnBrk="1" fontAlgn="b" latinLnBrk="0" hangingPunct="1"/>
                      <a:endParaRPr lang="es-MX" sz="800" b="1" i="0" u="none" strike="noStrike" kern="1200" dirty="0" smtClean="0">
                        <a:solidFill>
                          <a:srgbClr val="000000"/>
                        </a:solidFill>
                        <a:effectLst/>
                        <a:latin typeface="Arial Narrow" pitchFamily="34" charset="0"/>
                        <a:ea typeface="+mn-ea"/>
                        <a:cs typeface="+mn-cs"/>
                      </a:endParaRPr>
                    </a:p>
                  </a:txBody>
                  <a:tcPr marL="9525" marR="9525" marT="9525" marB="0" anchor="ctr">
                    <a:solidFill>
                      <a:schemeClr val="accent6">
                        <a:lumMod val="40000"/>
                        <a:lumOff val="60000"/>
                      </a:schemeClr>
                    </a:solidFill>
                  </a:tcPr>
                </a:tc>
                <a:tc>
                  <a:txBody>
                    <a:bodyPr/>
                    <a:lstStyle/>
                    <a:p>
                      <a:pPr marL="0" algn="ctr" defTabSz="914400" rtl="0" eaLnBrk="1" fontAlgn="b" latinLnBrk="0" hangingPunct="1"/>
                      <a:endParaRPr lang="es-MX" sz="800" b="1" i="0" u="none" strike="noStrike" kern="1200" dirty="0">
                        <a:solidFill>
                          <a:srgbClr val="000000"/>
                        </a:solidFill>
                        <a:effectLst>
                          <a:outerShdw blurRad="38100" dist="38100" dir="2700000" algn="tl">
                            <a:srgbClr val="000000">
                              <a:alpha val="43137"/>
                            </a:srgbClr>
                          </a:outerShdw>
                        </a:effectLst>
                        <a:latin typeface="Arial Narrow" pitchFamily="34" charset="0"/>
                        <a:ea typeface="+mn-ea"/>
                        <a:cs typeface="+mn-cs"/>
                      </a:endParaRPr>
                    </a:p>
                  </a:txBody>
                  <a:tcPr marL="9525" marR="9525" marT="9525" marB="0" anchor="ctr">
                    <a:solidFill>
                      <a:schemeClr val="accent6">
                        <a:lumMod val="40000"/>
                        <a:lumOff val="60000"/>
                      </a:schemeClr>
                    </a:solidFill>
                  </a:tcPr>
                </a:tc>
              </a:tr>
              <a:tr h="502921">
                <a:tc>
                  <a:txBody>
                    <a:bodyPr/>
                    <a:lstStyle/>
                    <a:p>
                      <a:pPr marL="177800" indent="0" algn="just" defTabSz="914400" rtl="0" eaLnBrk="1" fontAlgn="b" latinLnBrk="0" hangingPunct="1"/>
                      <a:endParaRPr lang="es-MX" sz="1400" u="none" strike="noStrike" kern="1200" dirty="0" smtClean="0">
                        <a:effectLst/>
                        <a:latin typeface="Arial Narrow" pitchFamily="34" charset="0"/>
                      </a:endParaRPr>
                    </a:p>
                    <a:p>
                      <a:pPr marL="177800" indent="0" algn="just" defTabSz="914400" rtl="0" eaLnBrk="1" fontAlgn="b" latinLnBrk="0" hangingPunct="1"/>
                      <a:r>
                        <a:rPr lang="es-MX" sz="1400" u="none" strike="noStrike" kern="1200" dirty="0" err="1" smtClean="0">
                          <a:effectLst/>
                          <a:latin typeface="Arial Narrow" pitchFamily="34" charset="0"/>
                        </a:rPr>
                        <a:t>Savings</a:t>
                      </a:r>
                      <a:r>
                        <a:rPr lang="es-MX" sz="1400" u="none" strike="noStrike" kern="1200" dirty="0" smtClean="0">
                          <a:effectLst/>
                          <a:latin typeface="Arial Narrow" pitchFamily="34" charset="0"/>
                        </a:rPr>
                        <a:t> as </a:t>
                      </a:r>
                      <a:r>
                        <a:rPr lang="es-MX" sz="1400" u="none" strike="noStrike" kern="1200" dirty="0" err="1" smtClean="0">
                          <a:effectLst/>
                          <a:latin typeface="Arial Narrow" pitchFamily="34" charset="0"/>
                        </a:rPr>
                        <a:t>percentage</a:t>
                      </a:r>
                      <a:r>
                        <a:rPr lang="es-MX" sz="1400" u="none" strike="noStrike" kern="1200" dirty="0" smtClean="0">
                          <a:effectLst/>
                          <a:latin typeface="Arial Narrow" pitchFamily="34" charset="0"/>
                        </a:rPr>
                        <a:t> of GDP</a:t>
                      </a:r>
                    </a:p>
                    <a:p>
                      <a:pPr marL="177800" indent="0" algn="just" defTabSz="914400" rtl="0" eaLnBrk="1" fontAlgn="b" latinLnBrk="0" hangingPunct="1"/>
                      <a:endParaRPr lang="es-MX" sz="1400" b="1" i="0" u="none" strike="noStrike" kern="1200" dirty="0" smtClean="0">
                        <a:solidFill>
                          <a:srgbClr val="000000"/>
                        </a:solidFill>
                        <a:effectLst/>
                        <a:latin typeface="Arial Narrow" pitchFamily="34" charset="0"/>
                        <a:ea typeface="+mn-ea"/>
                        <a:cs typeface="+mn-cs"/>
                      </a:endParaRPr>
                    </a:p>
                  </a:txBody>
                  <a:tcPr marL="9525" marR="9525" marT="9525" marB="0" anchor="ctr"/>
                </a:tc>
                <a:tc>
                  <a:txBody>
                    <a:bodyPr/>
                    <a:lstStyle/>
                    <a:p>
                      <a:pPr marL="0" algn="ctr" defTabSz="914400" rtl="0" eaLnBrk="1" fontAlgn="b" latinLnBrk="0" hangingPunct="1"/>
                      <a:r>
                        <a:rPr lang="es-MX" sz="1600" b="1" i="0" u="none" strike="noStrike" kern="1200" dirty="0" smtClean="0">
                          <a:solidFill>
                            <a:srgbClr val="000000"/>
                          </a:solidFill>
                          <a:effectLst>
                            <a:outerShdw blurRad="38100" dist="38100" dir="2700000" algn="tl">
                              <a:srgbClr val="000000">
                                <a:alpha val="43137"/>
                              </a:srgbClr>
                            </a:outerShdw>
                          </a:effectLst>
                          <a:latin typeface="Arial Narrow" pitchFamily="34" charset="0"/>
                          <a:ea typeface="+mn-ea"/>
                          <a:cs typeface="+mn-cs"/>
                        </a:rPr>
                        <a:t>0.015%</a:t>
                      </a:r>
                      <a:endParaRPr lang="es-MX" sz="1600" b="1" i="0" u="none" strike="noStrike" kern="1200" dirty="0">
                        <a:solidFill>
                          <a:srgbClr val="000000"/>
                        </a:solidFill>
                        <a:effectLst>
                          <a:outerShdw blurRad="38100" dist="38100" dir="2700000" algn="tl">
                            <a:srgbClr val="000000">
                              <a:alpha val="43137"/>
                            </a:srgbClr>
                          </a:outerShdw>
                        </a:effectLst>
                        <a:latin typeface="Arial Narrow" pitchFamily="34" charset="0"/>
                        <a:ea typeface="+mn-ea"/>
                        <a:cs typeface="+mn-cs"/>
                      </a:endParaRPr>
                    </a:p>
                  </a:txBody>
                  <a:tcPr marL="9525" marR="9525" marT="9525" marB="0" anchor="ctr"/>
                </a:tc>
              </a:tr>
            </a:tbl>
          </a:graphicData>
        </a:graphic>
      </p:graphicFrame>
      <p:sp>
        <p:nvSpPr>
          <p:cNvPr id="5" name="3 CuadroTexto"/>
          <p:cNvSpPr txBox="1">
            <a:spLocks noChangeArrowheads="1"/>
          </p:cNvSpPr>
          <p:nvPr/>
        </p:nvSpPr>
        <p:spPr bwMode="auto">
          <a:xfrm>
            <a:off x="251520" y="2104179"/>
            <a:ext cx="838842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Arial" charset="0"/>
              <a:buChar char="•"/>
            </a:pPr>
            <a:r>
              <a:rPr lang="es-MX" sz="2200" dirty="0" err="1">
                <a:solidFill>
                  <a:prstClr val="black"/>
                </a:solidFill>
                <a:latin typeface="Arial Narrow" pitchFamily="34" charset="0"/>
              </a:rPr>
              <a:t>The</a:t>
            </a:r>
            <a:r>
              <a:rPr lang="es-MX" sz="2200" dirty="0">
                <a:solidFill>
                  <a:prstClr val="black"/>
                </a:solidFill>
                <a:latin typeface="Arial Narrow" pitchFamily="34" charset="0"/>
              </a:rPr>
              <a:t> </a:t>
            </a:r>
            <a:r>
              <a:rPr lang="es-MX" sz="2200" dirty="0" err="1">
                <a:solidFill>
                  <a:prstClr val="black"/>
                </a:solidFill>
                <a:latin typeface="Arial Narrow" pitchFamily="34" charset="0"/>
              </a:rPr>
              <a:t>economic</a:t>
            </a:r>
            <a:r>
              <a:rPr lang="es-MX" sz="2200" dirty="0">
                <a:solidFill>
                  <a:prstClr val="black"/>
                </a:solidFill>
                <a:latin typeface="Arial Narrow" pitchFamily="34" charset="0"/>
              </a:rPr>
              <a:t> </a:t>
            </a:r>
            <a:r>
              <a:rPr lang="es-MX" sz="2200" dirty="0" err="1">
                <a:solidFill>
                  <a:prstClr val="black"/>
                </a:solidFill>
                <a:latin typeface="Arial Narrow" pitchFamily="34" charset="0"/>
              </a:rPr>
              <a:t>benefits</a:t>
            </a:r>
            <a:r>
              <a:rPr lang="es-MX" sz="2200" dirty="0">
                <a:solidFill>
                  <a:prstClr val="black"/>
                </a:solidFill>
                <a:latin typeface="Arial Narrow" pitchFamily="34" charset="0"/>
              </a:rPr>
              <a:t> are </a:t>
            </a:r>
            <a:r>
              <a:rPr lang="es-MX" sz="2200" dirty="0" err="1">
                <a:solidFill>
                  <a:prstClr val="black"/>
                </a:solidFill>
                <a:latin typeface="Arial Narrow" pitchFamily="34" charset="0"/>
              </a:rPr>
              <a:t>composed</a:t>
            </a:r>
            <a:r>
              <a:rPr lang="es-MX" sz="2200" dirty="0">
                <a:solidFill>
                  <a:prstClr val="black"/>
                </a:solidFill>
                <a:latin typeface="Arial Narrow" pitchFamily="34" charset="0"/>
              </a:rPr>
              <a:t> in 99% of </a:t>
            </a:r>
            <a:r>
              <a:rPr lang="es-MX" sz="2200" dirty="0" err="1">
                <a:solidFill>
                  <a:prstClr val="black"/>
                </a:solidFill>
                <a:latin typeface="Arial Narrow" pitchFamily="34" charset="0"/>
              </a:rPr>
              <a:t>the</a:t>
            </a:r>
            <a:r>
              <a:rPr lang="es-MX" sz="2200" dirty="0">
                <a:solidFill>
                  <a:prstClr val="black"/>
                </a:solidFill>
                <a:latin typeface="Arial Narrow" pitchFamily="34" charset="0"/>
              </a:rPr>
              <a:t> </a:t>
            </a:r>
            <a:r>
              <a:rPr lang="es-MX" sz="2200" dirty="0" err="1">
                <a:solidFill>
                  <a:prstClr val="black"/>
                </a:solidFill>
                <a:latin typeface="Arial Narrow" pitchFamily="34" charset="0"/>
              </a:rPr>
              <a:t>opportunity</a:t>
            </a:r>
            <a:r>
              <a:rPr lang="es-MX" sz="2200" dirty="0">
                <a:solidFill>
                  <a:prstClr val="black"/>
                </a:solidFill>
                <a:latin typeface="Arial Narrow" pitchFamily="34" charset="0"/>
              </a:rPr>
              <a:t> </a:t>
            </a:r>
            <a:r>
              <a:rPr lang="es-MX" sz="2200" dirty="0" err="1">
                <a:solidFill>
                  <a:prstClr val="black"/>
                </a:solidFill>
                <a:latin typeface="Arial Narrow" pitchFamily="34" charset="0"/>
              </a:rPr>
              <a:t>cost</a:t>
            </a:r>
            <a:r>
              <a:rPr lang="es-MX" sz="2200" dirty="0">
                <a:solidFill>
                  <a:prstClr val="black"/>
                </a:solidFill>
                <a:latin typeface="Arial Narrow" pitchFamily="34" charset="0"/>
              </a:rPr>
              <a:t> of </a:t>
            </a:r>
            <a:r>
              <a:rPr lang="es-MX" sz="2200" dirty="0" err="1">
                <a:solidFill>
                  <a:prstClr val="black"/>
                </a:solidFill>
                <a:latin typeface="Arial Narrow" pitchFamily="34" charset="0"/>
              </a:rPr>
              <a:t>the</a:t>
            </a:r>
            <a:r>
              <a:rPr lang="es-MX" sz="2200" dirty="0">
                <a:solidFill>
                  <a:prstClr val="black"/>
                </a:solidFill>
                <a:latin typeface="Arial Narrow" pitchFamily="34" charset="0"/>
              </a:rPr>
              <a:t> </a:t>
            </a:r>
            <a:r>
              <a:rPr lang="es-MX" sz="2200" dirty="0" err="1">
                <a:solidFill>
                  <a:prstClr val="black"/>
                </a:solidFill>
                <a:latin typeface="Arial Narrow" pitchFamily="34" charset="0"/>
              </a:rPr>
              <a:t>termination</a:t>
            </a:r>
            <a:r>
              <a:rPr lang="es-MX" sz="2200" dirty="0">
                <a:solidFill>
                  <a:prstClr val="black"/>
                </a:solidFill>
                <a:latin typeface="Arial Narrow" pitchFamily="34" charset="0"/>
              </a:rPr>
              <a:t> of </a:t>
            </a:r>
            <a:r>
              <a:rPr lang="es-MX" sz="2200" dirty="0" err="1">
                <a:solidFill>
                  <a:prstClr val="black"/>
                </a:solidFill>
                <a:latin typeface="Arial Narrow" pitchFamily="34" charset="0"/>
              </a:rPr>
              <a:t>the</a:t>
            </a:r>
            <a:r>
              <a:rPr lang="es-MX" sz="2200" dirty="0">
                <a:solidFill>
                  <a:prstClr val="black"/>
                </a:solidFill>
                <a:latin typeface="Arial Narrow" pitchFamily="34" charset="0"/>
              </a:rPr>
              <a:t> </a:t>
            </a:r>
            <a:r>
              <a:rPr lang="es-MX" sz="2200" dirty="0" err="1">
                <a:solidFill>
                  <a:prstClr val="black"/>
                </a:solidFill>
                <a:latin typeface="Arial Narrow" pitchFamily="34" charset="0"/>
              </a:rPr>
              <a:t>administrative</a:t>
            </a:r>
            <a:r>
              <a:rPr lang="es-MX" sz="2200" dirty="0">
                <a:solidFill>
                  <a:prstClr val="black"/>
                </a:solidFill>
                <a:latin typeface="Arial Narrow" pitchFamily="34" charset="0"/>
              </a:rPr>
              <a:t> </a:t>
            </a:r>
            <a:r>
              <a:rPr lang="es-MX" sz="2200" dirty="0" err="1" smtClean="0">
                <a:solidFill>
                  <a:prstClr val="black"/>
                </a:solidFill>
                <a:latin typeface="Arial Narrow" pitchFamily="34" charset="0"/>
              </a:rPr>
              <a:t>process</a:t>
            </a:r>
            <a:r>
              <a:rPr lang="es-MX" sz="2200" dirty="0" smtClean="0">
                <a:solidFill>
                  <a:prstClr val="black"/>
                </a:solidFill>
                <a:latin typeface="Arial Narrow" pitchFamily="34" charset="0"/>
              </a:rPr>
              <a:t> and </a:t>
            </a:r>
            <a:r>
              <a:rPr lang="es-MX" sz="2200" dirty="0" err="1" smtClean="0">
                <a:solidFill>
                  <a:prstClr val="black"/>
                </a:solidFill>
                <a:latin typeface="Arial Narrow" pitchFamily="34" charset="0"/>
              </a:rPr>
              <a:t>represent</a:t>
            </a:r>
            <a:r>
              <a:rPr lang="es-MX" sz="2200" dirty="0" smtClean="0">
                <a:solidFill>
                  <a:prstClr val="black"/>
                </a:solidFill>
                <a:latin typeface="Arial Narrow" pitchFamily="34" charset="0"/>
              </a:rPr>
              <a:t> </a:t>
            </a:r>
            <a:r>
              <a:rPr lang="es-MX" sz="2200" dirty="0" err="1" smtClean="0">
                <a:solidFill>
                  <a:prstClr val="black"/>
                </a:solidFill>
                <a:latin typeface="Arial Narrow" pitchFamily="34" charset="0"/>
              </a:rPr>
              <a:t>about</a:t>
            </a:r>
            <a:r>
              <a:rPr lang="es-MX" sz="2200" dirty="0" smtClean="0">
                <a:solidFill>
                  <a:prstClr val="black"/>
                </a:solidFill>
                <a:latin typeface="Arial Narrow" pitchFamily="34" charset="0"/>
              </a:rPr>
              <a:t> 200 </a:t>
            </a:r>
            <a:r>
              <a:rPr lang="es-MX" sz="2200" dirty="0" err="1" smtClean="0">
                <a:solidFill>
                  <a:prstClr val="black"/>
                </a:solidFill>
                <a:latin typeface="Arial Narrow" pitchFamily="34" charset="0"/>
              </a:rPr>
              <a:t>million</a:t>
            </a:r>
            <a:r>
              <a:rPr lang="es-MX" sz="2200" dirty="0" smtClean="0">
                <a:solidFill>
                  <a:prstClr val="black"/>
                </a:solidFill>
                <a:latin typeface="Arial Narrow" pitchFamily="34" charset="0"/>
              </a:rPr>
              <a:t> </a:t>
            </a:r>
            <a:r>
              <a:rPr lang="es-MX" sz="2200" dirty="0" err="1" smtClean="0">
                <a:solidFill>
                  <a:prstClr val="black"/>
                </a:solidFill>
                <a:latin typeface="Arial Narrow" pitchFamily="34" charset="0"/>
              </a:rPr>
              <a:t>dollars</a:t>
            </a:r>
            <a:r>
              <a:rPr lang="es-MX" sz="2400" dirty="0" smtClean="0">
                <a:solidFill>
                  <a:prstClr val="black"/>
                </a:solidFill>
                <a:latin typeface="Arial Narrow" pitchFamily="34" charset="0"/>
              </a:rPr>
              <a:t>.</a:t>
            </a:r>
            <a:r>
              <a:rPr lang="es-MX" sz="2200" dirty="0" smtClean="0">
                <a:solidFill>
                  <a:prstClr val="black"/>
                </a:solidFill>
                <a:latin typeface="Arial Narrow" pitchFamily="34" charset="0"/>
              </a:rPr>
              <a:t> </a:t>
            </a:r>
            <a:endParaRPr lang="es-MX" sz="2200" dirty="0">
              <a:solidFill>
                <a:prstClr val="black"/>
              </a:solidFill>
              <a:latin typeface="Arial Narrow" pitchFamily="34" charset="0"/>
            </a:endParaRPr>
          </a:p>
          <a:p>
            <a:pPr algn="just" eaLnBrk="1" hangingPunct="1">
              <a:buFont typeface="Arial" charset="0"/>
              <a:buChar char="•"/>
            </a:pPr>
            <a:r>
              <a:rPr lang="es-MX" sz="2200" dirty="0" err="1">
                <a:solidFill>
                  <a:prstClr val="black"/>
                </a:solidFill>
                <a:latin typeface="Arial Narrow" pitchFamily="34" charset="0"/>
              </a:rPr>
              <a:t>Each</a:t>
            </a:r>
            <a:r>
              <a:rPr lang="es-MX" sz="2200" dirty="0">
                <a:solidFill>
                  <a:prstClr val="black"/>
                </a:solidFill>
                <a:latin typeface="Arial Narrow" pitchFamily="34" charset="0"/>
              </a:rPr>
              <a:t> </a:t>
            </a:r>
            <a:r>
              <a:rPr lang="es-MX" sz="2200" dirty="0" err="1">
                <a:solidFill>
                  <a:prstClr val="black"/>
                </a:solidFill>
                <a:latin typeface="Arial Narrow" pitchFamily="34" charset="0"/>
              </a:rPr>
              <a:t>day</a:t>
            </a:r>
            <a:r>
              <a:rPr lang="es-MX" sz="2200" dirty="0">
                <a:solidFill>
                  <a:prstClr val="black"/>
                </a:solidFill>
                <a:latin typeface="Arial Narrow" pitchFamily="34" charset="0"/>
              </a:rPr>
              <a:t> </a:t>
            </a:r>
            <a:r>
              <a:rPr lang="es-MX" sz="2200" dirty="0" err="1">
                <a:solidFill>
                  <a:prstClr val="black"/>
                </a:solidFill>
                <a:latin typeface="Arial Narrow" pitchFamily="34" charset="0"/>
              </a:rPr>
              <a:t>the</a:t>
            </a:r>
            <a:r>
              <a:rPr lang="es-MX" sz="2200" dirty="0">
                <a:solidFill>
                  <a:prstClr val="black"/>
                </a:solidFill>
                <a:latin typeface="Arial Narrow" pitchFamily="34" charset="0"/>
              </a:rPr>
              <a:t> </a:t>
            </a:r>
            <a:r>
              <a:rPr lang="es-MX" sz="2200" dirty="0" err="1">
                <a:solidFill>
                  <a:prstClr val="black"/>
                </a:solidFill>
                <a:latin typeface="Arial Narrow" pitchFamily="34" charset="0"/>
              </a:rPr>
              <a:t>termination</a:t>
            </a:r>
            <a:r>
              <a:rPr lang="es-MX" sz="2200" dirty="0">
                <a:solidFill>
                  <a:prstClr val="black"/>
                </a:solidFill>
                <a:latin typeface="Arial Narrow" pitchFamily="34" charset="0"/>
              </a:rPr>
              <a:t> of </a:t>
            </a:r>
            <a:r>
              <a:rPr lang="es-MX" sz="2200" dirty="0" err="1">
                <a:solidFill>
                  <a:prstClr val="black"/>
                </a:solidFill>
                <a:latin typeface="Arial Narrow" pitchFamily="34" charset="0"/>
              </a:rPr>
              <a:t>an</a:t>
            </a:r>
            <a:r>
              <a:rPr lang="es-MX" sz="2200" dirty="0">
                <a:solidFill>
                  <a:prstClr val="black"/>
                </a:solidFill>
                <a:latin typeface="Arial Narrow" pitchFamily="34" charset="0"/>
              </a:rPr>
              <a:t> </a:t>
            </a:r>
            <a:r>
              <a:rPr lang="es-MX" sz="2200" dirty="0" err="1">
                <a:solidFill>
                  <a:prstClr val="black"/>
                </a:solidFill>
                <a:latin typeface="Arial Narrow" pitchFamily="34" charset="0"/>
              </a:rPr>
              <a:t>administrative</a:t>
            </a:r>
            <a:r>
              <a:rPr lang="es-MX" sz="2200" dirty="0">
                <a:solidFill>
                  <a:prstClr val="black"/>
                </a:solidFill>
                <a:latin typeface="Arial Narrow" pitchFamily="34" charset="0"/>
              </a:rPr>
              <a:t> </a:t>
            </a:r>
            <a:r>
              <a:rPr lang="es-MX" sz="2200" dirty="0" err="1">
                <a:solidFill>
                  <a:prstClr val="black"/>
                </a:solidFill>
                <a:latin typeface="Arial Narrow" pitchFamily="34" charset="0"/>
              </a:rPr>
              <a:t>process</a:t>
            </a:r>
            <a:r>
              <a:rPr lang="es-MX" sz="2200" dirty="0">
                <a:solidFill>
                  <a:prstClr val="black"/>
                </a:solidFill>
                <a:latin typeface="Arial Narrow" pitchFamily="34" charset="0"/>
              </a:rPr>
              <a:t> </a:t>
            </a:r>
            <a:r>
              <a:rPr lang="es-MX" sz="2200" dirty="0" err="1">
                <a:solidFill>
                  <a:prstClr val="black"/>
                </a:solidFill>
                <a:latin typeface="Arial Narrow" pitchFamily="34" charset="0"/>
              </a:rPr>
              <a:t>is</a:t>
            </a:r>
            <a:r>
              <a:rPr lang="es-MX" sz="2200" dirty="0">
                <a:solidFill>
                  <a:prstClr val="black"/>
                </a:solidFill>
                <a:latin typeface="Arial Narrow" pitchFamily="34" charset="0"/>
              </a:rPr>
              <a:t> </a:t>
            </a:r>
            <a:r>
              <a:rPr lang="es-MX" sz="2200" dirty="0" err="1">
                <a:solidFill>
                  <a:prstClr val="black"/>
                </a:solidFill>
                <a:latin typeface="Arial Narrow" pitchFamily="34" charset="0"/>
              </a:rPr>
              <a:t>delayed</a:t>
            </a:r>
            <a:r>
              <a:rPr lang="es-MX" sz="2200" dirty="0">
                <a:solidFill>
                  <a:prstClr val="black"/>
                </a:solidFill>
                <a:latin typeface="Arial Narrow" pitchFamily="34" charset="0"/>
              </a:rPr>
              <a:t> </a:t>
            </a:r>
            <a:r>
              <a:rPr lang="es-MX" sz="2200" dirty="0" err="1">
                <a:solidFill>
                  <a:prstClr val="black"/>
                </a:solidFill>
                <a:latin typeface="Arial Narrow" pitchFamily="34" charset="0"/>
              </a:rPr>
              <a:t>it</a:t>
            </a:r>
            <a:r>
              <a:rPr lang="es-MX" sz="2200" dirty="0">
                <a:solidFill>
                  <a:prstClr val="black"/>
                </a:solidFill>
                <a:latin typeface="Arial Narrow" pitchFamily="34" charset="0"/>
              </a:rPr>
              <a:t> has a </a:t>
            </a:r>
            <a:r>
              <a:rPr lang="es-MX" sz="2200" dirty="0" err="1">
                <a:solidFill>
                  <a:prstClr val="black"/>
                </a:solidFill>
                <a:latin typeface="Arial Narrow" pitchFamily="34" charset="0"/>
              </a:rPr>
              <a:t>cost</a:t>
            </a:r>
            <a:r>
              <a:rPr lang="es-MX" sz="2200" dirty="0">
                <a:solidFill>
                  <a:prstClr val="black"/>
                </a:solidFill>
                <a:latin typeface="Arial Narrow" pitchFamily="34" charset="0"/>
              </a:rPr>
              <a:t> </a:t>
            </a:r>
            <a:r>
              <a:rPr lang="es-MX" sz="2200" dirty="0" err="1">
                <a:solidFill>
                  <a:prstClr val="black"/>
                </a:solidFill>
                <a:latin typeface="Arial Narrow" pitchFamily="34" charset="0"/>
              </a:rPr>
              <a:t>between</a:t>
            </a:r>
            <a:r>
              <a:rPr lang="es-MX" sz="2200" dirty="0">
                <a:solidFill>
                  <a:prstClr val="black"/>
                </a:solidFill>
                <a:latin typeface="Arial Narrow" pitchFamily="34" charset="0"/>
              </a:rPr>
              <a:t> $50,000 and $60,000 </a:t>
            </a:r>
            <a:r>
              <a:rPr lang="es-MX" sz="2200" dirty="0" smtClean="0">
                <a:solidFill>
                  <a:prstClr val="black"/>
                </a:solidFill>
                <a:latin typeface="Arial Narrow" pitchFamily="34" charset="0"/>
              </a:rPr>
              <a:t>pesos </a:t>
            </a:r>
            <a:r>
              <a:rPr lang="es-MX" sz="2200" dirty="0" err="1">
                <a:solidFill>
                  <a:prstClr val="black"/>
                </a:solidFill>
                <a:latin typeface="Arial Narrow" pitchFamily="34" charset="0"/>
              </a:rPr>
              <a:t>for</a:t>
            </a:r>
            <a:r>
              <a:rPr lang="es-MX" sz="2200" dirty="0">
                <a:solidFill>
                  <a:prstClr val="black"/>
                </a:solidFill>
                <a:latin typeface="Arial Narrow" pitchFamily="34" charset="0"/>
              </a:rPr>
              <a:t> </a:t>
            </a:r>
            <a:r>
              <a:rPr lang="es-MX" sz="2200" dirty="0" err="1">
                <a:solidFill>
                  <a:prstClr val="black"/>
                </a:solidFill>
                <a:latin typeface="Arial Narrow" pitchFamily="34" charset="0"/>
              </a:rPr>
              <a:t>the</a:t>
            </a:r>
            <a:r>
              <a:rPr lang="es-MX" sz="2200" dirty="0">
                <a:solidFill>
                  <a:prstClr val="black"/>
                </a:solidFill>
                <a:latin typeface="Arial Narrow" pitchFamily="34" charset="0"/>
              </a:rPr>
              <a:t> </a:t>
            </a:r>
            <a:r>
              <a:rPr lang="es-MX" sz="2200" dirty="0" err="1">
                <a:solidFill>
                  <a:prstClr val="black"/>
                </a:solidFill>
                <a:latin typeface="Arial Narrow" pitchFamily="34" charset="0"/>
              </a:rPr>
              <a:t>industry</a:t>
            </a:r>
            <a:r>
              <a:rPr lang="es-MX" sz="2200" dirty="0">
                <a:solidFill>
                  <a:prstClr val="black"/>
                </a:solidFill>
                <a:latin typeface="Arial Narrow" pitchFamily="34" charset="0"/>
              </a:rPr>
              <a:t>.</a:t>
            </a:r>
          </a:p>
        </p:txBody>
      </p:sp>
      <p:sp>
        <p:nvSpPr>
          <p:cNvPr id="6" name="1 Título"/>
          <p:cNvSpPr txBox="1">
            <a:spLocks/>
          </p:cNvSpPr>
          <p:nvPr/>
        </p:nvSpPr>
        <p:spPr bwMode="auto">
          <a:xfrm>
            <a:off x="251520" y="1124744"/>
            <a:ext cx="8423920" cy="863600"/>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fontAlgn="auto" hangingPunct="1">
              <a:spcAft>
                <a:spcPts val="0"/>
              </a:spcAft>
              <a:defRPr/>
            </a:pPr>
            <a:r>
              <a:rPr lang="es-MX" sz="2200" b="1" dirty="0" err="1" smtClean="0">
                <a:solidFill>
                  <a:prstClr val="black"/>
                </a:solidFill>
                <a:latin typeface="Arial Narrow" pitchFamily="34" charset="0"/>
              </a:rPr>
              <a:t>Increasing</a:t>
            </a:r>
            <a:r>
              <a:rPr lang="es-MX" sz="2200" b="1" dirty="0" smtClean="0">
                <a:solidFill>
                  <a:prstClr val="black"/>
                </a:solidFill>
                <a:latin typeface="Arial Narrow" pitchFamily="34" charset="0"/>
              </a:rPr>
              <a:t> Access: </a:t>
            </a:r>
            <a:r>
              <a:rPr lang="es-MX" sz="2200" b="1" dirty="0" err="1" smtClean="0">
                <a:solidFill>
                  <a:prstClr val="black"/>
                </a:solidFill>
                <a:latin typeface="Arial Narrow" pitchFamily="34" charset="0"/>
              </a:rPr>
              <a:t>Recognition</a:t>
            </a:r>
            <a:r>
              <a:rPr lang="es-MX" sz="2200" b="1" dirty="0" smtClean="0">
                <a:solidFill>
                  <a:prstClr val="black"/>
                </a:solidFill>
                <a:latin typeface="Arial Narrow" pitchFamily="34" charset="0"/>
              </a:rPr>
              <a:t> </a:t>
            </a:r>
            <a:r>
              <a:rPr lang="es-MX" sz="2200" b="1" dirty="0">
                <a:solidFill>
                  <a:prstClr val="black"/>
                </a:solidFill>
                <a:latin typeface="Arial Narrow" pitchFamily="34" charset="0"/>
              </a:rPr>
              <a:t>of </a:t>
            </a:r>
            <a:r>
              <a:rPr lang="es-MX" sz="2200" b="1" dirty="0" err="1">
                <a:solidFill>
                  <a:prstClr val="black"/>
                </a:solidFill>
                <a:latin typeface="Arial Narrow" pitchFamily="34" charset="0"/>
              </a:rPr>
              <a:t>Certificates</a:t>
            </a:r>
            <a:r>
              <a:rPr lang="es-MX" sz="2200" b="1" dirty="0">
                <a:solidFill>
                  <a:prstClr val="black"/>
                </a:solidFill>
                <a:latin typeface="Arial Narrow" pitchFamily="34" charset="0"/>
              </a:rPr>
              <a:t> of </a:t>
            </a:r>
            <a:r>
              <a:rPr lang="es-MX" sz="2200" b="1" dirty="0" err="1">
                <a:solidFill>
                  <a:prstClr val="black"/>
                </a:solidFill>
                <a:latin typeface="Arial Narrow" pitchFamily="34" charset="0"/>
              </a:rPr>
              <a:t>Good</a:t>
            </a:r>
            <a:r>
              <a:rPr lang="es-MX" sz="2200" b="1" dirty="0">
                <a:solidFill>
                  <a:prstClr val="black"/>
                </a:solidFill>
                <a:latin typeface="Arial Narrow" pitchFamily="34" charset="0"/>
              </a:rPr>
              <a:t> </a:t>
            </a:r>
            <a:r>
              <a:rPr lang="es-MX" sz="2200" b="1" dirty="0" err="1">
                <a:solidFill>
                  <a:prstClr val="black"/>
                </a:solidFill>
                <a:latin typeface="Arial Narrow" pitchFamily="34" charset="0"/>
              </a:rPr>
              <a:t>Manufacturing</a:t>
            </a:r>
            <a:r>
              <a:rPr lang="es-MX" sz="2200" b="1" dirty="0">
                <a:solidFill>
                  <a:prstClr val="black"/>
                </a:solidFill>
                <a:latin typeface="Arial Narrow" pitchFamily="34" charset="0"/>
              </a:rPr>
              <a:t> </a:t>
            </a:r>
            <a:r>
              <a:rPr lang="es-MX" sz="2200" b="1" dirty="0" err="1" smtClean="0">
                <a:solidFill>
                  <a:prstClr val="black"/>
                </a:solidFill>
                <a:latin typeface="Arial Narrow" pitchFamily="34" charset="0"/>
              </a:rPr>
              <a:t>Practices</a:t>
            </a:r>
            <a:r>
              <a:rPr lang="es-MX" sz="2200" b="1" dirty="0" smtClean="0">
                <a:solidFill>
                  <a:prstClr val="black"/>
                </a:solidFill>
                <a:latin typeface="Arial Narrow" pitchFamily="34" charset="0"/>
              </a:rPr>
              <a:t>. </a:t>
            </a:r>
            <a:r>
              <a:rPr lang="es-MX" sz="2200" b="1" dirty="0" err="1" smtClean="0">
                <a:solidFill>
                  <a:prstClr val="black"/>
                </a:solidFill>
                <a:latin typeface="Arial Narrow" pitchFamily="34" charset="0"/>
              </a:rPr>
              <a:t>Savings</a:t>
            </a:r>
            <a:r>
              <a:rPr lang="es-MX" sz="2200" b="1" dirty="0" smtClean="0">
                <a:solidFill>
                  <a:prstClr val="black"/>
                </a:solidFill>
                <a:latin typeface="Arial Narrow" pitchFamily="34" charset="0"/>
              </a:rPr>
              <a:t> </a:t>
            </a:r>
            <a:r>
              <a:rPr lang="es-MX" sz="2200" b="1" dirty="0" err="1">
                <a:solidFill>
                  <a:prstClr val="black"/>
                </a:solidFill>
                <a:latin typeface="Arial Narrow" pitchFamily="34" charset="0"/>
              </a:rPr>
              <a:t>derived</a:t>
            </a:r>
            <a:r>
              <a:rPr lang="es-MX" sz="2200" b="1" dirty="0">
                <a:solidFill>
                  <a:prstClr val="black"/>
                </a:solidFill>
                <a:latin typeface="Arial Narrow" pitchFamily="34" charset="0"/>
              </a:rPr>
              <a:t> </a:t>
            </a:r>
            <a:r>
              <a:rPr lang="es-MX" sz="2200" b="1" dirty="0" err="1">
                <a:solidFill>
                  <a:prstClr val="black"/>
                </a:solidFill>
                <a:latin typeface="Arial Narrow" pitchFamily="34" charset="0"/>
              </a:rPr>
              <a:t>from</a:t>
            </a:r>
            <a:r>
              <a:rPr lang="es-MX" sz="2200" b="1" dirty="0">
                <a:solidFill>
                  <a:prstClr val="black"/>
                </a:solidFill>
                <a:latin typeface="Arial Narrow" pitchFamily="34" charset="0"/>
              </a:rPr>
              <a:t> </a:t>
            </a:r>
            <a:r>
              <a:rPr lang="es-MX" sz="2200" b="1" dirty="0" err="1">
                <a:solidFill>
                  <a:prstClr val="black"/>
                </a:solidFill>
                <a:latin typeface="Arial Narrow" pitchFamily="34" charset="0"/>
              </a:rPr>
              <a:t>the</a:t>
            </a:r>
            <a:r>
              <a:rPr lang="es-MX" sz="2200" b="1" dirty="0">
                <a:solidFill>
                  <a:prstClr val="black"/>
                </a:solidFill>
                <a:latin typeface="Arial Narrow" pitchFamily="34" charset="0"/>
              </a:rPr>
              <a:t> </a:t>
            </a:r>
            <a:r>
              <a:rPr lang="es-MX" sz="2200" b="1" dirty="0" err="1">
                <a:solidFill>
                  <a:prstClr val="black"/>
                </a:solidFill>
                <a:latin typeface="Arial Narrow" pitchFamily="34" charset="0"/>
              </a:rPr>
              <a:t>measure</a:t>
            </a:r>
            <a:endParaRPr lang="es-MX" sz="2200" b="1" dirty="0">
              <a:solidFill>
                <a:prstClr val="black"/>
              </a:solidFill>
              <a:latin typeface="Arial Narrow" pitchFamily="34" charset="0"/>
            </a:endParaRPr>
          </a:p>
        </p:txBody>
      </p:sp>
    </p:spTree>
    <p:extLst>
      <p:ext uri="{BB962C8B-B14F-4D97-AF65-F5344CB8AC3E}">
        <p14:creationId xmlns:p14="http://schemas.microsoft.com/office/powerpoint/2010/main" val="16978258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124744"/>
            <a:ext cx="8892480" cy="400110"/>
          </a:xfrm>
          <a:prstGeom prst="rect">
            <a:avLst/>
          </a:prstGeom>
          <a:noFill/>
        </p:spPr>
        <p:txBody>
          <a:bodyPr wrap="square" rtlCol="0">
            <a:spAutoFit/>
          </a:bodyPr>
          <a:lstStyle/>
          <a:p>
            <a:r>
              <a:rPr lang="en-US" sz="2000" b="1" dirty="0" smtClean="0">
                <a:solidFill>
                  <a:prstClr val="black"/>
                </a:solidFill>
                <a:latin typeface="Arial Narrow" pitchFamily="34" charset="0"/>
              </a:rPr>
              <a:t>Increasing Access: Issuance of Registrations through Equivalence Agreements</a:t>
            </a:r>
            <a:endParaRPr lang="en-US" sz="2000" b="1" dirty="0">
              <a:solidFill>
                <a:prstClr val="black"/>
              </a:solidFill>
              <a:latin typeface="Arial Narrow"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308725586"/>
              </p:ext>
            </p:extLst>
          </p:nvPr>
        </p:nvGraphicFramePr>
        <p:xfrm>
          <a:off x="683568" y="2589005"/>
          <a:ext cx="7992888" cy="3546331"/>
        </p:xfrm>
        <a:graphic>
          <a:graphicData uri="http://schemas.openxmlformats.org/drawingml/2006/table">
            <a:tbl>
              <a:tblPr firstRow="1" bandRow="1">
                <a:tableStyleId>{616DA210-FB5B-4158-B5E0-FEB733F419BA}</a:tableStyleId>
              </a:tblPr>
              <a:tblGrid>
                <a:gridCol w="4032448"/>
                <a:gridCol w="3960440"/>
              </a:tblGrid>
              <a:tr h="408579">
                <a:tc>
                  <a:txBody>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u="none" strike="noStrike" kern="1200" cap="none" spc="0" normalizeH="0" baseline="0" noProof="0" dirty="0" smtClean="0">
                          <a:ln>
                            <a:noFill/>
                          </a:ln>
                          <a:effectLst/>
                          <a:uLnTx/>
                          <a:uFillTx/>
                          <a:latin typeface="Arial Narrow" pitchFamily="34" charset="0"/>
                        </a:rPr>
                        <a:t>Received Applications</a:t>
                      </a:r>
                      <a:endParaRPr lang="en-US" sz="1600" b="1" noProof="0" dirty="0">
                        <a:latin typeface="Arial Narrow" pitchFamily="34" charset="0"/>
                      </a:endParaRPr>
                    </a:p>
                  </a:txBody>
                  <a:tcPr anchor="ctr"/>
                </a:tc>
                <a:tc>
                  <a:txBody>
                    <a:bodyPr/>
                    <a:lstStyle/>
                    <a:p>
                      <a:pPr algn="ctr"/>
                      <a:r>
                        <a:rPr kumimoji="0" lang="en-US" sz="1600" b="1" u="none" strike="noStrike" kern="1200" cap="none" spc="0" normalizeH="0" baseline="0" noProof="0" dirty="0" smtClean="0">
                          <a:ln>
                            <a:noFill/>
                          </a:ln>
                          <a:effectLst/>
                          <a:uLnTx/>
                          <a:uFillTx/>
                          <a:latin typeface="Arial Narrow" pitchFamily="34" charset="0"/>
                        </a:rPr>
                        <a:t>3,811</a:t>
                      </a:r>
                      <a:endParaRPr lang="en-US" sz="1600" b="1" noProof="0" dirty="0">
                        <a:latin typeface="Arial Narrow" pitchFamily="34" charset="0"/>
                      </a:endParaRPr>
                    </a:p>
                  </a:txBody>
                  <a:tcPr anchor="ctr"/>
                </a:tc>
              </a:tr>
              <a:tr h="793738">
                <a:tc>
                  <a:txBody>
                    <a:bodyPr/>
                    <a:lstStyle/>
                    <a:p>
                      <a:r>
                        <a:rPr kumimoji="0" lang="en-US" sz="1600" b="1" u="none" strike="noStrike" kern="1200" cap="none" spc="0" normalizeH="0" baseline="0" noProof="0" dirty="0" smtClean="0">
                          <a:ln>
                            <a:noFill/>
                          </a:ln>
                          <a:effectLst/>
                          <a:uLnTx/>
                          <a:uFillTx/>
                          <a:latin typeface="Arial Narrow" pitchFamily="34" charset="0"/>
                        </a:rPr>
                        <a:t>Market Value of the applications</a:t>
                      </a:r>
                      <a:endParaRPr lang="en-US" sz="1600" b="1" noProof="0" dirty="0">
                        <a:latin typeface="Arial Narrow"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u="none" strike="noStrike" kern="1200" cap="none" spc="0" normalizeH="0" baseline="0" noProof="0" dirty="0" smtClean="0">
                          <a:ln>
                            <a:noFill/>
                          </a:ln>
                          <a:effectLst/>
                          <a:uLnTx/>
                          <a:uFillTx/>
                          <a:latin typeface="Arial Narrow" pitchFamily="34" charset="0"/>
                        </a:rPr>
                        <a:t>353 million dollars in the Mexican market</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u="none" strike="noStrike" kern="1200" cap="none" spc="0" normalizeH="0" baseline="0" noProof="0" dirty="0" smtClean="0">
                          <a:ln>
                            <a:noFill/>
                          </a:ln>
                          <a:effectLst/>
                          <a:uLnTx/>
                          <a:uFillTx/>
                          <a:latin typeface="Arial Narrow" pitchFamily="34" charset="0"/>
                        </a:rPr>
                        <a:t>(1.2 million pesos each registration).</a:t>
                      </a:r>
                    </a:p>
                  </a:txBody>
                  <a:tcPr anchor="ctr"/>
                </a:tc>
              </a:tr>
              <a:tr h="588998">
                <a:tc>
                  <a:txBody>
                    <a:bodyPr/>
                    <a:lstStyle/>
                    <a:p>
                      <a:r>
                        <a:rPr lang="en-US" sz="1600" b="1" noProof="0" smtClean="0">
                          <a:latin typeface="Arial Narrow" pitchFamily="34" charset="0"/>
                        </a:rPr>
                        <a:t>Reduction in the Regulatory Burden</a:t>
                      </a:r>
                      <a:endParaRPr lang="en-US" sz="1600" b="1" noProof="0">
                        <a:latin typeface="Arial Narrow" pitchFamily="34" charset="0"/>
                      </a:endParaRPr>
                    </a:p>
                  </a:txBody>
                  <a:tcPr anchor="ctr"/>
                </a:tc>
                <a:tc>
                  <a:txBody>
                    <a:bodyPr/>
                    <a:lstStyle/>
                    <a:p>
                      <a:pPr algn="ctr"/>
                      <a:r>
                        <a:rPr lang="en-US" sz="1600" b="1" noProof="0" dirty="0" smtClean="0">
                          <a:latin typeface="Arial Narrow" pitchFamily="34" charset="0"/>
                        </a:rPr>
                        <a:t>40%</a:t>
                      </a:r>
                      <a:endParaRPr lang="en-US" sz="1600" b="1" noProof="0" dirty="0">
                        <a:latin typeface="Arial Narrow" pitchFamily="34" charset="0"/>
                      </a:endParaRPr>
                    </a:p>
                  </a:txBody>
                  <a:tcPr anchor="ctr"/>
                </a:tc>
              </a:tr>
              <a:tr h="588998">
                <a:tc>
                  <a:txBody>
                    <a:bodyPr/>
                    <a:lstStyle/>
                    <a:p>
                      <a:r>
                        <a:rPr lang="en-US" sz="1600" b="1" kern="1200" noProof="0" smtClean="0">
                          <a:latin typeface="Arial Narrow" pitchFamily="34" charset="0"/>
                        </a:rPr>
                        <a:t>Approved Applications</a:t>
                      </a:r>
                      <a:endParaRPr lang="en-US" sz="1600" b="1" kern="1200" noProof="0">
                        <a:solidFill>
                          <a:schemeClr val="tx1"/>
                        </a:solidFill>
                        <a:latin typeface="Arial Narrow" pitchFamily="34" charset="0"/>
                        <a:ea typeface="+mn-ea"/>
                        <a:cs typeface="+mn-cs"/>
                      </a:endParaRPr>
                    </a:p>
                  </a:txBody>
                  <a:tcPr anchor="ctr"/>
                </a:tc>
                <a:tc>
                  <a:txBody>
                    <a:bodyPr/>
                    <a:lstStyle/>
                    <a:p>
                      <a:pPr algn="ctr"/>
                      <a:r>
                        <a:rPr lang="en-US" sz="1600" b="1" noProof="0" dirty="0" smtClean="0">
                          <a:latin typeface="Arial Narrow" pitchFamily="34" charset="0"/>
                        </a:rPr>
                        <a:t>64% from FDA</a:t>
                      </a:r>
                    </a:p>
                    <a:p>
                      <a:pPr algn="ctr"/>
                      <a:r>
                        <a:rPr lang="en-US" sz="1600" b="1" noProof="0" dirty="0" smtClean="0">
                          <a:latin typeface="Arial Narrow" pitchFamily="34" charset="0"/>
                        </a:rPr>
                        <a:t>33% from Health Canada</a:t>
                      </a:r>
                    </a:p>
                    <a:p>
                      <a:pPr algn="ctr"/>
                      <a:r>
                        <a:rPr lang="en-US" sz="1600" b="1" noProof="0" dirty="0" smtClean="0">
                          <a:latin typeface="Arial Narrow" pitchFamily="34" charset="0"/>
                        </a:rPr>
                        <a:t>3% from Japan</a:t>
                      </a:r>
                      <a:endParaRPr lang="en-US" sz="1600" b="1" noProof="0" dirty="0">
                        <a:latin typeface="Arial Narrow" pitchFamily="34" charset="0"/>
                      </a:endParaRPr>
                    </a:p>
                  </a:txBody>
                  <a:tcPr anchor="ctr"/>
                </a:tc>
              </a:tr>
              <a:tr h="932056">
                <a:tc>
                  <a:txBody>
                    <a:bodyPr/>
                    <a:lstStyle/>
                    <a:p>
                      <a:pPr marL="0" algn="l" defTabSz="914400" rtl="0" eaLnBrk="1" latinLnBrk="0" hangingPunct="1"/>
                      <a:r>
                        <a:rPr lang="en-US" sz="1600" b="1" kern="1200" noProof="0" smtClean="0">
                          <a:latin typeface="Arial Narrow" pitchFamily="34" charset="0"/>
                        </a:rPr>
                        <a:t>The Incoming Applications Correspond</a:t>
                      </a:r>
                      <a:r>
                        <a:rPr lang="en-US" sz="1600" b="1" kern="1200" baseline="0" noProof="0" smtClean="0">
                          <a:latin typeface="Arial Narrow" pitchFamily="34" charset="0"/>
                        </a:rPr>
                        <a:t> to:</a:t>
                      </a:r>
                      <a:endParaRPr lang="en-US" sz="1600" b="1" kern="1200" noProof="0" smtClean="0">
                        <a:latin typeface="Arial Narrow" pitchFamily="34" charset="0"/>
                      </a:endParaRPr>
                    </a:p>
                    <a:p>
                      <a:pPr marL="0" algn="l" defTabSz="914400" rtl="0" eaLnBrk="1" latinLnBrk="0" hangingPunct="1"/>
                      <a:r>
                        <a:rPr lang="en-US" sz="1600" b="1" kern="1200" noProof="0" smtClean="0">
                          <a:latin typeface="Arial Narrow" pitchFamily="34" charset="0"/>
                        </a:rPr>
                        <a:t>(Medical Devices)</a:t>
                      </a:r>
                      <a:endParaRPr lang="en-US" sz="1600" b="1" kern="1200" noProof="0">
                        <a:solidFill>
                          <a:schemeClr val="tx1"/>
                        </a:solidFill>
                        <a:latin typeface="Arial Narrow" pitchFamily="34" charset="0"/>
                        <a:ea typeface="+mn-ea"/>
                        <a:cs typeface="+mn-cs"/>
                      </a:endParaRPr>
                    </a:p>
                  </a:txBody>
                  <a:tcPr anchor="ctr"/>
                </a:tc>
                <a:tc>
                  <a:txBody>
                    <a:bodyPr/>
                    <a:lstStyle/>
                    <a:p>
                      <a:pPr algn="ctr"/>
                      <a:r>
                        <a:rPr lang="en-US" sz="1600" b="1" noProof="0" dirty="0" smtClean="0">
                          <a:latin typeface="Arial Narrow" pitchFamily="34" charset="0"/>
                        </a:rPr>
                        <a:t>35% Class 1</a:t>
                      </a:r>
                    </a:p>
                    <a:p>
                      <a:pPr algn="ctr"/>
                      <a:r>
                        <a:rPr lang="en-US" sz="1600" b="1" noProof="0" dirty="0" smtClean="0">
                          <a:latin typeface="Arial Narrow" pitchFamily="34" charset="0"/>
                        </a:rPr>
                        <a:t>38% Class 2</a:t>
                      </a:r>
                    </a:p>
                    <a:p>
                      <a:pPr algn="ctr"/>
                      <a:r>
                        <a:rPr lang="en-US" sz="1600" b="1" noProof="0" dirty="0" smtClean="0">
                          <a:latin typeface="Arial Narrow" pitchFamily="34" charset="0"/>
                        </a:rPr>
                        <a:t>27% Class 3</a:t>
                      </a:r>
                    </a:p>
                  </a:txBody>
                  <a:tcPr anchor="ctr"/>
                </a:tc>
              </a:tr>
            </a:tbl>
          </a:graphicData>
        </a:graphic>
      </p:graphicFrame>
      <p:sp>
        <p:nvSpPr>
          <p:cNvPr id="4" name="3 Rectángulo"/>
          <p:cNvSpPr/>
          <p:nvPr/>
        </p:nvSpPr>
        <p:spPr>
          <a:xfrm>
            <a:off x="395536" y="1484784"/>
            <a:ext cx="8280920" cy="1015663"/>
          </a:xfrm>
          <a:prstGeom prst="rect">
            <a:avLst/>
          </a:prstGeom>
        </p:spPr>
        <p:txBody>
          <a:bodyPr wrap="square">
            <a:spAutoFit/>
          </a:bodyPr>
          <a:lstStyle/>
          <a:p>
            <a:pPr marL="342900" indent="-342900" algn="just">
              <a:buFont typeface="Arial" pitchFamily="34" charset="0"/>
              <a:buChar char="•"/>
            </a:pPr>
            <a:r>
              <a:rPr lang="en-US" sz="2000" dirty="0" smtClean="0">
                <a:solidFill>
                  <a:prstClr val="black"/>
                </a:solidFill>
                <a:latin typeface="Arial Narrow" pitchFamily="34" charset="0"/>
              </a:rPr>
              <a:t>The scheme is based upon the recognition of the registrations issued by FDA, Health Canada, and Japan for medical devices of any class and COFEPRIS will issue the corresponding registration in a maximum period of 30 working days.</a:t>
            </a:r>
            <a:endParaRPr lang="en-US" sz="2000" dirty="0">
              <a:solidFill>
                <a:prstClr val="black"/>
              </a:solidFill>
              <a:latin typeface="Arial Narrow" pitchFamily="34" charset="0"/>
            </a:endParaRPr>
          </a:p>
        </p:txBody>
      </p:sp>
      <p:sp>
        <p:nvSpPr>
          <p:cNvPr id="5" name="4 Rectángulo"/>
          <p:cNvSpPr/>
          <p:nvPr/>
        </p:nvSpPr>
        <p:spPr>
          <a:xfrm>
            <a:off x="95739" y="6189405"/>
            <a:ext cx="8508709" cy="400110"/>
          </a:xfrm>
          <a:prstGeom prst="rect">
            <a:avLst/>
          </a:prstGeom>
        </p:spPr>
        <p:txBody>
          <a:bodyPr wrap="square">
            <a:spAutoFit/>
          </a:bodyPr>
          <a:lstStyle/>
          <a:p>
            <a:pPr marL="342900" indent="-342900" algn="just">
              <a:buFont typeface="Arial" pitchFamily="34" charset="0"/>
              <a:buChar char="•"/>
            </a:pPr>
            <a:r>
              <a:rPr lang="en-US" sz="2000" dirty="0" smtClean="0">
                <a:solidFill>
                  <a:prstClr val="black"/>
                </a:solidFill>
                <a:latin typeface="Arial Narrow" pitchFamily="34" charset="0"/>
              </a:rPr>
              <a:t>To this date </a:t>
            </a:r>
            <a:r>
              <a:rPr lang="en-US" sz="2000" b="1" dirty="0" smtClean="0">
                <a:solidFill>
                  <a:prstClr val="black"/>
                </a:solidFill>
                <a:latin typeface="Arial Narrow" pitchFamily="34" charset="0"/>
              </a:rPr>
              <a:t>2,947 </a:t>
            </a:r>
            <a:r>
              <a:rPr lang="en-US" sz="2000" dirty="0" smtClean="0">
                <a:solidFill>
                  <a:prstClr val="black"/>
                </a:solidFill>
                <a:latin typeface="Arial Narrow" pitchFamily="34" charset="0"/>
              </a:rPr>
              <a:t>sanitary registrations have been approved by COFEPRIS.</a:t>
            </a:r>
          </a:p>
        </p:txBody>
      </p:sp>
    </p:spTree>
    <p:extLst>
      <p:ext uri="{BB962C8B-B14F-4D97-AF65-F5344CB8AC3E}">
        <p14:creationId xmlns:p14="http://schemas.microsoft.com/office/powerpoint/2010/main" val="25419399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46856" y="3030483"/>
            <a:ext cx="8229600" cy="1143000"/>
          </a:xfrm>
          <a:prstGeom prst="rect">
            <a:avLst/>
          </a:prstGeom>
          <a:noFill/>
          <a:ln w="9525">
            <a:solidFill>
              <a:srgbClr val="FF9900">
                <a:alpha val="61176"/>
              </a:srgb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s-ES" sz="3800" dirty="0" smtClean="0">
                <a:solidFill>
                  <a:prstClr val="black"/>
                </a:solidFill>
                <a:latin typeface="Arial Narrow" pitchFamily="34" charset="0"/>
              </a:rPr>
              <a:t>I. COFEPRIS and </a:t>
            </a:r>
            <a:r>
              <a:rPr lang="es-ES" sz="3800" dirty="0" err="1" smtClean="0">
                <a:solidFill>
                  <a:prstClr val="black"/>
                </a:solidFill>
                <a:latin typeface="Arial Narrow" pitchFamily="34" charset="0"/>
              </a:rPr>
              <a:t>the</a:t>
            </a:r>
            <a:r>
              <a:rPr lang="es-ES" sz="3800" dirty="0" smtClean="0">
                <a:solidFill>
                  <a:prstClr val="black"/>
                </a:solidFill>
                <a:latin typeface="Arial Narrow" pitchFamily="34" charset="0"/>
              </a:rPr>
              <a:t> Economy</a:t>
            </a:r>
          </a:p>
        </p:txBody>
      </p:sp>
    </p:spTree>
    <p:extLst>
      <p:ext uri="{BB962C8B-B14F-4D97-AF65-F5344CB8AC3E}">
        <p14:creationId xmlns:p14="http://schemas.microsoft.com/office/powerpoint/2010/main" val="3787856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a:xfrm>
            <a:off x="6902896" y="5588427"/>
            <a:ext cx="2133600" cy="365125"/>
          </a:xfrm>
        </p:spPr>
        <p:txBody>
          <a:bodyPr/>
          <a:lstStyle/>
          <a:p>
            <a:fld id="{2F5BE55B-8488-4DAB-8665-BE62DB130025}" type="slidenum">
              <a:rPr lang="es-MX" smtClean="0">
                <a:solidFill>
                  <a:prstClr val="black">
                    <a:tint val="75000"/>
                  </a:prstClr>
                </a:solidFill>
              </a:rPr>
              <a:pPr/>
              <a:t>30</a:t>
            </a:fld>
            <a:endParaRPr lang="es-MX">
              <a:solidFill>
                <a:prstClr val="black">
                  <a:tint val="75000"/>
                </a:prstClr>
              </a:solidFill>
            </a:endParaRPr>
          </a:p>
        </p:txBody>
      </p:sp>
      <p:sp>
        <p:nvSpPr>
          <p:cNvPr id="2" name="1 CuadroTexto"/>
          <p:cNvSpPr txBox="1"/>
          <p:nvPr/>
        </p:nvSpPr>
        <p:spPr>
          <a:xfrm>
            <a:off x="251520" y="1640994"/>
            <a:ext cx="8640960" cy="707886"/>
          </a:xfrm>
          <a:prstGeom prst="rect">
            <a:avLst/>
          </a:prstGeom>
          <a:noFill/>
        </p:spPr>
        <p:txBody>
          <a:bodyPr wrap="square" rtlCol="0">
            <a:spAutoFit/>
          </a:bodyPr>
          <a:lstStyle/>
          <a:p>
            <a:pPr marL="285750" indent="-285750" algn="just">
              <a:buFont typeface="Arial" pitchFamily="34" charset="0"/>
              <a:buChar char="•"/>
            </a:pPr>
            <a:r>
              <a:rPr lang="es-MX" sz="2000" dirty="0" err="1" smtClean="0">
                <a:solidFill>
                  <a:prstClr val="black"/>
                </a:solidFill>
                <a:latin typeface="Arial Narrow" pitchFamily="34" charset="0"/>
              </a:rPr>
              <a:t>Sanitary</a:t>
            </a:r>
            <a:r>
              <a:rPr lang="es-MX" sz="2000" dirty="0" smtClean="0">
                <a:solidFill>
                  <a:prstClr val="black"/>
                </a:solidFill>
                <a:latin typeface="Arial Narrow" pitchFamily="34" charset="0"/>
              </a:rPr>
              <a:t> </a:t>
            </a:r>
            <a:r>
              <a:rPr lang="es-MX" sz="2000" dirty="0" err="1" smtClean="0">
                <a:solidFill>
                  <a:prstClr val="black"/>
                </a:solidFill>
                <a:latin typeface="Arial Narrow" pitchFamily="34" charset="0"/>
              </a:rPr>
              <a:t>registrations</a:t>
            </a:r>
            <a:r>
              <a:rPr lang="es-MX" sz="2000" dirty="0">
                <a:solidFill>
                  <a:prstClr val="black"/>
                </a:solidFill>
                <a:latin typeface="Arial Narrow" pitchFamily="34" charset="0"/>
              </a:rPr>
              <a:t> </a:t>
            </a:r>
            <a:r>
              <a:rPr lang="es-MX" sz="2000" dirty="0" err="1" smtClean="0">
                <a:solidFill>
                  <a:prstClr val="black"/>
                </a:solidFill>
                <a:latin typeface="Arial Narrow" pitchFamily="34" charset="0"/>
              </a:rPr>
              <a:t>issued</a:t>
            </a:r>
            <a:r>
              <a:rPr lang="es-MX" sz="2000" dirty="0" smtClean="0">
                <a:solidFill>
                  <a:prstClr val="black"/>
                </a:solidFill>
                <a:latin typeface="Arial Narrow" pitchFamily="34" charset="0"/>
              </a:rPr>
              <a:t> </a:t>
            </a:r>
            <a:r>
              <a:rPr lang="es-MX" sz="2000" dirty="0" err="1" smtClean="0">
                <a:solidFill>
                  <a:prstClr val="black"/>
                </a:solidFill>
                <a:latin typeface="Arial Narrow" pitchFamily="34" charset="0"/>
              </a:rPr>
              <a:t>by</a:t>
            </a:r>
            <a:r>
              <a:rPr lang="es-MX" sz="2000" dirty="0" smtClean="0">
                <a:solidFill>
                  <a:prstClr val="black"/>
                </a:solidFill>
                <a:latin typeface="Arial Narrow" pitchFamily="34" charset="0"/>
              </a:rPr>
              <a:t> COFEPRIS are </a:t>
            </a:r>
            <a:r>
              <a:rPr lang="es-MX" sz="2000" dirty="0" err="1" smtClean="0">
                <a:solidFill>
                  <a:prstClr val="black"/>
                </a:solidFill>
                <a:latin typeface="Arial Narrow" pitchFamily="34" charset="0"/>
              </a:rPr>
              <a:t>currently</a:t>
            </a:r>
            <a:r>
              <a:rPr lang="es-MX" sz="2000" dirty="0" smtClean="0">
                <a:solidFill>
                  <a:prstClr val="black"/>
                </a:solidFill>
                <a:latin typeface="Arial Narrow" pitchFamily="34" charset="0"/>
              </a:rPr>
              <a:t> </a:t>
            </a:r>
            <a:r>
              <a:rPr lang="es-MX" sz="2000" dirty="0" err="1" smtClean="0">
                <a:solidFill>
                  <a:prstClr val="black"/>
                </a:solidFill>
                <a:latin typeface="Arial Narrow" pitchFamily="34" charset="0"/>
              </a:rPr>
              <a:t>recognized</a:t>
            </a:r>
            <a:r>
              <a:rPr lang="es-MX" sz="2000" dirty="0" smtClean="0">
                <a:solidFill>
                  <a:prstClr val="black"/>
                </a:solidFill>
                <a:latin typeface="Arial Narrow" pitchFamily="34" charset="0"/>
              </a:rPr>
              <a:t> in 6 </a:t>
            </a:r>
            <a:r>
              <a:rPr lang="es-MX" sz="2000" dirty="0" err="1" smtClean="0">
                <a:solidFill>
                  <a:prstClr val="black"/>
                </a:solidFill>
                <a:latin typeface="Arial Narrow" pitchFamily="34" charset="0"/>
              </a:rPr>
              <a:t>countries</a:t>
            </a:r>
            <a:r>
              <a:rPr lang="es-MX" sz="2000" dirty="0" smtClean="0">
                <a:solidFill>
                  <a:prstClr val="black"/>
                </a:solidFill>
                <a:latin typeface="Arial Narrow" pitchFamily="34" charset="0"/>
              </a:rPr>
              <a:t>:  </a:t>
            </a:r>
            <a:r>
              <a:rPr lang="es-MX" sz="2000" b="1" dirty="0" smtClean="0">
                <a:solidFill>
                  <a:prstClr val="black"/>
                </a:solidFill>
                <a:latin typeface="Arial Narrow" pitchFamily="34" charset="0"/>
              </a:rPr>
              <a:t>Ecuador</a:t>
            </a:r>
            <a:r>
              <a:rPr lang="es-MX" sz="2000" dirty="0" smtClean="0">
                <a:solidFill>
                  <a:prstClr val="black"/>
                </a:solidFill>
                <a:latin typeface="Arial Narrow" pitchFamily="34" charset="0"/>
              </a:rPr>
              <a:t>, </a:t>
            </a:r>
            <a:r>
              <a:rPr lang="es-MX" sz="2000" b="1" dirty="0" smtClean="0">
                <a:solidFill>
                  <a:prstClr val="black"/>
                </a:solidFill>
                <a:latin typeface="Arial Narrow" pitchFamily="34" charset="0"/>
              </a:rPr>
              <a:t>El Salvador</a:t>
            </a:r>
            <a:r>
              <a:rPr lang="es-MX" sz="2000" dirty="0" smtClean="0">
                <a:solidFill>
                  <a:prstClr val="black"/>
                </a:solidFill>
                <a:latin typeface="Arial Narrow" pitchFamily="34" charset="0"/>
              </a:rPr>
              <a:t>, </a:t>
            </a:r>
            <a:r>
              <a:rPr lang="es-MX" sz="2000" b="1" dirty="0" smtClean="0">
                <a:solidFill>
                  <a:prstClr val="black"/>
                </a:solidFill>
                <a:latin typeface="Arial Narrow" pitchFamily="34" charset="0"/>
              </a:rPr>
              <a:t>Colombia</a:t>
            </a:r>
            <a:r>
              <a:rPr lang="es-MX" sz="2000" dirty="0" smtClean="0">
                <a:solidFill>
                  <a:prstClr val="black"/>
                </a:solidFill>
                <a:latin typeface="Arial Narrow" pitchFamily="34" charset="0"/>
              </a:rPr>
              <a:t>, </a:t>
            </a:r>
            <a:r>
              <a:rPr lang="es-MX" sz="2000" b="1" dirty="0" smtClean="0">
                <a:solidFill>
                  <a:prstClr val="black"/>
                </a:solidFill>
                <a:latin typeface="Arial Narrow" pitchFamily="34" charset="0"/>
              </a:rPr>
              <a:t>Chile</a:t>
            </a:r>
            <a:r>
              <a:rPr lang="es-MX" sz="2000" dirty="0" smtClean="0">
                <a:solidFill>
                  <a:prstClr val="black"/>
                </a:solidFill>
                <a:latin typeface="Arial Narrow" pitchFamily="34" charset="0"/>
              </a:rPr>
              <a:t>,</a:t>
            </a:r>
            <a:r>
              <a:rPr lang="es-MX" sz="2000" b="1" dirty="0" smtClean="0">
                <a:solidFill>
                  <a:prstClr val="black"/>
                </a:solidFill>
                <a:latin typeface="Arial Narrow" pitchFamily="34" charset="0"/>
              </a:rPr>
              <a:t> Costa Rica </a:t>
            </a:r>
            <a:r>
              <a:rPr lang="es-MX" sz="2000" dirty="0" smtClean="0">
                <a:solidFill>
                  <a:prstClr val="black"/>
                </a:solidFill>
                <a:latin typeface="Arial Narrow" pitchFamily="34" charset="0"/>
              </a:rPr>
              <a:t>and </a:t>
            </a:r>
            <a:r>
              <a:rPr lang="es-MX" sz="2000" b="1" dirty="0" err="1" smtClean="0">
                <a:solidFill>
                  <a:prstClr val="black"/>
                </a:solidFill>
                <a:latin typeface="Arial Narrow" pitchFamily="34" charset="0"/>
              </a:rPr>
              <a:t>Panama</a:t>
            </a:r>
            <a:r>
              <a:rPr lang="es-MX" sz="2000" dirty="0" smtClean="0">
                <a:solidFill>
                  <a:prstClr val="black"/>
                </a:solidFill>
                <a:latin typeface="Arial Narrow" pitchFamily="34" charset="0"/>
              </a:rPr>
              <a:t>.</a:t>
            </a:r>
          </a:p>
        </p:txBody>
      </p:sp>
      <p:sp>
        <p:nvSpPr>
          <p:cNvPr id="10" name="Rectangle 6"/>
          <p:cNvSpPr>
            <a:spLocks noChangeArrowheads="1"/>
          </p:cNvSpPr>
          <p:nvPr/>
        </p:nvSpPr>
        <p:spPr bwMode="auto">
          <a:xfrm>
            <a:off x="251520" y="1124744"/>
            <a:ext cx="828092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tabLst>
                <a:tab pos="536575" algn="l"/>
              </a:tabLst>
            </a:pPr>
            <a:r>
              <a:rPr lang="es-MX" sz="2000" b="1" dirty="0" err="1" smtClean="0">
                <a:solidFill>
                  <a:prstClr val="black"/>
                </a:solidFill>
                <a:latin typeface="Arial Narrow" pitchFamily="34" charset="0"/>
                <a:cs typeface="Arial" pitchFamily="34" charset="0"/>
              </a:rPr>
              <a:t>Increasing</a:t>
            </a:r>
            <a:r>
              <a:rPr lang="es-MX" sz="2000" b="1" dirty="0" smtClean="0">
                <a:solidFill>
                  <a:prstClr val="black"/>
                </a:solidFill>
                <a:latin typeface="Arial Narrow" pitchFamily="34" charset="0"/>
                <a:cs typeface="Arial" pitchFamily="34" charset="0"/>
              </a:rPr>
              <a:t> Access: </a:t>
            </a:r>
            <a:r>
              <a:rPr lang="es-MX" sz="2000" b="1" dirty="0" err="1" smtClean="0">
                <a:solidFill>
                  <a:prstClr val="black"/>
                </a:solidFill>
                <a:latin typeface="Arial Narrow" pitchFamily="34" charset="0"/>
                <a:cs typeface="Arial" pitchFamily="34" charset="0"/>
              </a:rPr>
              <a:t>Recognition</a:t>
            </a:r>
            <a:r>
              <a:rPr lang="es-MX" sz="2000" b="1" dirty="0" smtClean="0">
                <a:solidFill>
                  <a:prstClr val="black"/>
                </a:solidFill>
                <a:latin typeface="Arial Narrow" pitchFamily="34" charset="0"/>
                <a:cs typeface="Arial" pitchFamily="34" charset="0"/>
              </a:rPr>
              <a:t> of </a:t>
            </a:r>
            <a:r>
              <a:rPr lang="es-MX" sz="2000" b="1" dirty="0" err="1" smtClean="0">
                <a:solidFill>
                  <a:prstClr val="black"/>
                </a:solidFill>
                <a:latin typeface="Arial Narrow" pitchFamily="34" charset="0"/>
                <a:cs typeface="Arial" pitchFamily="34" charset="0"/>
              </a:rPr>
              <a:t>Sanitary</a:t>
            </a:r>
            <a:r>
              <a:rPr lang="es-MX" sz="2000" b="1" dirty="0" smtClean="0">
                <a:solidFill>
                  <a:prstClr val="black"/>
                </a:solidFill>
                <a:latin typeface="Arial Narrow" pitchFamily="34" charset="0"/>
                <a:cs typeface="Arial" pitchFamily="34" charset="0"/>
              </a:rPr>
              <a:t> </a:t>
            </a:r>
            <a:r>
              <a:rPr lang="es-MX" sz="2000" b="1" dirty="0" err="1" smtClean="0">
                <a:solidFill>
                  <a:prstClr val="black"/>
                </a:solidFill>
                <a:latin typeface="Arial Narrow" pitchFamily="34" charset="0"/>
                <a:cs typeface="Arial" pitchFamily="34" charset="0"/>
              </a:rPr>
              <a:t>Registrations</a:t>
            </a:r>
            <a:r>
              <a:rPr lang="es-MX" sz="2000" b="1" dirty="0" smtClean="0">
                <a:solidFill>
                  <a:prstClr val="black"/>
                </a:solidFill>
                <a:latin typeface="Arial Narrow" pitchFamily="34" charset="0"/>
                <a:cs typeface="Arial" pitchFamily="34" charset="0"/>
              </a:rPr>
              <a:t> </a:t>
            </a:r>
            <a:r>
              <a:rPr lang="es-MX" sz="2000" b="1" dirty="0" err="1" smtClean="0">
                <a:solidFill>
                  <a:prstClr val="black"/>
                </a:solidFill>
                <a:latin typeface="Arial Narrow" pitchFamily="34" charset="0"/>
                <a:cs typeface="Arial" pitchFamily="34" charset="0"/>
              </a:rPr>
              <a:t>Abroad</a:t>
            </a:r>
            <a:endParaRPr lang="es-MX" sz="2000" b="1" dirty="0">
              <a:solidFill>
                <a:prstClr val="black"/>
              </a:solidFill>
              <a:latin typeface="Arial Narrow"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420888"/>
            <a:ext cx="8599487"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422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72008" y="1124744"/>
            <a:ext cx="8964488"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tabLst>
                <a:tab pos="536575" algn="l"/>
              </a:tabLst>
            </a:pPr>
            <a:r>
              <a:rPr lang="es-MX" sz="2400" b="1" dirty="0" err="1">
                <a:solidFill>
                  <a:prstClr val="black"/>
                </a:solidFill>
                <a:latin typeface="Arial Narrow" pitchFamily="34" charset="0"/>
              </a:rPr>
              <a:t>Increasing</a:t>
            </a:r>
            <a:r>
              <a:rPr lang="es-MX" sz="2400" b="1" dirty="0">
                <a:solidFill>
                  <a:prstClr val="black"/>
                </a:solidFill>
                <a:latin typeface="Arial Narrow" pitchFamily="34" charset="0"/>
              </a:rPr>
              <a:t> </a:t>
            </a:r>
            <a:r>
              <a:rPr lang="es-MX" sz="2400" b="1" dirty="0" smtClean="0">
                <a:solidFill>
                  <a:prstClr val="black"/>
                </a:solidFill>
                <a:latin typeface="Arial Narrow" pitchFamily="34" charset="0"/>
              </a:rPr>
              <a:t>Access: </a:t>
            </a:r>
            <a:r>
              <a:rPr lang="es-MX" sz="2400" b="1" dirty="0" err="1" smtClean="0">
                <a:solidFill>
                  <a:prstClr val="black"/>
                </a:solidFill>
                <a:latin typeface="Arial Narrow" pitchFamily="34" charset="0"/>
              </a:rPr>
              <a:t>Pacific</a:t>
            </a:r>
            <a:r>
              <a:rPr lang="es-MX" sz="2400" b="1" dirty="0" smtClean="0">
                <a:solidFill>
                  <a:prstClr val="black"/>
                </a:solidFill>
                <a:latin typeface="Arial Narrow" pitchFamily="34" charset="0"/>
              </a:rPr>
              <a:t> Alliance</a:t>
            </a:r>
            <a:endParaRPr lang="es-MX" sz="2200" b="1" dirty="0">
              <a:solidFill>
                <a:prstClr val="black"/>
              </a:solidFill>
              <a:latin typeface="Arial Narrow" pitchFamily="34" charset="0"/>
              <a:cs typeface="Arial" pitchFamily="34" charset="0"/>
            </a:endParaRPr>
          </a:p>
        </p:txBody>
      </p:sp>
      <p:sp>
        <p:nvSpPr>
          <p:cNvPr id="6" name="2 Marcador de contenido"/>
          <p:cNvSpPr>
            <a:spLocks noGrp="1"/>
          </p:cNvSpPr>
          <p:nvPr>
            <p:ph idx="1"/>
          </p:nvPr>
        </p:nvSpPr>
        <p:spPr bwMode="auto">
          <a:xfrm>
            <a:off x="220848" y="1700808"/>
            <a:ext cx="8455608" cy="41764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s-MX" sz="2200" dirty="0" err="1">
                <a:latin typeface="Arial Narrow" pitchFamily="34" charset="0"/>
              </a:rPr>
              <a:t>There</a:t>
            </a:r>
            <a:r>
              <a:rPr lang="es-MX" sz="2200" dirty="0">
                <a:latin typeface="Arial Narrow" pitchFamily="34" charset="0"/>
              </a:rPr>
              <a:t> </a:t>
            </a:r>
            <a:r>
              <a:rPr lang="es-MX" sz="2200" dirty="0" err="1">
                <a:latin typeface="Arial Narrow" pitchFamily="34" charset="0"/>
              </a:rPr>
              <a:t>is</a:t>
            </a:r>
            <a:r>
              <a:rPr lang="es-MX" sz="2200" dirty="0">
                <a:latin typeface="Arial Narrow" pitchFamily="34" charset="0"/>
              </a:rPr>
              <a:t> a regional </a:t>
            </a:r>
            <a:r>
              <a:rPr lang="es-MX" sz="2200" dirty="0" err="1">
                <a:latin typeface="Arial Narrow" pitchFamily="34" charset="0"/>
              </a:rPr>
              <a:t>regulatory</a:t>
            </a:r>
            <a:r>
              <a:rPr lang="es-MX" sz="2200" dirty="0">
                <a:latin typeface="Arial Narrow" pitchFamily="34" charset="0"/>
              </a:rPr>
              <a:t> </a:t>
            </a:r>
            <a:r>
              <a:rPr lang="es-MX" sz="2200" dirty="0" err="1">
                <a:latin typeface="Arial Narrow" pitchFamily="34" charset="0"/>
              </a:rPr>
              <a:t>weakness</a:t>
            </a:r>
            <a:r>
              <a:rPr lang="es-MX" sz="2200" dirty="0">
                <a:latin typeface="Arial Narrow" pitchFamily="34" charset="0"/>
              </a:rPr>
              <a:t> </a:t>
            </a:r>
            <a:r>
              <a:rPr lang="es-MX" sz="2200" dirty="0" smtClean="0">
                <a:latin typeface="Arial Narrow" pitchFamily="34" charset="0"/>
              </a:rPr>
              <a:t>in </a:t>
            </a:r>
            <a:r>
              <a:rPr lang="es-MX" sz="2200" dirty="0" err="1" smtClean="0">
                <a:latin typeface="Arial Narrow" pitchFamily="34" charset="0"/>
              </a:rPr>
              <a:t>sanitary</a:t>
            </a:r>
            <a:r>
              <a:rPr lang="es-MX" sz="2200" dirty="0" smtClean="0">
                <a:latin typeface="Arial Narrow" pitchFamily="34" charset="0"/>
              </a:rPr>
              <a:t> </a:t>
            </a:r>
            <a:r>
              <a:rPr lang="es-MX" sz="2200" dirty="0" err="1" smtClean="0">
                <a:latin typeface="Arial Narrow" pitchFamily="34" charset="0"/>
              </a:rPr>
              <a:t>issues</a:t>
            </a:r>
            <a:r>
              <a:rPr lang="es-MX" sz="2200" dirty="0" smtClean="0">
                <a:latin typeface="Arial Narrow" pitchFamily="34" charset="0"/>
              </a:rPr>
              <a:t> </a:t>
            </a:r>
            <a:r>
              <a:rPr lang="es-MX" sz="2200" dirty="0" err="1" smtClean="0">
                <a:latin typeface="Arial Narrow" pitchFamily="34" charset="0"/>
              </a:rPr>
              <a:t>since</a:t>
            </a:r>
            <a:r>
              <a:rPr lang="es-MX" sz="2200" dirty="0" smtClean="0">
                <a:latin typeface="Arial Narrow" pitchFamily="34" charset="0"/>
              </a:rPr>
              <a:t> </a:t>
            </a:r>
            <a:r>
              <a:rPr lang="es-MX" sz="2200" dirty="0" err="1">
                <a:latin typeface="Arial Narrow" pitchFamily="34" charset="0"/>
              </a:rPr>
              <a:t>the</a:t>
            </a:r>
            <a:r>
              <a:rPr lang="es-MX" sz="2200" dirty="0">
                <a:latin typeface="Arial Narrow" pitchFamily="34" charset="0"/>
              </a:rPr>
              <a:t> </a:t>
            </a:r>
            <a:r>
              <a:rPr lang="es-MX" sz="2200" dirty="0" err="1">
                <a:latin typeface="Arial Narrow" pitchFamily="34" charset="0"/>
              </a:rPr>
              <a:t>regulation</a:t>
            </a:r>
            <a:r>
              <a:rPr lang="es-MX" sz="2200" dirty="0">
                <a:latin typeface="Arial Narrow" pitchFamily="34" charset="0"/>
              </a:rPr>
              <a:t> </a:t>
            </a:r>
            <a:r>
              <a:rPr lang="es-MX" sz="2200" dirty="0" err="1">
                <a:latin typeface="Arial Narrow" pitchFamily="34" charset="0"/>
              </a:rPr>
              <a:t>does</a:t>
            </a:r>
            <a:r>
              <a:rPr lang="es-MX" sz="2200" dirty="0">
                <a:latin typeface="Arial Narrow" pitchFamily="34" charset="0"/>
              </a:rPr>
              <a:t> </a:t>
            </a:r>
            <a:r>
              <a:rPr lang="es-MX" sz="2200" dirty="0" err="1">
                <a:latin typeface="Arial Narrow" pitchFamily="34" charset="0"/>
              </a:rPr>
              <a:t>not</a:t>
            </a:r>
            <a:r>
              <a:rPr lang="es-MX" sz="2200" dirty="0">
                <a:latin typeface="Arial Narrow" pitchFamily="34" charset="0"/>
              </a:rPr>
              <a:t> </a:t>
            </a:r>
            <a:r>
              <a:rPr lang="es-MX" sz="2200" dirty="0" err="1">
                <a:latin typeface="Arial Narrow" pitchFamily="34" charset="0"/>
              </a:rPr>
              <a:t>provide</a:t>
            </a:r>
            <a:r>
              <a:rPr lang="es-MX" sz="2200" dirty="0">
                <a:latin typeface="Arial Narrow" pitchFamily="34" charset="0"/>
              </a:rPr>
              <a:t> </a:t>
            </a:r>
            <a:r>
              <a:rPr lang="es-MX" sz="2200" dirty="0" err="1">
                <a:latin typeface="Arial Narrow" pitchFamily="34" charset="0"/>
              </a:rPr>
              <a:t>mechanisms</a:t>
            </a:r>
            <a:r>
              <a:rPr lang="es-MX" sz="2200" dirty="0">
                <a:latin typeface="Arial Narrow" pitchFamily="34" charset="0"/>
              </a:rPr>
              <a:t> </a:t>
            </a:r>
            <a:r>
              <a:rPr lang="es-MX" sz="2200" dirty="0" err="1">
                <a:latin typeface="Arial Narrow" pitchFamily="34" charset="0"/>
              </a:rPr>
              <a:t>to</a:t>
            </a:r>
            <a:r>
              <a:rPr lang="es-MX" sz="2200" dirty="0">
                <a:latin typeface="Arial Narrow" pitchFamily="34" charset="0"/>
              </a:rPr>
              <a:t> </a:t>
            </a:r>
            <a:r>
              <a:rPr lang="es-MX" sz="2200" dirty="0" err="1">
                <a:latin typeface="Arial Narrow" pitchFamily="34" charset="0"/>
              </a:rPr>
              <a:t>ensure</a:t>
            </a:r>
            <a:r>
              <a:rPr lang="es-MX" sz="2200" dirty="0">
                <a:latin typeface="Arial Narrow" pitchFamily="34" charset="0"/>
              </a:rPr>
              <a:t> local </a:t>
            </a:r>
            <a:r>
              <a:rPr lang="es-MX" sz="2200" dirty="0" err="1">
                <a:latin typeface="Arial Narrow" pitchFamily="34" charset="0"/>
              </a:rPr>
              <a:t>production</a:t>
            </a:r>
            <a:r>
              <a:rPr lang="es-MX" sz="2200" dirty="0">
                <a:latin typeface="Arial Narrow" pitchFamily="34" charset="0"/>
              </a:rPr>
              <a:t> of </a:t>
            </a:r>
            <a:r>
              <a:rPr lang="es-MX" sz="2200" dirty="0" err="1">
                <a:latin typeface="Arial Narrow" pitchFamily="34" charset="0"/>
              </a:rPr>
              <a:t>generic</a:t>
            </a:r>
            <a:r>
              <a:rPr lang="es-MX" sz="2200" dirty="0">
                <a:latin typeface="Arial Narrow" pitchFamily="34" charset="0"/>
              </a:rPr>
              <a:t> </a:t>
            </a:r>
            <a:r>
              <a:rPr lang="es-MX" sz="2200" dirty="0" err="1">
                <a:latin typeface="Arial Narrow" pitchFamily="34" charset="0"/>
              </a:rPr>
              <a:t>bioequivalent</a:t>
            </a:r>
            <a:r>
              <a:rPr lang="es-MX" sz="2200" dirty="0">
                <a:latin typeface="Arial Narrow" pitchFamily="34" charset="0"/>
              </a:rPr>
              <a:t>, </a:t>
            </a:r>
            <a:r>
              <a:rPr lang="es-MX" sz="2200" dirty="0" err="1">
                <a:latin typeface="Arial Narrow" pitchFamily="34" charset="0"/>
              </a:rPr>
              <a:t>making</a:t>
            </a:r>
            <a:r>
              <a:rPr lang="es-MX" sz="2200" dirty="0">
                <a:latin typeface="Arial Narrow" pitchFamily="34" charset="0"/>
              </a:rPr>
              <a:t> </a:t>
            </a:r>
            <a:r>
              <a:rPr lang="es-MX" sz="2200" dirty="0" err="1" smtClean="0">
                <a:latin typeface="Arial Narrow" pitchFamily="34" charset="0"/>
              </a:rPr>
              <a:t>nugatory</a:t>
            </a:r>
            <a:r>
              <a:rPr lang="es-MX" sz="2200" dirty="0" smtClean="0">
                <a:latin typeface="Arial Narrow" pitchFamily="34" charset="0"/>
              </a:rPr>
              <a:t> </a:t>
            </a:r>
            <a:r>
              <a:rPr lang="es-MX" sz="2200" dirty="0" err="1">
                <a:latin typeface="Arial Narrow" pitchFamily="34" charset="0"/>
              </a:rPr>
              <a:t>the</a:t>
            </a:r>
            <a:r>
              <a:rPr lang="es-MX" sz="2200" dirty="0">
                <a:latin typeface="Arial Narrow" pitchFamily="34" charset="0"/>
              </a:rPr>
              <a:t> </a:t>
            </a:r>
            <a:r>
              <a:rPr lang="es-MX" sz="2200" dirty="0" err="1">
                <a:latin typeface="Arial Narrow" pitchFamily="34" charset="0"/>
              </a:rPr>
              <a:t>savings</a:t>
            </a:r>
            <a:r>
              <a:rPr lang="es-MX" sz="2200" dirty="0">
                <a:latin typeface="Arial Narrow" pitchFamily="34" charset="0"/>
              </a:rPr>
              <a:t> </a:t>
            </a:r>
            <a:r>
              <a:rPr lang="es-MX" sz="2200" dirty="0" err="1">
                <a:latin typeface="Arial Narrow" pitchFamily="34" charset="0"/>
              </a:rPr>
              <a:t>associated</a:t>
            </a:r>
            <a:r>
              <a:rPr lang="es-MX" sz="2200" dirty="0">
                <a:latin typeface="Arial Narrow" pitchFamily="34" charset="0"/>
              </a:rPr>
              <a:t> </a:t>
            </a:r>
            <a:r>
              <a:rPr lang="es-MX" sz="2200" dirty="0" err="1">
                <a:latin typeface="Arial Narrow" pitchFamily="34" charset="0"/>
              </a:rPr>
              <a:t>with</a:t>
            </a:r>
            <a:r>
              <a:rPr lang="es-MX" sz="2200" dirty="0">
                <a:latin typeface="Arial Narrow" pitchFamily="34" charset="0"/>
              </a:rPr>
              <a:t> </a:t>
            </a:r>
            <a:r>
              <a:rPr lang="es-MX" sz="2200" dirty="0" err="1">
                <a:latin typeface="Arial Narrow" pitchFamily="34" charset="0"/>
              </a:rPr>
              <a:t>these</a:t>
            </a:r>
            <a:r>
              <a:rPr lang="es-MX" sz="2200" dirty="0">
                <a:latin typeface="Arial Narrow" pitchFamily="34" charset="0"/>
              </a:rPr>
              <a:t> </a:t>
            </a:r>
            <a:r>
              <a:rPr lang="es-MX" sz="2200" dirty="0" err="1">
                <a:latin typeface="Arial Narrow" pitchFamily="34" charset="0"/>
              </a:rPr>
              <a:t>products</a:t>
            </a:r>
            <a:r>
              <a:rPr lang="es-MX" sz="2200" dirty="0">
                <a:latin typeface="Arial Narrow" pitchFamily="34" charset="0"/>
              </a:rPr>
              <a:t>. </a:t>
            </a:r>
          </a:p>
          <a:p>
            <a:pPr algn="just"/>
            <a:endParaRPr lang="es-MX" sz="2200" dirty="0">
              <a:latin typeface="Arial Narrow" pitchFamily="34" charset="0"/>
            </a:endParaRPr>
          </a:p>
          <a:p>
            <a:pPr algn="just"/>
            <a:r>
              <a:rPr lang="es-MX" sz="2200" dirty="0" smtClean="0">
                <a:latin typeface="Arial Narrow" pitchFamily="34" charset="0"/>
              </a:rPr>
              <a:t>In </a:t>
            </a:r>
            <a:r>
              <a:rPr lang="es-MX" sz="2200" dirty="0" err="1">
                <a:latin typeface="Arial Narrow" pitchFamily="34" charset="0"/>
              </a:rPr>
              <a:t>this</a:t>
            </a:r>
            <a:r>
              <a:rPr lang="es-MX" sz="2200" dirty="0">
                <a:latin typeface="Arial Narrow" pitchFamily="34" charset="0"/>
              </a:rPr>
              <a:t> </a:t>
            </a:r>
            <a:r>
              <a:rPr lang="es-MX" sz="2200" dirty="0" err="1">
                <a:latin typeface="Arial Narrow" pitchFamily="34" charset="0"/>
              </a:rPr>
              <a:t>situation</a:t>
            </a:r>
            <a:r>
              <a:rPr lang="es-MX" sz="2200" dirty="0">
                <a:latin typeface="Arial Narrow" pitchFamily="34" charset="0"/>
              </a:rPr>
              <a:t>, </a:t>
            </a:r>
            <a:r>
              <a:rPr lang="es-MX" sz="2200" dirty="0" err="1">
                <a:latin typeface="Arial Narrow" pitchFamily="34" charset="0"/>
              </a:rPr>
              <a:t>governments</a:t>
            </a:r>
            <a:r>
              <a:rPr lang="es-MX" sz="2200" dirty="0">
                <a:latin typeface="Arial Narrow" pitchFamily="34" charset="0"/>
              </a:rPr>
              <a:t> are in </a:t>
            </a:r>
            <a:r>
              <a:rPr lang="es-MX" sz="2200" dirty="0" err="1">
                <a:latin typeface="Arial Narrow" pitchFamily="34" charset="0"/>
              </a:rPr>
              <a:t>the</a:t>
            </a:r>
            <a:r>
              <a:rPr lang="es-MX" sz="2200" dirty="0">
                <a:latin typeface="Arial Narrow" pitchFamily="34" charset="0"/>
              </a:rPr>
              <a:t> </a:t>
            </a:r>
            <a:r>
              <a:rPr lang="es-MX" sz="2200" dirty="0" err="1">
                <a:latin typeface="Arial Narrow" pitchFamily="34" charset="0"/>
              </a:rPr>
              <a:t>need</a:t>
            </a:r>
            <a:r>
              <a:rPr lang="es-MX" sz="2200" dirty="0">
                <a:latin typeface="Arial Narrow" pitchFamily="34" charset="0"/>
              </a:rPr>
              <a:t> </a:t>
            </a:r>
            <a:r>
              <a:rPr lang="es-MX" sz="2200" dirty="0" err="1">
                <a:latin typeface="Arial Narrow" pitchFamily="34" charset="0"/>
              </a:rPr>
              <a:t>to</a:t>
            </a:r>
            <a:r>
              <a:rPr lang="es-MX" sz="2200" dirty="0">
                <a:latin typeface="Arial Narrow" pitchFamily="34" charset="0"/>
              </a:rPr>
              <a:t> </a:t>
            </a:r>
            <a:r>
              <a:rPr lang="es-MX" sz="2200" dirty="0" err="1">
                <a:latin typeface="Arial Narrow" pitchFamily="34" charset="0"/>
              </a:rPr>
              <a:t>acquire</a:t>
            </a:r>
            <a:r>
              <a:rPr lang="es-MX" sz="2200" dirty="0">
                <a:latin typeface="Arial Narrow" pitchFamily="34" charset="0"/>
              </a:rPr>
              <a:t> </a:t>
            </a:r>
            <a:r>
              <a:rPr lang="es-MX" sz="2200" dirty="0" err="1">
                <a:latin typeface="Arial Narrow" pitchFamily="34" charset="0"/>
              </a:rPr>
              <a:t>only</a:t>
            </a:r>
            <a:r>
              <a:rPr lang="es-MX" sz="2200" dirty="0">
                <a:latin typeface="Arial Narrow" pitchFamily="34" charset="0"/>
              </a:rPr>
              <a:t> </a:t>
            </a:r>
            <a:r>
              <a:rPr lang="es-MX" sz="2200" dirty="0" err="1" smtClean="0">
                <a:latin typeface="Arial Narrow" pitchFamily="34" charset="0"/>
              </a:rPr>
              <a:t>patented</a:t>
            </a:r>
            <a:r>
              <a:rPr lang="es-MX" sz="2200" dirty="0" smtClean="0">
                <a:latin typeface="Arial Narrow" pitchFamily="34" charset="0"/>
              </a:rPr>
              <a:t> </a:t>
            </a:r>
            <a:r>
              <a:rPr lang="es-MX" sz="2200" dirty="0" err="1" smtClean="0">
                <a:latin typeface="Arial Narrow" pitchFamily="34" charset="0"/>
              </a:rPr>
              <a:t>versions</a:t>
            </a:r>
            <a:r>
              <a:rPr lang="es-MX" sz="2200" dirty="0" smtClean="0">
                <a:latin typeface="Arial Narrow" pitchFamily="34" charset="0"/>
              </a:rPr>
              <a:t> of medicines, </a:t>
            </a:r>
            <a:r>
              <a:rPr lang="es-MX" sz="2200" dirty="0" err="1" smtClean="0">
                <a:latin typeface="Arial Narrow" pitchFamily="34" charset="0"/>
              </a:rPr>
              <a:t>which</a:t>
            </a:r>
            <a:r>
              <a:rPr lang="es-MX" sz="2200" dirty="0" smtClean="0">
                <a:latin typeface="Arial Narrow" pitchFamily="34" charset="0"/>
              </a:rPr>
              <a:t>  </a:t>
            </a:r>
            <a:r>
              <a:rPr lang="es-MX" sz="2200" dirty="0" err="1" smtClean="0">
                <a:latin typeface="Arial Narrow" pitchFamily="34" charset="0"/>
              </a:rPr>
              <a:t>exceed</a:t>
            </a:r>
            <a:r>
              <a:rPr lang="es-MX" sz="2200" dirty="0" smtClean="0">
                <a:latin typeface="Arial Narrow" pitchFamily="34" charset="0"/>
              </a:rPr>
              <a:t> </a:t>
            </a:r>
            <a:r>
              <a:rPr lang="es-MX" sz="2200" dirty="0" err="1">
                <a:latin typeface="Arial Narrow" pitchFamily="34" charset="0"/>
              </a:rPr>
              <a:t>about</a:t>
            </a:r>
            <a:r>
              <a:rPr lang="es-MX" sz="2200" dirty="0">
                <a:latin typeface="Arial Narrow" pitchFamily="34" charset="0"/>
              </a:rPr>
              <a:t> 65% </a:t>
            </a:r>
            <a:r>
              <a:rPr lang="es-MX" sz="2200" dirty="0" err="1">
                <a:latin typeface="Arial Narrow" pitchFamily="34" charset="0"/>
              </a:rPr>
              <a:t>the</a:t>
            </a:r>
            <a:r>
              <a:rPr lang="es-MX" sz="2200" dirty="0">
                <a:latin typeface="Arial Narrow" pitchFamily="34" charset="0"/>
              </a:rPr>
              <a:t> </a:t>
            </a:r>
            <a:r>
              <a:rPr lang="es-MX" sz="2200" dirty="0" err="1">
                <a:latin typeface="Arial Narrow" pitchFamily="34" charset="0"/>
              </a:rPr>
              <a:t>price</a:t>
            </a:r>
            <a:r>
              <a:rPr lang="es-MX" sz="2200" dirty="0">
                <a:latin typeface="Arial Narrow" pitchFamily="34" charset="0"/>
              </a:rPr>
              <a:t> of </a:t>
            </a:r>
            <a:r>
              <a:rPr lang="es-MX" sz="2200" dirty="0" err="1">
                <a:latin typeface="Arial Narrow" pitchFamily="34" charset="0"/>
              </a:rPr>
              <a:t>generics</a:t>
            </a:r>
            <a:r>
              <a:rPr lang="es-MX" sz="2200" dirty="0">
                <a:latin typeface="Arial Narrow" pitchFamily="34" charset="0"/>
              </a:rPr>
              <a:t>. </a:t>
            </a:r>
            <a:endParaRPr lang="es-MX" sz="2200" dirty="0" smtClean="0">
              <a:latin typeface="Arial Narrow" pitchFamily="34" charset="0"/>
            </a:endParaRPr>
          </a:p>
          <a:p>
            <a:pPr algn="just"/>
            <a:endParaRPr lang="es-MX" sz="2200" dirty="0">
              <a:latin typeface="Arial Narrow" pitchFamily="34" charset="0"/>
            </a:endParaRPr>
          </a:p>
          <a:p>
            <a:pPr algn="just"/>
            <a:r>
              <a:rPr lang="es-MX" sz="2200" dirty="0" smtClean="0">
                <a:latin typeface="Arial Narrow" pitchFamily="34" charset="0"/>
              </a:rPr>
              <a:t>In </a:t>
            </a:r>
            <a:r>
              <a:rPr lang="es-MX" sz="2200" dirty="0" err="1" smtClean="0">
                <a:latin typeface="Arial Narrow" pitchFamily="34" charset="0"/>
              </a:rPr>
              <a:t>Mexico</a:t>
            </a:r>
            <a:r>
              <a:rPr lang="es-MX" sz="2200" dirty="0" smtClean="0">
                <a:latin typeface="Arial Narrow" pitchFamily="34" charset="0"/>
              </a:rPr>
              <a:t>, </a:t>
            </a:r>
            <a:r>
              <a:rPr lang="es-MX" sz="2200" dirty="0" err="1" smtClean="0">
                <a:latin typeface="Arial Narrow" pitchFamily="34" charset="0"/>
              </a:rPr>
              <a:t>the</a:t>
            </a:r>
            <a:r>
              <a:rPr lang="es-MX" sz="2200" dirty="0" smtClean="0">
                <a:latin typeface="Arial Narrow" pitchFamily="34" charset="0"/>
              </a:rPr>
              <a:t> </a:t>
            </a:r>
            <a:r>
              <a:rPr lang="es-MX" sz="2200" dirty="0" err="1" smtClean="0">
                <a:latin typeface="Arial Narrow" pitchFamily="34" charset="0"/>
              </a:rPr>
              <a:t>health</a:t>
            </a:r>
            <a:r>
              <a:rPr lang="es-MX" sz="2200" dirty="0" smtClean="0">
                <a:latin typeface="Arial Narrow" pitchFamily="34" charset="0"/>
              </a:rPr>
              <a:t> </a:t>
            </a:r>
            <a:r>
              <a:rPr lang="es-MX" sz="2200" dirty="0" err="1">
                <a:latin typeface="Arial Narrow" pitchFamily="34" charset="0"/>
              </a:rPr>
              <a:t>law</a:t>
            </a:r>
            <a:r>
              <a:rPr lang="es-MX" sz="2200" dirty="0">
                <a:latin typeface="Arial Narrow" pitchFamily="34" charset="0"/>
              </a:rPr>
              <a:t> </a:t>
            </a:r>
            <a:r>
              <a:rPr lang="es-MX" sz="2200" dirty="0" err="1">
                <a:latin typeface="Arial Narrow" pitchFamily="34" charset="0"/>
              </a:rPr>
              <a:t>allows</a:t>
            </a:r>
            <a:r>
              <a:rPr lang="es-MX" sz="2200" dirty="0">
                <a:latin typeface="Arial Narrow" pitchFamily="34" charset="0"/>
              </a:rPr>
              <a:t> a </a:t>
            </a:r>
            <a:r>
              <a:rPr lang="es-MX" sz="2200" dirty="0" err="1">
                <a:latin typeface="Arial Narrow" pitchFamily="34" charset="0"/>
              </a:rPr>
              <a:t>robust</a:t>
            </a:r>
            <a:r>
              <a:rPr lang="es-MX" sz="2200" dirty="0">
                <a:latin typeface="Arial Narrow" pitchFamily="34" charset="0"/>
              </a:rPr>
              <a:t> </a:t>
            </a:r>
            <a:r>
              <a:rPr lang="es-MX" sz="2200" dirty="0" err="1">
                <a:latin typeface="Arial Narrow" pitchFamily="34" charset="0"/>
              </a:rPr>
              <a:t>licensing</a:t>
            </a:r>
            <a:r>
              <a:rPr lang="es-MX" sz="2200" dirty="0">
                <a:latin typeface="Arial Narrow" pitchFamily="34" charset="0"/>
              </a:rPr>
              <a:t> </a:t>
            </a:r>
            <a:r>
              <a:rPr lang="es-MX" sz="2200" dirty="0" err="1" smtClean="0">
                <a:latin typeface="Arial Narrow" pitchFamily="34" charset="0"/>
              </a:rPr>
              <a:t>scheme</a:t>
            </a:r>
            <a:r>
              <a:rPr lang="es-MX" sz="2200" dirty="0" smtClean="0">
                <a:latin typeface="Arial Narrow" pitchFamily="34" charset="0"/>
              </a:rPr>
              <a:t> of  </a:t>
            </a:r>
            <a:r>
              <a:rPr lang="es-MX" sz="2200" dirty="0" err="1">
                <a:latin typeface="Arial Narrow" pitchFamily="34" charset="0"/>
              </a:rPr>
              <a:t>bioequivalent</a:t>
            </a:r>
            <a:r>
              <a:rPr lang="es-MX" sz="2200" dirty="0">
                <a:latin typeface="Arial Narrow" pitchFamily="34" charset="0"/>
              </a:rPr>
              <a:t> </a:t>
            </a:r>
            <a:r>
              <a:rPr lang="es-MX" sz="2200" dirty="0" err="1" smtClean="0">
                <a:latin typeface="Arial Narrow" pitchFamily="34" charset="0"/>
              </a:rPr>
              <a:t>generic</a:t>
            </a:r>
            <a:r>
              <a:rPr lang="es-MX" sz="2200" dirty="0" smtClean="0">
                <a:latin typeface="Arial Narrow" pitchFamily="34" charset="0"/>
              </a:rPr>
              <a:t> medicines. </a:t>
            </a:r>
            <a:r>
              <a:rPr lang="es-MX" sz="2200" dirty="0" err="1" smtClean="0">
                <a:latin typeface="Arial Narrow" pitchFamily="34" charset="0"/>
              </a:rPr>
              <a:t>This</a:t>
            </a:r>
            <a:r>
              <a:rPr lang="es-MX" sz="2200" dirty="0" smtClean="0">
                <a:latin typeface="Arial Narrow" pitchFamily="34" charset="0"/>
              </a:rPr>
              <a:t> </a:t>
            </a:r>
            <a:r>
              <a:rPr lang="es-MX" sz="2200" dirty="0" err="1" smtClean="0">
                <a:latin typeface="Arial Narrow" pitchFamily="34" charset="0"/>
              </a:rPr>
              <a:t>was</a:t>
            </a:r>
            <a:r>
              <a:rPr lang="es-MX" sz="2200" dirty="0" smtClean="0">
                <a:latin typeface="Arial Narrow" pitchFamily="34" charset="0"/>
              </a:rPr>
              <a:t> </a:t>
            </a:r>
            <a:r>
              <a:rPr lang="es-MX" sz="2200" dirty="0" err="1">
                <a:latin typeface="Arial Narrow" pitchFamily="34" charset="0"/>
              </a:rPr>
              <a:t>recognized</a:t>
            </a:r>
            <a:r>
              <a:rPr lang="es-MX" sz="2200" dirty="0">
                <a:latin typeface="Arial Narrow" pitchFamily="34" charset="0"/>
              </a:rPr>
              <a:t> </a:t>
            </a:r>
            <a:r>
              <a:rPr lang="es-MX" sz="2200" dirty="0" err="1">
                <a:latin typeface="Arial Narrow" pitchFamily="34" charset="0"/>
              </a:rPr>
              <a:t>by</a:t>
            </a:r>
            <a:r>
              <a:rPr lang="es-MX" sz="2200" dirty="0">
                <a:latin typeface="Arial Narrow" pitchFamily="34" charset="0"/>
              </a:rPr>
              <a:t> </a:t>
            </a:r>
            <a:r>
              <a:rPr lang="es-MX" sz="2200" dirty="0" err="1">
                <a:latin typeface="Arial Narrow" pitchFamily="34" charset="0"/>
              </a:rPr>
              <a:t>the</a:t>
            </a:r>
            <a:r>
              <a:rPr lang="es-MX" sz="2200" dirty="0">
                <a:latin typeface="Arial Narrow" pitchFamily="34" charset="0"/>
              </a:rPr>
              <a:t> Pan American Health </a:t>
            </a:r>
            <a:r>
              <a:rPr lang="es-MX" sz="2200" dirty="0" err="1">
                <a:latin typeface="Arial Narrow" pitchFamily="34" charset="0"/>
              </a:rPr>
              <a:t>Organization</a:t>
            </a:r>
            <a:r>
              <a:rPr lang="es-MX" sz="2200" dirty="0">
                <a:latin typeface="Arial Narrow" pitchFamily="34" charset="0"/>
              </a:rPr>
              <a:t> (PAHO) in 2012, </a:t>
            </a:r>
            <a:r>
              <a:rPr lang="es-MX" sz="2200" dirty="0" err="1">
                <a:latin typeface="Arial Narrow" pitchFamily="34" charset="0"/>
              </a:rPr>
              <a:t>through</a:t>
            </a:r>
            <a:r>
              <a:rPr lang="es-MX" sz="2200" dirty="0">
                <a:latin typeface="Arial Narrow" pitchFamily="34" charset="0"/>
              </a:rPr>
              <a:t> </a:t>
            </a:r>
            <a:r>
              <a:rPr lang="es-MX" sz="2200" dirty="0" err="1" smtClean="0">
                <a:latin typeface="Arial Narrow" pitchFamily="34" charset="0"/>
              </a:rPr>
              <a:t>the</a:t>
            </a:r>
            <a:r>
              <a:rPr lang="es-MX" sz="2200" dirty="0" smtClean="0">
                <a:latin typeface="Arial Narrow" pitchFamily="34" charset="0"/>
              </a:rPr>
              <a:t> </a:t>
            </a:r>
            <a:r>
              <a:rPr lang="es-MX" sz="2200" dirty="0" err="1" smtClean="0">
                <a:latin typeface="Arial Narrow" pitchFamily="34" charset="0"/>
              </a:rPr>
              <a:t>granting</a:t>
            </a:r>
            <a:r>
              <a:rPr lang="es-MX" sz="2200" dirty="0" smtClean="0">
                <a:latin typeface="Arial Narrow" pitchFamily="34" charset="0"/>
              </a:rPr>
              <a:t> of </a:t>
            </a:r>
            <a:r>
              <a:rPr lang="es-MX" sz="2200" dirty="0" err="1" smtClean="0">
                <a:latin typeface="Arial Narrow" pitchFamily="34" charset="0"/>
              </a:rPr>
              <a:t>the</a:t>
            </a:r>
            <a:r>
              <a:rPr lang="es-MX" sz="2200" dirty="0" smtClean="0">
                <a:latin typeface="Arial Narrow" pitchFamily="34" charset="0"/>
              </a:rPr>
              <a:t> </a:t>
            </a:r>
            <a:r>
              <a:rPr lang="es-MX" sz="2200" dirty="0" err="1" smtClean="0">
                <a:latin typeface="Arial Narrow" pitchFamily="34" charset="0"/>
              </a:rPr>
              <a:t>Level</a:t>
            </a:r>
            <a:r>
              <a:rPr lang="es-MX" sz="2200" dirty="0" smtClean="0">
                <a:latin typeface="Arial Narrow" pitchFamily="34" charset="0"/>
              </a:rPr>
              <a:t> IV, </a:t>
            </a:r>
            <a:r>
              <a:rPr lang="es-MX" sz="2200" dirty="0" err="1" smtClean="0">
                <a:latin typeface="Arial Narrow" pitchFamily="34" charset="0"/>
              </a:rPr>
              <a:t>the</a:t>
            </a:r>
            <a:r>
              <a:rPr lang="es-MX" sz="2200" dirty="0" smtClean="0">
                <a:latin typeface="Arial Narrow" pitchFamily="34" charset="0"/>
              </a:rPr>
              <a:t> </a:t>
            </a:r>
            <a:r>
              <a:rPr lang="es-MX" sz="2200" dirty="0" err="1" smtClean="0">
                <a:latin typeface="Arial Narrow" pitchFamily="34" charset="0"/>
              </a:rPr>
              <a:t>maximun</a:t>
            </a:r>
            <a:r>
              <a:rPr lang="es-MX" sz="2200" dirty="0" smtClean="0">
                <a:latin typeface="Arial Narrow" pitchFamily="34" charset="0"/>
              </a:rPr>
              <a:t> </a:t>
            </a:r>
            <a:r>
              <a:rPr lang="es-MX" sz="2200" dirty="0" err="1" smtClean="0">
                <a:latin typeface="Arial Narrow" pitchFamily="34" charset="0"/>
              </a:rPr>
              <a:t>level</a:t>
            </a:r>
            <a:r>
              <a:rPr lang="es-MX" sz="2200" dirty="0" smtClean="0">
                <a:latin typeface="Arial Narrow" pitchFamily="34" charset="0"/>
              </a:rPr>
              <a:t> of </a:t>
            </a:r>
            <a:r>
              <a:rPr lang="es-MX" sz="2200" dirty="0" err="1" smtClean="0">
                <a:latin typeface="Arial Narrow" pitchFamily="34" charset="0"/>
              </a:rPr>
              <a:t>recognition</a:t>
            </a:r>
            <a:r>
              <a:rPr lang="es-MX" sz="2200" dirty="0" smtClean="0">
                <a:latin typeface="Arial Narrow" pitchFamily="34" charset="0"/>
              </a:rPr>
              <a:t> </a:t>
            </a:r>
            <a:r>
              <a:rPr lang="es-MX" sz="2200" dirty="0" err="1" smtClean="0">
                <a:latin typeface="Arial Narrow" pitchFamily="34" charset="0"/>
              </a:rPr>
              <a:t>for</a:t>
            </a:r>
            <a:r>
              <a:rPr lang="es-MX" sz="2200" dirty="0" smtClean="0">
                <a:latin typeface="Arial Narrow" pitchFamily="34" charset="0"/>
              </a:rPr>
              <a:t> a </a:t>
            </a:r>
            <a:r>
              <a:rPr lang="es-MX" sz="2200" dirty="0" err="1" smtClean="0">
                <a:latin typeface="Arial Narrow" pitchFamily="34" charset="0"/>
              </a:rPr>
              <a:t>sanitary</a:t>
            </a:r>
            <a:r>
              <a:rPr lang="es-MX" sz="2200" dirty="0" smtClean="0">
                <a:latin typeface="Arial Narrow" pitchFamily="34" charset="0"/>
              </a:rPr>
              <a:t> </a:t>
            </a:r>
            <a:r>
              <a:rPr lang="es-MX" sz="2200" dirty="0" err="1" smtClean="0">
                <a:latin typeface="Arial Narrow" pitchFamily="34" charset="0"/>
              </a:rPr>
              <a:t>agency</a:t>
            </a:r>
            <a:r>
              <a:rPr lang="es-MX" sz="2200" dirty="0" smtClean="0">
                <a:latin typeface="Arial Narrow" pitchFamily="34" charset="0"/>
              </a:rPr>
              <a:t>.</a:t>
            </a:r>
            <a:endParaRPr lang="es-MX" sz="2200" dirty="0">
              <a:latin typeface="Arial Narrow" pitchFamily="34" charset="0"/>
            </a:endParaRPr>
          </a:p>
        </p:txBody>
      </p:sp>
    </p:spTree>
    <p:extLst>
      <p:ext uri="{BB962C8B-B14F-4D97-AF65-F5344CB8AC3E}">
        <p14:creationId xmlns:p14="http://schemas.microsoft.com/office/powerpoint/2010/main" val="141426891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388" y="1700808"/>
            <a:ext cx="8785225" cy="4752528"/>
          </a:xfrm>
        </p:spPr>
        <p:txBody>
          <a:bodyPr/>
          <a:lstStyle/>
          <a:p>
            <a:pPr algn="just" fontAlgn="t"/>
            <a:r>
              <a:rPr lang="es-MX" sz="2200" dirty="0">
                <a:latin typeface="Arial Narrow" pitchFamily="34" charset="0"/>
              </a:rPr>
              <a:t>PAHO has </a:t>
            </a:r>
            <a:r>
              <a:rPr lang="es-MX" sz="2200" dirty="0" err="1">
                <a:latin typeface="Arial Narrow" pitchFamily="34" charset="0"/>
              </a:rPr>
              <a:t>created</a:t>
            </a:r>
            <a:r>
              <a:rPr lang="es-MX" sz="2200" dirty="0">
                <a:latin typeface="Arial Narrow" pitchFamily="34" charset="0"/>
              </a:rPr>
              <a:t> a </a:t>
            </a:r>
            <a:r>
              <a:rPr lang="es-MX" sz="2200" dirty="0" err="1">
                <a:latin typeface="Arial Narrow" pitchFamily="34" charset="0"/>
              </a:rPr>
              <a:t>mechanism</a:t>
            </a:r>
            <a:r>
              <a:rPr lang="es-MX" sz="2200" dirty="0">
                <a:latin typeface="Arial Narrow" pitchFamily="34" charset="0"/>
              </a:rPr>
              <a:t> </a:t>
            </a:r>
            <a:r>
              <a:rPr lang="es-MX" sz="2200" dirty="0" err="1" smtClean="0">
                <a:latin typeface="Arial Narrow" pitchFamily="34" charset="0"/>
              </a:rPr>
              <a:t>to</a:t>
            </a:r>
            <a:r>
              <a:rPr lang="es-MX" sz="2200" dirty="0" smtClean="0">
                <a:latin typeface="Arial Narrow" pitchFamily="34" charset="0"/>
              </a:rPr>
              <a:t> </a:t>
            </a:r>
            <a:r>
              <a:rPr lang="es-MX" sz="2200" dirty="0" err="1" smtClean="0">
                <a:latin typeface="Arial Narrow" pitchFamily="34" charset="0"/>
              </a:rPr>
              <a:t>secure</a:t>
            </a:r>
            <a:r>
              <a:rPr lang="es-MX" sz="2200" dirty="0" smtClean="0">
                <a:latin typeface="Arial Narrow" pitchFamily="34" charset="0"/>
              </a:rPr>
              <a:t> </a:t>
            </a:r>
            <a:r>
              <a:rPr lang="es-MX" sz="2200" dirty="0" err="1" smtClean="0">
                <a:latin typeface="Arial Narrow" pitchFamily="34" charset="0"/>
              </a:rPr>
              <a:t>access</a:t>
            </a:r>
            <a:r>
              <a:rPr lang="es-MX" sz="2200" dirty="0" smtClean="0">
                <a:latin typeface="Arial Narrow" pitchFamily="34" charset="0"/>
              </a:rPr>
              <a:t> </a:t>
            </a:r>
            <a:r>
              <a:rPr lang="es-MX" sz="2200" dirty="0" err="1" smtClean="0">
                <a:latin typeface="Arial Narrow" pitchFamily="34" charset="0"/>
              </a:rPr>
              <a:t>to</a:t>
            </a:r>
            <a:r>
              <a:rPr lang="es-MX" sz="2200" dirty="0" smtClean="0">
                <a:latin typeface="Arial Narrow" pitchFamily="34" charset="0"/>
              </a:rPr>
              <a:t> </a:t>
            </a:r>
            <a:r>
              <a:rPr lang="es-MX" sz="2200" dirty="0" err="1" smtClean="0">
                <a:latin typeface="Arial Narrow" pitchFamily="34" charset="0"/>
              </a:rPr>
              <a:t>pharmaceuticals</a:t>
            </a:r>
            <a:r>
              <a:rPr lang="es-MX" sz="2200" dirty="0" smtClean="0">
                <a:latin typeface="Arial Narrow" pitchFamily="34" charset="0"/>
              </a:rPr>
              <a:t> </a:t>
            </a:r>
            <a:r>
              <a:rPr lang="es-MX" sz="2200" dirty="0" err="1" smtClean="0">
                <a:latin typeface="Arial Narrow" pitchFamily="34" charset="0"/>
              </a:rPr>
              <a:t>for</a:t>
            </a:r>
            <a:r>
              <a:rPr lang="es-MX" sz="2200" dirty="0" smtClean="0">
                <a:latin typeface="Arial Narrow" pitchFamily="34" charset="0"/>
              </a:rPr>
              <a:t> </a:t>
            </a:r>
            <a:r>
              <a:rPr lang="es-MX" sz="2200" dirty="0" err="1">
                <a:latin typeface="Arial Narrow" pitchFamily="34" charset="0"/>
              </a:rPr>
              <a:t>countries</a:t>
            </a:r>
            <a:r>
              <a:rPr lang="es-MX" sz="2200" dirty="0">
                <a:latin typeface="Arial Narrow" pitchFamily="34" charset="0"/>
              </a:rPr>
              <a:t> </a:t>
            </a:r>
            <a:r>
              <a:rPr lang="es-MX" sz="2200" dirty="0" err="1">
                <a:latin typeface="Arial Narrow" pitchFamily="34" charset="0"/>
              </a:rPr>
              <a:t>that</a:t>
            </a:r>
            <a:r>
              <a:rPr lang="es-MX" sz="2200" dirty="0">
                <a:latin typeface="Arial Narrow" pitchFamily="34" charset="0"/>
              </a:rPr>
              <a:t> do </a:t>
            </a:r>
            <a:r>
              <a:rPr lang="es-MX" sz="2200" dirty="0" err="1">
                <a:latin typeface="Arial Narrow" pitchFamily="34" charset="0"/>
              </a:rPr>
              <a:t>not</a:t>
            </a:r>
            <a:r>
              <a:rPr lang="es-MX" sz="2200" dirty="0">
                <a:latin typeface="Arial Narrow" pitchFamily="34" charset="0"/>
              </a:rPr>
              <a:t> </a:t>
            </a:r>
            <a:r>
              <a:rPr lang="es-MX" sz="2200" dirty="0" err="1">
                <a:latin typeface="Arial Narrow" pitchFamily="34" charset="0"/>
              </a:rPr>
              <a:t>have</a:t>
            </a:r>
            <a:r>
              <a:rPr lang="es-MX" sz="2200" dirty="0">
                <a:latin typeface="Arial Narrow" pitchFamily="34" charset="0"/>
              </a:rPr>
              <a:t> </a:t>
            </a:r>
            <a:r>
              <a:rPr lang="es-MX" sz="2200" dirty="0" err="1" smtClean="0">
                <a:latin typeface="Arial Narrow" pitchFamily="34" charset="0"/>
              </a:rPr>
              <a:t>the</a:t>
            </a:r>
            <a:r>
              <a:rPr lang="es-MX" sz="2200" dirty="0" smtClean="0">
                <a:latin typeface="Arial Narrow" pitchFamily="34" charset="0"/>
              </a:rPr>
              <a:t> </a:t>
            </a:r>
            <a:r>
              <a:rPr lang="es-MX" sz="2200" dirty="0" err="1" smtClean="0">
                <a:latin typeface="Arial Narrow" pitchFamily="34" charset="0"/>
              </a:rPr>
              <a:t>ability</a:t>
            </a:r>
            <a:r>
              <a:rPr lang="es-MX" sz="2200" dirty="0" smtClean="0">
                <a:latin typeface="Arial Narrow" pitchFamily="34" charset="0"/>
              </a:rPr>
              <a:t> </a:t>
            </a:r>
            <a:r>
              <a:rPr lang="es-MX" sz="2200" dirty="0" err="1">
                <a:latin typeface="Arial Narrow" pitchFamily="34" charset="0"/>
              </a:rPr>
              <a:t>to</a:t>
            </a:r>
            <a:r>
              <a:rPr lang="es-MX" sz="2200" dirty="0">
                <a:latin typeface="Arial Narrow" pitchFamily="34" charset="0"/>
              </a:rPr>
              <a:t> </a:t>
            </a:r>
            <a:r>
              <a:rPr lang="es-MX" sz="2200" dirty="0" err="1" smtClean="0">
                <a:latin typeface="Arial Narrow" pitchFamily="34" charset="0"/>
              </a:rPr>
              <a:t>guarantee</a:t>
            </a:r>
            <a:r>
              <a:rPr lang="es-MX" sz="2200" dirty="0" smtClean="0">
                <a:latin typeface="Arial Narrow" pitchFamily="34" charset="0"/>
              </a:rPr>
              <a:t> </a:t>
            </a:r>
            <a:r>
              <a:rPr lang="es-MX" sz="2200" dirty="0" err="1">
                <a:latin typeface="Arial Narrow" pitchFamily="34" charset="0"/>
              </a:rPr>
              <a:t>safe</a:t>
            </a:r>
            <a:r>
              <a:rPr lang="es-MX" sz="2200" dirty="0">
                <a:latin typeface="Arial Narrow" pitchFamily="34" charset="0"/>
              </a:rPr>
              <a:t> </a:t>
            </a:r>
            <a:r>
              <a:rPr lang="es-MX" sz="2200" dirty="0" err="1" smtClean="0">
                <a:latin typeface="Arial Narrow" pitchFamily="34" charset="0"/>
              </a:rPr>
              <a:t>generic</a:t>
            </a:r>
            <a:r>
              <a:rPr lang="es-MX" sz="2200" dirty="0" smtClean="0">
                <a:latin typeface="Arial Narrow" pitchFamily="34" charset="0"/>
              </a:rPr>
              <a:t> </a:t>
            </a:r>
            <a:r>
              <a:rPr lang="es-MX" sz="2200" dirty="0" err="1" smtClean="0">
                <a:latin typeface="Arial Narrow" pitchFamily="34" charset="0"/>
              </a:rPr>
              <a:t>pharmaceuticals</a:t>
            </a:r>
            <a:r>
              <a:rPr lang="es-MX" sz="2200" dirty="0" smtClean="0">
                <a:latin typeface="Arial Narrow" pitchFamily="34" charset="0"/>
              </a:rPr>
              <a:t>. </a:t>
            </a:r>
            <a:endParaRPr lang="es-MX" sz="2200" dirty="0">
              <a:latin typeface="Arial Narrow" pitchFamily="34" charset="0"/>
            </a:endParaRPr>
          </a:p>
          <a:p>
            <a:pPr algn="just" fontAlgn="t"/>
            <a:endParaRPr lang="es-MX" sz="2200" dirty="0">
              <a:latin typeface="Arial Narrow" pitchFamily="34" charset="0"/>
            </a:endParaRPr>
          </a:p>
          <a:p>
            <a:pPr algn="just" fontAlgn="t"/>
            <a:r>
              <a:rPr lang="es-MX" sz="2200" dirty="0" err="1" smtClean="0">
                <a:latin typeface="Arial Narrow" pitchFamily="34" charset="0"/>
              </a:rPr>
              <a:t>The</a:t>
            </a:r>
            <a:r>
              <a:rPr lang="es-MX" sz="2200" dirty="0" smtClean="0">
                <a:latin typeface="Arial Narrow" pitchFamily="34" charset="0"/>
              </a:rPr>
              <a:t> </a:t>
            </a:r>
            <a:r>
              <a:rPr lang="es-MX" sz="2200" dirty="0" err="1">
                <a:latin typeface="Arial Narrow" pitchFamily="34" charset="0"/>
              </a:rPr>
              <a:t>mechanism</a:t>
            </a:r>
            <a:r>
              <a:rPr lang="es-MX" sz="2200" dirty="0">
                <a:latin typeface="Arial Narrow" pitchFamily="34" charset="0"/>
              </a:rPr>
              <a:t> </a:t>
            </a:r>
            <a:r>
              <a:rPr lang="es-MX" sz="2200" dirty="0" err="1">
                <a:latin typeface="Arial Narrow" pitchFamily="34" charset="0"/>
              </a:rPr>
              <a:t>involves</a:t>
            </a:r>
            <a:r>
              <a:rPr lang="es-MX" sz="2200" dirty="0">
                <a:latin typeface="Arial Narrow" pitchFamily="34" charset="0"/>
              </a:rPr>
              <a:t> </a:t>
            </a:r>
            <a:r>
              <a:rPr lang="es-MX" sz="2200" dirty="0" err="1">
                <a:latin typeface="Arial Narrow" pitchFamily="34" charset="0"/>
              </a:rPr>
              <a:t>the</a:t>
            </a:r>
            <a:r>
              <a:rPr lang="es-MX" sz="2200" dirty="0">
                <a:latin typeface="Arial Narrow" pitchFamily="34" charset="0"/>
              </a:rPr>
              <a:t> </a:t>
            </a:r>
            <a:r>
              <a:rPr lang="es-MX" sz="2200" dirty="0" err="1">
                <a:latin typeface="Arial Narrow" pitchFamily="34" charset="0"/>
              </a:rPr>
              <a:t>Certification</a:t>
            </a:r>
            <a:r>
              <a:rPr lang="es-MX" sz="2200" dirty="0">
                <a:latin typeface="Arial Narrow" pitchFamily="34" charset="0"/>
              </a:rPr>
              <a:t> of </a:t>
            </a:r>
            <a:r>
              <a:rPr lang="es-MX" sz="2200" dirty="0" err="1">
                <a:latin typeface="Arial Narrow" pitchFamily="34" charset="0"/>
              </a:rPr>
              <a:t>Sanitary</a:t>
            </a:r>
            <a:r>
              <a:rPr lang="es-MX" sz="2200" dirty="0">
                <a:latin typeface="Arial Narrow" pitchFamily="34" charset="0"/>
              </a:rPr>
              <a:t> Agencies </a:t>
            </a:r>
            <a:r>
              <a:rPr lang="es-MX" sz="2200" dirty="0" err="1">
                <a:latin typeface="Arial Narrow" pitchFamily="34" charset="0"/>
              </a:rPr>
              <a:t>to</a:t>
            </a:r>
            <a:r>
              <a:rPr lang="es-MX" sz="2200" dirty="0">
                <a:latin typeface="Arial Narrow" pitchFamily="34" charset="0"/>
              </a:rPr>
              <a:t> </a:t>
            </a:r>
            <a:r>
              <a:rPr lang="es-MX" sz="2200" dirty="0" err="1">
                <a:latin typeface="Arial Narrow" pitchFamily="34" charset="0"/>
              </a:rPr>
              <a:t>ensure</a:t>
            </a:r>
            <a:r>
              <a:rPr lang="es-MX" sz="2200" dirty="0">
                <a:latin typeface="Arial Narrow" pitchFamily="34" charset="0"/>
              </a:rPr>
              <a:t> </a:t>
            </a:r>
            <a:r>
              <a:rPr lang="es-MX" sz="2200" dirty="0" err="1">
                <a:latin typeface="Arial Narrow" pitchFamily="34" charset="0"/>
              </a:rPr>
              <a:t>the</a:t>
            </a:r>
            <a:r>
              <a:rPr lang="es-MX" sz="2200" dirty="0">
                <a:latin typeface="Arial Narrow" pitchFamily="34" charset="0"/>
              </a:rPr>
              <a:t> </a:t>
            </a:r>
            <a:r>
              <a:rPr lang="es-MX" sz="2200" dirty="0" err="1">
                <a:latin typeface="Arial Narrow" pitchFamily="34" charset="0"/>
              </a:rPr>
              <a:t>authorization</a:t>
            </a:r>
            <a:r>
              <a:rPr lang="es-MX" sz="2200" dirty="0">
                <a:latin typeface="Arial Narrow" pitchFamily="34" charset="0"/>
              </a:rPr>
              <a:t> of medicines and </a:t>
            </a:r>
            <a:r>
              <a:rPr lang="es-MX" sz="2200" dirty="0" err="1">
                <a:latin typeface="Arial Narrow" pitchFamily="34" charset="0"/>
              </a:rPr>
              <a:t>vaccines</a:t>
            </a:r>
            <a:r>
              <a:rPr lang="es-MX" sz="2200" dirty="0">
                <a:latin typeface="Arial Narrow" pitchFamily="34" charset="0"/>
              </a:rPr>
              <a:t> in </a:t>
            </a:r>
            <a:r>
              <a:rPr lang="es-MX" sz="2200" dirty="0" err="1">
                <a:latin typeface="Arial Narrow" pitchFamily="34" charset="0"/>
              </a:rPr>
              <a:t>accordance</a:t>
            </a:r>
            <a:r>
              <a:rPr lang="es-MX" sz="2200" dirty="0">
                <a:latin typeface="Arial Narrow" pitchFamily="34" charset="0"/>
              </a:rPr>
              <a:t> </a:t>
            </a:r>
            <a:r>
              <a:rPr lang="es-MX" sz="2200" dirty="0" err="1">
                <a:latin typeface="Arial Narrow" pitchFamily="34" charset="0"/>
              </a:rPr>
              <a:t>with</a:t>
            </a:r>
            <a:r>
              <a:rPr lang="es-MX" sz="2200" dirty="0">
                <a:latin typeface="Arial Narrow" pitchFamily="34" charset="0"/>
              </a:rPr>
              <a:t> </a:t>
            </a:r>
            <a:r>
              <a:rPr lang="es-MX" sz="2200" dirty="0" err="1">
                <a:latin typeface="Arial Narrow" pitchFamily="34" charset="0"/>
              </a:rPr>
              <a:t>best</a:t>
            </a:r>
            <a:r>
              <a:rPr lang="es-MX" sz="2200" dirty="0">
                <a:latin typeface="Arial Narrow" pitchFamily="34" charset="0"/>
              </a:rPr>
              <a:t> </a:t>
            </a:r>
            <a:r>
              <a:rPr lang="es-MX" sz="2200" dirty="0" err="1">
                <a:latin typeface="Arial Narrow" pitchFamily="34" charset="0"/>
              </a:rPr>
              <a:t>international</a:t>
            </a:r>
            <a:r>
              <a:rPr lang="es-MX" sz="2200" dirty="0">
                <a:latin typeface="Arial Narrow" pitchFamily="34" charset="0"/>
              </a:rPr>
              <a:t> </a:t>
            </a:r>
            <a:r>
              <a:rPr lang="es-MX" sz="2200" dirty="0" err="1">
                <a:latin typeface="Arial Narrow" pitchFamily="34" charset="0"/>
              </a:rPr>
              <a:t>practices</a:t>
            </a:r>
            <a:r>
              <a:rPr lang="es-MX" sz="2200" dirty="0">
                <a:latin typeface="Arial Narrow" pitchFamily="34" charset="0"/>
              </a:rPr>
              <a:t>, </a:t>
            </a:r>
            <a:r>
              <a:rPr lang="es-MX" sz="2200" dirty="0" err="1" smtClean="0">
                <a:latin typeface="Arial Narrow" pitchFamily="34" charset="0"/>
              </a:rPr>
              <a:t>conferring</a:t>
            </a:r>
            <a:r>
              <a:rPr lang="es-MX" sz="2200" dirty="0" smtClean="0">
                <a:latin typeface="Arial Narrow" pitchFamily="34" charset="0"/>
              </a:rPr>
              <a:t> </a:t>
            </a:r>
            <a:r>
              <a:rPr lang="es-MX" sz="2200" dirty="0" err="1" smtClean="0">
                <a:latin typeface="Arial Narrow" pitchFamily="34" charset="0"/>
              </a:rPr>
              <a:t>them</a:t>
            </a:r>
            <a:r>
              <a:rPr lang="es-MX" sz="2200" dirty="0" smtClean="0">
                <a:latin typeface="Arial Narrow" pitchFamily="34" charset="0"/>
              </a:rPr>
              <a:t> </a:t>
            </a:r>
            <a:r>
              <a:rPr lang="es-MX" sz="2200" dirty="0" err="1">
                <a:latin typeface="Arial Narrow" pitchFamily="34" charset="0"/>
              </a:rPr>
              <a:t>the</a:t>
            </a:r>
            <a:r>
              <a:rPr lang="es-MX" sz="2200" dirty="0">
                <a:latin typeface="Arial Narrow" pitchFamily="34" charset="0"/>
              </a:rPr>
              <a:t> status as a </a:t>
            </a:r>
            <a:r>
              <a:rPr lang="es-MX" sz="2200" dirty="0" err="1">
                <a:latin typeface="Arial Narrow" pitchFamily="34" charset="0"/>
              </a:rPr>
              <a:t>National</a:t>
            </a:r>
            <a:r>
              <a:rPr lang="es-MX" sz="2200" dirty="0">
                <a:latin typeface="Arial Narrow" pitchFamily="34" charset="0"/>
              </a:rPr>
              <a:t> </a:t>
            </a:r>
            <a:r>
              <a:rPr lang="es-MX" sz="2200" dirty="0" err="1">
                <a:latin typeface="Arial Narrow" pitchFamily="34" charset="0"/>
              </a:rPr>
              <a:t>Regulatory</a:t>
            </a:r>
            <a:r>
              <a:rPr lang="es-MX" sz="2200" dirty="0">
                <a:latin typeface="Arial Narrow" pitchFamily="34" charset="0"/>
              </a:rPr>
              <a:t> </a:t>
            </a:r>
            <a:r>
              <a:rPr lang="es-MX" sz="2200" dirty="0" err="1">
                <a:latin typeface="Arial Narrow" pitchFamily="34" charset="0"/>
              </a:rPr>
              <a:t>Authority</a:t>
            </a:r>
            <a:r>
              <a:rPr lang="es-MX" sz="2200" dirty="0">
                <a:latin typeface="Arial Narrow" pitchFamily="34" charset="0"/>
              </a:rPr>
              <a:t> </a:t>
            </a:r>
            <a:r>
              <a:rPr lang="es-MX" sz="2200" dirty="0" smtClean="0">
                <a:latin typeface="Arial Narrow" pitchFamily="34" charset="0"/>
              </a:rPr>
              <a:t>of Regional </a:t>
            </a:r>
            <a:r>
              <a:rPr lang="es-MX" sz="2200" dirty="0">
                <a:latin typeface="Arial Narrow" pitchFamily="34" charset="0"/>
              </a:rPr>
              <a:t>Reference </a:t>
            </a:r>
            <a:r>
              <a:rPr lang="es-MX" sz="2200" dirty="0" err="1">
                <a:latin typeface="Arial Narrow" pitchFamily="34" charset="0"/>
              </a:rPr>
              <a:t>Level</a:t>
            </a:r>
            <a:r>
              <a:rPr lang="es-MX" sz="2200" dirty="0">
                <a:latin typeface="Arial Narrow" pitchFamily="34" charset="0"/>
              </a:rPr>
              <a:t> IV (</a:t>
            </a:r>
            <a:r>
              <a:rPr lang="es-MX" sz="2200" dirty="0" err="1">
                <a:latin typeface="Arial Narrow" pitchFamily="34" charset="0"/>
              </a:rPr>
              <a:t>Level</a:t>
            </a:r>
            <a:r>
              <a:rPr lang="es-MX" sz="2200" dirty="0">
                <a:latin typeface="Arial Narrow" pitchFamily="34" charset="0"/>
              </a:rPr>
              <a:t> IV </a:t>
            </a:r>
            <a:r>
              <a:rPr lang="es-MX" sz="2200" dirty="0" err="1" smtClean="0">
                <a:latin typeface="Arial Narrow" pitchFamily="34" charset="0"/>
              </a:rPr>
              <a:t>NRAs</a:t>
            </a:r>
            <a:r>
              <a:rPr lang="es-MX" sz="2200" dirty="0" smtClean="0">
                <a:latin typeface="Arial Narrow" pitchFamily="34" charset="0"/>
              </a:rPr>
              <a:t> are: Argentina</a:t>
            </a:r>
            <a:r>
              <a:rPr lang="es-MX" sz="2200" dirty="0">
                <a:latin typeface="Arial Narrow" pitchFamily="34" charset="0"/>
              </a:rPr>
              <a:t>, </a:t>
            </a:r>
            <a:r>
              <a:rPr lang="es-MX" sz="2200" dirty="0" err="1">
                <a:latin typeface="Arial Narrow" pitchFamily="34" charset="0"/>
              </a:rPr>
              <a:t>Brazil</a:t>
            </a:r>
            <a:r>
              <a:rPr lang="es-MX" sz="2200" dirty="0">
                <a:latin typeface="Arial Narrow" pitchFamily="34" charset="0"/>
              </a:rPr>
              <a:t>, </a:t>
            </a:r>
            <a:r>
              <a:rPr lang="es-MX" sz="2200" dirty="0" smtClean="0">
                <a:latin typeface="Arial Narrow" pitchFamily="34" charset="0"/>
              </a:rPr>
              <a:t>Colombia, Cuba and </a:t>
            </a:r>
            <a:r>
              <a:rPr lang="es-MX" sz="2200" dirty="0" err="1" smtClean="0">
                <a:latin typeface="Arial Narrow" pitchFamily="34" charset="0"/>
              </a:rPr>
              <a:t>Mexico</a:t>
            </a:r>
            <a:r>
              <a:rPr lang="es-MX" sz="2200" dirty="0" smtClean="0">
                <a:latin typeface="Arial Narrow" pitchFamily="34" charset="0"/>
              </a:rPr>
              <a:t>). </a:t>
            </a:r>
          </a:p>
          <a:p>
            <a:pPr algn="just" fontAlgn="t"/>
            <a:endParaRPr lang="es-MX" sz="2200" dirty="0">
              <a:latin typeface="Arial Narrow" pitchFamily="34" charset="0"/>
            </a:endParaRPr>
          </a:p>
          <a:p>
            <a:pPr algn="just" fontAlgn="t"/>
            <a:r>
              <a:rPr lang="es-MX" sz="2200" dirty="0" smtClean="0">
                <a:latin typeface="Arial Narrow" pitchFamily="34" charset="0"/>
              </a:rPr>
              <a:t>In </a:t>
            </a:r>
            <a:r>
              <a:rPr lang="es-MX" sz="2200" dirty="0" err="1">
                <a:latin typeface="Arial Narrow" pitchFamily="34" charset="0"/>
              </a:rPr>
              <a:t>the</a:t>
            </a:r>
            <a:r>
              <a:rPr lang="es-MX" sz="2200" dirty="0">
                <a:latin typeface="Arial Narrow" pitchFamily="34" charset="0"/>
              </a:rPr>
              <a:t> case of </a:t>
            </a:r>
            <a:r>
              <a:rPr lang="es-MX" sz="2200" dirty="0" err="1">
                <a:latin typeface="Arial Narrow" pitchFamily="34" charset="0"/>
              </a:rPr>
              <a:t>Mexico</a:t>
            </a:r>
            <a:r>
              <a:rPr lang="es-MX" sz="2200" dirty="0">
                <a:latin typeface="Arial Narrow" pitchFamily="34" charset="0"/>
              </a:rPr>
              <a:t>, </a:t>
            </a:r>
            <a:r>
              <a:rPr lang="es-MX" sz="2200" dirty="0" err="1">
                <a:latin typeface="Arial Narrow" pitchFamily="34" charset="0"/>
              </a:rPr>
              <a:t>the</a:t>
            </a:r>
            <a:r>
              <a:rPr lang="es-MX" sz="2200" dirty="0">
                <a:latin typeface="Arial Narrow" pitchFamily="34" charset="0"/>
              </a:rPr>
              <a:t> </a:t>
            </a:r>
            <a:r>
              <a:rPr lang="es-MX" sz="2200" b="1" dirty="0" err="1">
                <a:latin typeface="Arial Narrow" pitchFamily="34" charset="0"/>
              </a:rPr>
              <a:t>policy</a:t>
            </a:r>
            <a:r>
              <a:rPr lang="es-MX" sz="2200" b="1" dirty="0">
                <a:latin typeface="Arial Narrow" pitchFamily="34" charset="0"/>
              </a:rPr>
              <a:t> of </a:t>
            </a:r>
            <a:r>
              <a:rPr lang="es-MX" sz="2200" b="1" dirty="0" err="1">
                <a:latin typeface="Arial Narrow" pitchFamily="34" charset="0"/>
              </a:rPr>
              <a:t>access</a:t>
            </a:r>
            <a:r>
              <a:rPr lang="es-MX" sz="2200" b="1" dirty="0">
                <a:latin typeface="Arial Narrow" pitchFamily="34" charset="0"/>
              </a:rPr>
              <a:t> </a:t>
            </a:r>
            <a:r>
              <a:rPr lang="es-MX" sz="2200" b="1" dirty="0" err="1">
                <a:latin typeface="Arial Narrow" pitchFamily="34" charset="0"/>
              </a:rPr>
              <a:t>to</a:t>
            </a:r>
            <a:r>
              <a:rPr lang="es-MX" sz="2200" b="1" dirty="0">
                <a:latin typeface="Arial Narrow" pitchFamily="34" charset="0"/>
              </a:rPr>
              <a:t> </a:t>
            </a:r>
            <a:r>
              <a:rPr lang="es-MX" sz="2200" b="1" dirty="0" err="1" smtClean="0">
                <a:latin typeface="Arial Narrow" pitchFamily="34" charset="0"/>
              </a:rPr>
              <a:t>generic</a:t>
            </a:r>
            <a:r>
              <a:rPr lang="es-MX" sz="2200" b="1" dirty="0" smtClean="0">
                <a:latin typeface="Arial Narrow" pitchFamily="34" charset="0"/>
              </a:rPr>
              <a:t> medicines </a:t>
            </a:r>
            <a:r>
              <a:rPr lang="es-MX" sz="2200" dirty="0" err="1" smtClean="0">
                <a:latin typeface="Arial Narrow" pitchFamily="34" charset="0"/>
              </a:rPr>
              <a:t>from</a:t>
            </a:r>
            <a:r>
              <a:rPr lang="es-MX" sz="2200" dirty="0" smtClean="0">
                <a:latin typeface="Arial Narrow" pitchFamily="34" charset="0"/>
              </a:rPr>
              <a:t> </a:t>
            </a:r>
            <a:r>
              <a:rPr lang="es-MX" sz="2200" dirty="0" err="1" smtClean="0">
                <a:latin typeface="Arial Narrow" pitchFamily="34" charset="0"/>
              </a:rPr>
              <a:t>the</a:t>
            </a:r>
            <a:r>
              <a:rPr lang="es-MX" sz="2200" dirty="0" smtClean="0">
                <a:latin typeface="Arial Narrow" pitchFamily="34" charset="0"/>
              </a:rPr>
              <a:t> federal </a:t>
            </a:r>
            <a:r>
              <a:rPr lang="es-MX" sz="2200" dirty="0" err="1">
                <a:latin typeface="Arial Narrow" pitchFamily="34" charset="0"/>
              </a:rPr>
              <a:t>g</a:t>
            </a:r>
            <a:r>
              <a:rPr lang="es-MX" sz="2200" dirty="0" err="1" smtClean="0">
                <a:latin typeface="Arial Narrow" pitchFamily="34" charset="0"/>
              </a:rPr>
              <a:t>overnment</a:t>
            </a:r>
            <a:r>
              <a:rPr lang="es-MX" sz="2200" dirty="0" smtClean="0">
                <a:latin typeface="Arial Narrow" pitchFamily="34" charset="0"/>
              </a:rPr>
              <a:t>  has </a:t>
            </a:r>
            <a:r>
              <a:rPr lang="es-MX" sz="2200" dirty="0" err="1">
                <a:latin typeface="Arial Narrow" pitchFamily="34" charset="0"/>
              </a:rPr>
              <a:t>enabled</a:t>
            </a:r>
            <a:r>
              <a:rPr lang="es-MX" sz="2200" dirty="0">
                <a:latin typeface="Arial Narrow" pitchFamily="34" charset="0"/>
              </a:rPr>
              <a:t> </a:t>
            </a:r>
            <a:r>
              <a:rPr lang="es-MX" sz="2200" dirty="0" err="1">
                <a:latin typeface="Arial Narrow" pitchFamily="34" charset="0"/>
              </a:rPr>
              <a:t>extraordinary</a:t>
            </a:r>
            <a:r>
              <a:rPr lang="es-MX" sz="2200" dirty="0">
                <a:latin typeface="Arial Narrow" pitchFamily="34" charset="0"/>
              </a:rPr>
              <a:t> </a:t>
            </a:r>
            <a:r>
              <a:rPr lang="es-MX" sz="2200" dirty="0" err="1">
                <a:latin typeface="Arial Narrow" pitchFamily="34" charset="0"/>
              </a:rPr>
              <a:t>benefits</a:t>
            </a:r>
            <a:r>
              <a:rPr lang="es-MX" sz="2200" dirty="0">
                <a:latin typeface="Arial Narrow" pitchFamily="34" charset="0"/>
              </a:rPr>
              <a:t> </a:t>
            </a:r>
            <a:r>
              <a:rPr lang="es-MX" sz="2200" dirty="0" err="1">
                <a:latin typeface="Arial Narrow" pitchFamily="34" charset="0"/>
              </a:rPr>
              <a:t>for</a:t>
            </a:r>
            <a:r>
              <a:rPr lang="es-MX" sz="2200" dirty="0">
                <a:latin typeface="Arial Narrow" pitchFamily="34" charset="0"/>
              </a:rPr>
              <a:t> </a:t>
            </a:r>
            <a:r>
              <a:rPr lang="es-MX" sz="2200" dirty="0" err="1">
                <a:latin typeface="Arial Narrow" pitchFamily="34" charset="0"/>
              </a:rPr>
              <a:t>the</a:t>
            </a:r>
            <a:r>
              <a:rPr lang="es-MX" sz="2200" dirty="0">
                <a:latin typeface="Arial Narrow" pitchFamily="34" charset="0"/>
              </a:rPr>
              <a:t> </a:t>
            </a:r>
            <a:r>
              <a:rPr lang="es-MX" sz="2200" dirty="0" err="1">
                <a:latin typeface="Arial Narrow" pitchFamily="34" charset="0"/>
              </a:rPr>
              <a:t>population</a:t>
            </a:r>
            <a:r>
              <a:rPr lang="es-MX" sz="2200" dirty="0">
                <a:latin typeface="Arial Narrow" pitchFamily="34" charset="0"/>
              </a:rPr>
              <a:t> and </a:t>
            </a:r>
            <a:r>
              <a:rPr lang="es-MX" sz="2200" dirty="0" err="1">
                <a:latin typeface="Arial Narrow" pitchFamily="34" charset="0"/>
              </a:rPr>
              <a:t>the</a:t>
            </a:r>
            <a:r>
              <a:rPr lang="es-MX" sz="2200" dirty="0">
                <a:latin typeface="Arial Narrow" pitchFamily="34" charset="0"/>
              </a:rPr>
              <a:t> </a:t>
            </a:r>
            <a:r>
              <a:rPr lang="es-MX" sz="2200" dirty="0" err="1">
                <a:latin typeface="Arial Narrow" pitchFamily="34" charset="0"/>
              </a:rPr>
              <a:t>public</a:t>
            </a:r>
            <a:r>
              <a:rPr lang="es-MX" sz="2200" dirty="0">
                <a:latin typeface="Arial Narrow" pitchFamily="34" charset="0"/>
              </a:rPr>
              <a:t> sector. </a:t>
            </a:r>
            <a:r>
              <a:rPr lang="es-MX" sz="2200" dirty="0" err="1">
                <a:latin typeface="Arial Narrow" pitchFamily="34" charset="0"/>
              </a:rPr>
              <a:t>With</a:t>
            </a:r>
            <a:r>
              <a:rPr lang="es-MX" sz="2200" dirty="0">
                <a:latin typeface="Arial Narrow" pitchFamily="34" charset="0"/>
              </a:rPr>
              <a:t> </a:t>
            </a:r>
            <a:r>
              <a:rPr lang="es-MX" sz="2200" dirty="0" err="1">
                <a:latin typeface="Arial Narrow" pitchFamily="34" charset="0"/>
              </a:rPr>
              <a:t>the</a:t>
            </a:r>
            <a:r>
              <a:rPr lang="es-MX" sz="2200" dirty="0">
                <a:latin typeface="Arial Narrow" pitchFamily="34" charset="0"/>
              </a:rPr>
              <a:t> </a:t>
            </a:r>
            <a:r>
              <a:rPr lang="es-MX" sz="2200" dirty="0" err="1">
                <a:latin typeface="Arial Narrow" pitchFamily="34" charset="0"/>
              </a:rPr>
              <a:t>access</a:t>
            </a:r>
            <a:r>
              <a:rPr lang="es-MX" sz="2200" dirty="0">
                <a:latin typeface="Arial Narrow" pitchFamily="34" charset="0"/>
              </a:rPr>
              <a:t> </a:t>
            </a:r>
            <a:r>
              <a:rPr lang="es-MX" sz="2200" dirty="0" err="1">
                <a:latin typeface="Arial Narrow" pitchFamily="34" charset="0"/>
              </a:rPr>
              <a:t>mechanism</a:t>
            </a:r>
            <a:r>
              <a:rPr lang="es-MX" sz="2200" dirty="0">
                <a:latin typeface="Arial Narrow" pitchFamily="34" charset="0"/>
              </a:rPr>
              <a:t> </a:t>
            </a:r>
            <a:r>
              <a:rPr lang="es-MX" sz="2200" dirty="0" err="1">
                <a:latin typeface="Arial Narrow" pitchFamily="34" charset="0"/>
              </a:rPr>
              <a:t>between</a:t>
            </a:r>
            <a:r>
              <a:rPr lang="es-MX" sz="2200" dirty="0">
                <a:latin typeface="Arial Narrow" pitchFamily="34" charset="0"/>
              </a:rPr>
              <a:t> </a:t>
            </a:r>
            <a:r>
              <a:rPr lang="es-MX" sz="2200" dirty="0" smtClean="0">
                <a:latin typeface="Arial Narrow" pitchFamily="34" charset="0"/>
              </a:rPr>
              <a:t>agencies, </a:t>
            </a:r>
            <a:r>
              <a:rPr lang="es-MX" sz="2200" dirty="0" err="1">
                <a:latin typeface="Arial Narrow" pitchFamily="34" charset="0"/>
              </a:rPr>
              <a:t>the</a:t>
            </a:r>
            <a:r>
              <a:rPr lang="es-MX" sz="2200" dirty="0">
                <a:latin typeface="Arial Narrow" pitchFamily="34" charset="0"/>
              </a:rPr>
              <a:t> </a:t>
            </a:r>
            <a:r>
              <a:rPr lang="es-MX" sz="2200" dirty="0" err="1">
                <a:latin typeface="Arial Narrow" pitchFamily="34" charset="0"/>
              </a:rPr>
              <a:t>population</a:t>
            </a:r>
            <a:r>
              <a:rPr lang="es-MX" sz="2200" dirty="0">
                <a:latin typeface="Arial Narrow" pitchFamily="34" charset="0"/>
              </a:rPr>
              <a:t> of </a:t>
            </a:r>
            <a:r>
              <a:rPr lang="es-MX" sz="2200" dirty="0" err="1">
                <a:latin typeface="Arial Narrow" pitchFamily="34" charset="0"/>
              </a:rPr>
              <a:t>both</a:t>
            </a:r>
            <a:r>
              <a:rPr lang="es-MX" sz="2200" dirty="0">
                <a:latin typeface="Arial Narrow" pitchFamily="34" charset="0"/>
              </a:rPr>
              <a:t> </a:t>
            </a:r>
            <a:r>
              <a:rPr lang="es-MX" sz="2200" dirty="0" err="1">
                <a:latin typeface="Arial Narrow" pitchFamily="34" charset="0"/>
              </a:rPr>
              <a:t>countries</a:t>
            </a:r>
            <a:r>
              <a:rPr lang="es-MX" sz="2200" dirty="0">
                <a:latin typeface="Arial Narrow" pitchFamily="34" charset="0"/>
              </a:rPr>
              <a:t> </a:t>
            </a:r>
            <a:r>
              <a:rPr lang="es-MX" sz="2200" dirty="0" err="1">
                <a:latin typeface="Arial Narrow" pitchFamily="34" charset="0"/>
              </a:rPr>
              <a:t>would</a:t>
            </a:r>
            <a:r>
              <a:rPr lang="es-MX" sz="2200" dirty="0">
                <a:latin typeface="Arial Narrow" pitchFamily="34" charset="0"/>
              </a:rPr>
              <a:t> </a:t>
            </a:r>
            <a:r>
              <a:rPr lang="es-MX" sz="2200" dirty="0" err="1">
                <a:latin typeface="Arial Narrow" pitchFamily="34" charset="0"/>
              </a:rPr>
              <a:t>benefit</a:t>
            </a:r>
            <a:r>
              <a:rPr lang="es-MX" sz="2200" dirty="0">
                <a:latin typeface="Arial Narrow" pitchFamily="34" charset="0"/>
              </a:rPr>
              <a:t>.</a:t>
            </a:r>
          </a:p>
          <a:p>
            <a:pPr algn="just"/>
            <a:endParaRPr lang="es-MX" sz="2200" dirty="0">
              <a:latin typeface="Arial Narrow" pitchFamily="34" charset="0"/>
            </a:endParaRPr>
          </a:p>
        </p:txBody>
      </p:sp>
      <p:sp>
        <p:nvSpPr>
          <p:cNvPr id="4" name="Rectangle 6"/>
          <p:cNvSpPr>
            <a:spLocks noChangeArrowheads="1"/>
          </p:cNvSpPr>
          <p:nvPr/>
        </p:nvSpPr>
        <p:spPr bwMode="auto">
          <a:xfrm>
            <a:off x="72008" y="1124744"/>
            <a:ext cx="8964488"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tabLst>
                <a:tab pos="536575" algn="l"/>
              </a:tabLst>
            </a:pPr>
            <a:r>
              <a:rPr lang="es-MX" sz="2000" b="1" dirty="0" err="1" smtClean="0">
                <a:solidFill>
                  <a:prstClr val="black"/>
                </a:solidFill>
                <a:latin typeface="Arial Narrow" pitchFamily="34" charset="0"/>
              </a:rPr>
              <a:t>Increasing</a:t>
            </a:r>
            <a:r>
              <a:rPr lang="es-MX" sz="2000" b="1" dirty="0" smtClean="0">
                <a:solidFill>
                  <a:prstClr val="black"/>
                </a:solidFill>
                <a:latin typeface="Arial Narrow" pitchFamily="34" charset="0"/>
              </a:rPr>
              <a:t> Access: </a:t>
            </a:r>
            <a:r>
              <a:rPr lang="es-MX" sz="2000" b="1" dirty="0" err="1" smtClean="0">
                <a:solidFill>
                  <a:prstClr val="black"/>
                </a:solidFill>
                <a:latin typeface="Arial Narrow" pitchFamily="34" charset="0"/>
              </a:rPr>
              <a:t>Pacific</a:t>
            </a:r>
            <a:r>
              <a:rPr lang="es-MX" sz="2000" b="1" dirty="0" smtClean="0">
                <a:solidFill>
                  <a:prstClr val="black"/>
                </a:solidFill>
                <a:latin typeface="Arial Narrow" pitchFamily="34" charset="0"/>
              </a:rPr>
              <a:t> Alliance</a:t>
            </a:r>
            <a:endParaRPr lang="es-MX" sz="2200" b="1" dirty="0">
              <a:solidFill>
                <a:prstClr val="black"/>
              </a:solidFill>
              <a:latin typeface="Arial Narrow" pitchFamily="34" charset="0"/>
            </a:endParaRPr>
          </a:p>
          <a:p>
            <a:pPr>
              <a:spcAft>
                <a:spcPts val="1200"/>
              </a:spcAft>
              <a:tabLst>
                <a:tab pos="536575" algn="l"/>
              </a:tabLst>
            </a:pPr>
            <a:endParaRPr lang="es-MX" sz="2200" b="1" dirty="0">
              <a:solidFill>
                <a:prstClr val="black"/>
              </a:solidFill>
              <a:latin typeface="Arial Narrow" pitchFamily="34" charset="0"/>
              <a:cs typeface="Arial" pitchFamily="34" charset="0"/>
            </a:endParaRPr>
          </a:p>
        </p:txBody>
      </p:sp>
    </p:spTree>
    <p:extLst>
      <p:ext uri="{BB962C8B-B14F-4D97-AF65-F5344CB8AC3E}">
        <p14:creationId xmlns:p14="http://schemas.microsoft.com/office/powerpoint/2010/main" val="2505803240"/>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a:spLocks noGrp="1"/>
          </p:cNvSpPr>
          <p:nvPr>
            <p:ph idx="1"/>
          </p:nvPr>
        </p:nvSpPr>
        <p:spPr bwMode="auto">
          <a:xfrm>
            <a:off x="233077" y="1628800"/>
            <a:ext cx="8642350" cy="25968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s-MX" sz="2200" dirty="0" smtClean="0">
                <a:latin typeface="Arial Narrow" pitchFamily="34" charset="0"/>
                <a:ea typeface="ＭＳ Ｐゴシック" pitchFamily="34" charset="-128"/>
              </a:rPr>
              <a:t>In 2.5 </a:t>
            </a:r>
            <a:r>
              <a:rPr lang="es-MX" sz="2200" dirty="0" err="1" smtClean="0">
                <a:latin typeface="Arial Narrow" pitchFamily="34" charset="0"/>
                <a:ea typeface="ＭＳ Ｐゴシック" pitchFamily="34" charset="-128"/>
              </a:rPr>
              <a:t>years</a:t>
            </a:r>
            <a:r>
              <a:rPr lang="es-MX" sz="2200" dirty="0" smtClean="0">
                <a:latin typeface="Arial Narrow" pitchFamily="34" charset="0"/>
                <a:ea typeface="ＭＳ Ｐゴシック" pitchFamily="34" charset="-128"/>
              </a:rPr>
              <a:t>, </a:t>
            </a:r>
            <a:r>
              <a:rPr lang="es-MX" sz="2200" dirty="0" err="1">
                <a:latin typeface="Arial Narrow" pitchFamily="34" charset="0"/>
                <a:ea typeface="ＭＳ Ｐゴシック" pitchFamily="34" charset="-128"/>
              </a:rPr>
              <a:t>t</a:t>
            </a:r>
            <a:r>
              <a:rPr lang="es-MX" sz="2200" dirty="0" err="1" smtClean="0">
                <a:latin typeface="Arial Narrow" pitchFamily="34" charset="0"/>
                <a:ea typeface="ＭＳ Ｐゴシック" pitchFamily="34" charset="-128"/>
              </a:rPr>
              <a:t>his</a:t>
            </a:r>
            <a:r>
              <a:rPr lang="es-MX" sz="2200" dirty="0" smtClean="0">
                <a:latin typeface="Arial Narrow" pitchFamily="34" charset="0"/>
                <a:ea typeface="ＭＳ Ｐゴシック" pitchFamily="34" charset="-128"/>
              </a:rPr>
              <a:t> has </a:t>
            </a:r>
            <a:r>
              <a:rPr lang="es-MX" sz="2200" dirty="0" err="1" smtClean="0">
                <a:latin typeface="Arial Narrow" pitchFamily="34" charset="0"/>
                <a:ea typeface="ＭＳ Ｐゴシック" pitchFamily="34" charset="-128"/>
              </a:rPr>
              <a:t>allowed</a:t>
            </a:r>
            <a:r>
              <a:rPr lang="es-MX" sz="2200" dirty="0" smtClean="0">
                <a:latin typeface="Arial Narrow" pitchFamily="34" charset="0"/>
                <a:ea typeface="ＭＳ Ｐゴシック" pitchFamily="34" charset="-128"/>
              </a:rPr>
              <a:t> </a:t>
            </a:r>
            <a:r>
              <a:rPr lang="es-MX" sz="2200" dirty="0" err="1" smtClean="0">
                <a:latin typeface="Arial Narrow" pitchFamily="34" charset="0"/>
                <a:ea typeface="ＭＳ Ｐゴシック" pitchFamily="34" charset="-128"/>
              </a:rPr>
              <a:t>the</a:t>
            </a:r>
            <a:r>
              <a:rPr lang="es-MX" sz="2200" dirty="0" smtClean="0">
                <a:latin typeface="Arial Narrow" pitchFamily="34" charset="0"/>
                <a:ea typeface="ＭＳ Ｐゴシック" pitchFamily="34" charset="-128"/>
              </a:rPr>
              <a:t> </a:t>
            </a:r>
            <a:r>
              <a:rPr lang="es-MX" sz="2200" dirty="0" err="1" smtClean="0">
                <a:latin typeface="Arial Narrow" pitchFamily="34" charset="0"/>
                <a:ea typeface="ＭＳ Ｐゴシック" pitchFamily="34" charset="-128"/>
              </a:rPr>
              <a:t>approval</a:t>
            </a:r>
            <a:r>
              <a:rPr lang="es-MX" sz="2200" dirty="0" smtClean="0">
                <a:latin typeface="Arial Narrow" pitchFamily="34" charset="0"/>
                <a:ea typeface="ＭＳ Ｐゴシック" pitchFamily="34" charset="-128"/>
              </a:rPr>
              <a:t> of </a:t>
            </a:r>
            <a:r>
              <a:rPr lang="es-MX" sz="2200" b="1" dirty="0" smtClean="0">
                <a:latin typeface="Arial Narrow" pitchFamily="34" charset="0"/>
                <a:ea typeface="ＭＳ Ｐゴシック" pitchFamily="34" charset="-128"/>
              </a:rPr>
              <a:t>287 </a:t>
            </a:r>
            <a:r>
              <a:rPr lang="es-MX" sz="2200" b="1" dirty="0" err="1" smtClean="0">
                <a:latin typeface="Arial Narrow" pitchFamily="34" charset="0"/>
                <a:ea typeface="ＭＳ Ｐゴシック" pitchFamily="34" charset="-128"/>
              </a:rPr>
              <a:t>generic</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drugs</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that</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correspond</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to</a:t>
            </a:r>
            <a:r>
              <a:rPr lang="es-MX" sz="2200" b="1" dirty="0" smtClean="0">
                <a:latin typeface="Arial Narrow" pitchFamily="34" charset="0"/>
                <a:ea typeface="ＭＳ Ｐゴシック" pitchFamily="34" charset="-128"/>
              </a:rPr>
              <a:t> 31 active </a:t>
            </a:r>
            <a:r>
              <a:rPr lang="es-MX" sz="2200" b="1" dirty="0" err="1" smtClean="0">
                <a:latin typeface="Arial Narrow" pitchFamily="34" charset="0"/>
                <a:ea typeface="ＭＳ Ｐゴシック" pitchFamily="34" charset="-128"/>
              </a:rPr>
              <a:t>substances</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They</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attend</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the</a:t>
            </a:r>
            <a:r>
              <a:rPr lang="es-MX" sz="2200" b="1" dirty="0" smtClean="0">
                <a:latin typeface="Arial Narrow" pitchFamily="34" charset="0"/>
                <a:ea typeface="ＭＳ Ｐゴシック" pitchFamily="34" charset="-128"/>
              </a:rPr>
              <a:t> 71% of causes of </a:t>
            </a:r>
            <a:r>
              <a:rPr lang="es-MX" sz="2200" b="1" dirty="0" err="1" smtClean="0">
                <a:latin typeface="Arial Narrow" pitchFamily="34" charset="0"/>
                <a:ea typeface="ＭＳ Ｐゴシック" pitchFamily="34" charset="-128"/>
              </a:rPr>
              <a:t>death</a:t>
            </a:r>
            <a:r>
              <a:rPr lang="es-MX" sz="2200" b="1" dirty="0" smtClean="0">
                <a:latin typeface="Arial Narrow" pitchFamily="34" charset="0"/>
                <a:ea typeface="ＭＳ Ｐゴシック" pitchFamily="34" charset="-128"/>
              </a:rPr>
              <a:t> in </a:t>
            </a:r>
            <a:r>
              <a:rPr lang="es-MX" sz="2200" b="1" dirty="0" err="1" smtClean="0">
                <a:latin typeface="Arial Narrow" pitchFamily="34" charset="0"/>
                <a:ea typeface="ＭＳ Ｐゴシック" pitchFamily="34" charset="-128"/>
              </a:rPr>
              <a:t>Mexican</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population</a:t>
            </a:r>
            <a:r>
              <a:rPr lang="es-MX" sz="2200" b="1" dirty="0">
                <a:latin typeface="Arial Narrow" pitchFamily="34" charset="0"/>
                <a:ea typeface="ＭＳ Ｐゴシック" pitchFamily="34" charset="-128"/>
              </a:rPr>
              <a:t>.</a:t>
            </a:r>
            <a:r>
              <a:rPr lang="es-MX" sz="2200" dirty="0" smtClean="0">
                <a:latin typeface="Arial Narrow" pitchFamily="34" charset="0"/>
                <a:ea typeface="ＭＳ Ｐゴシック" pitchFamily="34" charset="-128"/>
              </a:rPr>
              <a:t> </a:t>
            </a:r>
          </a:p>
          <a:p>
            <a:pPr algn="just"/>
            <a:r>
              <a:rPr lang="es-MX" sz="2200" dirty="0" err="1" smtClean="0">
                <a:latin typeface="Arial Narrow" pitchFamily="34" charset="0"/>
                <a:ea typeface="ＭＳ Ｐゴシック" pitchFamily="34" charset="-128"/>
              </a:rPr>
              <a:t>There</a:t>
            </a:r>
            <a:r>
              <a:rPr lang="es-MX" sz="2200" dirty="0" smtClean="0">
                <a:latin typeface="Arial Narrow" pitchFamily="34" charset="0"/>
                <a:ea typeface="ＭＳ Ｐゴシック" pitchFamily="34" charset="-128"/>
              </a:rPr>
              <a:t> </a:t>
            </a:r>
            <a:r>
              <a:rPr lang="es-MX" sz="2200" dirty="0" err="1" smtClean="0">
                <a:latin typeface="Arial Narrow" pitchFamily="34" charset="0"/>
                <a:ea typeface="ＭＳ Ｐゴシック" pitchFamily="34" charset="-128"/>
              </a:rPr>
              <a:t>is</a:t>
            </a:r>
            <a:r>
              <a:rPr lang="es-MX" sz="2200" dirty="0" smtClean="0">
                <a:latin typeface="Arial Narrow" pitchFamily="34" charset="0"/>
                <a:ea typeface="ＭＳ Ｐゴシック" pitchFamily="34" charset="-128"/>
              </a:rPr>
              <a:t> no </a:t>
            </a:r>
            <a:r>
              <a:rPr lang="es-MX" sz="2200" dirty="0" err="1" smtClean="0">
                <a:latin typeface="Arial Narrow" pitchFamily="34" charset="0"/>
                <a:ea typeface="ＭＳ Ｐゴシック" pitchFamily="34" charset="-128"/>
              </a:rPr>
              <a:t>international</a:t>
            </a:r>
            <a:r>
              <a:rPr lang="es-MX" sz="2200" dirty="0" smtClean="0">
                <a:latin typeface="Arial Narrow" pitchFamily="34" charset="0"/>
                <a:ea typeface="ＭＳ Ｐゴシック" pitchFamily="34" charset="-128"/>
              </a:rPr>
              <a:t> record of a </a:t>
            </a:r>
            <a:r>
              <a:rPr lang="es-MX" sz="2200" dirty="0" err="1" smtClean="0">
                <a:latin typeface="Arial Narrow" pitchFamily="34" charset="0"/>
                <a:ea typeface="ＭＳ Ｐゴシック" pitchFamily="34" charset="-128"/>
              </a:rPr>
              <a:t>strategy</a:t>
            </a:r>
            <a:r>
              <a:rPr lang="es-MX" sz="2200" dirty="0" smtClean="0">
                <a:latin typeface="Arial Narrow" pitchFamily="34" charset="0"/>
                <a:ea typeface="ＭＳ Ｐゴシック" pitchFamily="34" charset="-128"/>
              </a:rPr>
              <a:t> of </a:t>
            </a:r>
            <a:r>
              <a:rPr lang="es-MX" sz="2200" dirty="0" err="1" smtClean="0">
                <a:latin typeface="Arial Narrow" pitchFamily="34" charset="0"/>
                <a:ea typeface="ＭＳ Ｐゴシック" pitchFamily="34" charset="-128"/>
              </a:rPr>
              <a:t>liberation</a:t>
            </a:r>
            <a:r>
              <a:rPr lang="es-MX" sz="2200" dirty="0" smtClean="0">
                <a:latin typeface="Arial Narrow" pitchFamily="34" charset="0"/>
                <a:ea typeface="ＭＳ Ｐゴシック" pitchFamily="34" charset="-128"/>
              </a:rPr>
              <a:t> of </a:t>
            </a:r>
            <a:r>
              <a:rPr lang="es-MX" sz="2200" dirty="0" err="1" smtClean="0">
                <a:latin typeface="Arial Narrow" pitchFamily="34" charset="0"/>
                <a:ea typeface="ＭＳ Ｐゴシック" pitchFamily="34" charset="-128"/>
              </a:rPr>
              <a:t>generic</a:t>
            </a:r>
            <a:r>
              <a:rPr lang="es-MX" sz="2200" dirty="0" smtClean="0">
                <a:latin typeface="Arial Narrow" pitchFamily="34" charset="0"/>
                <a:ea typeface="ＭＳ Ｐゴシック" pitchFamily="34" charset="-128"/>
              </a:rPr>
              <a:t> </a:t>
            </a:r>
            <a:r>
              <a:rPr lang="es-MX" sz="2200" dirty="0" err="1" smtClean="0">
                <a:latin typeface="Arial Narrow" pitchFamily="34" charset="0"/>
                <a:ea typeface="ＭＳ Ｐゴシック" pitchFamily="34" charset="-128"/>
              </a:rPr>
              <a:t>drugs</a:t>
            </a:r>
            <a:r>
              <a:rPr lang="es-MX" sz="2200" dirty="0" smtClean="0">
                <a:latin typeface="Arial Narrow" pitchFamily="34" charset="0"/>
                <a:ea typeface="ＭＳ Ｐゴシック" pitchFamily="34" charset="-128"/>
              </a:rPr>
              <a:t> of </a:t>
            </a:r>
            <a:r>
              <a:rPr lang="es-MX" sz="2200" dirty="0" err="1" smtClean="0">
                <a:latin typeface="Arial Narrow" pitchFamily="34" charset="0"/>
                <a:ea typeface="ＭＳ Ｐゴシック" pitchFamily="34" charset="-128"/>
              </a:rPr>
              <a:t>such</a:t>
            </a:r>
            <a:r>
              <a:rPr lang="es-MX" sz="2200" dirty="0" smtClean="0">
                <a:latin typeface="Arial Narrow" pitchFamily="34" charset="0"/>
                <a:ea typeface="ＭＳ Ｐゴシック" pitchFamily="34" charset="-128"/>
              </a:rPr>
              <a:t> </a:t>
            </a:r>
            <a:r>
              <a:rPr lang="es-MX" sz="2200" dirty="0" err="1" smtClean="0">
                <a:latin typeface="Arial Narrow" pitchFamily="34" charset="0"/>
                <a:ea typeface="ＭＳ Ｐゴシック" pitchFamily="34" charset="-128"/>
              </a:rPr>
              <a:t>magnitude</a:t>
            </a:r>
            <a:r>
              <a:rPr lang="es-MX" sz="2200" dirty="0" smtClean="0">
                <a:latin typeface="Arial Narrow" pitchFamily="34" charset="0"/>
                <a:ea typeface="ＭＳ Ｐゴシック" pitchFamily="34" charset="-128"/>
              </a:rPr>
              <a:t> and in a short time. </a:t>
            </a:r>
          </a:p>
          <a:p>
            <a:pPr algn="just"/>
            <a:r>
              <a:rPr lang="es-MX" sz="2200" b="1" dirty="0" err="1" smtClean="0">
                <a:latin typeface="Arial Narrow" pitchFamily="34" charset="0"/>
                <a:ea typeface="ＭＳ Ｐゴシック" pitchFamily="34" charset="-128"/>
              </a:rPr>
              <a:t>Savings</a:t>
            </a:r>
            <a:r>
              <a:rPr lang="es-MX" sz="2200" b="1" dirty="0" smtClean="0">
                <a:latin typeface="Arial Narrow" pitchFamily="34" charset="0"/>
                <a:ea typeface="ＭＳ Ｐゴシック" pitchFamily="34" charset="-128"/>
              </a:rPr>
              <a:t> of 1.5 </a:t>
            </a:r>
            <a:r>
              <a:rPr lang="es-MX" sz="2200" b="1" dirty="0" err="1" smtClean="0">
                <a:latin typeface="Arial Narrow" pitchFamily="34" charset="0"/>
                <a:ea typeface="ＭＳ Ｐゴシック" pitchFamily="34" charset="-128"/>
              </a:rPr>
              <a:t>billion</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dollar</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were</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made</a:t>
            </a:r>
            <a:r>
              <a:rPr lang="es-MX" sz="2200" b="1" dirty="0" smtClean="0">
                <a:latin typeface="Arial Narrow" pitchFamily="34" charset="0"/>
                <a:ea typeface="ＭＳ Ｐゴシック" pitchFamily="34" charset="-128"/>
              </a:rPr>
              <a:t> in 2 </a:t>
            </a:r>
            <a:r>
              <a:rPr lang="es-MX" sz="2200" b="1" dirty="0" err="1" smtClean="0">
                <a:latin typeface="Arial Narrow" pitchFamily="34" charset="0"/>
                <a:ea typeface="ＭＳ Ｐゴシック" pitchFamily="34" charset="-128"/>
              </a:rPr>
              <a:t>years</a:t>
            </a:r>
            <a:r>
              <a:rPr lang="es-MX" sz="2200" b="1" dirty="0" smtClean="0">
                <a:latin typeface="Arial Narrow" pitchFamily="34" charset="0"/>
                <a:ea typeface="ＭＳ Ｐゴシック" pitchFamily="34" charset="-128"/>
              </a:rPr>
              <a:t>, and more </a:t>
            </a:r>
            <a:r>
              <a:rPr lang="es-MX" sz="2200" b="1" dirty="0" err="1" smtClean="0">
                <a:latin typeface="Arial Narrow" pitchFamily="34" charset="0"/>
                <a:ea typeface="ＭＳ Ｐゴシック" pitchFamily="34" charset="-128"/>
              </a:rPr>
              <a:t>than</a:t>
            </a:r>
            <a:r>
              <a:rPr lang="es-MX" sz="2200" b="1" dirty="0" smtClean="0">
                <a:latin typeface="Arial Narrow" pitchFamily="34" charset="0"/>
                <a:ea typeface="ＭＳ Ｐゴシック" pitchFamily="34" charset="-128"/>
              </a:rPr>
              <a:t> 1 </a:t>
            </a:r>
            <a:r>
              <a:rPr lang="es-MX" sz="2200" b="1" dirty="0" err="1" smtClean="0">
                <a:latin typeface="Arial Narrow" pitchFamily="34" charset="0"/>
                <a:ea typeface="ＭＳ Ｐゴシック" pitchFamily="34" charset="-128"/>
              </a:rPr>
              <a:t>million</a:t>
            </a:r>
            <a:r>
              <a:rPr lang="es-MX" sz="2200" b="1" dirty="0" smtClean="0">
                <a:latin typeface="Arial Narrow" pitchFamily="34" charset="0"/>
                <a:ea typeface="ＭＳ Ｐゴシック" pitchFamily="34" charset="-128"/>
              </a:rPr>
              <a:t> of </a:t>
            </a:r>
            <a:r>
              <a:rPr lang="es-MX" sz="2200" b="1" dirty="0" err="1" smtClean="0">
                <a:latin typeface="Arial Narrow" pitchFamily="34" charset="0"/>
                <a:ea typeface="ＭＳ Ｐゴシック" pitchFamily="34" charset="-128"/>
              </a:rPr>
              <a:t>additional</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patients</a:t>
            </a:r>
            <a:r>
              <a:rPr lang="es-MX" sz="2200" b="1" dirty="0" smtClean="0">
                <a:latin typeface="Arial Narrow" pitchFamily="34" charset="0"/>
                <a:ea typeface="ＭＳ Ｐゴシック" pitchFamily="34" charset="-128"/>
              </a:rPr>
              <a:t> </a:t>
            </a:r>
            <a:r>
              <a:rPr lang="es-MX" sz="2200" b="1" dirty="0" err="1" smtClean="0">
                <a:latin typeface="Arial Narrow" pitchFamily="34" charset="0"/>
                <a:ea typeface="ＭＳ Ｐゴシック" pitchFamily="34" charset="-128"/>
              </a:rPr>
              <a:t>were</a:t>
            </a:r>
            <a:r>
              <a:rPr lang="es-MX" sz="2200" b="1" dirty="0" smtClean="0">
                <a:latin typeface="Arial Narrow" pitchFamily="34" charset="0"/>
                <a:ea typeface="ＭＳ Ｐゴシック" pitchFamily="34" charset="-128"/>
              </a:rPr>
              <a:t> </a:t>
            </a:r>
            <a:r>
              <a:rPr lang="es-MX" sz="2200" dirty="0" err="1" smtClean="0">
                <a:latin typeface="Arial Narrow" pitchFamily="34" charset="0"/>
                <a:ea typeface="ＭＳ Ｐゴシック" pitchFamily="34" charset="-128"/>
              </a:rPr>
              <a:t>treated</a:t>
            </a:r>
            <a:r>
              <a:rPr lang="es-MX" sz="2200" dirty="0" smtClean="0">
                <a:latin typeface="Arial Narrow" pitchFamily="34" charset="0"/>
                <a:ea typeface="ＭＳ Ｐゴシック" pitchFamily="34" charset="-128"/>
              </a:rPr>
              <a:t> in </a:t>
            </a:r>
            <a:r>
              <a:rPr lang="es-MX" sz="2200" dirty="0" err="1" smtClean="0">
                <a:latin typeface="Arial Narrow" pitchFamily="34" charset="0"/>
                <a:ea typeface="ＭＳ Ｐゴシック" pitchFamily="34" charset="-128"/>
              </a:rPr>
              <a:t>the</a:t>
            </a:r>
            <a:r>
              <a:rPr lang="es-MX" sz="2200" dirty="0" smtClean="0">
                <a:latin typeface="Arial Narrow" pitchFamily="34" charset="0"/>
                <a:ea typeface="ＭＳ Ｐゴシック" pitchFamily="34" charset="-128"/>
              </a:rPr>
              <a:t> </a:t>
            </a:r>
            <a:r>
              <a:rPr lang="es-MX" sz="2200" dirty="0" err="1" smtClean="0">
                <a:latin typeface="Arial Narrow" pitchFamily="34" charset="0"/>
                <a:ea typeface="ＭＳ Ｐゴシック" pitchFamily="34" charset="-128"/>
              </a:rPr>
              <a:t>public</a:t>
            </a:r>
            <a:r>
              <a:rPr lang="es-MX" sz="2200" dirty="0" smtClean="0">
                <a:latin typeface="Arial Narrow" pitchFamily="34" charset="0"/>
                <a:ea typeface="ＭＳ Ｐゴシック" pitchFamily="34" charset="-128"/>
              </a:rPr>
              <a:t> sector. </a:t>
            </a:r>
          </a:p>
        </p:txBody>
      </p:sp>
      <p:sp>
        <p:nvSpPr>
          <p:cNvPr id="11267" name="3 Marcador de número de diapositiva"/>
          <p:cNvSpPr>
            <a:spLocks noGrp="1"/>
          </p:cNvSpPr>
          <p:nvPr>
            <p:ph type="sldNum" sz="quarter" idx="12"/>
          </p:nvPr>
        </p:nvSpPr>
        <p:spPr bwMode="auto">
          <a:xfrm>
            <a:off x="6948488" y="6524625"/>
            <a:ext cx="21685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59C8402-7BE0-4482-804A-36CE86FB16BB}" type="slidenum">
              <a:rPr lang="es-ES" smtClean="0">
                <a:solidFill>
                  <a:srgbClr val="000000"/>
                </a:solidFill>
                <a:latin typeface="12 pt Helvetica* 55 Roman   054" charset="0"/>
              </a:rPr>
              <a:pPr eaLnBrk="1" hangingPunct="1"/>
              <a:t>33</a:t>
            </a:fld>
            <a:endParaRPr lang="es-ES" dirty="0" smtClean="0">
              <a:solidFill>
                <a:srgbClr val="000000"/>
              </a:solidFill>
              <a:latin typeface="12 pt Helvetica* 55 Roman   05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6772081"/>
              </p:ext>
            </p:extLst>
          </p:nvPr>
        </p:nvGraphicFramePr>
        <p:xfrm>
          <a:off x="467544" y="4437112"/>
          <a:ext cx="8424862" cy="1944216"/>
        </p:xfrm>
        <a:graphic>
          <a:graphicData uri="http://schemas.openxmlformats.org/drawingml/2006/table">
            <a:tbl>
              <a:tblPr firstRow="1" bandRow="1">
                <a:tableStyleId>{D7AC3CCA-C797-4891-BE02-D94E43425B78}</a:tableStyleId>
              </a:tblPr>
              <a:tblGrid>
                <a:gridCol w="1368140"/>
                <a:gridCol w="1584162"/>
                <a:gridCol w="1872192"/>
                <a:gridCol w="2304298"/>
                <a:gridCol w="1296070"/>
              </a:tblGrid>
              <a:tr h="1080120">
                <a:tc>
                  <a:txBody>
                    <a:bodyPr/>
                    <a:lstStyle/>
                    <a:p>
                      <a:pPr algn="ctr"/>
                      <a:r>
                        <a:rPr lang="es-MX" sz="1800" dirty="0" smtClean="0">
                          <a:latin typeface="Arial Narrow" pitchFamily="34" charset="0"/>
                        </a:rPr>
                        <a:t>Number of Packages</a:t>
                      </a:r>
                      <a:endParaRPr lang="es-MX" sz="1800" dirty="0">
                        <a:latin typeface="Arial Narrow" pitchFamily="34" charset="0"/>
                      </a:endParaRPr>
                    </a:p>
                  </a:txBody>
                  <a:tcPr anchor="ctr"/>
                </a:tc>
                <a:tc>
                  <a:txBody>
                    <a:bodyPr/>
                    <a:lstStyle/>
                    <a:p>
                      <a:pPr algn="ctr"/>
                      <a:r>
                        <a:rPr lang="es-MX" sz="1800" dirty="0" smtClean="0">
                          <a:latin typeface="Arial Narrow" pitchFamily="34" charset="0"/>
                        </a:rPr>
                        <a:t>Released Substances</a:t>
                      </a:r>
                      <a:endParaRPr lang="es-MX" sz="1800" dirty="0">
                        <a:latin typeface="Arial Narrow" pitchFamily="34" charset="0"/>
                      </a:endParaRPr>
                    </a:p>
                  </a:txBody>
                  <a:tcPr anchor="ctr"/>
                </a:tc>
                <a:tc>
                  <a:txBody>
                    <a:bodyPr/>
                    <a:lstStyle/>
                    <a:p>
                      <a:pPr algn="ctr"/>
                      <a:r>
                        <a:rPr lang="es-MX" sz="1800" dirty="0" smtClean="0">
                          <a:latin typeface="Arial Narrow" pitchFamily="34" charset="0"/>
                        </a:rPr>
                        <a:t>New </a:t>
                      </a:r>
                      <a:r>
                        <a:rPr lang="es-MX" sz="1800" dirty="0" err="1" smtClean="0">
                          <a:latin typeface="Arial Narrow" pitchFamily="34" charset="0"/>
                        </a:rPr>
                        <a:t>Generics</a:t>
                      </a:r>
                      <a:endParaRPr lang="es-MX" sz="1800" dirty="0">
                        <a:latin typeface="Arial Narrow" pitchFamily="34" charset="0"/>
                      </a:endParaRPr>
                    </a:p>
                  </a:txBody>
                  <a:tcPr anchor="ctr"/>
                </a:tc>
                <a:tc>
                  <a:txBody>
                    <a:bodyPr/>
                    <a:lstStyle/>
                    <a:p>
                      <a:pPr algn="ctr">
                        <a:spcAft>
                          <a:spcPts val="0"/>
                        </a:spcAft>
                      </a:pPr>
                      <a:r>
                        <a:rPr lang="en-US" sz="1800" b="1" noProof="0" dirty="0" smtClean="0">
                          <a:latin typeface="Arial Narrow" pitchFamily="34" charset="0"/>
                          <a:ea typeface="Times New Roman"/>
                        </a:rPr>
                        <a:t>Accumulated</a:t>
                      </a:r>
                      <a:r>
                        <a:rPr lang="en-US" sz="1800" b="1" baseline="0" noProof="0" dirty="0" smtClean="0">
                          <a:latin typeface="Arial Narrow" pitchFamily="34" charset="0"/>
                          <a:ea typeface="Times New Roman"/>
                        </a:rPr>
                        <a:t> savings (billion dollars)</a:t>
                      </a:r>
                      <a:endParaRPr lang="en-US" sz="1800" b="1" noProof="0" dirty="0">
                        <a:latin typeface="Arial Narrow" pitchFamily="34" charset="0"/>
                        <a:ea typeface="Times New Roman"/>
                      </a:endParaRPr>
                    </a:p>
                  </a:txBody>
                  <a:tcPr anchor="ctr"/>
                </a:tc>
                <a:tc>
                  <a:txBody>
                    <a:bodyPr/>
                    <a:lstStyle/>
                    <a:p>
                      <a:pPr algn="ctr"/>
                      <a:r>
                        <a:rPr lang="es-MX" sz="1800" dirty="0" smtClean="0">
                          <a:latin typeface="Arial Narrow" pitchFamily="34" charset="0"/>
                        </a:rPr>
                        <a:t>Aditional Patients</a:t>
                      </a:r>
                      <a:endParaRPr lang="es-MX" sz="1800" dirty="0">
                        <a:latin typeface="Arial Narrow" pitchFamily="34" charset="0"/>
                      </a:endParaRPr>
                    </a:p>
                  </a:txBody>
                  <a:tcPr anchor="ctr"/>
                </a:tc>
              </a:tr>
              <a:tr h="864096">
                <a:tc>
                  <a:txBody>
                    <a:bodyPr/>
                    <a:lstStyle/>
                    <a:p>
                      <a:pPr algn="ctr"/>
                      <a:r>
                        <a:rPr lang="es-MX" sz="1800" b="1" dirty="0" smtClean="0">
                          <a:latin typeface="Arial Narrow" pitchFamily="34" charset="0"/>
                        </a:rPr>
                        <a:t>11</a:t>
                      </a:r>
                      <a:endParaRPr lang="es-MX" sz="1800" b="1" dirty="0">
                        <a:latin typeface="Arial Narrow" pitchFamily="34" charset="0"/>
                      </a:endParaRPr>
                    </a:p>
                  </a:txBody>
                  <a:tcPr anchor="ctr"/>
                </a:tc>
                <a:tc>
                  <a:txBody>
                    <a:bodyPr/>
                    <a:lstStyle/>
                    <a:p>
                      <a:pPr algn="ctr"/>
                      <a:r>
                        <a:rPr lang="es-MX" sz="1800" b="1" dirty="0" smtClean="0">
                          <a:latin typeface="Arial Narrow" pitchFamily="34" charset="0"/>
                        </a:rPr>
                        <a:t>31</a:t>
                      </a:r>
                      <a:endParaRPr lang="es-MX" sz="1800" b="1" dirty="0">
                        <a:latin typeface="Arial Narrow" pitchFamily="34" charset="0"/>
                      </a:endParaRPr>
                    </a:p>
                  </a:txBody>
                  <a:tcPr anchor="ctr"/>
                </a:tc>
                <a:tc>
                  <a:txBody>
                    <a:bodyPr/>
                    <a:lstStyle/>
                    <a:p>
                      <a:pPr algn="ctr"/>
                      <a:r>
                        <a:rPr lang="es-MX" sz="1800" b="1" dirty="0" smtClean="0">
                          <a:latin typeface="Arial Narrow" pitchFamily="34" charset="0"/>
                        </a:rPr>
                        <a:t>287</a:t>
                      </a:r>
                      <a:endParaRPr lang="es-MX" sz="1800" b="1" dirty="0">
                        <a:latin typeface="Arial Narrow" pitchFamily="34" charset="0"/>
                      </a:endParaRPr>
                    </a:p>
                  </a:txBody>
                  <a:tcPr anchor="ctr"/>
                </a:tc>
                <a:tc>
                  <a:txBody>
                    <a:bodyPr/>
                    <a:lstStyle/>
                    <a:p>
                      <a:pPr algn="ctr"/>
                      <a:r>
                        <a:rPr lang="en-US" sz="1800" b="1" dirty="0" smtClean="0">
                          <a:latin typeface="Arial Narrow" pitchFamily="34" charset="0"/>
                        </a:rPr>
                        <a:t>1.5</a:t>
                      </a:r>
                      <a:endParaRPr lang="es-MX" sz="1800" b="1" dirty="0">
                        <a:latin typeface="Arial Narrow" pitchFamily="34" charset="0"/>
                      </a:endParaRPr>
                    </a:p>
                  </a:txBody>
                  <a:tcPr anchor="ctr"/>
                </a:tc>
                <a:tc>
                  <a:txBody>
                    <a:bodyPr/>
                    <a:lstStyle/>
                    <a:p>
                      <a:pPr algn="ctr"/>
                      <a:r>
                        <a:rPr lang="es-MX" sz="1800" b="1" dirty="0" smtClean="0">
                          <a:latin typeface="Arial Narrow" pitchFamily="34" charset="0"/>
                        </a:rPr>
                        <a:t>1,124,922</a:t>
                      </a:r>
                      <a:endParaRPr lang="es-MX" sz="1800" b="1" dirty="0">
                        <a:latin typeface="Arial Narrow" pitchFamily="34" charset="0"/>
                      </a:endParaRPr>
                    </a:p>
                  </a:txBody>
                  <a:tcPr anchor="ctr"/>
                </a:tc>
              </a:tr>
            </a:tbl>
          </a:graphicData>
        </a:graphic>
      </p:graphicFrame>
      <p:sp>
        <p:nvSpPr>
          <p:cNvPr id="6" name="Rectangle 6"/>
          <p:cNvSpPr>
            <a:spLocks noChangeArrowheads="1"/>
          </p:cNvSpPr>
          <p:nvPr/>
        </p:nvSpPr>
        <p:spPr bwMode="auto">
          <a:xfrm>
            <a:off x="72008" y="1124744"/>
            <a:ext cx="8964488"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tabLst>
                <a:tab pos="536575" algn="l"/>
              </a:tabLst>
            </a:pPr>
            <a:r>
              <a:rPr lang="es-MX" sz="2000" b="1" dirty="0" err="1">
                <a:solidFill>
                  <a:prstClr val="black"/>
                </a:solidFill>
                <a:latin typeface="Arial Narrow" pitchFamily="34" charset="0"/>
              </a:rPr>
              <a:t>Increasing</a:t>
            </a:r>
            <a:r>
              <a:rPr lang="es-MX" sz="2000" b="1" dirty="0">
                <a:solidFill>
                  <a:prstClr val="black"/>
                </a:solidFill>
                <a:latin typeface="Arial Narrow" pitchFamily="34" charset="0"/>
              </a:rPr>
              <a:t> </a:t>
            </a:r>
            <a:r>
              <a:rPr lang="es-MX" sz="2000" b="1" dirty="0" smtClean="0">
                <a:solidFill>
                  <a:prstClr val="black"/>
                </a:solidFill>
                <a:latin typeface="Arial Narrow" pitchFamily="34" charset="0"/>
              </a:rPr>
              <a:t>Access: </a:t>
            </a:r>
            <a:r>
              <a:rPr lang="es-MX" sz="2000" b="1" dirty="0" err="1" smtClean="0">
                <a:solidFill>
                  <a:prstClr val="black"/>
                </a:solidFill>
                <a:latin typeface="Arial Narrow" pitchFamily="34" charset="0"/>
              </a:rPr>
              <a:t>Pacific</a:t>
            </a:r>
            <a:r>
              <a:rPr lang="es-MX" sz="2000" b="1" dirty="0" smtClean="0">
                <a:solidFill>
                  <a:prstClr val="black"/>
                </a:solidFill>
                <a:latin typeface="Arial Narrow" pitchFamily="34" charset="0"/>
              </a:rPr>
              <a:t> </a:t>
            </a:r>
            <a:r>
              <a:rPr lang="es-MX" sz="2000" b="1" dirty="0">
                <a:solidFill>
                  <a:prstClr val="black"/>
                </a:solidFill>
                <a:latin typeface="Arial Narrow" pitchFamily="34" charset="0"/>
              </a:rPr>
              <a:t>Alliance</a:t>
            </a:r>
            <a:endParaRPr lang="es-MX" sz="2000" b="1" dirty="0">
              <a:solidFill>
                <a:prstClr val="black"/>
              </a:solidFill>
              <a:latin typeface="Arial Narrow" pitchFamily="34" charset="0"/>
              <a:cs typeface="Arial" pitchFamily="34" charset="0"/>
            </a:endParaRPr>
          </a:p>
        </p:txBody>
      </p:sp>
    </p:spTree>
    <p:extLst>
      <p:ext uri="{BB962C8B-B14F-4D97-AF65-F5344CB8AC3E}">
        <p14:creationId xmlns:p14="http://schemas.microsoft.com/office/powerpoint/2010/main" val="1204404376"/>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número de diapositiva"/>
          <p:cNvSpPr>
            <a:spLocks noGrp="1"/>
          </p:cNvSpPr>
          <p:nvPr>
            <p:ph type="sldNum" sz="quarter" idx="12"/>
          </p:nvPr>
        </p:nvSpPr>
        <p:spPr bwMode="auto">
          <a:xfrm>
            <a:off x="8532813" y="6445250"/>
            <a:ext cx="514350" cy="31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0D23AAA-E40D-4659-AC2B-7317E36E16D9}" type="slidenum">
              <a:rPr lang="es-ES" smtClean="0">
                <a:solidFill>
                  <a:srgbClr val="000000"/>
                </a:solidFill>
                <a:latin typeface="12 pt Helvetica* 55 Roman   054" charset="0"/>
              </a:rPr>
              <a:pPr eaLnBrk="1" hangingPunct="1"/>
              <a:t>34</a:t>
            </a:fld>
            <a:endParaRPr lang="es-ES" smtClean="0">
              <a:solidFill>
                <a:srgbClr val="000000"/>
              </a:solidFill>
              <a:latin typeface="12 pt Helvetica* 55 Roman   054" charset="0"/>
            </a:endParaRPr>
          </a:p>
        </p:txBody>
      </p:sp>
      <p:sp>
        <p:nvSpPr>
          <p:cNvPr id="20485" name="8 CuadroTexto"/>
          <p:cNvSpPr txBox="1">
            <a:spLocks noChangeArrowheads="1"/>
          </p:cNvSpPr>
          <p:nvPr/>
        </p:nvSpPr>
        <p:spPr bwMode="auto">
          <a:xfrm>
            <a:off x="179512" y="1772816"/>
            <a:ext cx="86407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indent="0" eaLnBrk="1" hangingPunct="1"/>
            <a:endParaRPr lang="es-MX" sz="1200" dirty="0" smtClean="0">
              <a:solidFill>
                <a:srgbClr val="000000"/>
              </a:solidFill>
              <a:latin typeface="Arial Narrow" pitchFamily="34" charset="0"/>
            </a:endParaRPr>
          </a:p>
          <a:p>
            <a:pPr eaLnBrk="1" hangingPunct="1">
              <a:buFont typeface="Arial" pitchFamily="34" charset="0"/>
              <a:buChar char="•"/>
            </a:pPr>
            <a:r>
              <a:rPr lang="es-MX" sz="2000" dirty="0" err="1" smtClean="0">
                <a:solidFill>
                  <a:srgbClr val="000000"/>
                </a:solidFill>
                <a:latin typeface="Arial Narrow" pitchFamily="34" charset="0"/>
              </a:rPr>
              <a:t>The</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average</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price</a:t>
            </a:r>
            <a:r>
              <a:rPr lang="es-MX" sz="2000" dirty="0" smtClean="0">
                <a:solidFill>
                  <a:srgbClr val="000000"/>
                </a:solidFill>
                <a:latin typeface="Arial Narrow" pitchFamily="34" charset="0"/>
              </a:rPr>
              <a:t> of  </a:t>
            </a:r>
            <a:r>
              <a:rPr lang="es-MX" sz="2000" dirty="0" err="1" smtClean="0">
                <a:solidFill>
                  <a:srgbClr val="000000"/>
                </a:solidFill>
                <a:latin typeface="Arial Narrow" pitchFamily="34" charset="0"/>
              </a:rPr>
              <a:t>medications</a:t>
            </a:r>
            <a:r>
              <a:rPr lang="es-MX" sz="2000" dirty="0" smtClean="0">
                <a:solidFill>
                  <a:srgbClr val="000000"/>
                </a:solidFill>
                <a:latin typeface="Arial Narrow" pitchFamily="34" charset="0"/>
              </a:rPr>
              <a:t> in </a:t>
            </a:r>
            <a:r>
              <a:rPr lang="es-MX" sz="2000" dirty="0" err="1" smtClean="0">
                <a:solidFill>
                  <a:srgbClr val="000000"/>
                </a:solidFill>
                <a:latin typeface="Arial Narrow" pitchFamily="34" charset="0"/>
              </a:rPr>
              <a:t>drug</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stores</a:t>
            </a:r>
            <a:r>
              <a:rPr lang="es-MX" sz="2000" dirty="0" smtClean="0">
                <a:solidFill>
                  <a:srgbClr val="000000"/>
                </a:solidFill>
                <a:latin typeface="Arial Narrow" pitchFamily="34" charset="0"/>
              </a:rPr>
              <a:t> has </a:t>
            </a:r>
            <a:r>
              <a:rPr lang="es-MX" sz="2000" dirty="0" err="1" smtClean="0">
                <a:solidFill>
                  <a:srgbClr val="000000"/>
                </a:solidFill>
                <a:latin typeface="Arial Narrow" pitchFamily="34" charset="0"/>
              </a:rPr>
              <a:t>decreased</a:t>
            </a:r>
            <a:r>
              <a:rPr lang="es-MX" sz="2000" dirty="0" smtClean="0">
                <a:solidFill>
                  <a:srgbClr val="000000"/>
                </a:solidFill>
                <a:latin typeface="Arial Narrow" pitchFamily="34" charset="0"/>
              </a:rPr>
              <a:t> </a:t>
            </a:r>
            <a:r>
              <a:rPr lang="es-MX" sz="2000" b="1" dirty="0" smtClean="0">
                <a:solidFill>
                  <a:srgbClr val="000000"/>
                </a:solidFill>
                <a:latin typeface="Arial Narrow" pitchFamily="34" charset="0"/>
              </a:rPr>
              <a:t>62%</a:t>
            </a:r>
            <a:r>
              <a:rPr lang="es-MX" sz="2000" dirty="0" smtClean="0">
                <a:solidFill>
                  <a:srgbClr val="000000"/>
                </a:solidFill>
                <a:latin typeface="Arial Narrow" pitchFamily="34" charset="0"/>
              </a:rPr>
              <a:t>.</a:t>
            </a:r>
          </a:p>
          <a:p>
            <a:pPr eaLnBrk="1" hangingPunct="1">
              <a:buFont typeface="Arial" pitchFamily="34" charset="0"/>
              <a:buChar char="•"/>
            </a:pPr>
            <a:endParaRPr lang="es-MX" sz="1000" dirty="0">
              <a:solidFill>
                <a:srgbClr val="000000"/>
              </a:solidFill>
              <a:latin typeface="Arial Narrow" pitchFamily="34" charset="0"/>
            </a:endParaRPr>
          </a:p>
          <a:p>
            <a:pPr eaLnBrk="1" hangingPunct="1">
              <a:buFont typeface="Arial" pitchFamily="34" charset="0"/>
              <a:buChar char="•"/>
            </a:pPr>
            <a:r>
              <a:rPr lang="es-MX" sz="2000" dirty="0" err="1" smtClean="0">
                <a:solidFill>
                  <a:srgbClr val="000000"/>
                </a:solidFill>
                <a:latin typeface="Arial Narrow" pitchFamily="34" charset="0"/>
              </a:rPr>
              <a:t>The</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average</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price</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for</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public</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purchases</a:t>
            </a:r>
            <a:r>
              <a:rPr lang="es-MX" sz="2000" dirty="0" smtClean="0">
                <a:solidFill>
                  <a:srgbClr val="000000"/>
                </a:solidFill>
                <a:latin typeface="Arial Narrow" pitchFamily="34" charset="0"/>
              </a:rPr>
              <a:t> of </a:t>
            </a:r>
            <a:r>
              <a:rPr lang="es-MX" sz="2000" dirty="0" err="1" smtClean="0">
                <a:solidFill>
                  <a:srgbClr val="000000"/>
                </a:solidFill>
                <a:latin typeface="Arial Narrow" pitchFamily="34" charset="0"/>
              </a:rPr>
              <a:t>medications</a:t>
            </a:r>
            <a:r>
              <a:rPr lang="es-MX" sz="2000" dirty="0" smtClean="0">
                <a:solidFill>
                  <a:srgbClr val="000000"/>
                </a:solidFill>
                <a:latin typeface="Arial Narrow" pitchFamily="34" charset="0"/>
              </a:rPr>
              <a:t> has </a:t>
            </a:r>
            <a:r>
              <a:rPr lang="es-MX" sz="2000" dirty="0" err="1" smtClean="0">
                <a:solidFill>
                  <a:srgbClr val="000000"/>
                </a:solidFill>
                <a:latin typeface="Arial Narrow" pitchFamily="34" charset="0"/>
              </a:rPr>
              <a:t>decreased</a:t>
            </a:r>
            <a:r>
              <a:rPr lang="es-MX" sz="2000" dirty="0" smtClean="0">
                <a:solidFill>
                  <a:srgbClr val="000000"/>
                </a:solidFill>
                <a:latin typeface="Arial Narrow" pitchFamily="34" charset="0"/>
              </a:rPr>
              <a:t> </a:t>
            </a:r>
            <a:r>
              <a:rPr lang="es-MX" sz="2000" b="1" dirty="0" smtClean="0">
                <a:solidFill>
                  <a:srgbClr val="000000"/>
                </a:solidFill>
                <a:latin typeface="Arial Narrow" pitchFamily="34" charset="0"/>
              </a:rPr>
              <a:t>60%</a:t>
            </a:r>
            <a:r>
              <a:rPr lang="es-MX" sz="2000" dirty="0" smtClean="0">
                <a:solidFill>
                  <a:srgbClr val="000000"/>
                </a:solidFill>
                <a:latin typeface="Arial Narrow" pitchFamily="34" charset="0"/>
              </a:rPr>
              <a:t>. </a:t>
            </a:r>
            <a:endParaRPr lang="es-MX" sz="2000" dirty="0">
              <a:solidFill>
                <a:srgbClr val="FF0000"/>
              </a:solidFill>
              <a:latin typeface="Arial Narrow" pitchFamily="34" charset="0"/>
            </a:endParaRPr>
          </a:p>
        </p:txBody>
      </p:sp>
      <p:graphicFrame>
        <p:nvGraphicFramePr>
          <p:cNvPr id="8" name="2 Gráfico"/>
          <p:cNvGraphicFramePr>
            <a:graphicFrameLocks/>
          </p:cNvGraphicFramePr>
          <p:nvPr>
            <p:extLst>
              <p:ext uri="{D42A27DB-BD31-4B8C-83A1-F6EECF244321}">
                <p14:modId xmlns:p14="http://schemas.microsoft.com/office/powerpoint/2010/main" val="2471737933"/>
              </p:ext>
            </p:extLst>
          </p:nvPr>
        </p:nvGraphicFramePr>
        <p:xfrm>
          <a:off x="395214" y="2996952"/>
          <a:ext cx="8425060" cy="361455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6"/>
          <p:cNvSpPr>
            <a:spLocks noChangeArrowheads="1"/>
          </p:cNvSpPr>
          <p:nvPr/>
        </p:nvSpPr>
        <p:spPr bwMode="auto">
          <a:xfrm>
            <a:off x="179512" y="980728"/>
            <a:ext cx="828092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tabLst>
                <a:tab pos="536575" algn="l"/>
              </a:tabLst>
            </a:pPr>
            <a:endParaRPr lang="es-MX" sz="2200" b="1" dirty="0" smtClean="0">
              <a:solidFill>
                <a:prstClr val="black"/>
              </a:solidFill>
              <a:latin typeface="Arial Narrow" pitchFamily="34" charset="0"/>
              <a:cs typeface="Arial" pitchFamily="34" charset="0"/>
            </a:endParaRPr>
          </a:p>
          <a:p>
            <a:pPr>
              <a:spcAft>
                <a:spcPts val="1200"/>
              </a:spcAft>
              <a:tabLst>
                <a:tab pos="536575" algn="l"/>
              </a:tabLst>
            </a:pPr>
            <a:r>
              <a:rPr lang="es-MX" sz="2200" b="1" dirty="0" err="1" smtClean="0">
                <a:solidFill>
                  <a:prstClr val="black"/>
                </a:solidFill>
                <a:latin typeface="Arial Narrow" pitchFamily="34" charset="0"/>
                <a:cs typeface="Arial" pitchFamily="34" charset="0"/>
              </a:rPr>
              <a:t>Increasing</a:t>
            </a:r>
            <a:r>
              <a:rPr lang="es-MX" sz="2200" b="1" dirty="0" smtClean="0">
                <a:solidFill>
                  <a:prstClr val="black"/>
                </a:solidFill>
                <a:latin typeface="Arial Narrow" pitchFamily="34" charset="0"/>
                <a:cs typeface="Arial" pitchFamily="34" charset="0"/>
              </a:rPr>
              <a:t> Access: </a:t>
            </a:r>
            <a:r>
              <a:rPr lang="es-MX" sz="2200" b="1" dirty="0" err="1">
                <a:solidFill>
                  <a:srgbClr val="000000"/>
                </a:solidFill>
                <a:latin typeface="Arial Narrow" pitchFamily="34" charset="0"/>
              </a:rPr>
              <a:t>Savings</a:t>
            </a:r>
            <a:r>
              <a:rPr lang="es-MX" sz="2200" b="1" dirty="0">
                <a:solidFill>
                  <a:srgbClr val="000000"/>
                </a:solidFill>
                <a:latin typeface="Arial Narrow" pitchFamily="34" charset="0"/>
              </a:rPr>
              <a:t> in </a:t>
            </a:r>
            <a:r>
              <a:rPr lang="es-MX" sz="2200" b="1" dirty="0" err="1">
                <a:solidFill>
                  <a:srgbClr val="000000"/>
                </a:solidFill>
                <a:latin typeface="Arial Narrow" pitchFamily="34" charset="0"/>
              </a:rPr>
              <a:t>medications</a:t>
            </a:r>
            <a:r>
              <a:rPr lang="es-MX" sz="2200" b="1" dirty="0">
                <a:solidFill>
                  <a:srgbClr val="000000"/>
                </a:solidFill>
                <a:latin typeface="Arial Narrow" pitchFamily="34" charset="0"/>
              </a:rPr>
              <a:t> in </a:t>
            </a:r>
            <a:r>
              <a:rPr lang="es-MX" sz="2200" b="1" dirty="0" err="1">
                <a:solidFill>
                  <a:srgbClr val="000000"/>
                </a:solidFill>
                <a:latin typeface="Arial Narrow" pitchFamily="34" charset="0"/>
              </a:rPr>
              <a:t>both</a:t>
            </a:r>
            <a:r>
              <a:rPr lang="es-MX" sz="2200" b="1" dirty="0">
                <a:solidFill>
                  <a:srgbClr val="000000"/>
                </a:solidFill>
                <a:latin typeface="Arial Narrow" pitchFamily="34" charset="0"/>
              </a:rPr>
              <a:t> </a:t>
            </a:r>
            <a:r>
              <a:rPr lang="es-MX" sz="2200" b="1" dirty="0" err="1">
                <a:solidFill>
                  <a:srgbClr val="000000"/>
                </a:solidFill>
                <a:latin typeface="Arial Narrow" pitchFamily="34" charset="0"/>
              </a:rPr>
              <a:t>private</a:t>
            </a:r>
            <a:r>
              <a:rPr lang="es-MX" sz="2200" b="1" dirty="0">
                <a:solidFill>
                  <a:srgbClr val="000000"/>
                </a:solidFill>
                <a:latin typeface="Arial Narrow" pitchFamily="34" charset="0"/>
              </a:rPr>
              <a:t> and </a:t>
            </a:r>
            <a:r>
              <a:rPr lang="es-MX" sz="2200" b="1" dirty="0" err="1">
                <a:solidFill>
                  <a:srgbClr val="000000"/>
                </a:solidFill>
                <a:latin typeface="Arial Narrow" pitchFamily="34" charset="0"/>
              </a:rPr>
              <a:t>public</a:t>
            </a:r>
            <a:r>
              <a:rPr lang="es-MX" sz="2200" b="1" dirty="0">
                <a:solidFill>
                  <a:srgbClr val="000000"/>
                </a:solidFill>
                <a:latin typeface="Arial Narrow" pitchFamily="34" charset="0"/>
              </a:rPr>
              <a:t> </a:t>
            </a:r>
            <a:r>
              <a:rPr lang="es-MX" sz="2200" b="1" dirty="0" err="1">
                <a:solidFill>
                  <a:srgbClr val="000000"/>
                </a:solidFill>
                <a:latin typeface="Arial Narrow" pitchFamily="34" charset="0"/>
              </a:rPr>
              <a:t>sectors</a:t>
            </a:r>
            <a:r>
              <a:rPr lang="es-MX" sz="2200" b="1" dirty="0">
                <a:solidFill>
                  <a:srgbClr val="000000"/>
                </a:solidFill>
                <a:latin typeface="Arial Narrow" pitchFamily="34" charset="0"/>
              </a:rPr>
              <a:t> (2011-2014)</a:t>
            </a:r>
          </a:p>
          <a:p>
            <a:pPr>
              <a:spcAft>
                <a:spcPts val="1200"/>
              </a:spcAft>
              <a:tabLst>
                <a:tab pos="536575" algn="l"/>
              </a:tabLst>
            </a:pPr>
            <a:endParaRPr lang="es-MX" sz="2200" b="1" dirty="0">
              <a:solidFill>
                <a:prstClr val="black"/>
              </a:solidFill>
              <a:latin typeface="Arial Narrow" pitchFamily="34" charset="0"/>
              <a:cs typeface="Arial" pitchFamily="34" charset="0"/>
            </a:endParaRPr>
          </a:p>
        </p:txBody>
      </p:sp>
    </p:spTree>
    <p:extLst>
      <p:ext uri="{BB962C8B-B14F-4D97-AF65-F5344CB8AC3E}">
        <p14:creationId xmlns:p14="http://schemas.microsoft.com/office/powerpoint/2010/main" val="67892796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CuadroTexto"/>
          <p:cNvSpPr txBox="1">
            <a:spLocks noChangeArrowheads="1"/>
          </p:cNvSpPr>
          <p:nvPr/>
        </p:nvSpPr>
        <p:spPr bwMode="auto">
          <a:xfrm>
            <a:off x="109538" y="1640994"/>
            <a:ext cx="8424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342900" indent="-342900" algn="just" eaLnBrk="1" hangingPunct="1">
              <a:buFont typeface="Arial" pitchFamily="34" charset="0"/>
              <a:buChar char="•"/>
            </a:pPr>
            <a:r>
              <a:rPr lang="es-ES" sz="2000" dirty="0" err="1" smtClean="0">
                <a:solidFill>
                  <a:srgbClr val="000000"/>
                </a:solidFill>
                <a:latin typeface="Arial Narrow" pitchFamily="34" charset="0"/>
              </a:rPr>
              <a:t>Average</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savings</a:t>
            </a:r>
            <a:r>
              <a:rPr lang="es-ES" sz="2000" dirty="0" smtClean="0">
                <a:solidFill>
                  <a:srgbClr val="000000"/>
                </a:solidFill>
                <a:latin typeface="Arial Narrow" pitchFamily="34" charset="0"/>
              </a:rPr>
              <a:t> of 65% </a:t>
            </a:r>
            <a:r>
              <a:rPr lang="es-ES" sz="2000" dirty="0" err="1" smtClean="0">
                <a:solidFill>
                  <a:srgbClr val="000000"/>
                </a:solidFill>
                <a:latin typeface="Arial Narrow" pitchFamily="34" charset="0"/>
              </a:rPr>
              <a:t>created</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by</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the</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reduction</a:t>
            </a:r>
            <a:r>
              <a:rPr lang="es-ES" sz="2000" dirty="0" smtClean="0">
                <a:solidFill>
                  <a:srgbClr val="000000"/>
                </a:solidFill>
                <a:latin typeface="Arial Narrow" pitchFamily="34" charset="0"/>
              </a:rPr>
              <a:t> of </a:t>
            </a:r>
            <a:r>
              <a:rPr lang="es-ES" sz="2000" dirty="0" err="1" smtClean="0">
                <a:solidFill>
                  <a:srgbClr val="000000"/>
                </a:solidFill>
                <a:latin typeface="Arial Narrow" pitchFamily="34" charset="0"/>
              </a:rPr>
              <a:t>prices</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compared</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with</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the</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innovative</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substance</a:t>
            </a:r>
            <a:r>
              <a:rPr lang="es-ES" sz="2000" dirty="0" smtClean="0">
                <a:solidFill>
                  <a:srgbClr val="000000"/>
                </a:solidFill>
                <a:latin typeface="Arial Narrow" pitchFamily="34" charset="0"/>
              </a:rPr>
              <a:t>, in </a:t>
            </a:r>
            <a:r>
              <a:rPr lang="es-ES" sz="2000" dirty="0" err="1" smtClean="0">
                <a:solidFill>
                  <a:srgbClr val="000000"/>
                </a:solidFill>
                <a:latin typeface="Arial Narrow" pitchFamily="34" charset="0"/>
              </a:rPr>
              <a:t>the</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first</a:t>
            </a:r>
            <a:r>
              <a:rPr lang="es-ES" sz="2000" dirty="0" smtClean="0">
                <a:solidFill>
                  <a:srgbClr val="000000"/>
                </a:solidFill>
                <a:latin typeface="Arial Narrow" pitchFamily="34" charset="0"/>
              </a:rPr>
              <a:t> 3 </a:t>
            </a:r>
            <a:r>
              <a:rPr lang="es-ES" sz="2000" dirty="0" err="1" smtClean="0">
                <a:solidFill>
                  <a:srgbClr val="000000"/>
                </a:solidFill>
                <a:latin typeface="Arial Narrow" pitchFamily="34" charset="0"/>
              </a:rPr>
              <a:t>years</a:t>
            </a:r>
            <a:r>
              <a:rPr lang="es-ES" sz="2000" dirty="0" smtClean="0">
                <a:solidFill>
                  <a:srgbClr val="000000"/>
                </a:solidFill>
                <a:latin typeface="Arial Narrow" pitchFamily="34" charset="0"/>
              </a:rPr>
              <a:t>. </a:t>
            </a:r>
            <a:endParaRPr lang="es-MX" sz="2000" dirty="0">
              <a:solidFill>
                <a:srgbClr val="000000"/>
              </a:solidFill>
              <a:latin typeface="Arial Narrow" pitchFamily="34" charset="0"/>
            </a:endParaRPr>
          </a:p>
        </p:txBody>
      </p:sp>
      <p:sp>
        <p:nvSpPr>
          <p:cNvPr id="21507" name="5 CuadroTexto"/>
          <p:cNvSpPr txBox="1">
            <a:spLocks noChangeArrowheads="1"/>
          </p:cNvSpPr>
          <p:nvPr/>
        </p:nvSpPr>
        <p:spPr bwMode="auto">
          <a:xfrm>
            <a:off x="250825" y="6165304"/>
            <a:ext cx="878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z="1400" b="1" dirty="0">
                <a:solidFill>
                  <a:srgbClr val="000000"/>
                </a:solidFill>
                <a:latin typeface="Arial Narrow" pitchFamily="34" charset="0"/>
              </a:rPr>
              <a:t>The substances in the sample</a:t>
            </a:r>
            <a:r>
              <a:rPr lang="es-MX" sz="1400" dirty="0" smtClean="0">
                <a:solidFill>
                  <a:srgbClr val="000000"/>
                </a:solidFill>
                <a:latin typeface="Arial Narrow" pitchFamily="34" charset="0"/>
              </a:rPr>
              <a:t>: </a:t>
            </a:r>
            <a:r>
              <a:rPr lang="es-MX" sz="1400" dirty="0" err="1">
                <a:solidFill>
                  <a:srgbClr val="000000"/>
                </a:solidFill>
                <a:latin typeface="Arial Narrow" pitchFamily="34" charset="0"/>
              </a:rPr>
              <a:t>Atorvastatina</a:t>
            </a:r>
            <a:r>
              <a:rPr lang="es-MX" sz="1400" dirty="0">
                <a:solidFill>
                  <a:srgbClr val="000000"/>
                </a:solidFill>
                <a:latin typeface="Arial Narrow" pitchFamily="34" charset="0"/>
              </a:rPr>
              <a:t>, </a:t>
            </a:r>
            <a:r>
              <a:rPr lang="es-MX" sz="1400" dirty="0" err="1">
                <a:solidFill>
                  <a:srgbClr val="000000"/>
                </a:solidFill>
                <a:latin typeface="Arial Narrow" pitchFamily="34" charset="0"/>
              </a:rPr>
              <a:t>Clopidogrel</a:t>
            </a:r>
            <a:r>
              <a:rPr lang="es-MX" sz="1400" dirty="0">
                <a:solidFill>
                  <a:srgbClr val="000000"/>
                </a:solidFill>
                <a:latin typeface="Arial Narrow" pitchFamily="34" charset="0"/>
              </a:rPr>
              <a:t>, </a:t>
            </a:r>
            <a:r>
              <a:rPr lang="es-MX" sz="1400" dirty="0" err="1">
                <a:solidFill>
                  <a:srgbClr val="000000"/>
                </a:solidFill>
                <a:latin typeface="Arial Narrow" pitchFamily="34" charset="0"/>
              </a:rPr>
              <a:t>Escitalopram</a:t>
            </a:r>
            <a:r>
              <a:rPr lang="es-MX" sz="1400" dirty="0">
                <a:solidFill>
                  <a:srgbClr val="000000"/>
                </a:solidFill>
                <a:latin typeface="Arial Narrow" pitchFamily="34" charset="0"/>
              </a:rPr>
              <a:t>, </a:t>
            </a:r>
            <a:r>
              <a:rPr lang="es-MX" sz="1400" dirty="0" err="1">
                <a:solidFill>
                  <a:srgbClr val="000000"/>
                </a:solidFill>
                <a:latin typeface="Arial Narrow" pitchFamily="34" charset="0"/>
              </a:rPr>
              <a:t>Irbesartán</a:t>
            </a:r>
            <a:r>
              <a:rPr lang="es-MX" sz="1400" dirty="0">
                <a:solidFill>
                  <a:srgbClr val="000000"/>
                </a:solidFill>
                <a:latin typeface="Arial Narrow" pitchFamily="34" charset="0"/>
              </a:rPr>
              <a:t>, </a:t>
            </a:r>
            <a:r>
              <a:rPr lang="es-MX" sz="1400" dirty="0" err="1">
                <a:solidFill>
                  <a:srgbClr val="000000"/>
                </a:solidFill>
                <a:latin typeface="Arial Narrow" pitchFamily="34" charset="0"/>
              </a:rPr>
              <a:t>Losartán</a:t>
            </a:r>
            <a:r>
              <a:rPr lang="es-MX" sz="1400" dirty="0">
                <a:solidFill>
                  <a:srgbClr val="000000"/>
                </a:solidFill>
                <a:latin typeface="Arial Narrow" pitchFamily="34" charset="0"/>
              </a:rPr>
              <a:t>, </a:t>
            </a:r>
            <a:r>
              <a:rPr lang="es-MX" sz="1400" dirty="0" err="1">
                <a:solidFill>
                  <a:srgbClr val="000000"/>
                </a:solidFill>
                <a:latin typeface="Arial Narrow" pitchFamily="34" charset="0"/>
              </a:rPr>
              <a:t>Montelukast</a:t>
            </a:r>
            <a:r>
              <a:rPr lang="es-MX" sz="1400" dirty="0">
                <a:solidFill>
                  <a:srgbClr val="000000"/>
                </a:solidFill>
                <a:latin typeface="Arial Narrow" pitchFamily="34" charset="0"/>
              </a:rPr>
              <a:t>, </a:t>
            </a:r>
            <a:r>
              <a:rPr lang="es-MX" sz="1400" dirty="0" err="1">
                <a:solidFill>
                  <a:srgbClr val="000000"/>
                </a:solidFill>
                <a:latin typeface="Arial Narrow" pitchFamily="34" charset="0"/>
              </a:rPr>
              <a:t>Pioglitazona</a:t>
            </a:r>
            <a:r>
              <a:rPr lang="es-MX" sz="1400" dirty="0">
                <a:solidFill>
                  <a:srgbClr val="000000"/>
                </a:solidFill>
                <a:latin typeface="Arial Narrow" pitchFamily="34" charset="0"/>
              </a:rPr>
              <a:t>, </a:t>
            </a:r>
            <a:r>
              <a:rPr lang="es-MX" sz="1400" dirty="0" err="1">
                <a:solidFill>
                  <a:srgbClr val="000000"/>
                </a:solidFill>
                <a:latin typeface="Arial Narrow" pitchFamily="34" charset="0"/>
              </a:rPr>
              <a:t>Rosuvastatina</a:t>
            </a:r>
            <a:r>
              <a:rPr lang="es-MX" sz="1400" dirty="0">
                <a:solidFill>
                  <a:srgbClr val="000000"/>
                </a:solidFill>
                <a:latin typeface="Arial Narrow" pitchFamily="34" charset="0"/>
              </a:rPr>
              <a:t>, </a:t>
            </a:r>
            <a:r>
              <a:rPr lang="es-MX" sz="1400" dirty="0" err="1">
                <a:solidFill>
                  <a:srgbClr val="000000"/>
                </a:solidFill>
                <a:latin typeface="Arial Narrow" pitchFamily="34" charset="0"/>
              </a:rPr>
              <a:t>Sildenafil</a:t>
            </a:r>
            <a:r>
              <a:rPr lang="es-MX" sz="1400" dirty="0">
                <a:solidFill>
                  <a:srgbClr val="000000"/>
                </a:solidFill>
                <a:latin typeface="Arial Narrow" pitchFamily="34" charset="0"/>
              </a:rPr>
              <a:t>, </a:t>
            </a:r>
            <a:r>
              <a:rPr lang="es-MX" sz="1400" dirty="0" err="1">
                <a:solidFill>
                  <a:srgbClr val="000000"/>
                </a:solidFill>
                <a:latin typeface="Arial Narrow" pitchFamily="34" charset="0"/>
              </a:rPr>
              <a:t>Telmisartán</a:t>
            </a:r>
            <a:r>
              <a:rPr lang="es-MX" sz="1400" dirty="0">
                <a:solidFill>
                  <a:srgbClr val="000000"/>
                </a:solidFill>
                <a:latin typeface="Arial Narrow" pitchFamily="34" charset="0"/>
              </a:rPr>
              <a:t>, </a:t>
            </a:r>
            <a:r>
              <a:rPr lang="es-MX" sz="1400" dirty="0" err="1">
                <a:solidFill>
                  <a:srgbClr val="000000"/>
                </a:solidFill>
                <a:latin typeface="Arial Narrow" pitchFamily="34" charset="0"/>
              </a:rPr>
              <a:t>Valaciclovir</a:t>
            </a:r>
            <a:r>
              <a:rPr lang="es-MX" sz="1400" dirty="0">
                <a:solidFill>
                  <a:srgbClr val="000000"/>
                </a:solidFill>
                <a:latin typeface="Arial Narrow" pitchFamily="34" charset="0"/>
              </a:rPr>
              <a:t>, </a:t>
            </a:r>
            <a:r>
              <a:rPr lang="es-MX" sz="1400" dirty="0" err="1">
                <a:solidFill>
                  <a:srgbClr val="000000"/>
                </a:solidFill>
                <a:latin typeface="Arial Narrow" pitchFamily="34" charset="0"/>
              </a:rPr>
              <a:t>Valsartán</a:t>
            </a:r>
            <a:r>
              <a:rPr lang="es-MX" sz="1400" dirty="0">
                <a:solidFill>
                  <a:srgbClr val="000000"/>
                </a:solidFill>
                <a:latin typeface="Arial Narrow" pitchFamily="34" charset="0"/>
              </a:rPr>
              <a:t>.</a:t>
            </a:r>
          </a:p>
        </p:txBody>
      </p:sp>
      <p:graphicFrame>
        <p:nvGraphicFramePr>
          <p:cNvPr id="6" name="4 Gráfico"/>
          <p:cNvGraphicFramePr>
            <a:graphicFrameLocks/>
          </p:cNvGraphicFramePr>
          <p:nvPr>
            <p:extLst>
              <p:ext uri="{D42A27DB-BD31-4B8C-83A1-F6EECF244321}">
                <p14:modId xmlns:p14="http://schemas.microsoft.com/office/powerpoint/2010/main" val="2795804541"/>
              </p:ext>
            </p:extLst>
          </p:nvPr>
        </p:nvGraphicFramePr>
        <p:xfrm>
          <a:off x="322957" y="2553545"/>
          <a:ext cx="8640960" cy="361175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6"/>
          <p:cNvSpPr>
            <a:spLocks noChangeArrowheads="1"/>
          </p:cNvSpPr>
          <p:nvPr/>
        </p:nvSpPr>
        <p:spPr bwMode="auto">
          <a:xfrm>
            <a:off x="251521" y="1124744"/>
            <a:ext cx="8280920" cy="38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tabLst>
                <a:tab pos="536575" algn="l"/>
              </a:tabLst>
            </a:pPr>
            <a:r>
              <a:rPr lang="es-MX" sz="2200" b="1" dirty="0" err="1" smtClean="0">
                <a:solidFill>
                  <a:prstClr val="black"/>
                </a:solidFill>
                <a:latin typeface="Arial Narrow" pitchFamily="34" charset="0"/>
                <a:cs typeface="Arial" pitchFamily="34" charset="0"/>
              </a:rPr>
              <a:t>Increasing</a:t>
            </a:r>
            <a:r>
              <a:rPr lang="es-MX" sz="2200" b="1" dirty="0" smtClean="0">
                <a:solidFill>
                  <a:prstClr val="black"/>
                </a:solidFill>
                <a:latin typeface="Arial Narrow" pitchFamily="34" charset="0"/>
                <a:cs typeface="Arial" pitchFamily="34" charset="0"/>
              </a:rPr>
              <a:t> Access: </a:t>
            </a:r>
            <a:r>
              <a:rPr lang="es-MX" sz="2200" b="1" dirty="0" err="1" smtClean="0">
                <a:solidFill>
                  <a:prstClr val="black"/>
                </a:solidFill>
                <a:latin typeface="Arial Narrow" pitchFamily="34" charset="0"/>
                <a:cs typeface="Arial" pitchFamily="34" charset="0"/>
              </a:rPr>
              <a:t>Pacific</a:t>
            </a:r>
            <a:r>
              <a:rPr lang="es-MX" sz="2200" b="1" dirty="0" smtClean="0">
                <a:solidFill>
                  <a:prstClr val="black"/>
                </a:solidFill>
                <a:latin typeface="Arial Narrow" pitchFamily="34" charset="0"/>
                <a:cs typeface="Arial" pitchFamily="34" charset="0"/>
              </a:rPr>
              <a:t> Alliance</a:t>
            </a:r>
            <a:endParaRPr lang="es-MX" sz="2200" b="1" dirty="0">
              <a:solidFill>
                <a:prstClr val="black"/>
              </a:solidFill>
              <a:latin typeface="Arial Narrow" pitchFamily="34" charset="0"/>
              <a:cs typeface="Arial" pitchFamily="34" charset="0"/>
            </a:endParaRPr>
          </a:p>
        </p:txBody>
      </p:sp>
    </p:spTree>
    <p:extLst>
      <p:ext uri="{BB962C8B-B14F-4D97-AF65-F5344CB8AC3E}">
        <p14:creationId xmlns:p14="http://schemas.microsoft.com/office/powerpoint/2010/main" val="4244298157"/>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4 CuadroTexto"/>
          <p:cNvSpPr txBox="1">
            <a:spLocks noChangeArrowheads="1"/>
          </p:cNvSpPr>
          <p:nvPr/>
        </p:nvSpPr>
        <p:spPr bwMode="auto">
          <a:xfrm>
            <a:off x="179512" y="1700808"/>
            <a:ext cx="8424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342900" indent="-342900" algn="just" eaLnBrk="1" hangingPunct="1">
              <a:buFont typeface="Arial" pitchFamily="34" charset="0"/>
              <a:buChar char="•"/>
            </a:pPr>
            <a:r>
              <a:rPr lang="es-ES" sz="2000" dirty="0" err="1" smtClean="0">
                <a:solidFill>
                  <a:srgbClr val="000000"/>
                </a:solidFill>
                <a:latin typeface="Arial Narrow" pitchFamily="34" charset="0"/>
              </a:rPr>
              <a:t>Drastic</a:t>
            </a:r>
            <a:r>
              <a:rPr lang="es-ES" sz="2000" dirty="0" smtClean="0">
                <a:solidFill>
                  <a:srgbClr val="000000"/>
                </a:solidFill>
                <a:latin typeface="Arial Narrow" pitchFamily="34" charset="0"/>
              </a:rPr>
              <a:t> and </a:t>
            </a:r>
            <a:r>
              <a:rPr lang="es-ES" sz="2000" dirty="0" err="1" smtClean="0">
                <a:solidFill>
                  <a:srgbClr val="000000"/>
                </a:solidFill>
                <a:latin typeface="Arial Narrow" pitchFamily="34" charset="0"/>
              </a:rPr>
              <a:t>immediate</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increase</a:t>
            </a:r>
            <a:r>
              <a:rPr lang="es-ES" sz="2000" dirty="0" smtClean="0">
                <a:solidFill>
                  <a:srgbClr val="000000"/>
                </a:solidFill>
                <a:latin typeface="Arial Narrow" pitchFamily="34" charset="0"/>
              </a:rPr>
              <a:t> in </a:t>
            </a:r>
            <a:r>
              <a:rPr lang="es-ES" sz="2000" dirty="0" err="1" smtClean="0">
                <a:solidFill>
                  <a:srgbClr val="000000"/>
                </a:solidFill>
                <a:latin typeface="Arial Narrow" pitchFamily="34" charset="0"/>
              </a:rPr>
              <a:t>the</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supply</a:t>
            </a:r>
            <a:r>
              <a:rPr lang="es-ES" sz="2000" dirty="0" smtClean="0">
                <a:solidFill>
                  <a:srgbClr val="000000"/>
                </a:solidFill>
                <a:latin typeface="Arial Narrow" pitchFamily="34" charset="0"/>
              </a:rPr>
              <a:t> of </a:t>
            </a:r>
            <a:r>
              <a:rPr lang="es-ES" sz="2000" dirty="0" err="1" smtClean="0">
                <a:solidFill>
                  <a:srgbClr val="000000"/>
                </a:solidFill>
                <a:latin typeface="Arial Narrow" pitchFamily="34" charset="0"/>
              </a:rPr>
              <a:t>pharmaceutical</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products</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modifying</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the</a:t>
            </a:r>
            <a:r>
              <a:rPr lang="es-ES" sz="2000" dirty="0" smtClean="0">
                <a:solidFill>
                  <a:srgbClr val="000000"/>
                </a:solidFill>
                <a:latin typeface="Arial Narrow" pitchFamily="34" charset="0"/>
              </a:rPr>
              <a:t> portfolio of </a:t>
            </a:r>
            <a:r>
              <a:rPr lang="es-ES" sz="2000" dirty="0" err="1" smtClean="0">
                <a:solidFill>
                  <a:srgbClr val="000000"/>
                </a:solidFill>
                <a:latin typeface="Arial Narrow" pitchFamily="34" charset="0"/>
              </a:rPr>
              <a:t>choices</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available</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for</a:t>
            </a:r>
            <a:r>
              <a:rPr lang="es-ES" sz="2000" dirty="0" smtClean="0">
                <a:solidFill>
                  <a:srgbClr val="000000"/>
                </a:solidFill>
                <a:latin typeface="Arial Narrow" pitchFamily="34" charset="0"/>
              </a:rPr>
              <a:t> </a:t>
            </a:r>
            <a:r>
              <a:rPr lang="es-ES" sz="2000" dirty="0" err="1" smtClean="0">
                <a:solidFill>
                  <a:srgbClr val="000000"/>
                </a:solidFill>
                <a:latin typeface="Arial Narrow" pitchFamily="34" charset="0"/>
              </a:rPr>
              <a:t>patients</a:t>
            </a:r>
            <a:r>
              <a:rPr lang="es-ES" sz="2000" dirty="0" smtClean="0">
                <a:solidFill>
                  <a:srgbClr val="000000"/>
                </a:solidFill>
                <a:latin typeface="Arial Narrow" pitchFamily="34" charset="0"/>
              </a:rPr>
              <a:t>. </a:t>
            </a:r>
            <a:endParaRPr lang="es-MX" sz="2000" dirty="0">
              <a:solidFill>
                <a:prstClr val="black"/>
              </a:solidFill>
              <a:latin typeface="Arial Narrow" pitchFamily="34" charset="0"/>
            </a:endParaRPr>
          </a:p>
        </p:txBody>
      </p:sp>
      <p:cxnSp>
        <p:nvCxnSpPr>
          <p:cNvPr id="3" name="2 Conector recto"/>
          <p:cNvCxnSpPr/>
          <p:nvPr/>
        </p:nvCxnSpPr>
        <p:spPr>
          <a:xfrm>
            <a:off x="1259632" y="2636912"/>
            <a:ext cx="0" cy="3240360"/>
          </a:xfrm>
          <a:prstGeom prst="line">
            <a:avLst/>
          </a:prstGeom>
        </p:spPr>
        <p:style>
          <a:lnRef idx="2">
            <a:schemeClr val="dk1"/>
          </a:lnRef>
          <a:fillRef idx="0">
            <a:schemeClr val="dk1"/>
          </a:fillRef>
          <a:effectRef idx="1">
            <a:schemeClr val="dk1"/>
          </a:effectRef>
          <a:fontRef idx="minor">
            <a:schemeClr val="tx1"/>
          </a:fontRef>
        </p:style>
      </p:cxnSp>
      <p:cxnSp>
        <p:nvCxnSpPr>
          <p:cNvPr id="6" name="5 Conector recto"/>
          <p:cNvCxnSpPr/>
          <p:nvPr/>
        </p:nvCxnSpPr>
        <p:spPr>
          <a:xfrm>
            <a:off x="1259632" y="5877272"/>
            <a:ext cx="6192688" cy="0"/>
          </a:xfrm>
          <a:prstGeom prst="line">
            <a:avLst/>
          </a:prstGeom>
        </p:spPr>
        <p:style>
          <a:lnRef idx="2">
            <a:schemeClr val="dk1"/>
          </a:lnRef>
          <a:fillRef idx="0">
            <a:schemeClr val="dk1"/>
          </a:fillRef>
          <a:effectRef idx="1">
            <a:schemeClr val="dk1"/>
          </a:effectRef>
          <a:fontRef idx="minor">
            <a:schemeClr val="tx1"/>
          </a:fontRef>
        </p:style>
      </p:cxnSp>
      <p:cxnSp>
        <p:nvCxnSpPr>
          <p:cNvPr id="8" name="7 Conector recto"/>
          <p:cNvCxnSpPr/>
          <p:nvPr/>
        </p:nvCxnSpPr>
        <p:spPr>
          <a:xfrm>
            <a:off x="1259632" y="4005064"/>
            <a:ext cx="2520280" cy="0"/>
          </a:xfrm>
          <a:prstGeom prst="line">
            <a:avLst/>
          </a:prstGeom>
          <a:ln>
            <a:solidFill>
              <a:schemeClr val="bg1">
                <a:lumMod val="75000"/>
              </a:schemeClr>
            </a:solidFill>
            <a:prstDash val="dash"/>
          </a:ln>
        </p:spPr>
        <p:style>
          <a:lnRef idx="2">
            <a:schemeClr val="accent4"/>
          </a:lnRef>
          <a:fillRef idx="0">
            <a:schemeClr val="accent4"/>
          </a:fillRef>
          <a:effectRef idx="1">
            <a:schemeClr val="accent4"/>
          </a:effectRef>
          <a:fontRef idx="minor">
            <a:schemeClr val="tx1"/>
          </a:fontRef>
        </p:style>
      </p:cxnSp>
      <p:cxnSp>
        <p:nvCxnSpPr>
          <p:cNvPr id="12" name="11 Conector recto"/>
          <p:cNvCxnSpPr/>
          <p:nvPr/>
        </p:nvCxnSpPr>
        <p:spPr>
          <a:xfrm>
            <a:off x="3932312" y="4005064"/>
            <a:ext cx="0" cy="1872208"/>
          </a:xfrm>
          <a:prstGeom prst="line">
            <a:avLst/>
          </a:prstGeom>
          <a:ln>
            <a:solidFill>
              <a:schemeClr val="bg1">
                <a:lumMod val="75000"/>
              </a:schemeClr>
            </a:solidFill>
            <a:prstDash val="dash"/>
          </a:ln>
        </p:spPr>
        <p:style>
          <a:lnRef idx="2">
            <a:schemeClr val="accent4"/>
          </a:lnRef>
          <a:fillRef idx="0">
            <a:schemeClr val="accent4"/>
          </a:fillRef>
          <a:effectRef idx="1">
            <a:schemeClr val="accent4"/>
          </a:effectRef>
          <a:fontRef idx="minor">
            <a:schemeClr val="tx1"/>
          </a:fontRef>
        </p:style>
      </p:cxnSp>
      <p:cxnSp>
        <p:nvCxnSpPr>
          <p:cNvPr id="14" name="13 Conector recto"/>
          <p:cNvCxnSpPr/>
          <p:nvPr/>
        </p:nvCxnSpPr>
        <p:spPr>
          <a:xfrm>
            <a:off x="1259632" y="4797152"/>
            <a:ext cx="4176464" cy="0"/>
          </a:xfrm>
          <a:prstGeom prst="line">
            <a:avLst/>
          </a:prstGeom>
          <a:ln>
            <a:solidFill>
              <a:schemeClr val="tx1"/>
            </a:solidFill>
            <a:prstDash val="dash"/>
          </a:ln>
        </p:spPr>
        <p:style>
          <a:lnRef idx="2">
            <a:schemeClr val="accent4"/>
          </a:lnRef>
          <a:fillRef idx="0">
            <a:schemeClr val="accent4"/>
          </a:fillRef>
          <a:effectRef idx="1">
            <a:schemeClr val="accent4"/>
          </a:effectRef>
          <a:fontRef idx="minor">
            <a:schemeClr val="tx1"/>
          </a:fontRef>
        </p:style>
      </p:cxnSp>
      <p:cxnSp>
        <p:nvCxnSpPr>
          <p:cNvPr id="16" name="15 Conector recto"/>
          <p:cNvCxnSpPr/>
          <p:nvPr/>
        </p:nvCxnSpPr>
        <p:spPr>
          <a:xfrm>
            <a:off x="5436096" y="4797152"/>
            <a:ext cx="0" cy="1080120"/>
          </a:xfrm>
          <a:prstGeom prst="line">
            <a:avLst/>
          </a:prstGeom>
          <a:ln>
            <a:solidFill>
              <a:schemeClr val="tx1"/>
            </a:solidFill>
            <a:prstDash val="dash"/>
          </a:ln>
        </p:spPr>
        <p:style>
          <a:lnRef idx="2">
            <a:schemeClr val="accent4"/>
          </a:lnRef>
          <a:fillRef idx="0">
            <a:schemeClr val="accent4"/>
          </a:fillRef>
          <a:effectRef idx="1">
            <a:schemeClr val="accent4"/>
          </a:effectRef>
          <a:fontRef idx="minor">
            <a:schemeClr val="tx1"/>
          </a:fontRef>
        </p:style>
      </p:cxnSp>
      <p:cxnSp>
        <p:nvCxnSpPr>
          <p:cNvPr id="17" name="16 Conector recto"/>
          <p:cNvCxnSpPr/>
          <p:nvPr/>
        </p:nvCxnSpPr>
        <p:spPr>
          <a:xfrm flipV="1">
            <a:off x="1763688" y="2852936"/>
            <a:ext cx="3816424" cy="2664296"/>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19 Conector recto"/>
          <p:cNvCxnSpPr/>
          <p:nvPr/>
        </p:nvCxnSpPr>
        <p:spPr>
          <a:xfrm flipV="1">
            <a:off x="4042595" y="3385877"/>
            <a:ext cx="3528392" cy="2304256"/>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23 Conector recto"/>
          <p:cNvCxnSpPr/>
          <p:nvPr/>
        </p:nvCxnSpPr>
        <p:spPr>
          <a:xfrm flipH="1" flipV="1">
            <a:off x="2699792" y="3140968"/>
            <a:ext cx="3744416" cy="2549165"/>
          </a:xfrm>
          <a:prstGeom prst="line">
            <a:avLst/>
          </a:prstGeom>
        </p:spPr>
        <p:style>
          <a:lnRef idx="2">
            <a:schemeClr val="accent5"/>
          </a:lnRef>
          <a:fillRef idx="0">
            <a:schemeClr val="accent5"/>
          </a:fillRef>
          <a:effectRef idx="1">
            <a:schemeClr val="accent5"/>
          </a:effectRef>
          <a:fontRef idx="minor">
            <a:schemeClr val="tx1"/>
          </a:fontRef>
        </p:style>
      </p:cxnSp>
      <p:cxnSp>
        <p:nvCxnSpPr>
          <p:cNvPr id="26" name="25 Conector recto de flecha"/>
          <p:cNvCxnSpPr/>
          <p:nvPr/>
        </p:nvCxnSpPr>
        <p:spPr>
          <a:xfrm>
            <a:off x="4572000" y="3573016"/>
            <a:ext cx="2520280" cy="360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 name="28 Conector recto de flecha"/>
          <p:cNvCxnSpPr/>
          <p:nvPr/>
        </p:nvCxnSpPr>
        <p:spPr>
          <a:xfrm>
            <a:off x="3932312" y="6093296"/>
            <a:ext cx="1503784"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2" name="31 Conector recto de flecha"/>
          <p:cNvCxnSpPr/>
          <p:nvPr/>
        </p:nvCxnSpPr>
        <p:spPr>
          <a:xfrm>
            <a:off x="1115616" y="4029721"/>
            <a:ext cx="0" cy="76743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1" name="30 CuadroTexto"/>
          <p:cNvSpPr txBox="1"/>
          <p:nvPr/>
        </p:nvSpPr>
        <p:spPr>
          <a:xfrm>
            <a:off x="539552" y="2492896"/>
            <a:ext cx="720080" cy="369332"/>
          </a:xfrm>
          <a:prstGeom prst="rect">
            <a:avLst/>
          </a:prstGeom>
          <a:noFill/>
        </p:spPr>
        <p:txBody>
          <a:bodyPr wrap="square" rtlCol="0">
            <a:spAutoFit/>
          </a:bodyPr>
          <a:lstStyle/>
          <a:p>
            <a:pPr algn="ctr"/>
            <a:r>
              <a:rPr lang="es-MX" b="1" dirty="0">
                <a:solidFill>
                  <a:prstClr val="black"/>
                </a:solidFill>
                <a:latin typeface="Arial Narrow" pitchFamily="34" charset="0"/>
              </a:rPr>
              <a:t>Price </a:t>
            </a:r>
          </a:p>
        </p:txBody>
      </p:sp>
      <p:sp>
        <p:nvSpPr>
          <p:cNvPr id="33" name="32 CuadroTexto"/>
          <p:cNvSpPr txBox="1"/>
          <p:nvPr/>
        </p:nvSpPr>
        <p:spPr>
          <a:xfrm rot="16200000">
            <a:off x="-305674" y="3987932"/>
            <a:ext cx="2052231" cy="646331"/>
          </a:xfrm>
          <a:prstGeom prst="rect">
            <a:avLst/>
          </a:prstGeom>
          <a:noFill/>
        </p:spPr>
        <p:txBody>
          <a:bodyPr wrap="square" rtlCol="0">
            <a:spAutoFit/>
          </a:bodyPr>
          <a:lstStyle/>
          <a:p>
            <a:pPr algn="ctr"/>
            <a:r>
              <a:rPr lang="es-MX" b="1" dirty="0" err="1">
                <a:solidFill>
                  <a:prstClr val="black"/>
                </a:solidFill>
                <a:latin typeface="Arial Narrow" pitchFamily="34" charset="0"/>
              </a:rPr>
              <a:t>Reduction</a:t>
            </a:r>
            <a:r>
              <a:rPr lang="es-MX" b="1" dirty="0">
                <a:solidFill>
                  <a:prstClr val="black"/>
                </a:solidFill>
                <a:latin typeface="Arial Narrow" pitchFamily="34" charset="0"/>
              </a:rPr>
              <a:t> in Medicine  </a:t>
            </a:r>
            <a:r>
              <a:rPr lang="es-MX" b="1" dirty="0" err="1">
                <a:solidFill>
                  <a:prstClr val="black"/>
                </a:solidFill>
                <a:latin typeface="Arial Narrow" pitchFamily="34" charset="0"/>
              </a:rPr>
              <a:t>Prices</a:t>
            </a:r>
            <a:endParaRPr lang="es-MX" b="1" dirty="0">
              <a:solidFill>
                <a:prstClr val="black"/>
              </a:solidFill>
              <a:latin typeface="Arial Narrow" pitchFamily="34" charset="0"/>
            </a:endParaRPr>
          </a:p>
        </p:txBody>
      </p:sp>
      <p:sp>
        <p:nvSpPr>
          <p:cNvPr id="34" name="33 CuadroTexto"/>
          <p:cNvSpPr txBox="1"/>
          <p:nvPr/>
        </p:nvSpPr>
        <p:spPr>
          <a:xfrm>
            <a:off x="6947569" y="5877272"/>
            <a:ext cx="1944911" cy="646331"/>
          </a:xfrm>
          <a:prstGeom prst="rect">
            <a:avLst/>
          </a:prstGeom>
          <a:noFill/>
        </p:spPr>
        <p:txBody>
          <a:bodyPr wrap="square" rtlCol="0">
            <a:spAutoFit/>
          </a:bodyPr>
          <a:lstStyle/>
          <a:p>
            <a:pPr algn="ctr"/>
            <a:r>
              <a:rPr lang="es-MX" b="1" dirty="0" err="1">
                <a:solidFill>
                  <a:prstClr val="black"/>
                </a:solidFill>
                <a:latin typeface="Arial Narrow" pitchFamily="34" charset="0"/>
              </a:rPr>
              <a:t>Availability</a:t>
            </a:r>
            <a:r>
              <a:rPr lang="es-MX" b="1" dirty="0">
                <a:solidFill>
                  <a:prstClr val="black"/>
                </a:solidFill>
                <a:latin typeface="Arial Narrow" pitchFamily="34" charset="0"/>
              </a:rPr>
              <a:t> of Medicines </a:t>
            </a:r>
          </a:p>
        </p:txBody>
      </p:sp>
      <p:sp>
        <p:nvSpPr>
          <p:cNvPr id="35" name="34 CuadroTexto"/>
          <p:cNvSpPr txBox="1"/>
          <p:nvPr/>
        </p:nvSpPr>
        <p:spPr>
          <a:xfrm>
            <a:off x="2987824" y="6165304"/>
            <a:ext cx="1944216" cy="646331"/>
          </a:xfrm>
          <a:prstGeom prst="rect">
            <a:avLst/>
          </a:prstGeom>
          <a:noFill/>
        </p:spPr>
        <p:txBody>
          <a:bodyPr wrap="square" rtlCol="0">
            <a:spAutoFit/>
          </a:bodyPr>
          <a:lstStyle/>
          <a:p>
            <a:pPr algn="ctr"/>
            <a:r>
              <a:rPr lang="es-MX" b="1" dirty="0" err="1">
                <a:solidFill>
                  <a:prstClr val="black"/>
                </a:solidFill>
                <a:latin typeface="Arial Narrow" pitchFamily="34" charset="0"/>
              </a:rPr>
              <a:t>Increased</a:t>
            </a:r>
            <a:r>
              <a:rPr lang="es-MX" b="1" dirty="0">
                <a:solidFill>
                  <a:prstClr val="black"/>
                </a:solidFill>
                <a:latin typeface="Arial Narrow" pitchFamily="34" charset="0"/>
              </a:rPr>
              <a:t> </a:t>
            </a:r>
            <a:r>
              <a:rPr lang="es-MX" b="1" dirty="0" err="1">
                <a:solidFill>
                  <a:prstClr val="black"/>
                </a:solidFill>
                <a:latin typeface="Arial Narrow" pitchFamily="34" charset="0"/>
              </a:rPr>
              <a:t>Supply</a:t>
            </a:r>
            <a:r>
              <a:rPr lang="es-MX" b="1" dirty="0">
                <a:solidFill>
                  <a:prstClr val="black"/>
                </a:solidFill>
                <a:latin typeface="Arial Narrow" pitchFamily="34" charset="0"/>
              </a:rPr>
              <a:t> of Medicines </a:t>
            </a:r>
          </a:p>
        </p:txBody>
      </p:sp>
      <p:sp>
        <p:nvSpPr>
          <p:cNvPr id="36" name="35 CuadroTexto"/>
          <p:cNvSpPr txBox="1"/>
          <p:nvPr/>
        </p:nvSpPr>
        <p:spPr>
          <a:xfrm>
            <a:off x="5652120" y="2564904"/>
            <a:ext cx="165618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prstClr val="black"/>
                </a:solidFill>
                <a:latin typeface="Arial Narrow" pitchFamily="34" charset="0"/>
              </a:rPr>
              <a:t>Result of Cooperation between NRAs</a:t>
            </a:r>
            <a:endParaRPr lang="es-MX" b="1" dirty="0">
              <a:solidFill>
                <a:prstClr val="black"/>
              </a:solidFill>
              <a:latin typeface="Arial Narrow" pitchFamily="34" charset="0"/>
            </a:endParaRPr>
          </a:p>
        </p:txBody>
      </p:sp>
      <p:sp>
        <p:nvSpPr>
          <p:cNvPr id="21" name="Rectangle 6"/>
          <p:cNvSpPr>
            <a:spLocks noChangeArrowheads="1"/>
          </p:cNvSpPr>
          <p:nvPr/>
        </p:nvSpPr>
        <p:spPr bwMode="auto">
          <a:xfrm>
            <a:off x="179512" y="1124744"/>
            <a:ext cx="8280920" cy="38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tabLst>
                <a:tab pos="536575" algn="l"/>
              </a:tabLst>
            </a:pPr>
            <a:r>
              <a:rPr lang="es-MX" sz="2200" b="1" dirty="0" err="1" smtClean="0">
                <a:solidFill>
                  <a:prstClr val="black"/>
                </a:solidFill>
                <a:latin typeface="Arial Narrow" pitchFamily="34" charset="0"/>
                <a:cs typeface="Arial" pitchFamily="34" charset="0"/>
              </a:rPr>
              <a:t>Increasing</a:t>
            </a:r>
            <a:r>
              <a:rPr lang="es-MX" sz="2200" b="1" dirty="0" smtClean="0">
                <a:solidFill>
                  <a:prstClr val="black"/>
                </a:solidFill>
                <a:latin typeface="Arial Narrow" pitchFamily="34" charset="0"/>
                <a:cs typeface="Arial" pitchFamily="34" charset="0"/>
              </a:rPr>
              <a:t> Access: </a:t>
            </a:r>
            <a:r>
              <a:rPr lang="es-MX" sz="2200" b="1" dirty="0" err="1" smtClean="0">
                <a:solidFill>
                  <a:prstClr val="black"/>
                </a:solidFill>
                <a:latin typeface="Arial Narrow" pitchFamily="34" charset="0"/>
                <a:cs typeface="Arial" pitchFamily="34" charset="0"/>
              </a:rPr>
              <a:t>Pacific</a:t>
            </a:r>
            <a:r>
              <a:rPr lang="es-MX" sz="2200" b="1" dirty="0" smtClean="0">
                <a:solidFill>
                  <a:prstClr val="black"/>
                </a:solidFill>
                <a:latin typeface="Arial Narrow" pitchFamily="34" charset="0"/>
                <a:cs typeface="Arial" pitchFamily="34" charset="0"/>
              </a:rPr>
              <a:t> Alliance</a:t>
            </a:r>
            <a:endParaRPr lang="es-MX" sz="2200" b="1" dirty="0">
              <a:solidFill>
                <a:prstClr val="black"/>
              </a:solidFill>
              <a:latin typeface="Arial Narrow" pitchFamily="34" charset="0"/>
              <a:cs typeface="Arial" pitchFamily="34" charset="0"/>
            </a:endParaRPr>
          </a:p>
        </p:txBody>
      </p:sp>
    </p:spTree>
    <p:extLst>
      <p:ext uri="{BB962C8B-B14F-4D97-AF65-F5344CB8AC3E}">
        <p14:creationId xmlns:p14="http://schemas.microsoft.com/office/powerpoint/2010/main" val="24289727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número de diapositiva"/>
          <p:cNvSpPr>
            <a:spLocks noGrp="1"/>
          </p:cNvSpPr>
          <p:nvPr>
            <p:ph type="sldNum" sz="quarter" idx="12"/>
          </p:nvPr>
        </p:nvSpPr>
        <p:spPr bwMode="auto">
          <a:xfrm>
            <a:off x="6875463"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62DD9476-ABBC-4162-8B01-06088B3EFBDC}" type="slidenum">
              <a:rPr lang="es-ES" smtClean="0">
                <a:solidFill>
                  <a:srgbClr val="898989"/>
                </a:solidFill>
                <a:latin typeface="12 pt Helvetica* 55 Roman   054" charset="0"/>
              </a:rPr>
              <a:pPr eaLnBrk="1" hangingPunct="1"/>
              <a:t>37</a:t>
            </a:fld>
            <a:endParaRPr lang="es-ES" smtClean="0">
              <a:solidFill>
                <a:srgbClr val="898989"/>
              </a:solidFill>
              <a:latin typeface="12 pt Helvetica* 55 Roman   054" charset="0"/>
            </a:endParaRPr>
          </a:p>
        </p:txBody>
      </p:sp>
      <p:sp>
        <p:nvSpPr>
          <p:cNvPr id="4" name="1 Marcador de contenido"/>
          <p:cNvSpPr txBox="1">
            <a:spLocks/>
          </p:cNvSpPr>
          <p:nvPr/>
        </p:nvSpPr>
        <p:spPr>
          <a:xfrm>
            <a:off x="179388" y="1621147"/>
            <a:ext cx="8640762" cy="799741"/>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tabLst>
                <a:tab pos="355600" algn="l"/>
              </a:tabLst>
              <a:defRPr/>
            </a:pPr>
            <a:r>
              <a:rPr lang="es-ES" sz="2000" dirty="0" err="1" smtClean="0">
                <a:solidFill>
                  <a:prstClr val="black"/>
                </a:solidFill>
                <a:latin typeface="Arial Narrow" pitchFamily="34" charset="0"/>
              </a:rPr>
              <a:t>It</a:t>
            </a:r>
            <a:r>
              <a:rPr lang="es-ES" sz="2000" dirty="0" smtClean="0">
                <a:solidFill>
                  <a:prstClr val="black"/>
                </a:solidFill>
                <a:latin typeface="Arial Narrow" pitchFamily="34" charset="0"/>
              </a:rPr>
              <a:t> has </a:t>
            </a:r>
            <a:r>
              <a:rPr lang="es-ES" sz="2000" dirty="0" err="1" smtClean="0">
                <a:solidFill>
                  <a:prstClr val="black"/>
                </a:solidFill>
                <a:latin typeface="Arial Narrow" pitchFamily="34" charset="0"/>
              </a:rPr>
              <a:t>been</a:t>
            </a:r>
            <a:r>
              <a:rPr lang="es-ES" sz="2000" dirty="0" smtClean="0">
                <a:solidFill>
                  <a:prstClr val="black"/>
                </a:solidFill>
                <a:latin typeface="Arial Narrow" pitchFamily="34" charset="0"/>
              </a:rPr>
              <a:t> </a:t>
            </a:r>
            <a:r>
              <a:rPr lang="es-ES" sz="2000" dirty="0" err="1" smtClean="0">
                <a:solidFill>
                  <a:prstClr val="black"/>
                </a:solidFill>
                <a:latin typeface="Arial Narrow" pitchFamily="34" charset="0"/>
              </a:rPr>
              <a:t>estimated</a:t>
            </a:r>
            <a:r>
              <a:rPr lang="es-ES" sz="2000" dirty="0" smtClean="0">
                <a:solidFill>
                  <a:prstClr val="black"/>
                </a:solidFill>
                <a:latin typeface="Arial Narrow" pitchFamily="34" charset="0"/>
              </a:rPr>
              <a:t> </a:t>
            </a:r>
            <a:r>
              <a:rPr lang="es-ES" sz="2000" dirty="0" err="1" smtClean="0">
                <a:solidFill>
                  <a:prstClr val="black"/>
                </a:solidFill>
                <a:latin typeface="Arial Narrow" pitchFamily="34" charset="0"/>
              </a:rPr>
              <a:t>that</a:t>
            </a:r>
            <a:r>
              <a:rPr lang="es-ES" sz="2000" dirty="0" smtClean="0">
                <a:solidFill>
                  <a:prstClr val="black"/>
                </a:solidFill>
                <a:latin typeface="Arial Narrow" pitchFamily="34" charset="0"/>
              </a:rPr>
              <a:t> </a:t>
            </a:r>
            <a:r>
              <a:rPr lang="es-ES" sz="2000" dirty="0" err="1">
                <a:solidFill>
                  <a:prstClr val="black"/>
                </a:solidFill>
                <a:latin typeface="Arial Narrow" pitchFamily="34" charset="0"/>
              </a:rPr>
              <a:t>o</a:t>
            </a:r>
            <a:r>
              <a:rPr lang="es-ES" sz="2000" dirty="0" err="1" smtClean="0">
                <a:solidFill>
                  <a:prstClr val="black"/>
                </a:solidFill>
                <a:latin typeface="Arial Narrow" pitchFamily="34" charset="0"/>
              </a:rPr>
              <a:t>ut</a:t>
            </a:r>
            <a:r>
              <a:rPr lang="es-ES" sz="2000" dirty="0" smtClean="0">
                <a:solidFill>
                  <a:prstClr val="black"/>
                </a:solidFill>
                <a:latin typeface="Arial Narrow" pitchFamily="34" charset="0"/>
              </a:rPr>
              <a:t> of </a:t>
            </a:r>
            <a:r>
              <a:rPr lang="es-ES" sz="2000" dirty="0" err="1" smtClean="0">
                <a:solidFill>
                  <a:prstClr val="black"/>
                </a:solidFill>
                <a:latin typeface="Arial Narrow" pitchFamily="34" charset="0"/>
              </a:rPr>
              <a:t>pocket</a:t>
            </a:r>
            <a:r>
              <a:rPr lang="es-ES" sz="2000" dirty="0" smtClean="0">
                <a:solidFill>
                  <a:prstClr val="black"/>
                </a:solidFill>
                <a:latin typeface="Arial Narrow" pitchFamily="34" charset="0"/>
              </a:rPr>
              <a:t> </a:t>
            </a:r>
            <a:r>
              <a:rPr lang="es-ES" sz="2000" dirty="0" err="1" smtClean="0">
                <a:solidFill>
                  <a:prstClr val="black"/>
                </a:solidFill>
                <a:latin typeface="Arial Narrow" pitchFamily="34" charset="0"/>
              </a:rPr>
              <a:t>expenditures</a:t>
            </a:r>
            <a:r>
              <a:rPr lang="es-ES" sz="2000" dirty="0" smtClean="0">
                <a:solidFill>
                  <a:prstClr val="black"/>
                </a:solidFill>
                <a:latin typeface="Arial Narrow" pitchFamily="34" charset="0"/>
              </a:rPr>
              <a:t> in </a:t>
            </a:r>
            <a:r>
              <a:rPr lang="es-ES" sz="2000" dirty="0" err="1" smtClean="0">
                <a:solidFill>
                  <a:prstClr val="black"/>
                </a:solidFill>
                <a:latin typeface="Arial Narrow" pitchFamily="34" charset="0"/>
              </a:rPr>
              <a:t>members</a:t>
            </a:r>
            <a:r>
              <a:rPr lang="es-ES" sz="2000" dirty="0" smtClean="0">
                <a:solidFill>
                  <a:prstClr val="black"/>
                </a:solidFill>
                <a:latin typeface="Arial Narrow" pitchFamily="34" charset="0"/>
              </a:rPr>
              <a:t> of </a:t>
            </a:r>
            <a:r>
              <a:rPr lang="es-ES" sz="2000" dirty="0" err="1" smtClean="0">
                <a:solidFill>
                  <a:prstClr val="black"/>
                </a:solidFill>
                <a:latin typeface="Arial Narrow" pitchFamily="34" charset="0"/>
              </a:rPr>
              <a:t>the</a:t>
            </a:r>
            <a:r>
              <a:rPr lang="es-ES" sz="2000" dirty="0" smtClean="0">
                <a:solidFill>
                  <a:prstClr val="black"/>
                </a:solidFill>
                <a:latin typeface="Arial Narrow" pitchFamily="34" charset="0"/>
              </a:rPr>
              <a:t> </a:t>
            </a:r>
            <a:r>
              <a:rPr lang="es-ES" sz="2000" dirty="0" err="1" smtClean="0">
                <a:solidFill>
                  <a:prstClr val="black"/>
                </a:solidFill>
                <a:latin typeface="Arial Narrow" pitchFamily="34" charset="0"/>
              </a:rPr>
              <a:t>Pacific</a:t>
            </a:r>
            <a:r>
              <a:rPr lang="es-ES" sz="2000" dirty="0" smtClean="0">
                <a:solidFill>
                  <a:prstClr val="black"/>
                </a:solidFill>
                <a:latin typeface="Arial Narrow" pitchFamily="34" charset="0"/>
              </a:rPr>
              <a:t> Alliance </a:t>
            </a:r>
            <a:r>
              <a:rPr lang="es-ES" sz="2000" dirty="0" err="1" smtClean="0">
                <a:solidFill>
                  <a:prstClr val="black"/>
                </a:solidFill>
                <a:latin typeface="Arial Narrow" pitchFamily="34" charset="0"/>
              </a:rPr>
              <a:t>could</a:t>
            </a:r>
            <a:r>
              <a:rPr lang="es-ES" sz="2000" dirty="0" smtClean="0">
                <a:solidFill>
                  <a:prstClr val="black"/>
                </a:solidFill>
                <a:latin typeface="Arial Narrow" pitchFamily="34" charset="0"/>
              </a:rPr>
              <a:t> be </a:t>
            </a:r>
            <a:r>
              <a:rPr lang="es-ES" sz="2000" dirty="0" err="1" smtClean="0">
                <a:solidFill>
                  <a:prstClr val="black"/>
                </a:solidFill>
                <a:latin typeface="Arial Narrow" pitchFamily="34" charset="0"/>
              </a:rPr>
              <a:t>reduced</a:t>
            </a:r>
            <a:r>
              <a:rPr lang="es-ES" sz="2000" dirty="0" smtClean="0">
                <a:solidFill>
                  <a:prstClr val="black"/>
                </a:solidFill>
                <a:latin typeface="Arial Narrow" pitchFamily="34" charset="0"/>
              </a:rPr>
              <a:t> </a:t>
            </a:r>
            <a:r>
              <a:rPr lang="es-ES" sz="2000" dirty="0" err="1" smtClean="0">
                <a:solidFill>
                  <a:prstClr val="black"/>
                </a:solidFill>
                <a:latin typeface="Arial Narrow" pitchFamily="34" charset="0"/>
              </a:rPr>
              <a:t>around</a:t>
            </a:r>
            <a:r>
              <a:rPr lang="es-ES" sz="2000" dirty="0" smtClean="0">
                <a:solidFill>
                  <a:prstClr val="black"/>
                </a:solidFill>
                <a:latin typeface="Arial Narrow" pitchFamily="34" charset="0"/>
              </a:rPr>
              <a:t> </a:t>
            </a:r>
            <a:r>
              <a:rPr lang="es-ES" sz="2000" b="1" dirty="0" smtClean="0">
                <a:solidFill>
                  <a:prstClr val="black"/>
                </a:solidFill>
                <a:latin typeface="Arial Narrow" pitchFamily="34" charset="0"/>
              </a:rPr>
              <a:t>16.3%</a:t>
            </a:r>
            <a:r>
              <a:rPr lang="es-ES" sz="2000" dirty="0" smtClean="0">
                <a:solidFill>
                  <a:prstClr val="black"/>
                </a:solidFill>
                <a:latin typeface="Arial Narrow" pitchFamily="34" charset="0"/>
              </a:rPr>
              <a:t> (as a </a:t>
            </a:r>
            <a:r>
              <a:rPr lang="es-ES" sz="2000" dirty="0" err="1" smtClean="0">
                <a:solidFill>
                  <a:prstClr val="black"/>
                </a:solidFill>
                <a:latin typeface="Arial Narrow" pitchFamily="34" charset="0"/>
              </a:rPr>
              <a:t>percentage</a:t>
            </a:r>
            <a:r>
              <a:rPr lang="es-ES" sz="2000" dirty="0" smtClean="0">
                <a:solidFill>
                  <a:prstClr val="black"/>
                </a:solidFill>
                <a:latin typeface="Arial Narrow" pitchFamily="34" charset="0"/>
              </a:rPr>
              <a:t> of </a:t>
            </a:r>
            <a:r>
              <a:rPr lang="es-ES" sz="2000" dirty="0" err="1" smtClean="0">
                <a:solidFill>
                  <a:prstClr val="black"/>
                </a:solidFill>
                <a:latin typeface="Arial Narrow" pitchFamily="34" charset="0"/>
              </a:rPr>
              <a:t>health</a:t>
            </a:r>
            <a:r>
              <a:rPr lang="es-ES" sz="2000" dirty="0" smtClean="0">
                <a:solidFill>
                  <a:prstClr val="black"/>
                </a:solidFill>
                <a:latin typeface="Arial Narrow" pitchFamily="34" charset="0"/>
              </a:rPr>
              <a:t> </a:t>
            </a:r>
            <a:r>
              <a:rPr lang="es-ES" sz="2000" dirty="0" err="1" smtClean="0">
                <a:solidFill>
                  <a:prstClr val="black"/>
                </a:solidFill>
                <a:latin typeface="Arial Narrow" pitchFamily="34" charset="0"/>
              </a:rPr>
              <a:t>expenditures</a:t>
            </a:r>
            <a:r>
              <a:rPr lang="es-ES" sz="2000" dirty="0" smtClean="0">
                <a:solidFill>
                  <a:prstClr val="black"/>
                </a:solidFill>
                <a:latin typeface="Arial Narrow" pitchFamily="34" charset="0"/>
              </a:rPr>
              <a:t>) in 3 </a:t>
            </a:r>
            <a:r>
              <a:rPr lang="es-ES" sz="2000" dirty="0" err="1" smtClean="0">
                <a:solidFill>
                  <a:prstClr val="black"/>
                </a:solidFill>
                <a:latin typeface="Arial Narrow" pitchFamily="34" charset="0"/>
              </a:rPr>
              <a:t>years</a:t>
            </a:r>
            <a:r>
              <a:rPr lang="es-ES" sz="2000" dirty="0">
                <a:solidFill>
                  <a:prstClr val="black"/>
                </a:solidFill>
                <a:latin typeface="Arial Narrow" pitchFamily="34" charset="0"/>
              </a:rPr>
              <a:t>.</a:t>
            </a:r>
            <a:endParaRPr lang="es-MX" sz="2000" dirty="0" smtClean="0">
              <a:solidFill>
                <a:prstClr val="black"/>
              </a:solidFill>
              <a:latin typeface="Arial Narrow" pitchFamily="34" charset="0"/>
            </a:endParaRPr>
          </a:p>
          <a:p>
            <a:pPr marL="0" indent="0" algn="just">
              <a:buFont typeface="Arial" pitchFamily="34" charset="0"/>
              <a:buNone/>
              <a:tabLst>
                <a:tab pos="355600" algn="l"/>
              </a:tabLst>
              <a:defRPr/>
            </a:pPr>
            <a:endParaRPr lang="es-MX" sz="1800" dirty="0" smtClean="0">
              <a:solidFill>
                <a:prstClr val="black"/>
              </a:solidFill>
              <a:latin typeface="Arial Narrow" pitchFamily="34" charset="0"/>
            </a:endParaRPr>
          </a:p>
          <a:p>
            <a:pPr marL="0" indent="0" algn="just">
              <a:buFont typeface="Arial" pitchFamily="34" charset="0"/>
              <a:buNone/>
              <a:tabLst>
                <a:tab pos="355600" algn="l"/>
              </a:tabLst>
              <a:defRPr/>
            </a:pPr>
            <a:endParaRPr lang="es-MX" sz="1800" dirty="0" smtClean="0">
              <a:solidFill>
                <a:prstClr val="black"/>
              </a:solidFill>
              <a:latin typeface="Arial Narrow" pitchFamily="34" charset="0"/>
            </a:endParaRPr>
          </a:p>
          <a:p>
            <a:pPr algn="just">
              <a:tabLst>
                <a:tab pos="355600" algn="l"/>
              </a:tabLst>
              <a:defRPr/>
            </a:pPr>
            <a:endParaRPr lang="es-ES" sz="1800" dirty="0" smtClean="0">
              <a:solidFill>
                <a:prstClr val="black"/>
              </a:solidFill>
              <a:latin typeface="Arial Narrow" pitchFamily="34" charset="0"/>
            </a:endParaRPr>
          </a:p>
          <a:p>
            <a:pPr marL="0" indent="0" algn="just">
              <a:buFont typeface="Arial" pitchFamily="34" charset="0"/>
              <a:buNone/>
              <a:tabLst>
                <a:tab pos="355600" algn="l"/>
              </a:tabLst>
              <a:defRPr/>
            </a:pPr>
            <a:endParaRPr lang="es-MX" sz="1800" dirty="0" smtClean="0">
              <a:solidFill>
                <a:prstClr val="black"/>
              </a:solidFill>
              <a:latin typeface="Arial Narrow" pitchFamily="34" charset="0"/>
            </a:endParaRPr>
          </a:p>
          <a:p>
            <a:pPr algn="just">
              <a:buFont typeface="Arial" pitchFamily="34" charset="0"/>
              <a:buAutoNum type="arabicPeriod" startAt="2"/>
              <a:tabLst>
                <a:tab pos="355600" algn="l"/>
              </a:tabLst>
              <a:defRPr/>
            </a:pPr>
            <a:endParaRPr lang="es-MX" sz="1800" dirty="0" smtClean="0">
              <a:solidFill>
                <a:prstClr val="black"/>
              </a:solidFill>
              <a:latin typeface="Arial Narrow" pitchFamily="34" charset="0"/>
            </a:endParaRPr>
          </a:p>
          <a:p>
            <a:pPr>
              <a:buFont typeface="Arial" pitchFamily="34" charset="0"/>
              <a:buAutoNum type="arabicPeriod" startAt="2"/>
              <a:tabLst>
                <a:tab pos="355600" algn="l"/>
              </a:tabLst>
              <a:defRPr/>
            </a:pPr>
            <a:endParaRPr lang="es-MX" sz="1800" dirty="0" smtClean="0">
              <a:solidFill>
                <a:prstClr val="black"/>
              </a:solidFill>
              <a:latin typeface="Arial Narrow" pitchFamily="34" charset="0"/>
            </a:endParaRPr>
          </a:p>
          <a:p>
            <a:pPr marL="0" indent="0">
              <a:buFont typeface="Arial" pitchFamily="34" charset="0"/>
              <a:buNone/>
              <a:tabLst>
                <a:tab pos="355600" algn="l"/>
              </a:tabLst>
              <a:defRPr/>
            </a:pPr>
            <a:endParaRPr lang="es-MX" sz="1800" dirty="0" smtClean="0">
              <a:solidFill>
                <a:prstClr val="black"/>
              </a:solidFill>
              <a:latin typeface="Arial Narrow" pitchFamily="34" charset="0"/>
            </a:endParaRPr>
          </a:p>
          <a:p>
            <a:pPr marL="0" indent="0" algn="just">
              <a:buFont typeface="Arial" pitchFamily="34" charset="0"/>
              <a:buNone/>
              <a:defRPr/>
            </a:pPr>
            <a:endParaRPr lang="es-MX" sz="1800" dirty="0">
              <a:solidFill>
                <a:prstClr val="black"/>
              </a:solidFill>
            </a:endParaRPr>
          </a:p>
        </p:txBody>
      </p:sp>
      <p:sp>
        <p:nvSpPr>
          <p:cNvPr id="23557" name="4 CuadroTexto"/>
          <p:cNvSpPr txBox="1">
            <a:spLocks noChangeArrowheads="1"/>
          </p:cNvSpPr>
          <p:nvPr/>
        </p:nvSpPr>
        <p:spPr bwMode="auto">
          <a:xfrm>
            <a:off x="323850" y="6453336"/>
            <a:ext cx="4319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MX" sz="1000" u="sng">
                <a:solidFill>
                  <a:srgbClr val="000000"/>
                </a:solidFill>
                <a:latin typeface="Arial Narrow" pitchFamily="34" charset="0"/>
              </a:rPr>
              <a:t>Fuente</a:t>
            </a:r>
            <a:r>
              <a:rPr lang="es-MX" sz="1000">
                <a:solidFill>
                  <a:srgbClr val="000000"/>
                </a:solidFill>
                <a:latin typeface="Arial Narrow" pitchFamily="34" charset="0"/>
              </a:rPr>
              <a:t>: COFEPRIS (2013) con datos del Banco Mundial (2011).</a:t>
            </a:r>
          </a:p>
        </p:txBody>
      </p:sp>
      <p:graphicFrame>
        <p:nvGraphicFramePr>
          <p:cNvPr id="6" name="1 Gráfico"/>
          <p:cNvGraphicFramePr>
            <a:graphicFrameLocks/>
          </p:cNvGraphicFramePr>
          <p:nvPr>
            <p:extLst>
              <p:ext uri="{D42A27DB-BD31-4B8C-83A1-F6EECF244321}">
                <p14:modId xmlns:p14="http://schemas.microsoft.com/office/powerpoint/2010/main" val="856818828"/>
              </p:ext>
            </p:extLst>
          </p:nvPr>
        </p:nvGraphicFramePr>
        <p:xfrm>
          <a:off x="323850" y="2852936"/>
          <a:ext cx="8568630" cy="368915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a:spLocks noChangeArrowheads="1"/>
          </p:cNvSpPr>
          <p:nvPr/>
        </p:nvSpPr>
        <p:spPr bwMode="auto">
          <a:xfrm>
            <a:off x="179512" y="1124744"/>
            <a:ext cx="8280920" cy="38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tabLst>
                <a:tab pos="536575" algn="l"/>
              </a:tabLst>
            </a:pPr>
            <a:r>
              <a:rPr lang="es-MX" sz="2200" b="1" dirty="0" err="1" smtClean="0">
                <a:solidFill>
                  <a:prstClr val="black"/>
                </a:solidFill>
                <a:latin typeface="Arial Narrow" pitchFamily="34" charset="0"/>
                <a:cs typeface="Arial" pitchFamily="34" charset="0"/>
              </a:rPr>
              <a:t>Increasing</a:t>
            </a:r>
            <a:r>
              <a:rPr lang="es-MX" sz="2200" b="1" dirty="0" smtClean="0">
                <a:solidFill>
                  <a:prstClr val="black"/>
                </a:solidFill>
                <a:latin typeface="Arial Narrow" pitchFamily="34" charset="0"/>
                <a:cs typeface="Arial" pitchFamily="34" charset="0"/>
              </a:rPr>
              <a:t> Access: </a:t>
            </a:r>
            <a:r>
              <a:rPr lang="es-MX" sz="2200" b="1" dirty="0" err="1" smtClean="0">
                <a:solidFill>
                  <a:prstClr val="black"/>
                </a:solidFill>
                <a:latin typeface="Arial Narrow" pitchFamily="34" charset="0"/>
                <a:cs typeface="Arial" pitchFamily="34" charset="0"/>
              </a:rPr>
              <a:t>Pacific</a:t>
            </a:r>
            <a:r>
              <a:rPr lang="es-MX" sz="2200" b="1" dirty="0" smtClean="0">
                <a:solidFill>
                  <a:prstClr val="black"/>
                </a:solidFill>
                <a:latin typeface="Arial Narrow" pitchFamily="34" charset="0"/>
                <a:cs typeface="Arial" pitchFamily="34" charset="0"/>
              </a:rPr>
              <a:t> Alliance</a:t>
            </a:r>
            <a:endParaRPr lang="es-MX" sz="2200" b="1" dirty="0">
              <a:solidFill>
                <a:prstClr val="black"/>
              </a:solidFill>
              <a:latin typeface="Arial Narrow" pitchFamily="34" charset="0"/>
              <a:cs typeface="Arial" pitchFamily="34" charset="0"/>
            </a:endParaRPr>
          </a:p>
        </p:txBody>
      </p:sp>
    </p:spTree>
    <p:extLst>
      <p:ext uri="{BB962C8B-B14F-4D97-AF65-F5344CB8AC3E}">
        <p14:creationId xmlns:p14="http://schemas.microsoft.com/office/powerpoint/2010/main" val="1688588434"/>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611560" y="2997200"/>
            <a:ext cx="8532440" cy="1143000"/>
          </a:xfrm>
          <a:prstGeom prst="rect">
            <a:avLst/>
          </a:prstGeom>
          <a:noFill/>
          <a:ln w="9525">
            <a:solidFill>
              <a:srgbClr val="FF9900">
                <a:alpha val="61176"/>
              </a:srgb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s-ES" sz="3800" dirty="0" err="1" smtClean="0">
                <a:solidFill>
                  <a:prstClr val="black"/>
                </a:solidFill>
                <a:latin typeface="Arial Narrow" pitchFamily="34" charset="0"/>
              </a:rPr>
              <a:t>Conclusions</a:t>
            </a:r>
            <a:endParaRPr lang="es-ES" sz="3800" dirty="0" smtClean="0">
              <a:solidFill>
                <a:prstClr val="black"/>
              </a:solidFill>
              <a:latin typeface="Arial Narrow" pitchFamily="34" charset="0"/>
            </a:endParaRPr>
          </a:p>
        </p:txBody>
      </p:sp>
    </p:spTree>
    <p:extLst>
      <p:ext uri="{BB962C8B-B14F-4D97-AF65-F5344CB8AC3E}">
        <p14:creationId xmlns:p14="http://schemas.microsoft.com/office/powerpoint/2010/main" val="386922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1124744"/>
            <a:ext cx="8642350" cy="5544616"/>
          </a:xfrm>
        </p:spPr>
        <p:txBody>
          <a:bodyPr/>
          <a:lstStyle/>
          <a:p>
            <a:pPr marL="0" indent="0" algn="ctr">
              <a:buNone/>
            </a:pPr>
            <a:r>
              <a:rPr lang="es-MX" sz="2000" b="1" dirty="0" err="1" smtClean="0">
                <a:latin typeface="Arial Narrow" pitchFamily="34" charset="0"/>
              </a:rPr>
              <a:t>Conclusions</a:t>
            </a:r>
            <a:endParaRPr lang="es-MX" sz="2000" b="1" dirty="0" smtClean="0">
              <a:latin typeface="Arial Narrow" pitchFamily="34" charset="0"/>
            </a:endParaRPr>
          </a:p>
          <a:p>
            <a:pPr marL="0" indent="0" algn="ctr">
              <a:buNone/>
            </a:pPr>
            <a:endParaRPr lang="es-MX" sz="2000" b="1" dirty="0">
              <a:latin typeface="Arial Narrow" pitchFamily="34" charset="0"/>
            </a:endParaRPr>
          </a:p>
          <a:p>
            <a:pPr marL="0" indent="0" algn="just">
              <a:buNone/>
            </a:pPr>
            <a:r>
              <a:rPr lang="es-MX" sz="2000" dirty="0" err="1">
                <a:latin typeface="Arial Narrow" pitchFamily="34" charset="0"/>
              </a:rPr>
              <a:t>The</a:t>
            </a:r>
            <a:r>
              <a:rPr lang="es-MX" sz="2000" dirty="0">
                <a:latin typeface="Arial Narrow" pitchFamily="34" charset="0"/>
              </a:rPr>
              <a:t> </a:t>
            </a:r>
            <a:r>
              <a:rPr lang="es-MX" sz="2000" dirty="0" err="1">
                <a:latin typeface="Arial Narrow" pitchFamily="34" charset="0"/>
              </a:rPr>
              <a:t>international</a:t>
            </a:r>
            <a:r>
              <a:rPr lang="es-MX" sz="2000" dirty="0">
                <a:latin typeface="Arial Narrow" pitchFamily="34" charset="0"/>
              </a:rPr>
              <a:t> </a:t>
            </a:r>
            <a:r>
              <a:rPr lang="es-MX" sz="2000" dirty="0" err="1">
                <a:latin typeface="Arial Narrow" pitchFamily="34" charset="0"/>
              </a:rPr>
              <a:t>strategy</a:t>
            </a:r>
            <a:r>
              <a:rPr lang="es-MX" sz="2000" dirty="0">
                <a:latin typeface="Arial Narrow" pitchFamily="34" charset="0"/>
              </a:rPr>
              <a:t> of </a:t>
            </a:r>
            <a:r>
              <a:rPr lang="es-MX" sz="2000" dirty="0" smtClean="0">
                <a:latin typeface="Arial Narrow" pitchFamily="34" charset="0"/>
              </a:rPr>
              <a:t>COFEPRIS can </a:t>
            </a:r>
            <a:r>
              <a:rPr lang="es-MX" sz="2000" dirty="0" err="1" smtClean="0">
                <a:latin typeface="Arial Narrow" pitchFamily="34" charset="0"/>
              </a:rPr>
              <a:t>generate</a:t>
            </a:r>
            <a:r>
              <a:rPr lang="es-MX" sz="2000" dirty="0" smtClean="0">
                <a:latin typeface="Arial Narrow" pitchFamily="34" charset="0"/>
              </a:rPr>
              <a:t> </a:t>
            </a:r>
            <a:r>
              <a:rPr lang="es-MX" sz="2000" dirty="0" err="1">
                <a:latin typeface="Arial Narrow" pitchFamily="34" charset="0"/>
              </a:rPr>
              <a:t>the</a:t>
            </a:r>
            <a:r>
              <a:rPr lang="es-MX" sz="2000" dirty="0">
                <a:latin typeface="Arial Narrow" pitchFamily="34" charset="0"/>
              </a:rPr>
              <a:t> </a:t>
            </a:r>
            <a:r>
              <a:rPr lang="es-MX" sz="2000" dirty="0" err="1">
                <a:latin typeface="Arial Narrow" pitchFamily="34" charset="0"/>
              </a:rPr>
              <a:t>following</a:t>
            </a:r>
            <a:r>
              <a:rPr lang="es-MX" sz="2000" dirty="0">
                <a:latin typeface="Arial Narrow" pitchFamily="34" charset="0"/>
              </a:rPr>
              <a:t> </a:t>
            </a:r>
            <a:r>
              <a:rPr lang="es-MX" sz="2000" dirty="0" err="1" smtClean="0">
                <a:latin typeface="Arial Narrow" pitchFamily="34" charset="0"/>
              </a:rPr>
              <a:t>benefits</a:t>
            </a:r>
            <a:r>
              <a:rPr lang="es-MX" sz="2000" dirty="0" smtClean="0">
                <a:latin typeface="Arial Narrow" pitchFamily="34" charset="0"/>
              </a:rPr>
              <a:t>:</a:t>
            </a:r>
          </a:p>
          <a:p>
            <a:pPr marL="0" indent="0" algn="just">
              <a:buNone/>
            </a:pPr>
            <a:endParaRPr lang="es-MX" sz="1000" dirty="0">
              <a:latin typeface="Arial Narrow" pitchFamily="34" charset="0"/>
            </a:endParaRPr>
          </a:p>
          <a:p>
            <a:pPr lvl="0" algn="just"/>
            <a:r>
              <a:rPr lang="en-US" sz="2000" dirty="0">
                <a:latin typeface="Arial Narrow" pitchFamily="34" charset="0"/>
              </a:rPr>
              <a:t>An increase in the potential number of patients who will benefit from drugs with sanitary registry from </a:t>
            </a:r>
            <a:r>
              <a:rPr lang="en-US" sz="2000" dirty="0" smtClean="0">
                <a:latin typeface="Arial Narrow" pitchFamily="34" charset="0"/>
              </a:rPr>
              <a:t>COFEPRIS.</a:t>
            </a:r>
            <a:endParaRPr lang="es-MX" sz="2000" dirty="0">
              <a:latin typeface="Arial Narrow" pitchFamily="34" charset="0"/>
            </a:endParaRPr>
          </a:p>
          <a:p>
            <a:pPr lvl="0" algn="just"/>
            <a:r>
              <a:rPr lang="en-US" sz="2000" dirty="0">
                <a:latin typeface="Arial Narrow" pitchFamily="34" charset="0"/>
              </a:rPr>
              <a:t>An increase in the catalog of drugs to treat diseases that are the major causes of mortality in the </a:t>
            </a:r>
            <a:r>
              <a:rPr lang="en-US" sz="2000" dirty="0" smtClean="0">
                <a:latin typeface="Arial Narrow" pitchFamily="34" charset="0"/>
              </a:rPr>
              <a:t>population.</a:t>
            </a:r>
            <a:endParaRPr lang="es-MX" sz="2000" dirty="0">
              <a:latin typeface="Arial Narrow" pitchFamily="34" charset="0"/>
            </a:endParaRPr>
          </a:p>
          <a:p>
            <a:pPr lvl="0" algn="just"/>
            <a:r>
              <a:rPr lang="en-US" sz="2000" dirty="0">
                <a:latin typeface="Arial Narrow" pitchFamily="34" charset="0"/>
              </a:rPr>
              <a:t>A reduction in drug prices, an increase in the access by </a:t>
            </a:r>
            <a:r>
              <a:rPr lang="en-US" sz="2000" dirty="0" smtClean="0">
                <a:latin typeface="Arial Narrow" pitchFamily="34" charset="0"/>
              </a:rPr>
              <a:t>patients and </a:t>
            </a:r>
            <a:r>
              <a:rPr lang="en-US" sz="2000" dirty="0">
                <a:latin typeface="Arial Narrow" pitchFamily="34" charset="0"/>
              </a:rPr>
              <a:t>a </a:t>
            </a:r>
            <a:r>
              <a:rPr lang="en-US" sz="2000" dirty="0" smtClean="0">
                <a:latin typeface="Arial Narrow" pitchFamily="34" charset="0"/>
              </a:rPr>
              <a:t>decrease in out </a:t>
            </a:r>
            <a:r>
              <a:rPr lang="en-US" sz="2000" dirty="0">
                <a:latin typeface="Arial Narrow" pitchFamily="34" charset="0"/>
              </a:rPr>
              <a:t>of </a:t>
            </a:r>
            <a:r>
              <a:rPr lang="en-US" sz="2000" dirty="0" smtClean="0">
                <a:latin typeface="Arial Narrow" pitchFamily="34" charset="0"/>
              </a:rPr>
              <a:t>pocket spending by </a:t>
            </a:r>
            <a:r>
              <a:rPr lang="en-US" sz="2000" dirty="0">
                <a:latin typeface="Arial Narrow" pitchFamily="34" charset="0"/>
              </a:rPr>
              <a:t>individuals.</a:t>
            </a:r>
            <a:endParaRPr lang="es-MX" sz="2000" dirty="0">
              <a:latin typeface="Arial Narrow" pitchFamily="34" charset="0"/>
            </a:endParaRPr>
          </a:p>
          <a:p>
            <a:pPr lvl="0" algn="just"/>
            <a:r>
              <a:rPr lang="en-US" sz="2000" dirty="0">
                <a:latin typeface="Arial Narrow" pitchFamily="34" charset="0"/>
              </a:rPr>
              <a:t>An increase in the public sector capacity to attend more patients.</a:t>
            </a:r>
            <a:endParaRPr lang="es-MX" sz="2000" dirty="0">
              <a:latin typeface="Arial Narrow" pitchFamily="34" charset="0"/>
            </a:endParaRPr>
          </a:p>
          <a:p>
            <a:pPr lvl="0" algn="just"/>
            <a:r>
              <a:rPr lang="en-US" sz="2000" dirty="0">
                <a:latin typeface="Arial Narrow" pitchFamily="34" charset="0"/>
              </a:rPr>
              <a:t>Participation in international forums and agreements on drugs regulation, and harmonization of pharmaceutical regulation.</a:t>
            </a:r>
            <a:endParaRPr lang="es-MX" sz="2000" dirty="0">
              <a:latin typeface="Arial Narrow" pitchFamily="34" charset="0"/>
            </a:endParaRPr>
          </a:p>
          <a:p>
            <a:pPr lvl="0" algn="just"/>
            <a:r>
              <a:rPr lang="en-US" sz="2000" dirty="0">
                <a:latin typeface="Arial Narrow" pitchFamily="34" charset="0"/>
              </a:rPr>
              <a:t>Strengthening of the relationship with other sanitary agencies from the </a:t>
            </a:r>
            <a:r>
              <a:rPr lang="en-US" sz="2000" dirty="0" smtClean="0">
                <a:latin typeface="Arial Narrow" pitchFamily="34" charset="0"/>
              </a:rPr>
              <a:t>continent</a:t>
            </a:r>
            <a:r>
              <a:rPr lang="en-US" sz="2000" dirty="0">
                <a:latin typeface="Arial Narrow" pitchFamily="34" charset="0"/>
              </a:rPr>
              <a:t>.</a:t>
            </a:r>
            <a:endParaRPr lang="es-MX" sz="2000" dirty="0">
              <a:latin typeface="Arial Narrow" pitchFamily="34" charset="0"/>
            </a:endParaRPr>
          </a:p>
          <a:p>
            <a:pPr lvl="0" algn="just"/>
            <a:r>
              <a:rPr lang="en-US" sz="2000" dirty="0">
                <a:latin typeface="Arial Narrow" pitchFamily="34" charset="0"/>
              </a:rPr>
              <a:t>Recognition from international </a:t>
            </a:r>
            <a:r>
              <a:rPr lang="en-US" sz="2000" dirty="0" smtClean="0">
                <a:latin typeface="Arial Narrow" pitchFamily="34" charset="0"/>
              </a:rPr>
              <a:t>sanitary regulatory </a:t>
            </a:r>
            <a:r>
              <a:rPr lang="en-US" sz="2000" dirty="0">
                <a:latin typeface="Arial Narrow" pitchFamily="34" charset="0"/>
              </a:rPr>
              <a:t>agencies</a:t>
            </a:r>
            <a:r>
              <a:rPr lang="en-US" sz="2000" dirty="0" smtClean="0">
                <a:latin typeface="Arial Narrow" pitchFamily="34" charset="0"/>
              </a:rPr>
              <a:t>.</a:t>
            </a:r>
            <a:endParaRPr lang="es-MX" sz="2000" dirty="0">
              <a:latin typeface="Arial Narrow" pitchFamily="34" charset="0"/>
            </a:endParaRPr>
          </a:p>
        </p:txBody>
      </p:sp>
    </p:spTree>
    <p:extLst>
      <p:ext uri="{BB962C8B-B14F-4D97-AF65-F5344CB8AC3E}">
        <p14:creationId xmlns:p14="http://schemas.microsoft.com/office/powerpoint/2010/main" val="1356021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25 Diagrama"/>
          <p:cNvGraphicFramePr/>
          <p:nvPr>
            <p:extLst>
              <p:ext uri="{D42A27DB-BD31-4B8C-83A1-F6EECF244321}">
                <p14:modId xmlns:p14="http://schemas.microsoft.com/office/powerpoint/2010/main" val="572294867"/>
              </p:ext>
            </p:extLst>
          </p:nvPr>
        </p:nvGraphicFramePr>
        <p:xfrm>
          <a:off x="1555456" y="1605242"/>
          <a:ext cx="9857304" cy="5928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819" name="Picture 27"/>
          <p:cNvPicPr>
            <a:picLocks noChangeAspect="1" noChangeArrowheads="1"/>
          </p:cNvPicPr>
          <p:nvPr/>
        </p:nvPicPr>
        <p:blipFill>
          <a:blip r:embed="rId8" cstate="print"/>
          <a:srcRect/>
          <a:stretch>
            <a:fillRect/>
          </a:stretch>
        </p:blipFill>
        <p:spPr bwMode="auto">
          <a:xfrm>
            <a:off x="4872572" y="4149080"/>
            <a:ext cx="3155812" cy="8215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172" name="Text Box 5"/>
          <p:cNvSpPr txBox="1">
            <a:spLocks noChangeArrowheads="1"/>
          </p:cNvSpPr>
          <p:nvPr/>
        </p:nvSpPr>
        <p:spPr bwMode="auto">
          <a:xfrm>
            <a:off x="272386" y="1124744"/>
            <a:ext cx="8548086" cy="1615827"/>
          </a:xfrm>
          <a:prstGeom prst="rect">
            <a:avLst/>
          </a:prstGeom>
          <a:noFill/>
          <a:ln w="9525">
            <a:noFill/>
            <a:miter lim="800000"/>
            <a:headEnd/>
            <a:tailEnd/>
          </a:ln>
        </p:spPr>
        <p:txBody>
          <a:bodyPr wrap="square">
            <a:spAutoFit/>
          </a:bodyPr>
          <a:lstStyle/>
          <a:p>
            <a:pPr marL="285750" indent="-285750" algn="just">
              <a:spcBef>
                <a:spcPct val="50000"/>
              </a:spcBef>
              <a:buFont typeface="Arial" pitchFamily="34" charset="0"/>
              <a:buChar char="•"/>
            </a:pPr>
            <a:r>
              <a:rPr lang="en-US" dirty="0" smtClean="0">
                <a:solidFill>
                  <a:prstClr val="black"/>
                </a:solidFill>
                <a:latin typeface="Arial Narrow" pitchFamily="34" charset="0"/>
              </a:rPr>
              <a:t>The Federal Commission for the Protection Against Sanitary Risks (COFEPRIS) is the Mexican institution responsible to guard and preserve the citizen´s constitutional right to Health through sanitary vigilance, regulation, and outreach.</a:t>
            </a:r>
            <a:endParaRPr lang="en-US" kern="0" dirty="0" smtClean="0">
              <a:solidFill>
                <a:prstClr val="black"/>
              </a:solidFill>
              <a:latin typeface="Arial Narrow" pitchFamily="34" charset="0"/>
            </a:endParaRPr>
          </a:p>
          <a:p>
            <a:pPr marL="285750" indent="-285750" algn="just">
              <a:spcBef>
                <a:spcPct val="50000"/>
              </a:spcBef>
              <a:buFont typeface="Arial" pitchFamily="34" charset="0"/>
              <a:buChar char="•"/>
            </a:pPr>
            <a:r>
              <a:rPr lang="en-US" kern="0" dirty="0" smtClean="0">
                <a:solidFill>
                  <a:prstClr val="black"/>
                </a:solidFill>
                <a:latin typeface="Arial Narrow" pitchFamily="34" charset="0"/>
              </a:rPr>
              <a:t>COFEPRIS was conceived by law as a macro sanitary regulator compared to other international  sanitary agencies which regulate specific industries individually.</a:t>
            </a:r>
            <a:endParaRPr lang="en-US" dirty="0">
              <a:solidFill>
                <a:prstClr val="black"/>
              </a:solidFill>
              <a:latin typeface="Arial Narrow" pitchFamily="34" charset="0"/>
            </a:endParaRPr>
          </a:p>
        </p:txBody>
      </p:sp>
      <p:sp>
        <p:nvSpPr>
          <p:cNvPr id="2" name="1 CuadroTexto"/>
          <p:cNvSpPr txBox="1"/>
          <p:nvPr/>
        </p:nvSpPr>
        <p:spPr>
          <a:xfrm>
            <a:off x="395536" y="2924944"/>
            <a:ext cx="3240360" cy="3139321"/>
          </a:xfrm>
          <a:prstGeom prst="rect">
            <a:avLst/>
          </a:prstGeom>
          <a:noFill/>
        </p:spPr>
        <p:txBody>
          <a:bodyPr wrap="square" rtlCol="0">
            <a:spAutoFit/>
          </a:bodyPr>
          <a:lstStyle/>
          <a:p>
            <a:r>
              <a:rPr lang="es-MX" b="1" dirty="0" err="1" smtClean="0">
                <a:solidFill>
                  <a:prstClr val="black"/>
                </a:solidFill>
                <a:latin typeface="Arial Narrow" pitchFamily="34" charset="0"/>
              </a:rPr>
              <a:t>Regulated</a:t>
            </a:r>
            <a:r>
              <a:rPr lang="es-MX" b="1" dirty="0" smtClean="0">
                <a:solidFill>
                  <a:prstClr val="black"/>
                </a:solidFill>
                <a:latin typeface="Arial Narrow" pitchFamily="34" charset="0"/>
              </a:rPr>
              <a:t> </a:t>
            </a:r>
            <a:r>
              <a:rPr lang="es-MX" b="1" dirty="0" err="1" smtClean="0">
                <a:solidFill>
                  <a:prstClr val="black"/>
                </a:solidFill>
                <a:latin typeface="Arial Narrow" pitchFamily="34" charset="0"/>
              </a:rPr>
              <a:t>Sectors</a:t>
            </a:r>
            <a:endParaRPr lang="es-MX" b="1" dirty="0" smtClean="0">
              <a:solidFill>
                <a:prstClr val="black"/>
              </a:solidFill>
              <a:latin typeface="Arial Narrow" pitchFamily="34" charset="0"/>
            </a:endParaRPr>
          </a:p>
          <a:p>
            <a:endParaRPr lang="es-MX" b="1" dirty="0" smtClean="0">
              <a:solidFill>
                <a:prstClr val="black"/>
              </a:solidFill>
              <a:latin typeface="Arial Narrow" pitchFamily="34" charset="0"/>
            </a:endParaRPr>
          </a:p>
          <a:p>
            <a:pPr marL="342900" indent="-342900">
              <a:buFontTx/>
              <a:buAutoNum type="arabicPeriod"/>
            </a:pPr>
            <a:r>
              <a:rPr lang="es-MX" dirty="0" err="1" smtClean="0">
                <a:solidFill>
                  <a:prstClr val="black"/>
                </a:solidFill>
                <a:latin typeface="Arial Narrow" pitchFamily="34" charset="0"/>
              </a:rPr>
              <a:t>Food</a:t>
            </a:r>
            <a:r>
              <a:rPr lang="es-MX" dirty="0" smtClean="0">
                <a:solidFill>
                  <a:prstClr val="black"/>
                </a:solidFill>
                <a:latin typeface="Arial Narrow" pitchFamily="34" charset="0"/>
              </a:rPr>
              <a:t> and </a:t>
            </a:r>
            <a:r>
              <a:rPr lang="es-MX" dirty="0" err="1" smtClean="0">
                <a:solidFill>
                  <a:prstClr val="black"/>
                </a:solidFill>
                <a:latin typeface="Arial Narrow" pitchFamily="34" charset="0"/>
              </a:rPr>
              <a:t>Beverages</a:t>
            </a:r>
            <a:endParaRPr lang="es-MX" dirty="0" smtClean="0">
              <a:solidFill>
                <a:prstClr val="black"/>
              </a:solidFill>
              <a:latin typeface="Arial Narrow" pitchFamily="34" charset="0"/>
            </a:endParaRPr>
          </a:p>
          <a:p>
            <a:pPr marL="342900" indent="-342900">
              <a:buFontTx/>
              <a:buAutoNum type="arabicPeriod"/>
            </a:pPr>
            <a:r>
              <a:rPr lang="es-MX" dirty="0" err="1" smtClean="0">
                <a:solidFill>
                  <a:prstClr val="black"/>
                </a:solidFill>
                <a:latin typeface="Arial Narrow" pitchFamily="34" charset="0"/>
              </a:rPr>
              <a:t>Health</a:t>
            </a:r>
            <a:r>
              <a:rPr lang="es-MX" dirty="0" smtClean="0">
                <a:solidFill>
                  <a:prstClr val="black"/>
                </a:solidFill>
                <a:latin typeface="Arial Narrow" pitchFamily="34" charset="0"/>
              </a:rPr>
              <a:t> </a:t>
            </a:r>
            <a:r>
              <a:rPr lang="es-MX" dirty="0" err="1" smtClean="0">
                <a:solidFill>
                  <a:prstClr val="black"/>
                </a:solidFill>
                <a:latin typeface="Arial Narrow" pitchFamily="34" charset="0"/>
              </a:rPr>
              <a:t>Supplies</a:t>
            </a:r>
            <a:endParaRPr lang="es-MX" dirty="0" smtClean="0">
              <a:solidFill>
                <a:prstClr val="black"/>
              </a:solidFill>
              <a:latin typeface="Arial Narrow" pitchFamily="34" charset="0"/>
            </a:endParaRPr>
          </a:p>
          <a:p>
            <a:pPr marL="342900" indent="-342900">
              <a:buFontTx/>
              <a:buAutoNum type="arabicPeriod"/>
            </a:pPr>
            <a:r>
              <a:rPr lang="es-MX" dirty="0" err="1" smtClean="0">
                <a:solidFill>
                  <a:prstClr val="black"/>
                </a:solidFill>
                <a:latin typeface="Arial Narrow" pitchFamily="34" charset="0"/>
              </a:rPr>
              <a:t>Health</a:t>
            </a:r>
            <a:r>
              <a:rPr lang="es-MX" dirty="0" smtClean="0">
                <a:solidFill>
                  <a:prstClr val="black"/>
                </a:solidFill>
                <a:latin typeface="Arial Narrow" pitchFamily="34" charset="0"/>
              </a:rPr>
              <a:t> </a:t>
            </a:r>
            <a:r>
              <a:rPr lang="es-MX" dirty="0" err="1" smtClean="0">
                <a:solidFill>
                  <a:prstClr val="black"/>
                </a:solidFill>
                <a:latin typeface="Arial Narrow" pitchFamily="34" charset="0"/>
              </a:rPr>
              <a:t>Services</a:t>
            </a:r>
            <a:endParaRPr lang="es-MX" dirty="0" smtClean="0">
              <a:solidFill>
                <a:prstClr val="black"/>
              </a:solidFill>
              <a:latin typeface="Arial Narrow" pitchFamily="34" charset="0"/>
            </a:endParaRPr>
          </a:p>
          <a:p>
            <a:pPr marL="342900" indent="-342900">
              <a:buFontTx/>
              <a:buAutoNum type="arabicPeriod"/>
            </a:pPr>
            <a:r>
              <a:rPr lang="es-MX" dirty="0" err="1" smtClean="0">
                <a:solidFill>
                  <a:prstClr val="black"/>
                </a:solidFill>
                <a:latin typeface="Arial Narrow" pitchFamily="34" charset="0"/>
              </a:rPr>
              <a:t>Cosmetics</a:t>
            </a:r>
            <a:r>
              <a:rPr lang="es-MX" dirty="0" smtClean="0">
                <a:solidFill>
                  <a:prstClr val="black"/>
                </a:solidFill>
                <a:latin typeface="Arial Narrow" pitchFamily="34" charset="0"/>
              </a:rPr>
              <a:t> and </a:t>
            </a:r>
            <a:r>
              <a:rPr lang="es-MX" dirty="0" err="1" smtClean="0">
                <a:solidFill>
                  <a:prstClr val="black"/>
                </a:solidFill>
                <a:latin typeface="Arial Narrow" pitchFamily="34" charset="0"/>
              </a:rPr>
              <a:t>beauty</a:t>
            </a:r>
            <a:r>
              <a:rPr lang="es-MX" dirty="0" smtClean="0">
                <a:solidFill>
                  <a:prstClr val="black"/>
                </a:solidFill>
                <a:latin typeface="Arial Narrow" pitchFamily="34" charset="0"/>
              </a:rPr>
              <a:t> </a:t>
            </a:r>
            <a:r>
              <a:rPr lang="es-MX" dirty="0" err="1" smtClean="0">
                <a:solidFill>
                  <a:prstClr val="black"/>
                </a:solidFill>
                <a:latin typeface="Arial Narrow" pitchFamily="34" charset="0"/>
              </a:rPr>
              <a:t>products</a:t>
            </a:r>
            <a:endParaRPr lang="es-MX" dirty="0" smtClean="0">
              <a:solidFill>
                <a:prstClr val="black"/>
              </a:solidFill>
              <a:latin typeface="Arial Narrow" pitchFamily="34" charset="0"/>
            </a:endParaRPr>
          </a:p>
          <a:p>
            <a:pPr marL="342900" indent="-342900">
              <a:buFontTx/>
              <a:buAutoNum type="arabicPeriod"/>
            </a:pPr>
            <a:r>
              <a:rPr lang="es-MX" dirty="0" err="1" smtClean="0">
                <a:solidFill>
                  <a:prstClr val="black"/>
                </a:solidFill>
                <a:latin typeface="Arial Narrow" pitchFamily="34" charset="0"/>
              </a:rPr>
              <a:t>Pesticides</a:t>
            </a:r>
            <a:r>
              <a:rPr lang="es-MX" dirty="0" smtClean="0">
                <a:solidFill>
                  <a:prstClr val="black"/>
                </a:solidFill>
                <a:latin typeface="Arial Narrow" pitchFamily="34" charset="0"/>
              </a:rPr>
              <a:t>, Vegetable </a:t>
            </a:r>
            <a:r>
              <a:rPr lang="es-MX" dirty="0" err="1" smtClean="0">
                <a:solidFill>
                  <a:prstClr val="black"/>
                </a:solidFill>
                <a:latin typeface="Arial Narrow" pitchFamily="34" charset="0"/>
              </a:rPr>
              <a:t>nutrients</a:t>
            </a:r>
            <a:r>
              <a:rPr lang="es-MX" dirty="0" smtClean="0">
                <a:solidFill>
                  <a:prstClr val="black"/>
                </a:solidFill>
                <a:latin typeface="Arial Narrow" pitchFamily="34" charset="0"/>
              </a:rPr>
              <a:t> and </a:t>
            </a:r>
            <a:r>
              <a:rPr lang="es-MX" dirty="0" err="1" smtClean="0">
                <a:solidFill>
                  <a:prstClr val="black"/>
                </a:solidFill>
                <a:latin typeface="Arial Narrow" pitchFamily="34" charset="0"/>
              </a:rPr>
              <a:t>Toxic</a:t>
            </a:r>
            <a:r>
              <a:rPr lang="es-MX" dirty="0" smtClean="0">
                <a:solidFill>
                  <a:prstClr val="black"/>
                </a:solidFill>
                <a:latin typeface="Arial Narrow" pitchFamily="34" charset="0"/>
              </a:rPr>
              <a:t> </a:t>
            </a:r>
            <a:r>
              <a:rPr lang="es-MX" dirty="0" err="1" smtClean="0">
                <a:solidFill>
                  <a:prstClr val="black"/>
                </a:solidFill>
                <a:latin typeface="Arial Narrow" pitchFamily="34" charset="0"/>
              </a:rPr>
              <a:t>substances</a:t>
            </a:r>
            <a:endParaRPr lang="es-MX" dirty="0" smtClean="0">
              <a:solidFill>
                <a:prstClr val="black"/>
              </a:solidFill>
              <a:latin typeface="Arial Narrow" pitchFamily="34" charset="0"/>
            </a:endParaRPr>
          </a:p>
          <a:p>
            <a:pPr marL="342900" indent="-342900">
              <a:buFontTx/>
              <a:buAutoNum type="arabicPeriod"/>
            </a:pPr>
            <a:r>
              <a:rPr lang="es-MX" dirty="0" err="1" smtClean="0">
                <a:solidFill>
                  <a:prstClr val="black"/>
                </a:solidFill>
                <a:latin typeface="Arial Narrow" pitchFamily="34" charset="0"/>
              </a:rPr>
              <a:t>Emergencies</a:t>
            </a:r>
            <a:endParaRPr lang="es-MX" dirty="0" smtClean="0">
              <a:solidFill>
                <a:prstClr val="black"/>
              </a:solidFill>
              <a:latin typeface="Arial Narrow" pitchFamily="34" charset="0"/>
            </a:endParaRPr>
          </a:p>
          <a:p>
            <a:pPr marL="342900" indent="-342900">
              <a:buFontTx/>
              <a:buAutoNum type="arabicPeriod"/>
            </a:pPr>
            <a:r>
              <a:rPr lang="es-MX" dirty="0" smtClean="0">
                <a:solidFill>
                  <a:prstClr val="black"/>
                </a:solidFill>
                <a:latin typeface="Arial Narrow" pitchFamily="34" charset="0"/>
              </a:rPr>
              <a:t>Labor Safety and </a:t>
            </a:r>
            <a:r>
              <a:rPr lang="es-MX" dirty="0" err="1" smtClean="0">
                <a:solidFill>
                  <a:prstClr val="black"/>
                </a:solidFill>
                <a:latin typeface="Arial Narrow" pitchFamily="34" charset="0"/>
              </a:rPr>
              <a:t>Health</a:t>
            </a:r>
            <a:endParaRPr lang="es-MX" dirty="0" smtClean="0">
              <a:solidFill>
                <a:prstClr val="black"/>
              </a:solidFill>
              <a:latin typeface="Arial Narrow" pitchFamily="34" charset="0"/>
            </a:endParaRPr>
          </a:p>
          <a:p>
            <a:pPr marL="342900" indent="-342900">
              <a:buFontTx/>
              <a:buAutoNum type="arabicPeriod"/>
            </a:pPr>
            <a:r>
              <a:rPr lang="es-MX" dirty="0" err="1" smtClean="0">
                <a:solidFill>
                  <a:prstClr val="black"/>
                </a:solidFill>
                <a:latin typeface="Arial Narrow" pitchFamily="34" charset="0"/>
              </a:rPr>
              <a:t>Environmental</a:t>
            </a:r>
            <a:r>
              <a:rPr lang="es-MX" dirty="0" smtClean="0">
                <a:solidFill>
                  <a:prstClr val="black"/>
                </a:solidFill>
                <a:latin typeface="Arial Narrow" pitchFamily="34" charset="0"/>
              </a:rPr>
              <a:t> </a:t>
            </a:r>
            <a:r>
              <a:rPr lang="es-MX" dirty="0" err="1" smtClean="0">
                <a:solidFill>
                  <a:prstClr val="black"/>
                </a:solidFill>
                <a:latin typeface="Arial Narrow" pitchFamily="34" charset="0"/>
              </a:rPr>
              <a:t>Risks</a:t>
            </a:r>
            <a:endParaRPr lang="es-MX" dirty="0">
              <a:solidFill>
                <a:prstClr val="black"/>
              </a:solidFill>
              <a:latin typeface="Arial Narrow" pitchFamily="34" charset="0"/>
            </a:endParaRPr>
          </a:p>
        </p:txBody>
      </p:sp>
    </p:spTree>
    <p:extLst>
      <p:ext uri="{BB962C8B-B14F-4D97-AF65-F5344CB8AC3E}">
        <p14:creationId xmlns:p14="http://schemas.microsoft.com/office/powerpoint/2010/main" val="238095931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948264" y="6453336"/>
            <a:ext cx="2123256" cy="313010"/>
          </a:xfrm>
        </p:spPr>
        <p:txBody>
          <a:bodyPr/>
          <a:lstStyle/>
          <a:p>
            <a:pPr>
              <a:defRPr/>
            </a:pPr>
            <a:fld id="{44D178F7-158D-4603-AFCC-B1382755969E}" type="slidenum">
              <a:rPr lang="es-ES" smtClean="0">
                <a:solidFill>
                  <a:prstClr val="black"/>
                </a:solidFill>
              </a:rPr>
              <a:pPr>
                <a:defRPr/>
              </a:pPr>
              <a:t>40</a:t>
            </a:fld>
            <a:endParaRPr lang="es-ES" dirty="0">
              <a:solidFill>
                <a:prstClr val="black"/>
              </a:solidFill>
            </a:endParaRPr>
          </a:p>
        </p:txBody>
      </p:sp>
      <p:sp>
        <p:nvSpPr>
          <p:cNvPr id="8" name="2 Marcador de contenido"/>
          <p:cNvSpPr>
            <a:spLocks noGrp="1"/>
          </p:cNvSpPr>
          <p:nvPr>
            <p:ph idx="1"/>
          </p:nvPr>
        </p:nvSpPr>
        <p:spPr>
          <a:xfrm>
            <a:off x="230832" y="1196753"/>
            <a:ext cx="8661648" cy="1656183"/>
          </a:xfrm>
        </p:spPr>
        <p:txBody>
          <a:bodyPr/>
          <a:lstStyle/>
          <a:p>
            <a:pPr algn="just"/>
            <a:r>
              <a:rPr lang="es-MX" sz="1800" dirty="0">
                <a:latin typeface="Arial Narrow" pitchFamily="34" charset="0"/>
              </a:rPr>
              <a:t>In 2010, </a:t>
            </a:r>
            <a:r>
              <a:rPr lang="es-MX" sz="1800" dirty="0" err="1">
                <a:latin typeface="Arial Narrow" pitchFamily="34" charset="0"/>
              </a:rPr>
              <a:t>about</a:t>
            </a:r>
            <a:r>
              <a:rPr lang="es-MX" sz="1800" dirty="0">
                <a:latin typeface="Arial Narrow" pitchFamily="34" charset="0"/>
              </a:rPr>
              <a:t> 30% of </a:t>
            </a:r>
            <a:r>
              <a:rPr lang="es-MX" sz="1800" dirty="0" err="1">
                <a:latin typeface="Arial Narrow" pitchFamily="34" charset="0"/>
              </a:rPr>
              <a:t>the</a:t>
            </a:r>
            <a:r>
              <a:rPr lang="es-MX" sz="1800" dirty="0">
                <a:latin typeface="Arial Narrow" pitchFamily="34" charset="0"/>
              </a:rPr>
              <a:t> </a:t>
            </a:r>
            <a:r>
              <a:rPr lang="es-MX" sz="1800" b="1" dirty="0" err="1">
                <a:latin typeface="Arial Narrow" pitchFamily="34" charset="0"/>
              </a:rPr>
              <a:t>market</a:t>
            </a:r>
            <a:r>
              <a:rPr lang="es-MX" sz="1800" b="1" dirty="0">
                <a:latin typeface="Arial Narrow" pitchFamily="34" charset="0"/>
              </a:rPr>
              <a:t> </a:t>
            </a:r>
            <a:r>
              <a:rPr lang="es-MX" sz="1800" b="1" dirty="0" err="1">
                <a:latin typeface="Arial Narrow" pitchFamily="34" charset="0"/>
              </a:rPr>
              <a:t>value</a:t>
            </a:r>
            <a:r>
              <a:rPr lang="es-MX" sz="1800" dirty="0">
                <a:latin typeface="Arial Narrow" pitchFamily="34" charset="0"/>
              </a:rPr>
              <a:t> corresponded </a:t>
            </a:r>
            <a:r>
              <a:rPr lang="es-MX" sz="1800" dirty="0" err="1">
                <a:latin typeface="Arial Narrow" pitchFamily="34" charset="0"/>
              </a:rPr>
              <a:t>to</a:t>
            </a:r>
            <a:r>
              <a:rPr lang="es-MX" sz="1800" dirty="0">
                <a:latin typeface="Arial Narrow" pitchFamily="34" charset="0"/>
              </a:rPr>
              <a:t> </a:t>
            </a:r>
            <a:r>
              <a:rPr lang="es-MX" sz="1800" dirty="0" err="1">
                <a:latin typeface="Arial Narrow" pitchFamily="34" charset="0"/>
              </a:rPr>
              <a:t>generic</a:t>
            </a:r>
            <a:r>
              <a:rPr lang="es-MX" sz="1800" dirty="0">
                <a:latin typeface="Arial Narrow" pitchFamily="34" charset="0"/>
              </a:rPr>
              <a:t> </a:t>
            </a:r>
            <a:r>
              <a:rPr lang="es-MX" sz="1800" dirty="0" err="1" smtClean="0">
                <a:latin typeface="Arial Narrow" pitchFamily="34" charset="0"/>
              </a:rPr>
              <a:t>drugs</a:t>
            </a:r>
            <a:r>
              <a:rPr lang="es-MX" sz="1800" dirty="0" smtClean="0">
                <a:latin typeface="Arial Narrow" pitchFamily="34" charset="0"/>
              </a:rPr>
              <a:t>, </a:t>
            </a:r>
            <a:r>
              <a:rPr lang="es-MX" sz="1800" dirty="0" err="1">
                <a:latin typeface="Arial Narrow" pitchFamily="34" charset="0"/>
              </a:rPr>
              <a:t>while</a:t>
            </a:r>
            <a:r>
              <a:rPr lang="es-MX" sz="1800" dirty="0">
                <a:latin typeface="Arial Narrow" pitchFamily="34" charset="0"/>
              </a:rPr>
              <a:t> in 2012 </a:t>
            </a:r>
            <a:r>
              <a:rPr lang="es-MX" sz="1800" dirty="0" err="1">
                <a:latin typeface="Arial Narrow" pitchFamily="34" charset="0"/>
              </a:rPr>
              <a:t>this</a:t>
            </a:r>
            <a:r>
              <a:rPr lang="es-MX" sz="1800" dirty="0">
                <a:latin typeface="Arial Narrow" pitchFamily="34" charset="0"/>
              </a:rPr>
              <a:t> figure rose </a:t>
            </a:r>
            <a:r>
              <a:rPr lang="es-MX" sz="1800" dirty="0" err="1">
                <a:latin typeface="Arial Narrow" pitchFamily="34" charset="0"/>
              </a:rPr>
              <a:t>to</a:t>
            </a:r>
            <a:r>
              <a:rPr lang="es-MX" sz="1800" dirty="0">
                <a:latin typeface="Arial Narrow" pitchFamily="34" charset="0"/>
              </a:rPr>
              <a:t> </a:t>
            </a:r>
            <a:r>
              <a:rPr lang="es-MX" sz="1800" dirty="0" err="1">
                <a:latin typeface="Arial Narrow" pitchFamily="34" charset="0"/>
              </a:rPr>
              <a:t>nearly</a:t>
            </a:r>
            <a:r>
              <a:rPr lang="es-MX" sz="1800" dirty="0">
                <a:latin typeface="Arial Narrow" pitchFamily="34" charset="0"/>
              </a:rPr>
              <a:t> 52%. </a:t>
            </a:r>
            <a:r>
              <a:rPr lang="es-MX" sz="1800" dirty="0" err="1" smtClean="0">
                <a:latin typeface="Arial Narrow" pitchFamily="34" charset="0"/>
              </a:rPr>
              <a:t>This</a:t>
            </a:r>
            <a:r>
              <a:rPr lang="es-MX" sz="1800" dirty="0" smtClean="0">
                <a:latin typeface="Arial Narrow" pitchFamily="34" charset="0"/>
              </a:rPr>
              <a:t> </a:t>
            </a:r>
            <a:r>
              <a:rPr lang="es-MX" sz="1800" dirty="0" err="1" smtClean="0">
                <a:latin typeface="Arial Narrow" pitchFamily="34" charset="0"/>
              </a:rPr>
              <a:t>represents</a:t>
            </a:r>
            <a:r>
              <a:rPr lang="es-MX" sz="1800" dirty="0" smtClean="0">
                <a:latin typeface="Arial Narrow" pitchFamily="34" charset="0"/>
              </a:rPr>
              <a:t> </a:t>
            </a:r>
            <a:r>
              <a:rPr lang="es-MX" sz="1800" dirty="0" err="1" smtClean="0">
                <a:latin typeface="Arial Narrow" pitchFamily="34" charset="0"/>
              </a:rPr>
              <a:t>an</a:t>
            </a:r>
            <a:r>
              <a:rPr lang="es-MX" sz="1800" dirty="0" smtClean="0">
                <a:latin typeface="Arial Narrow" pitchFamily="34" charset="0"/>
              </a:rPr>
              <a:t> </a:t>
            </a:r>
            <a:r>
              <a:rPr lang="es-MX" sz="1800" dirty="0" err="1" smtClean="0">
                <a:latin typeface="Arial Narrow" pitchFamily="34" charset="0"/>
              </a:rPr>
              <a:t>increase</a:t>
            </a:r>
            <a:r>
              <a:rPr lang="es-MX" sz="1800" dirty="0" smtClean="0">
                <a:latin typeface="Arial Narrow" pitchFamily="34" charset="0"/>
              </a:rPr>
              <a:t> of 77</a:t>
            </a:r>
            <a:r>
              <a:rPr lang="es-MX" sz="1800" dirty="0">
                <a:latin typeface="Arial Narrow" pitchFamily="34" charset="0"/>
              </a:rPr>
              <a:t>% in </a:t>
            </a:r>
            <a:r>
              <a:rPr lang="es-MX" sz="1800" dirty="0" err="1">
                <a:latin typeface="Arial Narrow" pitchFamily="34" charset="0"/>
              </a:rPr>
              <a:t>just</a:t>
            </a:r>
            <a:r>
              <a:rPr lang="es-MX" sz="1800" dirty="0">
                <a:latin typeface="Arial Narrow" pitchFamily="34" charset="0"/>
              </a:rPr>
              <a:t> </a:t>
            </a:r>
            <a:r>
              <a:rPr lang="es-MX" sz="1800" dirty="0" err="1">
                <a:latin typeface="Arial Narrow" pitchFamily="34" charset="0"/>
              </a:rPr>
              <a:t>two</a:t>
            </a:r>
            <a:r>
              <a:rPr lang="es-MX" sz="1800" dirty="0">
                <a:latin typeface="Arial Narrow" pitchFamily="34" charset="0"/>
              </a:rPr>
              <a:t> </a:t>
            </a:r>
            <a:r>
              <a:rPr lang="es-MX" sz="1800" dirty="0" err="1" smtClean="0">
                <a:latin typeface="Arial Narrow" pitchFamily="34" charset="0"/>
              </a:rPr>
              <a:t>years</a:t>
            </a:r>
            <a:r>
              <a:rPr lang="es-MX" sz="1800" dirty="0" smtClean="0">
                <a:latin typeface="Arial Narrow" pitchFamily="34" charset="0"/>
              </a:rPr>
              <a:t>.</a:t>
            </a:r>
          </a:p>
          <a:p>
            <a:pPr algn="just"/>
            <a:endParaRPr lang="es-MX" sz="1000" dirty="0" smtClean="0">
              <a:latin typeface="Arial Narrow" pitchFamily="34" charset="0"/>
            </a:endParaRPr>
          </a:p>
          <a:p>
            <a:pPr algn="just"/>
            <a:r>
              <a:rPr lang="es-MX" sz="1800" dirty="0" err="1" smtClean="0">
                <a:latin typeface="Arial Narrow" pitchFamily="34" charset="0"/>
              </a:rPr>
              <a:t>On</a:t>
            </a:r>
            <a:r>
              <a:rPr lang="es-MX" sz="1800" dirty="0" smtClean="0">
                <a:latin typeface="Arial Narrow" pitchFamily="34" charset="0"/>
              </a:rPr>
              <a:t> </a:t>
            </a:r>
            <a:r>
              <a:rPr lang="es-MX" sz="1800" dirty="0" err="1">
                <a:latin typeface="Arial Narrow" pitchFamily="34" charset="0"/>
              </a:rPr>
              <a:t>the</a:t>
            </a:r>
            <a:r>
              <a:rPr lang="es-MX" sz="1800" dirty="0">
                <a:latin typeface="Arial Narrow" pitchFamily="34" charset="0"/>
              </a:rPr>
              <a:t> </a:t>
            </a:r>
            <a:r>
              <a:rPr lang="es-MX" sz="1800" dirty="0" err="1">
                <a:latin typeface="Arial Narrow" pitchFamily="34" charset="0"/>
              </a:rPr>
              <a:t>other</a:t>
            </a:r>
            <a:r>
              <a:rPr lang="es-MX" sz="1800" dirty="0">
                <a:latin typeface="Arial Narrow" pitchFamily="34" charset="0"/>
              </a:rPr>
              <a:t> </a:t>
            </a:r>
            <a:r>
              <a:rPr lang="es-MX" sz="1800" dirty="0" err="1">
                <a:latin typeface="Arial Narrow" pitchFamily="34" charset="0"/>
              </a:rPr>
              <a:t>hand</a:t>
            </a:r>
            <a:r>
              <a:rPr lang="es-MX" sz="1800" dirty="0">
                <a:latin typeface="Arial Narrow" pitchFamily="34" charset="0"/>
              </a:rPr>
              <a:t>, </a:t>
            </a:r>
            <a:r>
              <a:rPr lang="es-MX" sz="1800" dirty="0" err="1">
                <a:latin typeface="Arial Narrow" pitchFamily="34" charset="0"/>
              </a:rPr>
              <a:t>generic</a:t>
            </a:r>
            <a:r>
              <a:rPr lang="es-MX" sz="1800" dirty="0">
                <a:latin typeface="Arial Narrow" pitchFamily="34" charset="0"/>
              </a:rPr>
              <a:t> </a:t>
            </a:r>
            <a:r>
              <a:rPr lang="es-MX" sz="1800" dirty="0" err="1">
                <a:latin typeface="Arial Narrow" pitchFamily="34" charset="0"/>
              </a:rPr>
              <a:t>drugs</a:t>
            </a:r>
            <a:r>
              <a:rPr lang="es-MX" sz="1800" dirty="0">
                <a:latin typeface="Arial Narrow" pitchFamily="34" charset="0"/>
              </a:rPr>
              <a:t> in 2010 </a:t>
            </a:r>
            <a:r>
              <a:rPr lang="es-MX" sz="1800" dirty="0" err="1" smtClean="0">
                <a:latin typeface="Arial Narrow" pitchFamily="34" charset="0"/>
              </a:rPr>
              <a:t>represented</a:t>
            </a:r>
            <a:r>
              <a:rPr lang="es-MX" sz="1800" dirty="0">
                <a:latin typeface="Arial Narrow" pitchFamily="34" charset="0"/>
              </a:rPr>
              <a:t> </a:t>
            </a:r>
            <a:r>
              <a:rPr lang="es-MX" sz="1800" dirty="0" smtClean="0">
                <a:latin typeface="Arial Narrow" pitchFamily="34" charset="0"/>
              </a:rPr>
              <a:t>54</a:t>
            </a:r>
            <a:r>
              <a:rPr lang="es-MX" sz="1800" dirty="0">
                <a:latin typeface="Arial Narrow" pitchFamily="34" charset="0"/>
              </a:rPr>
              <a:t>% of </a:t>
            </a:r>
            <a:r>
              <a:rPr lang="es-MX" sz="1800" dirty="0" err="1">
                <a:latin typeface="Arial Narrow" pitchFamily="34" charset="0"/>
              </a:rPr>
              <a:t>the</a:t>
            </a:r>
            <a:r>
              <a:rPr lang="es-MX" sz="1800" dirty="0">
                <a:latin typeface="Arial Narrow" pitchFamily="34" charset="0"/>
              </a:rPr>
              <a:t> </a:t>
            </a:r>
            <a:r>
              <a:rPr lang="es-MX" sz="1800" b="1" dirty="0" err="1">
                <a:latin typeface="Arial Narrow" pitchFamily="34" charset="0"/>
              </a:rPr>
              <a:t>market</a:t>
            </a:r>
            <a:r>
              <a:rPr lang="es-MX" sz="1800" b="1" dirty="0">
                <a:latin typeface="Arial Narrow" pitchFamily="34" charset="0"/>
              </a:rPr>
              <a:t> </a:t>
            </a:r>
            <a:r>
              <a:rPr lang="es-MX" sz="1800" b="1" dirty="0" err="1" smtClean="0">
                <a:latin typeface="Arial Narrow" pitchFamily="34" charset="0"/>
              </a:rPr>
              <a:t>volume</a:t>
            </a:r>
            <a:r>
              <a:rPr lang="es-MX" sz="1800" dirty="0" smtClean="0">
                <a:latin typeface="Arial Narrow" pitchFamily="34" charset="0"/>
              </a:rPr>
              <a:t>,</a:t>
            </a:r>
            <a:r>
              <a:rPr lang="es-MX" sz="1800" b="1" dirty="0" smtClean="0">
                <a:latin typeface="Arial Narrow" pitchFamily="34" charset="0"/>
              </a:rPr>
              <a:t> </a:t>
            </a:r>
            <a:r>
              <a:rPr lang="es-MX" sz="1800" dirty="0" err="1" smtClean="0">
                <a:latin typeface="Arial Narrow" pitchFamily="34" charset="0"/>
              </a:rPr>
              <a:t>while</a:t>
            </a:r>
            <a:r>
              <a:rPr lang="es-MX" sz="1800" dirty="0" smtClean="0">
                <a:latin typeface="Arial Narrow" pitchFamily="34" charset="0"/>
              </a:rPr>
              <a:t> </a:t>
            </a:r>
            <a:r>
              <a:rPr lang="es-MX" sz="1800" dirty="0" err="1">
                <a:latin typeface="Arial Narrow" pitchFamily="34" charset="0"/>
              </a:rPr>
              <a:t>for</a:t>
            </a:r>
            <a:r>
              <a:rPr lang="es-MX" sz="1800" dirty="0">
                <a:latin typeface="Arial Narrow" pitchFamily="34" charset="0"/>
              </a:rPr>
              <a:t> 2012 </a:t>
            </a:r>
            <a:r>
              <a:rPr lang="es-MX" sz="1800" dirty="0" err="1">
                <a:latin typeface="Arial Narrow" pitchFamily="34" charset="0"/>
              </a:rPr>
              <a:t>accounted</a:t>
            </a:r>
            <a:r>
              <a:rPr lang="es-MX" sz="1800" dirty="0">
                <a:latin typeface="Arial Narrow" pitchFamily="34" charset="0"/>
              </a:rPr>
              <a:t> </a:t>
            </a:r>
            <a:r>
              <a:rPr lang="es-MX" sz="1800" dirty="0" err="1">
                <a:latin typeface="Arial Narrow" pitchFamily="34" charset="0"/>
              </a:rPr>
              <a:t>for</a:t>
            </a:r>
            <a:r>
              <a:rPr lang="es-MX" sz="1800" dirty="0">
                <a:latin typeface="Arial Narrow" pitchFamily="34" charset="0"/>
              </a:rPr>
              <a:t> 84% of </a:t>
            </a:r>
            <a:r>
              <a:rPr lang="es-MX" sz="1800" dirty="0" err="1">
                <a:latin typeface="Arial Narrow" pitchFamily="34" charset="0"/>
              </a:rPr>
              <a:t>the</a:t>
            </a:r>
            <a:r>
              <a:rPr lang="es-MX" sz="1800" dirty="0">
                <a:latin typeface="Arial Narrow" pitchFamily="34" charset="0"/>
              </a:rPr>
              <a:t> </a:t>
            </a:r>
            <a:r>
              <a:rPr lang="es-MX" sz="1800" dirty="0" err="1">
                <a:latin typeface="Arial Narrow" pitchFamily="34" charset="0"/>
              </a:rPr>
              <a:t>pharmaceutical</a:t>
            </a:r>
            <a:r>
              <a:rPr lang="es-MX" sz="1800" dirty="0">
                <a:latin typeface="Arial Narrow" pitchFamily="34" charset="0"/>
              </a:rPr>
              <a:t> </a:t>
            </a:r>
            <a:r>
              <a:rPr lang="es-MX" sz="1800" dirty="0" err="1">
                <a:latin typeface="Arial Narrow" pitchFamily="34" charset="0"/>
              </a:rPr>
              <a:t>market</a:t>
            </a:r>
            <a:r>
              <a:rPr lang="es-MX" sz="1800" dirty="0">
                <a:latin typeface="Arial Narrow" pitchFamily="34" charset="0"/>
              </a:rPr>
              <a:t> in </a:t>
            </a:r>
            <a:r>
              <a:rPr lang="es-MX" sz="1800" dirty="0" err="1" smtClean="0">
                <a:latin typeface="Arial Narrow" pitchFamily="34" charset="0"/>
              </a:rPr>
              <a:t>Mexico</a:t>
            </a:r>
            <a:r>
              <a:rPr lang="es-MX" sz="1800" dirty="0" smtClean="0">
                <a:latin typeface="Arial Narrow" pitchFamily="34" charset="0"/>
              </a:rPr>
              <a:t>. </a:t>
            </a:r>
            <a:r>
              <a:rPr lang="es-MX" sz="1800" dirty="0" err="1" smtClean="0">
                <a:latin typeface="Arial Narrow" pitchFamily="34" charset="0"/>
              </a:rPr>
              <a:t>This</a:t>
            </a:r>
            <a:r>
              <a:rPr lang="es-MX" sz="1800" dirty="0" smtClean="0">
                <a:latin typeface="Arial Narrow" pitchFamily="34" charset="0"/>
              </a:rPr>
              <a:t> </a:t>
            </a:r>
            <a:r>
              <a:rPr lang="es-MX" sz="1800" dirty="0" err="1">
                <a:latin typeface="Arial Narrow" pitchFamily="34" charset="0"/>
              </a:rPr>
              <a:t>represents</a:t>
            </a:r>
            <a:r>
              <a:rPr lang="es-MX" sz="1800" dirty="0">
                <a:latin typeface="Arial Narrow" pitchFamily="34" charset="0"/>
              </a:rPr>
              <a:t> a </a:t>
            </a:r>
            <a:r>
              <a:rPr lang="es-MX" sz="1800" dirty="0" err="1">
                <a:latin typeface="Arial Narrow" pitchFamily="34" charset="0"/>
              </a:rPr>
              <a:t>growth</a:t>
            </a:r>
            <a:r>
              <a:rPr lang="es-MX" sz="1800" dirty="0">
                <a:latin typeface="Arial Narrow" pitchFamily="34" charset="0"/>
              </a:rPr>
              <a:t> of 56% in </a:t>
            </a:r>
            <a:r>
              <a:rPr lang="es-MX" sz="1800" dirty="0" err="1">
                <a:latin typeface="Arial Narrow" pitchFamily="34" charset="0"/>
              </a:rPr>
              <a:t>the</a:t>
            </a:r>
            <a:r>
              <a:rPr lang="es-MX" sz="1800" dirty="0">
                <a:latin typeface="Arial Narrow" pitchFamily="34" charset="0"/>
              </a:rPr>
              <a:t> </a:t>
            </a:r>
            <a:r>
              <a:rPr lang="es-MX" sz="1800" dirty="0" err="1">
                <a:latin typeface="Arial Narrow" pitchFamily="34" charset="0"/>
              </a:rPr>
              <a:t>period</a:t>
            </a:r>
            <a:r>
              <a:rPr lang="es-MX" sz="1800" dirty="0">
                <a:latin typeface="Arial Narrow" pitchFamily="34" charset="0"/>
              </a:rPr>
              <a:t> 2010-2012.</a:t>
            </a:r>
          </a:p>
        </p:txBody>
      </p:sp>
      <p:graphicFrame>
        <p:nvGraphicFramePr>
          <p:cNvPr id="9" name="8 Gráfico"/>
          <p:cNvGraphicFramePr>
            <a:graphicFrameLocks/>
          </p:cNvGraphicFramePr>
          <p:nvPr>
            <p:extLst>
              <p:ext uri="{D42A27DB-BD31-4B8C-83A1-F6EECF244321}">
                <p14:modId xmlns:p14="http://schemas.microsoft.com/office/powerpoint/2010/main" val="2619936032"/>
              </p:ext>
            </p:extLst>
          </p:nvPr>
        </p:nvGraphicFramePr>
        <p:xfrm>
          <a:off x="107504" y="2996952"/>
          <a:ext cx="8928992" cy="367240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9 Conector recto de flecha"/>
          <p:cNvCxnSpPr/>
          <p:nvPr/>
        </p:nvCxnSpPr>
        <p:spPr>
          <a:xfrm flipV="1">
            <a:off x="1619672" y="4653136"/>
            <a:ext cx="2232248" cy="5760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10 Conector recto de flecha"/>
          <p:cNvCxnSpPr/>
          <p:nvPr/>
        </p:nvCxnSpPr>
        <p:spPr>
          <a:xfrm flipV="1">
            <a:off x="5724128" y="3933056"/>
            <a:ext cx="2376264"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8973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24744"/>
            <a:ext cx="8496944" cy="1656184"/>
          </a:xfrm>
        </p:spPr>
        <p:txBody>
          <a:bodyPr/>
          <a:lstStyle/>
          <a:p>
            <a:r>
              <a:rPr lang="en-US" sz="2000" dirty="0">
                <a:latin typeface="Arial Narrow" pitchFamily="34" charset="0"/>
              </a:rPr>
              <a:t>Mexico is one of the countries with the highest penetration of generics in the pharmaceutical market.</a:t>
            </a:r>
            <a:endParaRPr lang="es-MX" sz="2000" dirty="0">
              <a:latin typeface="Arial Narrow" pitchFamily="34" charset="0"/>
            </a:endParaRPr>
          </a:p>
          <a:p>
            <a:r>
              <a:rPr lang="en-US" sz="2000" dirty="0">
                <a:latin typeface="Arial Narrow" pitchFamily="34" charset="0"/>
              </a:rPr>
              <a:t>Of the countries studied, Mexico has the greatest value of the generic market, almost 52%. It also has the highest penetration in terms of market volume, 84%.</a:t>
            </a:r>
            <a:endParaRPr lang="es-MX" sz="2000" dirty="0">
              <a:latin typeface="Arial Narrow" pitchFamily="34" charset="0"/>
            </a:endParaRPr>
          </a:p>
          <a:p>
            <a:pPr marL="0" indent="0">
              <a:buNone/>
            </a:pPr>
            <a:endParaRPr lang="es-MX" sz="2000" dirty="0"/>
          </a:p>
        </p:txBody>
      </p:sp>
      <p:sp>
        <p:nvSpPr>
          <p:cNvPr id="4" name="3 Marcador de número de diapositiva"/>
          <p:cNvSpPr>
            <a:spLocks noGrp="1"/>
          </p:cNvSpPr>
          <p:nvPr>
            <p:ph type="sldNum" sz="quarter" idx="12"/>
          </p:nvPr>
        </p:nvSpPr>
        <p:spPr>
          <a:xfrm>
            <a:off x="6948264" y="6453336"/>
            <a:ext cx="2123256" cy="313010"/>
          </a:xfrm>
        </p:spPr>
        <p:txBody>
          <a:bodyPr/>
          <a:lstStyle/>
          <a:p>
            <a:pPr>
              <a:defRPr/>
            </a:pPr>
            <a:fld id="{44D178F7-158D-4603-AFCC-B1382755969E}" type="slidenum">
              <a:rPr lang="es-ES" smtClean="0">
                <a:solidFill>
                  <a:prstClr val="black"/>
                </a:solidFill>
              </a:rPr>
              <a:pPr>
                <a:defRPr/>
              </a:pPr>
              <a:t>41</a:t>
            </a:fld>
            <a:endParaRPr lang="es-ES" dirty="0">
              <a:solidFill>
                <a:prstClr val="black"/>
              </a:solidFill>
            </a:endParaRPr>
          </a:p>
        </p:txBody>
      </p:sp>
      <p:graphicFrame>
        <p:nvGraphicFramePr>
          <p:cNvPr id="6" name="1 Gráfico"/>
          <p:cNvGraphicFramePr>
            <a:graphicFrameLocks/>
          </p:cNvGraphicFramePr>
          <p:nvPr>
            <p:extLst>
              <p:ext uri="{D42A27DB-BD31-4B8C-83A1-F6EECF244321}">
                <p14:modId xmlns:p14="http://schemas.microsoft.com/office/powerpoint/2010/main" val="3502180129"/>
              </p:ext>
            </p:extLst>
          </p:nvPr>
        </p:nvGraphicFramePr>
        <p:xfrm>
          <a:off x="323528" y="2780929"/>
          <a:ext cx="8496944" cy="3755448"/>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251520" y="6536377"/>
            <a:ext cx="2702984" cy="276999"/>
          </a:xfrm>
          <a:prstGeom prst="rect">
            <a:avLst/>
          </a:prstGeom>
          <a:noFill/>
        </p:spPr>
        <p:txBody>
          <a:bodyPr wrap="none" rtlCol="0">
            <a:spAutoFit/>
          </a:bodyPr>
          <a:lstStyle/>
          <a:p>
            <a:pPr fontAlgn="base">
              <a:spcBef>
                <a:spcPct val="0"/>
              </a:spcBef>
              <a:spcAft>
                <a:spcPct val="0"/>
              </a:spcAft>
            </a:pPr>
            <a:r>
              <a:rPr lang="es-MX" sz="1200" u="sng" dirty="0">
                <a:solidFill>
                  <a:prstClr val="black"/>
                </a:solidFill>
                <a:latin typeface="Arial Narrow" pitchFamily="34" charset="0"/>
              </a:rPr>
              <a:t>Fuente</a:t>
            </a:r>
            <a:r>
              <a:rPr lang="es-MX" sz="1200" dirty="0">
                <a:solidFill>
                  <a:prstClr val="black"/>
                </a:solidFill>
                <a:latin typeface="Arial Narrow" pitchFamily="34" charset="0"/>
              </a:rPr>
              <a:t>: </a:t>
            </a:r>
            <a:r>
              <a:rPr lang="es-MX" sz="1200" dirty="0" smtClean="0">
                <a:solidFill>
                  <a:prstClr val="black"/>
                </a:solidFill>
                <a:latin typeface="Arial Narrow" pitchFamily="34" charset="0"/>
              </a:rPr>
              <a:t>IMS </a:t>
            </a:r>
            <a:r>
              <a:rPr lang="es-MX" sz="1200" dirty="0" err="1" smtClean="0">
                <a:solidFill>
                  <a:prstClr val="black"/>
                </a:solidFill>
                <a:latin typeface="Arial Narrow" pitchFamily="34" charset="0"/>
              </a:rPr>
              <a:t>Health</a:t>
            </a:r>
            <a:r>
              <a:rPr lang="es-MX" sz="1200" dirty="0" smtClean="0">
                <a:solidFill>
                  <a:prstClr val="black"/>
                </a:solidFill>
                <a:latin typeface="Arial Narrow" pitchFamily="34" charset="0"/>
              </a:rPr>
              <a:t> (2012). </a:t>
            </a:r>
            <a:r>
              <a:rPr lang="es-MX" sz="1200" dirty="0" err="1" smtClean="0">
                <a:solidFill>
                  <a:prstClr val="black"/>
                </a:solidFill>
                <a:latin typeface="Arial Narrow" pitchFamily="34" charset="0"/>
              </a:rPr>
              <a:t>Funsalud</a:t>
            </a:r>
            <a:r>
              <a:rPr lang="es-MX" sz="1200" dirty="0" smtClean="0">
                <a:solidFill>
                  <a:prstClr val="black"/>
                </a:solidFill>
                <a:latin typeface="Arial Narrow" pitchFamily="34" charset="0"/>
              </a:rPr>
              <a:t> (2012).</a:t>
            </a:r>
            <a:endParaRPr lang="es-MX" sz="1200" dirty="0">
              <a:solidFill>
                <a:prstClr val="black"/>
              </a:solidFill>
              <a:latin typeface="Arial Narrow" pitchFamily="34" charset="0"/>
            </a:endParaRPr>
          </a:p>
        </p:txBody>
      </p:sp>
    </p:spTree>
    <p:extLst>
      <p:ext uri="{BB962C8B-B14F-4D97-AF65-F5344CB8AC3E}">
        <p14:creationId xmlns:p14="http://schemas.microsoft.com/office/powerpoint/2010/main" val="290034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a:spLocks noChangeArrowheads="1"/>
          </p:cNvSpPr>
          <p:nvPr/>
        </p:nvSpPr>
        <p:spPr bwMode="auto">
          <a:xfrm>
            <a:off x="179512" y="1124744"/>
            <a:ext cx="8712968"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fontAlgn="t">
              <a:buFont typeface="Arial" pitchFamily="34" charset="0"/>
              <a:buChar char="•"/>
            </a:pPr>
            <a:r>
              <a:rPr lang="es-MX" sz="1700" dirty="0" err="1">
                <a:solidFill>
                  <a:prstClr val="black"/>
                </a:solidFill>
                <a:latin typeface="Arial Narrow" pitchFamily="34" charset="0"/>
              </a:rPr>
              <a:t>Mexico</a:t>
            </a:r>
            <a:r>
              <a:rPr lang="es-MX" sz="1700" dirty="0">
                <a:solidFill>
                  <a:prstClr val="black"/>
                </a:solidFill>
                <a:latin typeface="Arial Narrow" pitchFamily="34" charset="0"/>
              </a:rPr>
              <a:t> </a:t>
            </a:r>
            <a:r>
              <a:rPr lang="es-MX" sz="1700" dirty="0" err="1">
                <a:solidFill>
                  <a:prstClr val="black"/>
                </a:solidFill>
                <a:latin typeface="Arial Narrow" pitchFamily="34" charset="0"/>
              </a:rPr>
              <a:t>gained</a:t>
            </a:r>
            <a:r>
              <a:rPr lang="es-MX" sz="1700" dirty="0">
                <a:solidFill>
                  <a:prstClr val="black"/>
                </a:solidFill>
                <a:latin typeface="Arial Narrow" pitchFamily="34" charset="0"/>
              </a:rPr>
              <a:t> </a:t>
            </a:r>
            <a:r>
              <a:rPr lang="es-MX" sz="1700" dirty="0" err="1">
                <a:solidFill>
                  <a:prstClr val="black"/>
                </a:solidFill>
                <a:latin typeface="Arial Narrow" pitchFamily="34" charset="0"/>
              </a:rPr>
              <a:t>two</a:t>
            </a:r>
            <a:r>
              <a:rPr lang="es-MX" sz="1700" dirty="0">
                <a:solidFill>
                  <a:prstClr val="black"/>
                </a:solidFill>
                <a:latin typeface="Arial Narrow" pitchFamily="34" charset="0"/>
              </a:rPr>
              <a:t> positions in </a:t>
            </a:r>
            <a:r>
              <a:rPr lang="es-MX" sz="1700" dirty="0" err="1" smtClean="0">
                <a:solidFill>
                  <a:prstClr val="black"/>
                </a:solidFill>
                <a:latin typeface="Arial Narrow" pitchFamily="34" charset="0"/>
              </a:rPr>
              <a:t>pharmaceutical</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spending</a:t>
            </a:r>
            <a:r>
              <a:rPr lang="es-MX" sz="1700" dirty="0" smtClean="0">
                <a:solidFill>
                  <a:prstClr val="black"/>
                </a:solidFill>
                <a:latin typeface="Arial Narrow" pitchFamily="34" charset="0"/>
              </a:rPr>
              <a:t> </a:t>
            </a:r>
            <a:r>
              <a:rPr lang="es-MX" sz="1700" dirty="0">
                <a:solidFill>
                  <a:prstClr val="black"/>
                </a:solidFill>
                <a:latin typeface="Arial Narrow" pitchFamily="34" charset="0"/>
              </a:rPr>
              <a:t>as a </a:t>
            </a:r>
            <a:r>
              <a:rPr lang="es-MX" sz="1700" dirty="0" err="1">
                <a:solidFill>
                  <a:prstClr val="black"/>
                </a:solidFill>
                <a:latin typeface="Arial Narrow" pitchFamily="34" charset="0"/>
              </a:rPr>
              <a:t>percentage</a:t>
            </a:r>
            <a:r>
              <a:rPr lang="es-MX" sz="1700" dirty="0">
                <a:solidFill>
                  <a:prstClr val="black"/>
                </a:solidFill>
                <a:latin typeface="Arial Narrow" pitchFamily="34" charset="0"/>
              </a:rPr>
              <a:t> of total </a:t>
            </a:r>
            <a:r>
              <a:rPr lang="es-MX" sz="1700" dirty="0" err="1">
                <a:solidFill>
                  <a:prstClr val="black"/>
                </a:solidFill>
                <a:latin typeface="Arial Narrow" pitchFamily="34" charset="0"/>
              </a:rPr>
              <a:t>health</a:t>
            </a:r>
            <a:r>
              <a:rPr lang="es-MX" sz="1700" dirty="0">
                <a:solidFill>
                  <a:prstClr val="black"/>
                </a:solidFill>
                <a:latin typeface="Arial Narrow" pitchFamily="34" charset="0"/>
              </a:rPr>
              <a:t> </a:t>
            </a:r>
            <a:r>
              <a:rPr lang="es-MX" sz="1700" dirty="0" err="1">
                <a:solidFill>
                  <a:prstClr val="black"/>
                </a:solidFill>
                <a:latin typeface="Arial Narrow" pitchFamily="34" charset="0"/>
              </a:rPr>
              <a:t>expenditure</a:t>
            </a:r>
            <a:r>
              <a:rPr lang="es-MX" sz="1700" dirty="0">
                <a:solidFill>
                  <a:prstClr val="black"/>
                </a:solidFill>
                <a:latin typeface="Arial Narrow" pitchFamily="34" charset="0"/>
              </a:rPr>
              <a:t>, </a:t>
            </a:r>
            <a:r>
              <a:rPr lang="es-MX" sz="1700" dirty="0" err="1">
                <a:solidFill>
                  <a:prstClr val="black"/>
                </a:solidFill>
                <a:latin typeface="Arial Narrow" pitchFamily="34" charset="0"/>
              </a:rPr>
              <a:t>from</a:t>
            </a:r>
            <a:r>
              <a:rPr lang="es-MX" sz="1700" dirty="0">
                <a:solidFill>
                  <a:prstClr val="black"/>
                </a:solidFill>
                <a:latin typeface="Arial Narrow" pitchFamily="34" charset="0"/>
              </a:rPr>
              <a:t> 28.3% in 2010 </a:t>
            </a:r>
            <a:r>
              <a:rPr lang="es-MX" sz="1700" dirty="0" err="1">
                <a:solidFill>
                  <a:prstClr val="black"/>
                </a:solidFill>
                <a:latin typeface="Arial Narrow" pitchFamily="34" charset="0"/>
              </a:rPr>
              <a:t>to</a:t>
            </a:r>
            <a:r>
              <a:rPr lang="es-MX" sz="1700" dirty="0">
                <a:solidFill>
                  <a:prstClr val="black"/>
                </a:solidFill>
                <a:latin typeface="Arial Narrow" pitchFamily="34" charset="0"/>
              </a:rPr>
              <a:t> 27.1% in 2011</a:t>
            </a:r>
            <a:r>
              <a:rPr lang="es-MX" sz="1700" dirty="0" smtClean="0">
                <a:solidFill>
                  <a:prstClr val="black"/>
                </a:solidFill>
                <a:latin typeface="Arial Narrow" pitchFamily="34" charset="0"/>
              </a:rPr>
              <a:t>.</a:t>
            </a:r>
          </a:p>
          <a:p>
            <a:pPr marL="285750" indent="-285750" algn="just" fontAlgn="t">
              <a:buFont typeface="Arial" pitchFamily="34" charset="0"/>
              <a:buChar char="•"/>
            </a:pPr>
            <a:r>
              <a:rPr lang="es-MX" sz="1700" dirty="0" err="1" smtClean="0">
                <a:solidFill>
                  <a:prstClr val="black"/>
                </a:solidFill>
                <a:latin typeface="Arial Narrow" pitchFamily="34" charset="0"/>
              </a:rPr>
              <a:t>This</a:t>
            </a:r>
            <a:r>
              <a:rPr lang="es-MX" sz="1700" dirty="0" smtClean="0">
                <a:solidFill>
                  <a:prstClr val="black"/>
                </a:solidFill>
                <a:latin typeface="Arial Narrow" pitchFamily="34" charset="0"/>
              </a:rPr>
              <a:t> </a:t>
            </a:r>
            <a:r>
              <a:rPr lang="es-MX" sz="1700" dirty="0" err="1">
                <a:solidFill>
                  <a:prstClr val="black"/>
                </a:solidFill>
                <a:latin typeface="Arial Narrow" pitchFamily="34" charset="0"/>
              </a:rPr>
              <a:t>development</a:t>
            </a:r>
            <a:r>
              <a:rPr lang="es-MX" sz="1700" dirty="0">
                <a:solidFill>
                  <a:prstClr val="black"/>
                </a:solidFill>
                <a:latin typeface="Arial Narrow" pitchFamily="34" charset="0"/>
              </a:rPr>
              <a:t> </a:t>
            </a:r>
            <a:r>
              <a:rPr lang="es-MX" sz="1700" dirty="0" err="1">
                <a:solidFill>
                  <a:prstClr val="black"/>
                </a:solidFill>
                <a:latin typeface="Arial Narrow" pitchFamily="34" charset="0"/>
              </a:rPr>
              <a:t>is</a:t>
            </a:r>
            <a:r>
              <a:rPr lang="es-MX" sz="1700" dirty="0">
                <a:solidFill>
                  <a:prstClr val="black"/>
                </a:solidFill>
                <a:latin typeface="Arial Narrow" pitchFamily="34" charset="0"/>
              </a:rPr>
              <a:t> </a:t>
            </a:r>
            <a:r>
              <a:rPr lang="es-MX" sz="1700" dirty="0" err="1">
                <a:solidFill>
                  <a:prstClr val="black"/>
                </a:solidFill>
                <a:latin typeface="Arial Narrow" pitchFamily="34" charset="0"/>
              </a:rPr>
              <a:t>associated</a:t>
            </a:r>
            <a:r>
              <a:rPr lang="es-MX" sz="1700" dirty="0">
                <a:solidFill>
                  <a:prstClr val="black"/>
                </a:solidFill>
                <a:latin typeface="Arial Narrow" pitchFamily="34" charset="0"/>
              </a:rPr>
              <a:t> </a:t>
            </a:r>
            <a:r>
              <a:rPr lang="es-MX" sz="1700" dirty="0" err="1">
                <a:solidFill>
                  <a:prstClr val="black"/>
                </a:solidFill>
                <a:latin typeface="Arial Narrow" pitchFamily="34" charset="0"/>
              </a:rPr>
              <a:t>with</a:t>
            </a:r>
            <a:r>
              <a:rPr lang="es-MX" sz="1700" dirty="0">
                <a:solidFill>
                  <a:prstClr val="black"/>
                </a:solidFill>
                <a:latin typeface="Arial Narrow" pitchFamily="34" charset="0"/>
              </a:rPr>
              <a:t> </a:t>
            </a:r>
            <a:r>
              <a:rPr lang="es-MX" sz="1700" dirty="0" err="1">
                <a:solidFill>
                  <a:prstClr val="black"/>
                </a:solidFill>
                <a:latin typeface="Arial Narrow" pitchFamily="34" charset="0"/>
              </a:rPr>
              <a:t>the</a:t>
            </a:r>
            <a:r>
              <a:rPr lang="es-MX" sz="1700" dirty="0">
                <a:solidFill>
                  <a:prstClr val="black"/>
                </a:solidFill>
                <a:latin typeface="Arial Narrow" pitchFamily="34" charset="0"/>
              </a:rPr>
              <a:t> </a:t>
            </a:r>
            <a:r>
              <a:rPr lang="es-MX" sz="1700" dirty="0" err="1">
                <a:solidFill>
                  <a:prstClr val="black"/>
                </a:solidFill>
                <a:latin typeface="Arial Narrow" pitchFamily="34" charset="0"/>
              </a:rPr>
              <a:t>access</a:t>
            </a:r>
            <a:r>
              <a:rPr lang="es-MX" sz="1700" dirty="0">
                <a:solidFill>
                  <a:prstClr val="black"/>
                </a:solidFill>
                <a:latin typeface="Arial Narrow" pitchFamily="34" charset="0"/>
              </a:rPr>
              <a:t> </a:t>
            </a:r>
            <a:r>
              <a:rPr lang="es-MX" sz="1700" dirty="0" err="1">
                <a:solidFill>
                  <a:prstClr val="black"/>
                </a:solidFill>
                <a:latin typeface="Arial Narrow" pitchFamily="34" charset="0"/>
              </a:rPr>
              <a:t>strategy</a:t>
            </a:r>
            <a:r>
              <a:rPr lang="es-MX" sz="1700" dirty="0">
                <a:solidFill>
                  <a:prstClr val="black"/>
                </a:solidFill>
                <a:latin typeface="Arial Narrow" pitchFamily="34" charset="0"/>
              </a:rPr>
              <a:t> </a:t>
            </a:r>
            <a:r>
              <a:rPr lang="es-MX" sz="1700" dirty="0" err="1" smtClean="0">
                <a:solidFill>
                  <a:prstClr val="black"/>
                </a:solidFill>
                <a:latin typeface="Arial Narrow" pitchFamily="34" charset="0"/>
              </a:rPr>
              <a:t>for</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pharmaceuticals</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from</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Ministry</a:t>
            </a:r>
            <a:r>
              <a:rPr lang="es-MX" sz="1700" dirty="0" smtClean="0">
                <a:solidFill>
                  <a:prstClr val="black"/>
                </a:solidFill>
                <a:latin typeface="Arial Narrow" pitchFamily="34" charset="0"/>
              </a:rPr>
              <a:t> of Health, </a:t>
            </a:r>
            <a:r>
              <a:rPr lang="es-MX" sz="1700" dirty="0" err="1" smtClean="0">
                <a:solidFill>
                  <a:prstClr val="black"/>
                </a:solidFill>
                <a:latin typeface="Arial Narrow" pitchFamily="34" charset="0"/>
              </a:rPr>
              <a:t>which</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have</a:t>
            </a:r>
            <a:r>
              <a:rPr lang="es-MX" sz="1700" dirty="0" smtClean="0">
                <a:solidFill>
                  <a:prstClr val="black"/>
                </a:solidFill>
                <a:latin typeface="Arial Narrow" pitchFamily="34" charset="0"/>
              </a:rPr>
              <a:t> </a:t>
            </a:r>
            <a:r>
              <a:rPr lang="es-MX" sz="1700" dirty="0" err="1">
                <a:solidFill>
                  <a:prstClr val="black"/>
                </a:solidFill>
                <a:latin typeface="Arial Narrow" pitchFamily="34" charset="0"/>
              </a:rPr>
              <a:t>generated</a:t>
            </a:r>
            <a:r>
              <a:rPr lang="es-MX" sz="1700" dirty="0">
                <a:solidFill>
                  <a:prstClr val="black"/>
                </a:solidFill>
                <a:latin typeface="Arial Narrow" pitchFamily="34" charset="0"/>
              </a:rPr>
              <a:t> </a:t>
            </a:r>
            <a:r>
              <a:rPr lang="es-MX" sz="1700" dirty="0" err="1">
                <a:solidFill>
                  <a:prstClr val="black"/>
                </a:solidFill>
                <a:latin typeface="Arial Narrow" pitchFamily="34" charset="0"/>
              </a:rPr>
              <a:t>savings</a:t>
            </a:r>
            <a:r>
              <a:rPr lang="es-MX" sz="1700" dirty="0">
                <a:solidFill>
                  <a:prstClr val="black"/>
                </a:solidFill>
                <a:latin typeface="Arial Narrow" pitchFamily="34" charset="0"/>
              </a:rPr>
              <a:t> of 20 </a:t>
            </a:r>
            <a:r>
              <a:rPr lang="es-MX" sz="1700" dirty="0" err="1">
                <a:solidFill>
                  <a:prstClr val="black"/>
                </a:solidFill>
                <a:latin typeface="Arial Narrow" pitchFamily="34" charset="0"/>
              </a:rPr>
              <a:t>billion</a:t>
            </a:r>
            <a:r>
              <a:rPr lang="es-MX" sz="1700" dirty="0">
                <a:solidFill>
                  <a:prstClr val="black"/>
                </a:solidFill>
                <a:latin typeface="Arial Narrow" pitchFamily="34" charset="0"/>
              </a:rPr>
              <a:t> pesos in 2 </a:t>
            </a:r>
            <a:r>
              <a:rPr lang="es-MX" sz="1700" dirty="0" err="1">
                <a:solidFill>
                  <a:prstClr val="black"/>
                </a:solidFill>
                <a:latin typeface="Arial Narrow" pitchFamily="34" charset="0"/>
              </a:rPr>
              <a:t>years</a:t>
            </a:r>
            <a:r>
              <a:rPr lang="es-MX" sz="1700" dirty="0">
                <a:solidFill>
                  <a:prstClr val="black"/>
                </a:solidFill>
                <a:latin typeface="Arial Narrow" pitchFamily="34" charset="0"/>
              </a:rPr>
              <a:t>. </a:t>
            </a:r>
            <a:r>
              <a:rPr lang="es-MX" sz="1700" dirty="0" err="1">
                <a:solidFill>
                  <a:prstClr val="black"/>
                </a:solidFill>
                <a:latin typeface="Arial Narrow" pitchFamily="34" charset="0"/>
              </a:rPr>
              <a:t>This</a:t>
            </a:r>
            <a:r>
              <a:rPr lang="es-MX" sz="1700" dirty="0">
                <a:solidFill>
                  <a:prstClr val="black"/>
                </a:solidFill>
                <a:latin typeface="Arial Narrow" pitchFamily="34" charset="0"/>
              </a:rPr>
              <a:t> </a:t>
            </a:r>
            <a:r>
              <a:rPr lang="es-MX" sz="1700" dirty="0" err="1" smtClean="0">
                <a:solidFill>
                  <a:prstClr val="black"/>
                </a:solidFill>
                <a:latin typeface="Arial Narrow" pitchFamily="34" charset="0"/>
              </a:rPr>
              <a:t>rate</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will</a:t>
            </a:r>
            <a:r>
              <a:rPr lang="es-MX" sz="1700" dirty="0" smtClean="0">
                <a:solidFill>
                  <a:prstClr val="black"/>
                </a:solidFill>
                <a:latin typeface="Arial Narrow" pitchFamily="34" charset="0"/>
              </a:rPr>
              <a:t> </a:t>
            </a:r>
            <a:r>
              <a:rPr lang="es-MX" sz="1700" dirty="0" err="1">
                <a:solidFill>
                  <a:prstClr val="black"/>
                </a:solidFill>
                <a:latin typeface="Arial Narrow" pitchFamily="34" charset="0"/>
              </a:rPr>
              <a:t>continue</a:t>
            </a:r>
            <a:r>
              <a:rPr lang="es-MX" sz="1700" dirty="0">
                <a:solidFill>
                  <a:prstClr val="black"/>
                </a:solidFill>
                <a:latin typeface="Arial Narrow" pitchFamily="34" charset="0"/>
              </a:rPr>
              <a:t> </a:t>
            </a:r>
            <a:r>
              <a:rPr lang="es-MX" sz="1700" dirty="0" err="1" smtClean="0">
                <a:solidFill>
                  <a:prstClr val="black"/>
                </a:solidFill>
                <a:latin typeface="Arial Narrow" pitchFamily="34" charset="0"/>
              </a:rPr>
              <a:t>decreasing</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according</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to</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2011 figure.</a:t>
            </a:r>
            <a:endParaRPr lang="es-MX" sz="1700" dirty="0">
              <a:solidFill>
                <a:prstClr val="black"/>
              </a:solidFill>
              <a:latin typeface="Arial Narrow" pitchFamily="34" charset="0"/>
            </a:endParaRPr>
          </a:p>
        </p:txBody>
      </p:sp>
      <p:graphicFrame>
        <p:nvGraphicFramePr>
          <p:cNvPr id="5" name="1 Gráfico"/>
          <p:cNvGraphicFramePr>
            <a:graphicFrameLocks/>
          </p:cNvGraphicFramePr>
          <p:nvPr>
            <p:extLst>
              <p:ext uri="{D42A27DB-BD31-4B8C-83A1-F6EECF244321}">
                <p14:modId xmlns:p14="http://schemas.microsoft.com/office/powerpoint/2010/main" val="872068935"/>
              </p:ext>
            </p:extLst>
          </p:nvPr>
        </p:nvGraphicFramePr>
        <p:xfrm>
          <a:off x="-15836" y="2525127"/>
          <a:ext cx="9159836" cy="42989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0244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número de diapositiva"/>
          <p:cNvSpPr>
            <a:spLocks noGrp="1"/>
          </p:cNvSpPr>
          <p:nvPr>
            <p:ph type="sldNum" sz="quarter" idx="12"/>
          </p:nvPr>
        </p:nvSpPr>
        <p:spPr bwMode="auto">
          <a:xfrm>
            <a:off x="6875463"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3CEBD35B-AF03-4FE8-A1D1-43CA17411879}" type="slidenum">
              <a:rPr lang="es-ES" altLang="es-MX" smtClean="0">
                <a:solidFill>
                  <a:srgbClr val="898989"/>
                </a:solidFill>
                <a:latin typeface="12 pt Helvetica* 55 Roman   054" charset="0"/>
              </a:rPr>
              <a:pPr eaLnBrk="1" hangingPunct="1"/>
              <a:t>43</a:t>
            </a:fld>
            <a:endParaRPr lang="es-ES" altLang="es-MX" smtClean="0">
              <a:solidFill>
                <a:srgbClr val="898989"/>
              </a:solidFill>
              <a:latin typeface="12 pt Helvetica* 55 Roman   054" charset="0"/>
            </a:endParaRPr>
          </a:p>
        </p:txBody>
      </p:sp>
      <p:sp>
        <p:nvSpPr>
          <p:cNvPr id="4" name="1 Marcador de contenido"/>
          <p:cNvSpPr txBox="1">
            <a:spLocks/>
          </p:cNvSpPr>
          <p:nvPr/>
        </p:nvSpPr>
        <p:spPr>
          <a:xfrm>
            <a:off x="250825" y="1196752"/>
            <a:ext cx="8569325" cy="1440159"/>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tabLst>
                <a:tab pos="355600" algn="l"/>
              </a:tabLst>
              <a:defRPr/>
            </a:pPr>
            <a:r>
              <a:rPr lang="en-US" sz="2000" dirty="0">
                <a:solidFill>
                  <a:prstClr val="black"/>
                </a:solidFill>
                <a:latin typeface="Arial Narrow" pitchFamily="34" charset="0"/>
              </a:rPr>
              <a:t>The policies of the generics drugs access implemented in Mexico and the certification </a:t>
            </a:r>
            <a:r>
              <a:rPr lang="en-US" sz="2000" dirty="0" smtClean="0">
                <a:solidFill>
                  <a:prstClr val="black"/>
                </a:solidFill>
                <a:latin typeface="Arial Narrow" pitchFamily="34" charset="0"/>
              </a:rPr>
              <a:t>as a NRA level </a:t>
            </a:r>
            <a:r>
              <a:rPr lang="en-US" sz="2000" dirty="0">
                <a:solidFill>
                  <a:prstClr val="black"/>
                </a:solidFill>
                <a:latin typeface="Arial Narrow" pitchFamily="34" charset="0"/>
              </a:rPr>
              <a:t>IV by </a:t>
            </a:r>
            <a:r>
              <a:rPr lang="en-US" sz="2000" dirty="0" smtClean="0">
                <a:solidFill>
                  <a:prstClr val="black"/>
                </a:solidFill>
                <a:latin typeface="Arial Narrow" pitchFamily="34" charset="0"/>
              </a:rPr>
              <a:t>PAHO </a:t>
            </a:r>
            <a:r>
              <a:rPr lang="en-US" sz="2000" dirty="0">
                <a:solidFill>
                  <a:prstClr val="black"/>
                </a:solidFill>
                <a:latin typeface="Arial Narrow" pitchFamily="34" charset="0"/>
              </a:rPr>
              <a:t>have helped to reduce </a:t>
            </a:r>
            <a:r>
              <a:rPr lang="en-US" sz="2000" dirty="0" smtClean="0">
                <a:solidFill>
                  <a:prstClr val="black"/>
                </a:solidFill>
                <a:latin typeface="Arial Narrow" pitchFamily="34" charset="0"/>
              </a:rPr>
              <a:t>out of pocket spending in Mexico.</a:t>
            </a:r>
          </a:p>
          <a:p>
            <a:pPr algn="just">
              <a:tabLst>
                <a:tab pos="355600" algn="l"/>
              </a:tabLst>
              <a:defRPr/>
            </a:pPr>
            <a:r>
              <a:rPr lang="en-US" sz="2000" dirty="0">
                <a:solidFill>
                  <a:prstClr val="black"/>
                </a:solidFill>
                <a:latin typeface="Arial Narrow" pitchFamily="34" charset="0"/>
              </a:rPr>
              <a:t>Between 2011 to 2012, the out of pocket </a:t>
            </a:r>
            <a:r>
              <a:rPr lang="en-US" sz="2000" dirty="0" smtClean="0">
                <a:solidFill>
                  <a:prstClr val="black"/>
                </a:solidFill>
                <a:latin typeface="Arial Narrow" pitchFamily="34" charset="0"/>
              </a:rPr>
              <a:t>spending in </a:t>
            </a:r>
            <a:r>
              <a:rPr lang="en-US" sz="2000" dirty="0">
                <a:solidFill>
                  <a:prstClr val="black"/>
                </a:solidFill>
                <a:latin typeface="Arial Narrow" pitchFamily="34" charset="0"/>
              </a:rPr>
              <a:t>Mexico </a:t>
            </a:r>
            <a:r>
              <a:rPr lang="en-US" sz="2000" dirty="0" smtClean="0">
                <a:solidFill>
                  <a:prstClr val="black"/>
                </a:solidFill>
                <a:latin typeface="Arial Narrow" pitchFamily="34" charset="0"/>
              </a:rPr>
              <a:t>has decreased from </a:t>
            </a:r>
            <a:r>
              <a:rPr lang="en-US" sz="2000" b="1" dirty="0" smtClean="0">
                <a:solidFill>
                  <a:prstClr val="black"/>
                </a:solidFill>
                <a:latin typeface="Arial Narrow" pitchFamily="34" charset="0"/>
              </a:rPr>
              <a:t>46.5% </a:t>
            </a:r>
            <a:r>
              <a:rPr lang="en-US" sz="2000" dirty="0" smtClean="0">
                <a:solidFill>
                  <a:prstClr val="black"/>
                </a:solidFill>
                <a:latin typeface="Arial Narrow" pitchFamily="34" charset="0"/>
              </a:rPr>
              <a:t>to </a:t>
            </a:r>
            <a:r>
              <a:rPr lang="en-US" sz="2000" b="1" dirty="0">
                <a:solidFill>
                  <a:prstClr val="black"/>
                </a:solidFill>
                <a:latin typeface="Arial Narrow" pitchFamily="34" charset="0"/>
              </a:rPr>
              <a:t>44</a:t>
            </a:r>
            <a:r>
              <a:rPr lang="en-US" sz="2000" b="1" dirty="0" smtClean="0">
                <a:solidFill>
                  <a:prstClr val="black"/>
                </a:solidFill>
                <a:latin typeface="Arial Narrow" pitchFamily="34" charset="0"/>
              </a:rPr>
              <a:t>% </a:t>
            </a:r>
            <a:r>
              <a:rPr lang="en-US" sz="2000" dirty="0" smtClean="0">
                <a:solidFill>
                  <a:prstClr val="black"/>
                </a:solidFill>
                <a:latin typeface="Arial Narrow" pitchFamily="34" charset="0"/>
              </a:rPr>
              <a:t>of total health expenditure.</a:t>
            </a:r>
            <a:endParaRPr lang="es-MX" sz="2000" dirty="0" smtClean="0">
              <a:solidFill>
                <a:prstClr val="black"/>
              </a:solidFill>
              <a:latin typeface="Arial Narrow" pitchFamily="34" charset="0"/>
            </a:endParaRPr>
          </a:p>
          <a:p>
            <a:pPr marL="0" indent="0" algn="just">
              <a:buFont typeface="Arial" pitchFamily="34" charset="0"/>
              <a:buNone/>
              <a:tabLst>
                <a:tab pos="355600" algn="l"/>
              </a:tabLst>
              <a:defRPr/>
            </a:pPr>
            <a:endParaRPr lang="es-MX" sz="2000" dirty="0" smtClean="0">
              <a:solidFill>
                <a:prstClr val="black"/>
              </a:solidFill>
              <a:latin typeface="Arial Narrow" pitchFamily="34" charset="0"/>
            </a:endParaRPr>
          </a:p>
          <a:p>
            <a:pPr marL="0" indent="0" algn="just">
              <a:buFont typeface="Arial" pitchFamily="34" charset="0"/>
              <a:buNone/>
              <a:tabLst>
                <a:tab pos="355600" algn="l"/>
              </a:tabLst>
              <a:defRPr/>
            </a:pPr>
            <a:endParaRPr lang="es-MX" sz="2000" dirty="0" smtClean="0">
              <a:solidFill>
                <a:prstClr val="black"/>
              </a:solidFill>
              <a:latin typeface="Arial Narrow" pitchFamily="34" charset="0"/>
            </a:endParaRPr>
          </a:p>
          <a:p>
            <a:pPr marL="0" indent="0" algn="just">
              <a:buFont typeface="Arial" pitchFamily="34" charset="0"/>
              <a:buNone/>
              <a:tabLst>
                <a:tab pos="355600" algn="l"/>
              </a:tabLst>
              <a:defRPr/>
            </a:pPr>
            <a:endParaRPr lang="es-MX" sz="2000" dirty="0" smtClean="0">
              <a:solidFill>
                <a:prstClr val="black"/>
              </a:solidFill>
              <a:latin typeface="Arial Narrow" pitchFamily="34" charset="0"/>
            </a:endParaRPr>
          </a:p>
          <a:p>
            <a:pPr algn="just">
              <a:tabLst>
                <a:tab pos="355600" algn="l"/>
              </a:tabLst>
              <a:defRPr/>
            </a:pPr>
            <a:endParaRPr lang="es-ES" sz="2000" dirty="0" smtClean="0">
              <a:solidFill>
                <a:prstClr val="black"/>
              </a:solidFill>
              <a:latin typeface="Arial Narrow" pitchFamily="34" charset="0"/>
            </a:endParaRPr>
          </a:p>
          <a:p>
            <a:pPr marL="0" indent="0" algn="just">
              <a:buFont typeface="Arial" pitchFamily="34" charset="0"/>
              <a:buNone/>
              <a:tabLst>
                <a:tab pos="355600" algn="l"/>
              </a:tabLst>
              <a:defRPr/>
            </a:pPr>
            <a:endParaRPr lang="es-MX" sz="2000" dirty="0" smtClean="0">
              <a:solidFill>
                <a:prstClr val="black"/>
              </a:solidFill>
              <a:latin typeface="Arial Narrow" pitchFamily="34" charset="0"/>
            </a:endParaRPr>
          </a:p>
          <a:p>
            <a:pPr algn="just">
              <a:buFont typeface="Arial" pitchFamily="34" charset="0"/>
              <a:buAutoNum type="arabicPeriod" startAt="2"/>
              <a:tabLst>
                <a:tab pos="355600" algn="l"/>
              </a:tabLst>
              <a:defRPr/>
            </a:pPr>
            <a:endParaRPr lang="es-MX" sz="2000" dirty="0" smtClean="0">
              <a:solidFill>
                <a:prstClr val="black"/>
              </a:solidFill>
              <a:latin typeface="Arial Narrow" pitchFamily="34" charset="0"/>
            </a:endParaRPr>
          </a:p>
          <a:p>
            <a:pPr>
              <a:buFont typeface="Arial" pitchFamily="34" charset="0"/>
              <a:buAutoNum type="arabicPeriod" startAt="2"/>
              <a:tabLst>
                <a:tab pos="355600" algn="l"/>
              </a:tabLst>
              <a:defRPr/>
            </a:pPr>
            <a:endParaRPr lang="es-MX" sz="2000" dirty="0" smtClean="0">
              <a:solidFill>
                <a:prstClr val="black"/>
              </a:solidFill>
              <a:latin typeface="Arial Narrow" pitchFamily="34" charset="0"/>
            </a:endParaRPr>
          </a:p>
          <a:p>
            <a:pPr marL="0" indent="0">
              <a:buFont typeface="Arial" pitchFamily="34" charset="0"/>
              <a:buNone/>
              <a:tabLst>
                <a:tab pos="355600" algn="l"/>
              </a:tabLst>
              <a:defRPr/>
            </a:pPr>
            <a:endParaRPr lang="es-MX" sz="2000" dirty="0" smtClean="0">
              <a:solidFill>
                <a:prstClr val="black"/>
              </a:solidFill>
              <a:latin typeface="Arial Narrow" pitchFamily="34" charset="0"/>
            </a:endParaRPr>
          </a:p>
          <a:p>
            <a:pPr marL="0" indent="0" algn="just">
              <a:buFont typeface="Arial" pitchFamily="34" charset="0"/>
              <a:buNone/>
              <a:defRPr/>
            </a:pPr>
            <a:endParaRPr lang="es-MX" sz="2000" dirty="0">
              <a:solidFill>
                <a:prstClr val="black"/>
              </a:solidFill>
            </a:endParaRPr>
          </a:p>
        </p:txBody>
      </p:sp>
      <p:sp>
        <p:nvSpPr>
          <p:cNvPr id="5124" name="2 CuadroTexto"/>
          <p:cNvSpPr txBox="1">
            <a:spLocks noChangeArrowheads="1"/>
          </p:cNvSpPr>
          <p:nvPr/>
        </p:nvSpPr>
        <p:spPr bwMode="auto">
          <a:xfrm>
            <a:off x="123825" y="6637734"/>
            <a:ext cx="44116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MX" altLang="es-MX" sz="1000" u="sng" dirty="0" err="1" smtClean="0">
                <a:solidFill>
                  <a:prstClr val="black"/>
                </a:solidFill>
                <a:latin typeface="Arial Narrow" pitchFamily="34" charset="0"/>
              </a:rPr>
              <a:t>Source</a:t>
            </a:r>
            <a:r>
              <a:rPr lang="es-MX" altLang="es-MX" sz="1000" dirty="0" smtClean="0">
                <a:solidFill>
                  <a:prstClr val="black"/>
                </a:solidFill>
                <a:latin typeface="Arial Narrow" pitchFamily="34" charset="0"/>
              </a:rPr>
              <a:t>: </a:t>
            </a:r>
            <a:r>
              <a:rPr lang="es-MX" altLang="es-MX" sz="1000" dirty="0" err="1" smtClean="0">
                <a:solidFill>
                  <a:prstClr val="black"/>
                </a:solidFill>
                <a:latin typeface="Arial Narrow" pitchFamily="34" charset="0"/>
              </a:rPr>
              <a:t>World</a:t>
            </a:r>
            <a:r>
              <a:rPr lang="es-MX" altLang="es-MX" sz="1000" dirty="0" smtClean="0">
                <a:solidFill>
                  <a:prstClr val="black"/>
                </a:solidFill>
                <a:latin typeface="Arial Narrow" pitchFamily="34" charset="0"/>
              </a:rPr>
              <a:t> Bank (2014</a:t>
            </a:r>
            <a:r>
              <a:rPr lang="es-MX" altLang="es-MX" sz="1000" dirty="0">
                <a:solidFill>
                  <a:prstClr val="black"/>
                </a:solidFill>
                <a:latin typeface="Arial Narrow" pitchFamily="34" charset="0"/>
              </a:rPr>
              <a:t>).</a:t>
            </a:r>
          </a:p>
        </p:txBody>
      </p:sp>
      <p:graphicFrame>
        <p:nvGraphicFramePr>
          <p:cNvPr id="6" name="1 Gráfico"/>
          <p:cNvGraphicFramePr>
            <a:graphicFrameLocks/>
          </p:cNvGraphicFramePr>
          <p:nvPr>
            <p:extLst>
              <p:ext uri="{D42A27DB-BD31-4B8C-83A1-F6EECF244321}">
                <p14:modId xmlns:p14="http://schemas.microsoft.com/office/powerpoint/2010/main" val="1378466304"/>
              </p:ext>
            </p:extLst>
          </p:nvPr>
        </p:nvGraphicFramePr>
        <p:xfrm>
          <a:off x="113347" y="2708921"/>
          <a:ext cx="8895716" cy="3928814"/>
        </p:xfrm>
        <a:graphic>
          <a:graphicData uri="http://schemas.openxmlformats.org/drawingml/2006/chart">
            <c:chart xmlns:c="http://schemas.openxmlformats.org/drawingml/2006/chart" xmlns:r="http://schemas.openxmlformats.org/officeDocument/2006/relationships" r:id="rId3"/>
          </a:graphicData>
        </a:graphic>
      </p:graphicFrame>
      <p:sp>
        <p:nvSpPr>
          <p:cNvPr id="2" name="1 CuadroTexto"/>
          <p:cNvSpPr txBox="1"/>
          <p:nvPr/>
        </p:nvSpPr>
        <p:spPr>
          <a:xfrm>
            <a:off x="4211960" y="6309320"/>
            <a:ext cx="1296144" cy="276999"/>
          </a:xfrm>
          <a:prstGeom prst="rect">
            <a:avLst/>
          </a:prstGeom>
          <a:solidFill>
            <a:schemeClr val="bg1"/>
          </a:solidFill>
        </p:spPr>
        <p:txBody>
          <a:bodyPr wrap="square" rtlCol="0">
            <a:spAutoFit/>
          </a:bodyPr>
          <a:lstStyle/>
          <a:p>
            <a:pPr algn="ctr"/>
            <a:r>
              <a:rPr lang="es-MX" sz="1200" dirty="0" err="1" smtClean="0">
                <a:latin typeface="Arial Narrow" pitchFamily="34" charset="0"/>
              </a:rPr>
              <a:t>Pacific</a:t>
            </a:r>
            <a:r>
              <a:rPr lang="es-MX" sz="1200" dirty="0" smtClean="0">
                <a:latin typeface="Arial Narrow" pitchFamily="34" charset="0"/>
              </a:rPr>
              <a:t> Alliance</a:t>
            </a:r>
            <a:endParaRPr lang="es-MX" sz="1200" dirty="0">
              <a:latin typeface="Arial Narrow" pitchFamily="34" charset="0"/>
            </a:endParaRPr>
          </a:p>
        </p:txBody>
      </p:sp>
    </p:spTree>
    <p:extLst>
      <p:ext uri="{BB962C8B-B14F-4D97-AF65-F5344CB8AC3E}">
        <p14:creationId xmlns:p14="http://schemas.microsoft.com/office/powerpoint/2010/main" val="2291445876"/>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p:nvPr/>
        </p:nvSpPr>
        <p:spPr>
          <a:xfrm>
            <a:off x="3059837" y="2132856"/>
            <a:ext cx="2952323" cy="7200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b="1" dirty="0" err="1" smtClean="0">
                <a:solidFill>
                  <a:prstClr val="black"/>
                </a:solidFill>
                <a:latin typeface="Arial Narrow" pitchFamily="34" charset="0"/>
              </a:rPr>
              <a:t>Issuance</a:t>
            </a:r>
            <a:r>
              <a:rPr lang="es-MX" sz="1400" b="1" dirty="0" smtClean="0">
                <a:solidFill>
                  <a:prstClr val="black"/>
                </a:solidFill>
                <a:latin typeface="Arial Narrow" pitchFamily="34" charset="0"/>
              </a:rPr>
              <a:t> of 546 </a:t>
            </a:r>
            <a:r>
              <a:rPr lang="es-MX" sz="1400" b="1" dirty="0" err="1" smtClean="0">
                <a:solidFill>
                  <a:prstClr val="black"/>
                </a:solidFill>
                <a:latin typeface="Arial Narrow" pitchFamily="34" charset="0"/>
              </a:rPr>
              <a:t>sanitary</a:t>
            </a:r>
            <a:r>
              <a:rPr lang="es-MX" sz="1400" b="1" dirty="0" smtClean="0">
                <a:solidFill>
                  <a:prstClr val="black"/>
                </a:solidFill>
                <a:latin typeface="Arial Narrow" pitchFamily="34" charset="0"/>
              </a:rPr>
              <a:t> </a:t>
            </a:r>
            <a:r>
              <a:rPr lang="es-MX" sz="1400" b="1" dirty="0" err="1" smtClean="0">
                <a:solidFill>
                  <a:prstClr val="black"/>
                </a:solidFill>
                <a:latin typeface="Arial Narrow" pitchFamily="34" charset="0"/>
              </a:rPr>
              <a:t>registrations</a:t>
            </a:r>
            <a:r>
              <a:rPr lang="es-MX" sz="1400" b="1" dirty="0" smtClean="0">
                <a:solidFill>
                  <a:prstClr val="black"/>
                </a:solidFill>
                <a:latin typeface="Arial Narrow" pitchFamily="34" charset="0"/>
              </a:rPr>
              <a:t> per </a:t>
            </a:r>
            <a:r>
              <a:rPr lang="es-MX" sz="1400" b="1" dirty="0" err="1" smtClean="0">
                <a:solidFill>
                  <a:prstClr val="black"/>
                </a:solidFill>
                <a:latin typeface="Arial Narrow" pitchFamily="34" charset="0"/>
              </a:rPr>
              <a:t>month</a:t>
            </a:r>
            <a:r>
              <a:rPr lang="es-MX" sz="1400" b="1" dirty="0" smtClean="0">
                <a:solidFill>
                  <a:prstClr val="black"/>
                </a:solidFill>
                <a:latin typeface="Arial Narrow" pitchFamily="34" charset="0"/>
              </a:rPr>
              <a:t>, </a:t>
            </a:r>
            <a:r>
              <a:rPr lang="es-MX" sz="1400" b="1" dirty="0" err="1" smtClean="0">
                <a:solidFill>
                  <a:prstClr val="black"/>
                </a:solidFill>
                <a:latin typeface="Arial Narrow" pitchFamily="34" charset="0"/>
              </a:rPr>
              <a:t>on</a:t>
            </a:r>
            <a:r>
              <a:rPr lang="es-MX" sz="1400" b="1" dirty="0" smtClean="0">
                <a:solidFill>
                  <a:prstClr val="black"/>
                </a:solidFill>
                <a:latin typeface="Arial Narrow" pitchFamily="34" charset="0"/>
              </a:rPr>
              <a:t> </a:t>
            </a:r>
            <a:r>
              <a:rPr lang="es-MX" sz="1400" b="1" dirty="0" err="1" smtClean="0">
                <a:solidFill>
                  <a:prstClr val="black"/>
                </a:solidFill>
                <a:latin typeface="Arial Narrow" pitchFamily="34" charset="0"/>
              </a:rPr>
              <a:t>average</a:t>
            </a:r>
            <a:r>
              <a:rPr lang="es-MX" sz="1400" b="1" dirty="0" smtClean="0">
                <a:solidFill>
                  <a:prstClr val="black"/>
                </a:solidFill>
                <a:latin typeface="Arial Narrow" pitchFamily="34" charset="0"/>
              </a:rPr>
              <a:t>,  in </a:t>
            </a:r>
            <a:r>
              <a:rPr lang="es-MX" sz="1400" b="1" dirty="0" err="1" smtClean="0">
                <a:solidFill>
                  <a:prstClr val="black"/>
                </a:solidFill>
                <a:latin typeface="Arial Narrow" pitchFamily="34" charset="0"/>
              </a:rPr>
              <a:t>the</a:t>
            </a:r>
            <a:r>
              <a:rPr lang="es-MX" sz="1400" b="1" dirty="0" smtClean="0">
                <a:solidFill>
                  <a:prstClr val="black"/>
                </a:solidFill>
                <a:latin typeface="Arial Narrow" pitchFamily="34" charset="0"/>
              </a:rPr>
              <a:t> </a:t>
            </a:r>
            <a:r>
              <a:rPr lang="es-MX" sz="1400" b="1" dirty="0" err="1" smtClean="0">
                <a:solidFill>
                  <a:prstClr val="black"/>
                </a:solidFill>
                <a:latin typeface="Arial Narrow" pitchFamily="34" charset="0"/>
              </a:rPr>
              <a:t>period</a:t>
            </a:r>
            <a:r>
              <a:rPr lang="es-MX" sz="1400" b="1" dirty="0" smtClean="0">
                <a:solidFill>
                  <a:prstClr val="black"/>
                </a:solidFill>
                <a:latin typeface="Arial Narrow" pitchFamily="34" charset="0"/>
              </a:rPr>
              <a:t> </a:t>
            </a:r>
            <a:r>
              <a:rPr lang="es-MX" sz="1400" b="1" dirty="0" err="1" smtClean="0">
                <a:solidFill>
                  <a:prstClr val="black"/>
                </a:solidFill>
                <a:latin typeface="Arial Narrow" pitchFamily="34" charset="0"/>
              </a:rPr>
              <a:t>March</a:t>
            </a:r>
            <a:r>
              <a:rPr lang="es-MX" sz="1400" b="1" dirty="0" smtClean="0">
                <a:solidFill>
                  <a:prstClr val="black"/>
                </a:solidFill>
                <a:latin typeface="Arial Narrow" pitchFamily="34" charset="0"/>
              </a:rPr>
              <a:t>, 2011- </a:t>
            </a:r>
            <a:r>
              <a:rPr lang="es-MX" sz="1400" b="1" dirty="0" err="1" smtClean="0">
                <a:solidFill>
                  <a:prstClr val="black"/>
                </a:solidFill>
                <a:latin typeface="Arial Narrow" pitchFamily="34" charset="0"/>
              </a:rPr>
              <a:t>May</a:t>
            </a:r>
            <a:r>
              <a:rPr lang="es-MX" sz="1400" b="1" dirty="0" smtClean="0">
                <a:solidFill>
                  <a:prstClr val="black"/>
                </a:solidFill>
                <a:latin typeface="Arial Narrow" pitchFamily="34" charset="0"/>
              </a:rPr>
              <a:t>, 2014</a:t>
            </a:r>
          </a:p>
        </p:txBody>
      </p:sp>
      <p:sp>
        <p:nvSpPr>
          <p:cNvPr id="8" name="13 Rectángulo"/>
          <p:cNvSpPr>
            <a:spLocks noChangeArrowheads="1"/>
          </p:cNvSpPr>
          <p:nvPr/>
        </p:nvSpPr>
        <p:spPr bwMode="auto">
          <a:xfrm>
            <a:off x="65088" y="5805264"/>
            <a:ext cx="89296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Arial" charset="0"/>
              <a:buChar char="•"/>
            </a:pPr>
            <a:r>
              <a:rPr lang="es-MX" sz="2000" dirty="0" smtClean="0">
                <a:solidFill>
                  <a:srgbClr val="000000"/>
                </a:solidFill>
                <a:latin typeface="Arial Narrow" pitchFamily="34" charset="0"/>
              </a:rPr>
              <a:t>A total of </a:t>
            </a:r>
            <a:r>
              <a:rPr lang="es-MX" sz="2000" b="1" dirty="0" smtClean="0">
                <a:solidFill>
                  <a:srgbClr val="000000"/>
                </a:solidFill>
                <a:latin typeface="Arial Narrow" pitchFamily="34" charset="0"/>
              </a:rPr>
              <a:t>10,729 </a:t>
            </a:r>
            <a:r>
              <a:rPr lang="es-MX" sz="2000" b="1" dirty="0" err="1" smtClean="0">
                <a:solidFill>
                  <a:srgbClr val="000000"/>
                </a:solidFill>
                <a:latin typeface="Arial Narrow" pitchFamily="34" charset="0"/>
              </a:rPr>
              <a:t>sanitary</a:t>
            </a:r>
            <a:r>
              <a:rPr lang="es-MX" sz="2000" b="1" dirty="0" smtClean="0">
                <a:solidFill>
                  <a:srgbClr val="000000"/>
                </a:solidFill>
                <a:latin typeface="Arial Narrow" pitchFamily="34" charset="0"/>
              </a:rPr>
              <a:t> </a:t>
            </a:r>
            <a:r>
              <a:rPr lang="es-MX" sz="2000" b="1" dirty="0" err="1" smtClean="0">
                <a:solidFill>
                  <a:srgbClr val="000000"/>
                </a:solidFill>
                <a:latin typeface="Arial Narrow" pitchFamily="34" charset="0"/>
              </a:rPr>
              <a:t>registrations</a:t>
            </a:r>
            <a:r>
              <a:rPr lang="es-MX" sz="2000" b="1" dirty="0" smtClean="0">
                <a:solidFill>
                  <a:srgbClr val="000000"/>
                </a:solidFill>
                <a:latin typeface="Arial Narrow" pitchFamily="34" charset="0"/>
              </a:rPr>
              <a:t> </a:t>
            </a:r>
            <a:r>
              <a:rPr lang="es-MX" sz="2000" dirty="0" err="1" smtClean="0">
                <a:solidFill>
                  <a:srgbClr val="000000"/>
                </a:solidFill>
                <a:latin typeface="Arial Narrow" pitchFamily="34" charset="0"/>
              </a:rPr>
              <a:t>have</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been</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issued</a:t>
            </a:r>
            <a:r>
              <a:rPr lang="es-MX" sz="2000" dirty="0">
                <a:solidFill>
                  <a:srgbClr val="000000"/>
                </a:solidFill>
                <a:latin typeface="Arial Narrow" pitchFamily="34" charset="0"/>
              </a:rPr>
              <a:t> </a:t>
            </a:r>
            <a:r>
              <a:rPr lang="es-MX" sz="2000" dirty="0" err="1" smtClean="0">
                <a:solidFill>
                  <a:srgbClr val="000000"/>
                </a:solidFill>
                <a:latin typeface="Arial Narrow" pitchFamily="34" charset="0"/>
              </a:rPr>
              <a:t>from</a:t>
            </a:r>
            <a:r>
              <a:rPr lang="es-MX" sz="2000" dirty="0" smtClean="0">
                <a:solidFill>
                  <a:srgbClr val="000000"/>
                </a:solidFill>
                <a:latin typeface="Arial Narrow" pitchFamily="34" charset="0"/>
              </a:rPr>
              <a:t> June 2012 </a:t>
            </a:r>
            <a:r>
              <a:rPr lang="es-MX" sz="2000" dirty="0">
                <a:solidFill>
                  <a:srgbClr val="000000"/>
                </a:solidFill>
                <a:latin typeface="Arial Narrow" pitchFamily="34" charset="0"/>
              </a:rPr>
              <a:t>to </a:t>
            </a:r>
            <a:r>
              <a:rPr lang="es-MX" sz="2000" dirty="0" err="1" smtClean="0">
                <a:solidFill>
                  <a:srgbClr val="000000"/>
                </a:solidFill>
                <a:latin typeface="Arial Narrow" pitchFamily="34" charset="0"/>
              </a:rPr>
              <a:t>May</a:t>
            </a:r>
            <a:r>
              <a:rPr lang="es-MX" sz="2000" dirty="0" smtClean="0">
                <a:solidFill>
                  <a:srgbClr val="000000"/>
                </a:solidFill>
                <a:latin typeface="Arial Narrow" pitchFamily="34" charset="0"/>
              </a:rPr>
              <a:t> 2014. </a:t>
            </a:r>
            <a:r>
              <a:rPr lang="es-MX" sz="2000" dirty="0" err="1" smtClean="0">
                <a:solidFill>
                  <a:srgbClr val="000000"/>
                </a:solidFill>
                <a:latin typeface="Arial Narrow" pitchFamily="34" charset="0"/>
              </a:rPr>
              <a:t>This</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improvement</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implies</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an</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average</a:t>
            </a:r>
            <a:r>
              <a:rPr lang="es-MX" sz="2000" dirty="0" smtClean="0">
                <a:solidFill>
                  <a:srgbClr val="000000"/>
                </a:solidFill>
                <a:latin typeface="Arial Narrow" pitchFamily="34" charset="0"/>
              </a:rPr>
              <a:t> of </a:t>
            </a:r>
            <a:r>
              <a:rPr lang="es-MX" sz="2000" b="1" dirty="0" smtClean="0">
                <a:solidFill>
                  <a:srgbClr val="000000"/>
                </a:solidFill>
                <a:latin typeface="Arial Narrow" pitchFamily="34" charset="0"/>
              </a:rPr>
              <a:t>466 </a:t>
            </a:r>
            <a:r>
              <a:rPr lang="es-MX" sz="2000" b="1" dirty="0" err="1" smtClean="0">
                <a:solidFill>
                  <a:srgbClr val="000000"/>
                </a:solidFill>
                <a:latin typeface="Arial Narrow" pitchFamily="34" charset="0"/>
              </a:rPr>
              <a:t>monthly</a:t>
            </a:r>
            <a:r>
              <a:rPr lang="es-MX" sz="2000" b="1" dirty="0" smtClean="0">
                <a:solidFill>
                  <a:srgbClr val="000000"/>
                </a:solidFill>
                <a:latin typeface="Arial Narrow" pitchFamily="34" charset="0"/>
              </a:rPr>
              <a:t> </a:t>
            </a:r>
            <a:r>
              <a:rPr lang="es-MX" sz="2000" b="1" dirty="0" err="1" smtClean="0">
                <a:solidFill>
                  <a:srgbClr val="000000"/>
                </a:solidFill>
                <a:latin typeface="Arial Narrow" pitchFamily="34" charset="0"/>
              </a:rPr>
              <a:t>registrations</a:t>
            </a:r>
            <a:r>
              <a:rPr lang="es-MX" sz="2000" dirty="0" smtClean="0">
                <a:solidFill>
                  <a:srgbClr val="000000"/>
                </a:solidFill>
                <a:latin typeface="Arial Narrow" pitchFamily="34" charset="0"/>
              </a:rPr>
              <a:t>. </a:t>
            </a:r>
            <a:r>
              <a:rPr lang="es-MX" sz="2000" dirty="0" err="1" smtClean="0">
                <a:solidFill>
                  <a:srgbClr val="000000"/>
                </a:solidFill>
                <a:latin typeface="Arial Narrow" pitchFamily="34" charset="0"/>
              </a:rPr>
              <a:t>The</a:t>
            </a:r>
            <a:r>
              <a:rPr lang="es-MX" sz="2000" dirty="0" smtClean="0">
                <a:solidFill>
                  <a:srgbClr val="000000"/>
                </a:solidFill>
                <a:latin typeface="Arial Narrow" pitchFamily="34" charset="0"/>
              </a:rPr>
              <a:t> </a:t>
            </a:r>
            <a:r>
              <a:rPr lang="es-MX" sz="2000" dirty="0" err="1">
                <a:solidFill>
                  <a:srgbClr val="000000"/>
                </a:solidFill>
                <a:latin typeface="Arial Narrow" pitchFamily="34" charset="0"/>
              </a:rPr>
              <a:t>issuance</a:t>
            </a:r>
            <a:r>
              <a:rPr lang="es-MX" sz="2000" dirty="0">
                <a:solidFill>
                  <a:srgbClr val="000000"/>
                </a:solidFill>
                <a:latin typeface="Arial Narrow" pitchFamily="34" charset="0"/>
              </a:rPr>
              <a:t> of </a:t>
            </a:r>
            <a:r>
              <a:rPr lang="es-MX" sz="2000" dirty="0" err="1">
                <a:solidFill>
                  <a:srgbClr val="000000"/>
                </a:solidFill>
                <a:latin typeface="Arial Narrow" pitchFamily="34" charset="0"/>
              </a:rPr>
              <a:t>sanitary</a:t>
            </a:r>
            <a:r>
              <a:rPr lang="es-MX" sz="2000" dirty="0">
                <a:solidFill>
                  <a:srgbClr val="000000"/>
                </a:solidFill>
                <a:latin typeface="Arial Narrow" pitchFamily="34" charset="0"/>
              </a:rPr>
              <a:t> </a:t>
            </a:r>
            <a:r>
              <a:rPr lang="es-MX" sz="2000" dirty="0" err="1">
                <a:solidFill>
                  <a:srgbClr val="000000"/>
                </a:solidFill>
                <a:latin typeface="Arial Narrow" pitchFamily="34" charset="0"/>
              </a:rPr>
              <a:t>registrations</a:t>
            </a:r>
            <a:r>
              <a:rPr lang="es-MX" sz="2000" dirty="0">
                <a:solidFill>
                  <a:srgbClr val="000000"/>
                </a:solidFill>
                <a:latin typeface="Arial Narrow" pitchFamily="34" charset="0"/>
              </a:rPr>
              <a:t>  </a:t>
            </a:r>
            <a:r>
              <a:rPr lang="es-MX" sz="2000" dirty="0" err="1">
                <a:solidFill>
                  <a:srgbClr val="000000"/>
                </a:solidFill>
                <a:latin typeface="Arial Narrow" pitchFamily="34" charset="0"/>
              </a:rPr>
              <a:t>will</a:t>
            </a:r>
            <a:r>
              <a:rPr lang="es-MX" sz="2000" dirty="0">
                <a:solidFill>
                  <a:srgbClr val="000000"/>
                </a:solidFill>
                <a:latin typeface="Arial Narrow" pitchFamily="34" charset="0"/>
              </a:rPr>
              <a:t> </a:t>
            </a:r>
            <a:r>
              <a:rPr lang="es-MX" sz="2000" dirty="0" err="1">
                <a:solidFill>
                  <a:srgbClr val="000000"/>
                </a:solidFill>
                <a:latin typeface="Arial Narrow" pitchFamily="34" charset="0"/>
              </a:rPr>
              <a:t>continue</a:t>
            </a:r>
            <a:r>
              <a:rPr lang="es-MX" sz="2000" dirty="0">
                <a:solidFill>
                  <a:srgbClr val="000000"/>
                </a:solidFill>
                <a:latin typeface="Arial Narrow" pitchFamily="34" charset="0"/>
              </a:rPr>
              <a:t> </a:t>
            </a:r>
            <a:r>
              <a:rPr lang="es-MX" sz="2000" dirty="0" err="1">
                <a:solidFill>
                  <a:srgbClr val="000000"/>
                </a:solidFill>
                <a:latin typeface="Arial Narrow" pitchFamily="34" charset="0"/>
              </a:rPr>
              <a:t>growing</a:t>
            </a:r>
            <a:r>
              <a:rPr lang="es-MX" sz="2000" dirty="0">
                <a:solidFill>
                  <a:srgbClr val="000000"/>
                </a:solidFill>
                <a:latin typeface="Arial Narrow" pitchFamily="34" charset="0"/>
              </a:rPr>
              <a:t> </a:t>
            </a:r>
            <a:r>
              <a:rPr lang="es-MX" sz="2000" dirty="0" err="1">
                <a:solidFill>
                  <a:srgbClr val="000000"/>
                </a:solidFill>
                <a:latin typeface="Arial Narrow" pitchFamily="34" charset="0"/>
              </a:rPr>
              <a:t>given</a:t>
            </a:r>
            <a:r>
              <a:rPr lang="es-MX" sz="2000" dirty="0">
                <a:solidFill>
                  <a:srgbClr val="000000"/>
                </a:solidFill>
                <a:latin typeface="Arial Narrow" pitchFamily="34" charset="0"/>
              </a:rPr>
              <a:t> </a:t>
            </a:r>
            <a:r>
              <a:rPr lang="es-MX" sz="2000" dirty="0" err="1">
                <a:solidFill>
                  <a:srgbClr val="000000"/>
                </a:solidFill>
                <a:latin typeface="Arial Narrow" pitchFamily="34" charset="0"/>
              </a:rPr>
              <a:t>that</a:t>
            </a:r>
            <a:r>
              <a:rPr lang="es-MX" sz="2000" dirty="0">
                <a:solidFill>
                  <a:srgbClr val="000000"/>
                </a:solidFill>
                <a:latin typeface="Arial Narrow" pitchFamily="34" charset="0"/>
              </a:rPr>
              <a:t> </a:t>
            </a:r>
            <a:r>
              <a:rPr lang="es-MX" sz="2000" b="1" dirty="0">
                <a:solidFill>
                  <a:srgbClr val="000000"/>
                </a:solidFill>
                <a:latin typeface="Arial Narrow" pitchFamily="34" charset="0"/>
              </a:rPr>
              <a:t>COFEPRIS </a:t>
            </a:r>
            <a:r>
              <a:rPr lang="es-MX" sz="2000" b="1" dirty="0" err="1">
                <a:solidFill>
                  <a:srgbClr val="000000"/>
                </a:solidFill>
                <a:latin typeface="Arial Narrow" pitchFamily="34" charset="0"/>
              </a:rPr>
              <a:t>regulates</a:t>
            </a:r>
            <a:r>
              <a:rPr lang="es-MX" sz="2000" b="1" dirty="0">
                <a:solidFill>
                  <a:srgbClr val="000000"/>
                </a:solidFill>
                <a:latin typeface="Arial Narrow" pitchFamily="34" charset="0"/>
              </a:rPr>
              <a:t> 10% of GDP</a:t>
            </a:r>
            <a:r>
              <a:rPr lang="es-MX" sz="2000" dirty="0">
                <a:solidFill>
                  <a:srgbClr val="000000"/>
                </a:solidFill>
                <a:latin typeface="Arial Narrow" pitchFamily="34" charset="0"/>
              </a:rPr>
              <a:t>.</a:t>
            </a:r>
            <a:endParaRPr lang="es-MX" sz="2000" dirty="0">
              <a:solidFill>
                <a:prstClr val="black"/>
              </a:solidFill>
              <a:latin typeface="Arial Narrow" pitchFamily="34" charset="0"/>
            </a:endParaRPr>
          </a:p>
        </p:txBody>
      </p:sp>
      <p:sp>
        <p:nvSpPr>
          <p:cNvPr id="13" name="12 CuadroTexto"/>
          <p:cNvSpPr txBox="1"/>
          <p:nvPr/>
        </p:nvSpPr>
        <p:spPr>
          <a:xfrm>
            <a:off x="123270" y="1124744"/>
            <a:ext cx="8769210" cy="923330"/>
          </a:xfrm>
          <a:prstGeom prst="rect">
            <a:avLst/>
          </a:prstGeom>
          <a:noFill/>
        </p:spPr>
        <p:txBody>
          <a:bodyPr wrap="square" rtlCol="0">
            <a:spAutoFit/>
          </a:bodyPr>
          <a:lstStyle/>
          <a:p>
            <a:pPr algn="just"/>
            <a:r>
              <a:rPr lang="en-US" dirty="0" smtClean="0">
                <a:solidFill>
                  <a:prstClr val="black"/>
                </a:solidFill>
                <a:latin typeface="Arial Narrow" pitchFamily="34" charset="0"/>
                <a:cs typeface="Arial" pitchFamily="34" charset="0"/>
              </a:rPr>
              <a:t>The issuance of </a:t>
            </a:r>
            <a:r>
              <a:rPr lang="en-US" b="1" dirty="0" smtClean="0">
                <a:solidFill>
                  <a:prstClr val="black"/>
                </a:solidFill>
                <a:latin typeface="Arial Narrow" pitchFamily="34" charset="0"/>
                <a:cs typeface="Arial" pitchFamily="34" charset="0"/>
              </a:rPr>
              <a:t>21,292 </a:t>
            </a:r>
            <a:r>
              <a:rPr lang="en-US" dirty="0" smtClean="0">
                <a:solidFill>
                  <a:prstClr val="black"/>
                </a:solidFill>
                <a:latin typeface="Arial Narrow" pitchFamily="34" charset="0"/>
                <a:cs typeface="Arial" pitchFamily="34" charset="0"/>
              </a:rPr>
              <a:t>sanitary registrations from March 2011 to May 2014, represents a market value greater than </a:t>
            </a:r>
            <a:r>
              <a:rPr lang="en-US" b="1" dirty="0" smtClean="0">
                <a:solidFill>
                  <a:prstClr val="black"/>
                </a:solidFill>
                <a:latin typeface="Arial Narrow" pitchFamily="34" charset="0"/>
                <a:cs typeface="Arial" pitchFamily="34" charset="0"/>
              </a:rPr>
              <a:t>2.4 billion dollars</a:t>
            </a:r>
            <a:r>
              <a:rPr lang="en-US" dirty="0" smtClean="0">
                <a:solidFill>
                  <a:prstClr val="black"/>
                </a:solidFill>
                <a:latin typeface="Arial Narrow" pitchFamily="34" charset="0"/>
                <a:cs typeface="Arial" pitchFamily="34" charset="0"/>
              </a:rPr>
              <a:t>, and has a growth rate of </a:t>
            </a:r>
            <a:r>
              <a:rPr lang="en-US" b="1" dirty="0" smtClean="0">
                <a:solidFill>
                  <a:prstClr val="black"/>
                </a:solidFill>
                <a:latin typeface="Arial Narrow" pitchFamily="34" charset="0"/>
                <a:cs typeface="Arial" pitchFamily="34" charset="0"/>
              </a:rPr>
              <a:t>13,908%</a:t>
            </a:r>
            <a:r>
              <a:rPr lang="en-US" dirty="0" smtClean="0">
                <a:solidFill>
                  <a:prstClr val="black"/>
                </a:solidFill>
                <a:latin typeface="Arial Narrow" pitchFamily="34" charset="0"/>
                <a:cs typeface="Arial" pitchFamily="34" charset="0"/>
              </a:rPr>
              <a:t> relative to 2010. Progress has been as follows: </a:t>
            </a:r>
            <a:endParaRPr lang="en-US" dirty="0">
              <a:solidFill>
                <a:prstClr val="black"/>
              </a:solidFill>
              <a:latin typeface="Arial Narrow" pitchFamily="34" charset="0"/>
              <a:cs typeface="Arial" pitchFamily="34" charset="0"/>
            </a:endParaRPr>
          </a:p>
        </p:txBody>
      </p:sp>
      <p:graphicFrame>
        <p:nvGraphicFramePr>
          <p:cNvPr id="7" name="3 Gráfico"/>
          <p:cNvGraphicFramePr>
            <a:graphicFrameLocks/>
          </p:cNvGraphicFramePr>
          <p:nvPr>
            <p:extLst>
              <p:ext uri="{D42A27DB-BD31-4B8C-83A1-F6EECF244321}">
                <p14:modId xmlns:p14="http://schemas.microsoft.com/office/powerpoint/2010/main" val="2970480310"/>
              </p:ext>
            </p:extLst>
          </p:nvPr>
        </p:nvGraphicFramePr>
        <p:xfrm>
          <a:off x="0" y="1988840"/>
          <a:ext cx="9144000" cy="3945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029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txBox="1">
            <a:spLocks/>
          </p:cNvSpPr>
          <p:nvPr/>
        </p:nvSpPr>
        <p:spPr bwMode="auto">
          <a:xfrm>
            <a:off x="107950" y="1124744"/>
            <a:ext cx="8856538"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Char char="•"/>
            </a:pPr>
            <a:r>
              <a:rPr lang="es-MX" sz="1700" dirty="0" err="1" smtClean="0">
                <a:solidFill>
                  <a:prstClr val="black"/>
                </a:solidFill>
                <a:latin typeface="Arial Narrow" pitchFamily="34" charset="0"/>
              </a:rPr>
              <a:t>The</a:t>
            </a:r>
            <a:r>
              <a:rPr lang="es-MX" sz="1700" dirty="0">
                <a:solidFill>
                  <a:prstClr val="black"/>
                </a:solidFill>
                <a:latin typeface="Arial Narrow" pitchFamily="34" charset="0"/>
              </a:rPr>
              <a:t> </a:t>
            </a:r>
            <a:r>
              <a:rPr lang="es-MX" sz="1700" dirty="0" err="1" smtClean="0">
                <a:solidFill>
                  <a:prstClr val="black"/>
                </a:solidFill>
                <a:latin typeface="Arial Narrow" pitchFamily="34" charset="0"/>
              </a:rPr>
              <a:t>pharmaceutical</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policy</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implemented</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by</a:t>
            </a:r>
            <a:r>
              <a:rPr lang="es-MX" sz="1700" dirty="0" smtClean="0">
                <a:solidFill>
                  <a:prstClr val="black"/>
                </a:solidFill>
                <a:latin typeface="Arial Narrow" pitchFamily="34" charset="0"/>
              </a:rPr>
              <a:t> COFEPRIS has </a:t>
            </a:r>
            <a:r>
              <a:rPr lang="es-MX" sz="1700" dirty="0" err="1" smtClean="0">
                <a:solidFill>
                  <a:prstClr val="black"/>
                </a:solidFill>
                <a:latin typeface="Arial Narrow" pitchFamily="34" charset="0"/>
              </a:rPr>
              <a:t>increased</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value</a:t>
            </a:r>
            <a:r>
              <a:rPr lang="es-MX" sz="1700" dirty="0" smtClean="0">
                <a:solidFill>
                  <a:prstClr val="black"/>
                </a:solidFill>
                <a:latin typeface="Arial Narrow" pitchFamily="34" charset="0"/>
              </a:rPr>
              <a:t> of </a:t>
            </a: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Mexican</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market</a:t>
            </a:r>
            <a:r>
              <a:rPr lang="es-MX" sz="1700" dirty="0" smtClean="0">
                <a:solidFill>
                  <a:prstClr val="black"/>
                </a:solidFill>
                <a:latin typeface="Arial Narrow" pitchFamily="34" charset="0"/>
              </a:rPr>
              <a:t>. In 2012, </a:t>
            </a: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value</a:t>
            </a:r>
            <a:r>
              <a:rPr lang="es-MX" sz="1700" dirty="0" smtClean="0">
                <a:solidFill>
                  <a:prstClr val="black"/>
                </a:solidFill>
                <a:latin typeface="Arial Narrow" pitchFamily="34" charset="0"/>
              </a:rPr>
              <a:t> of </a:t>
            </a: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pharmaceutical</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market</a:t>
            </a:r>
            <a:r>
              <a:rPr lang="es-MX" sz="1700" dirty="0" smtClean="0">
                <a:solidFill>
                  <a:prstClr val="black"/>
                </a:solidFill>
                <a:latin typeface="Arial Narrow" pitchFamily="34" charset="0"/>
              </a:rPr>
              <a:t> in </a:t>
            </a:r>
            <a:r>
              <a:rPr lang="es-MX" sz="1700" dirty="0" err="1" smtClean="0">
                <a:solidFill>
                  <a:prstClr val="black"/>
                </a:solidFill>
                <a:latin typeface="Arial Narrow" pitchFamily="34" charset="0"/>
              </a:rPr>
              <a:t>Mexico</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was</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estimated</a:t>
            </a:r>
            <a:r>
              <a:rPr lang="es-MX" sz="1700" dirty="0">
                <a:solidFill>
                  <a:prstClr val="black"/>
                </a:solidFill>
                <a:latin typeface="Arial Narrow" pitchFamily="34" charset="0"/>
              </a:rPr>
              <a:t> </a:t>
            </a:r>
            <a:r>
              <a:rPr lang="es-MX" sz="1700" dirty="0" smtClean="0">
                <a:solidFill>
                  <a:prstClr val="black"/>
                </a:solidFill>
                <a:latin typeface="Arial Narrow" pitchFamily="34" charset="0"/>
              </a:rPr>
              <a:t>in </a:t>
            </a:r>
            <a:r>
              <a:rPr lang="es-MX" sz="1700" b="1" dirty="0" smtClean="0">
                <a:solidFill>
                  <a:prstClr val="black"/>
                </a:solidFill>
                <a:latin typeface="Arial Narrow" pitchFamily="34" charset="0"/>
              </a:rPr>
              <a:t>13 </a:t>
            </a:r>
            <a:r>
              <a:rPr lang="es-MX" sz="1700" b="1" dirty="0" err="1" smtClean="0">
                <a:solidFill>
                  <a:prstClr val="black"/>
                </a:solidFill>
                <a:latin typeface="Arial Narrow" pitchFamily="34" charset="0"/>
              </a:rPr>
              <a:t>billion</a:t>
            </a:r>
            <a:r>
              <a:rPr lang="es-MX" sz="1700" b="1" dirty="0" smtClean="0">
                <a:solidFill>
                  <a:prstClr val="black"/>
                </a:solidFill>
                <a:latin typeface="Arial Narrow" pitchFamily="34" charset="0"/>
              </a:rPr>
              <a:t> </a:t>
            </a:r>
            <a:r>
              <a:rPr lang="es-MX" sz="1700" b="1" dirty="0" err="1" smtClean="0">
                <a:solidFill>
                  <a:prstClr val="black"/>
                </a:solidFill>
                <a:latin typeface="Arial Narrow" pitchFamily="34" charset="0"/>
              </a:rPr>
              <a:t>dollars</a:t>
            </a:r>
            <a:r>
              <a:rPr lang="es-MX" sz="1700" dirty="0" smtClean="0">
                <a:solidFill>
                  <a:prstClr val="black"/>
                </a:solidFill>
                <a:latin typeface="Arial Narrow" pitchFamily="34" charset="0"/>
              </a:rPr>
              <a:t>. </a:t>
            </a:r>
          </a:p>
          <a:p>
            <a:pPr algn="just" eaLnBrk="1" hangingPunct="1">
              <a:spcBef>
                <a:spcPct val="20000"/>
              </a:spcBef>
              <a:buFont typeface="Arial" charset="0"/>
              <a:buChar char="•"/>
            </a:pPr>
            <a:r>
              <a:rPr lang="es-MX" sz="1700" dirty="0" err="1" smtClean="0">
                <a:solidFill>
                  <a:prstClr val="black"/>
                </a:solidFill>
                <a:latin typeface="Arial Narrow" pitchFamily="34" charset="0"/>
              </a:rPr>
              <a:t>Mexico</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is</a:t>
            </a:r>
            <a:r>
              <a:rPr lang="es-MX" sz="1700" dirty="0" smtClean="0">
                <a:solidFill>
                  <a:prstClr val="black"/>
                </a:solidFill>
                <a:latin typeface="Arial Narrow" pitchFamily="34" charset="0"/>
              </a:rPr>
              <a:t> placed </a:t>
            </a:r>
            <a:r>
              <a:rPr lang="es-MX" sz="1700" dirty="0" err="1" smtClean="0">
                <a:solidFill>
                  <a:prstClr val="black"/>
                </a:solidFill>
                <a:latin typeface="Arial Narrow" pitchFamily="34" charset="0"/>
              </a:rPr>
              <a:t>among</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a:t>
            </a:r>
            <a:r>
              <a:rPr lang="es-MX" sz="1700" b="1" dirty="0" smtClean="0">
                <a:solidFill>
                  <a:prstClr val="black"/>
                </a:solidFill>
                <a:latin typeface="Arial Narrow" pitchFamily="34" charset="0"/>
              </a:rPr>
              <a:t>15 </a:t>
            </a:r>
            <a:r>
              <a:rPr lang="es-MX" sz="1700" b="1" dirty="0" err="1" smtClean="0">
                <a:solidFill>
                  <a:prstClr val="black"/>
                </a:solidFill>
                <a:latin typeface="Arial Narrow" pitchFamily="34" charset="0"/>
              </a:rPr>
              <a:t>largest</a:t>
            </a:r>
            <a:r>
              <a:rPr lang="es-MX" sz="1700" b="1" dirty="0" smtClean="0">
                <a:solidFill>
                  <a:prstClr val="black"/>
                </a:solidFill>
                <a:latin typeface="Arial Narrow" pitchFamily="34" charset="0"/>
              </a:rPr>
              <a:t> </a:t>
            </a:r>
            <a:r>
              <a:rPr lang="es-MX" sz="1700" b="1" dirty="0" err="1" smtClean="0">
                <a:solidFill>
                  <a:prstClr val="black"/>
                </a:solidFill>
                <a:latin typeface="Arial Narrow" pitchFamily="34" charset="0"/>
              </a:rPr>
              <a:t>pharmaceutical</a:t>
            </a:r>
            <a:r>
              <a:rPr lang="es-MX" sz="1700" b="1" dirty="0" smtClean="0">
                <a:solidFill>
                  <a:prstClr val="black"/>
                </a:solidFill>
                <a:latin typeface="Arial Narrow" pitchFamily="34" charset="0"/>
              </a:rPr>
              <a:t> </a:t>
            </a:r>
            <a:r>
              <a:rPr lang="es-MX" sz="1700" b="1" dirty="0" err="1" smtClean="0">
                <a:solidFill>
                  <a:prstClr val="black"/>
                </a:solidFill>
                <a:latin typeface="Arial Narrow" pitchFamily="34" charset="0"/>
              </a:rPr>
              <a:t>markets</a:t>
            </a:r>
            <a:r>
              <a:rPr lang="es-MX" sz="1700" b="1" dirty="0" smtClean="0">
                <a:solidFill>
                  <a:prstClr val="black"/>
                </a:solidFill>
                <a:latin typeface="Arial Narrow" pitchFamily="34" charset="0"/>
              </a:rPr>
              <a:t> </a:t>
            </a:r>
            <a:r>
              <a:rPr lang="es-MX" sz="1700" dirty="0" smtClean="0">
                <a:solidFill>
                  <a:prstClr val="black"/>
                </a:solidFill>
                <a:latin typeface="Arial Narrow" pitchFamily="34" charset="0"/>
              </a:rPr>
              <a:t>in </a:t>
            </a: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world</a:t>
            </a:r>
            <a:r>
              <a:rPr lang="es-MX" sz="1700" dirty="0" smtClean="0">
                <a:solidFill>
                  <a:prstClr val="black"/>
                </a:solidFill>
                <a:latin typeface="Arial Narrow" pitchFamily="34" charset="0"/>
              </a:rPr>
              <a:t> and </a:t>
            </a:r>
            <a:r>
              <a:rPr lang="es-MX" sz="1700" dirty="0" err="1" smtClean="0">
                <a:solidFill>
                  <a:prstClr val="black"/>
                </a:solidFill>
                <a:latin typeface="Arial Narrow" pitchFamily="34" charset="0"/>
              </a:rPr>
              <a:t>holds</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a:t>
            </a:r>
            <a:r>
              <a:rPr lang="es-MX" sz="1700" b="1" dirty="0" err="1" smtClean="0">
                <a:solidFill>
                  <a:prstClr val="black"/>
                </a:solidFill>
                <a:latin typeface="Arial Narrow" pitchFamily="34" charset="0"/>
              </a:rPr>
              <a:t>second</a:t>
            </a:r>
            <a:r>
              <a:rPr lang="es-MX" sz="1700" b="1" dirty="0" smtClean="0">
                <a:solidFill>
                  <a:prstClr val="black"/>
                </a:solidFill>
                <a:latin typeface="Arial Narrow" pitchFamily="34" charset="0"/>
              </a:rPr>
              <a:t> place </a:t>
            </a:r>
            <a:r>
              <a:rPr lang="es-MX" sz="1700" dirty="0" err="1" smtClean="0">
                <a:solidFill>
                  <a:prstClr val="black"/>
                </a:solidFill>
                <a:latin typeface="Arial Narrow" pitchFamily="34" charset="0"/>
              </a:rPr>
              <a:t>among</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Latin</a:t>
            </a:r>
            <a:r>
              <a:rPr lang="es-MX" sz="1700" dirty="0" smtClean="0">
                <a:solidFill>
                  <a:prstClr val="black"/>
                </a:solidFill>
                <a:latin typeface="Arial Narrow" pitchFamily="34" charset="0"/>
              </a:rPr>
              <a:t> American </a:t>
            </a:r>
            <a:r>
              <a:rPr lang="es-MX" sz="1700" dirty="0" err="1" smtClean="0">
                <a:solidFill>
                  <a:prstClr val="black"/>
                </a:solidFill>
                <a:latin typeface="Arial Narrow" pitchFamily="34" charset="0"/>
              </a:rPr>
              <a:t>countries</a:t>
            </a:r>
            <a:r>
              <a:rPr lang="es-MX" sz="1700" dirty="0" smtClean="0">
                <a:solidFill>
                  <a:prstClr val="black"/>
                </a:solidFill>
                <a:latin typeface="Arial Narrow" pitchFamily="34" charset="0"/>
              </a:rPr>
              <a:t>. </a:t>
            </a:r>
          </a:p>
          <a:p>
            <a:pPr algn="just" eaLnBrk="1" hangingPunct="1">
              <a:spcBef>
                <a:spcPct val="20000"/>
              </a:spcBef>
              <a:buFont typeface="Arial" charset="0"/>
              <a:buChar char="•"/>
            </a:pP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a:t>
            </a:r>
            <a:r>
              <a:rPr lang="es-MX" sz="1700" dirty="0" err="1">
                <a:solidFill>
                  <a:prstClr val="black"/>
                </a:solidFill>
                <a:latin typeface="Arial Narrow" pitchFamily="34" charset="0"/>
              </a:rPr>
              <a:t>pharmaceutical</a:t>
            </a:r>
            <a:r>
              <a:rPr lang="es-MX" sz="1700" dirty="0">
                <a:solidFill>
                  <a:prstClr val="black"/>
                </a:solidFill>
                <a:latin typeface="Arial Narrow" pitchFamily="34" charset="0"/>
              </a:rPr>
              <a:t> </a:t>
            </a:r>
            <a:r>
              <a:rPr lang="es-MX" sz="1700" dirty="0" err="1">
                <a:solidFill>
                  <a:prstClr val="black"/>
                </a:solidFill>
                <a:latin typeface="Arial Narrow" pitchFamily="34" charset="0"/>
              </a:rPr>
              <a:t>market</a:t>
            </a:r>
            <a:r>
              <a:rPr lang="es-MX" sz="1700" dirty="0">
                <a:solidFill>
                  <a:prstClr val="black"/>
                </a:solidFill>
                <a:latin typeface="Arial Narrow" pitchFamily="34" charset="0"/>
              </a:rPr>
              <a:t> </a:t>
            </a:r>
            <a:r>
              <a:rPr lang="es-MX" sz="1700" dirty="0" err="1" smtClean="0">
                <a:solidFill>
                  <a:prstClr val="black"/>
                </a:solidFill>
                <a:latin typeface="Arial Narrow" pitchFamily="34" charset="0"/>
              </a:rPr>
              <a:t>expanded</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by</a:t>
            </a:r>
            <a:r>
              <a:rPr lang="es-MX" sz="1700" dirty="0">
                <a:solidFill>
                  <a:prstClr val="black"/>
                </a:solidFill>
                <a:latin typeface="Arial Narrow" pitchFamily="34" charset="0"/>
              </a:rPr>
              <a:t> </a:t>
            </a:r>
            <a:r>
              <a:rPr lang="es-MX" sz="1700" dirty="0" err="1" smtClean="0">
                <a:solidFill>
                  <a:prstClr val="black"/>
                </a:solidFill>
                <a:latin typeface="Arial Narrow" pitchFamily="34" charset="0"/>
              </a:rPr>
              <a:t>an</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average</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annual</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rate</a:t>
            </a:r>
            <a:r>
              <a:rPr lang="es-MX" sz="1700" dirty="0" smtClean="0">
                <a:solidFill>
                  <a:prstClr val="black"/>
                </a:solidFill>
                <a:latin typeface="Arial Narrow" pitchFamily="34" charset="0"/>
              </a:rPr>
              <a:t> of </a:t>
            </a:r>
            <a:r>
              <a:rPr lang="es-MX" sz="1700" b="1" dirty="0" smtClean="0">
                <a:solidFill>
                  <a:prstClr val="black"/>
                </a:solidFill>
                <a:latin typeface="Arial Narrow" pitchFamily="34" charset="0"/>
              </a:rPr>
              <a:t>4.7% </a:t>
            </a:r>
            <a:r>
              <a:rPr lang="es-MX" sz="1700" dirty="0" err="1" smtClean="0">
                <a:solidFill>
                  <a:prstClr val="black"/>
                </a:solidFill>
                <a:latin typeface="Arial Narrow" pitchFamily="34" charset="0"/>
              </a:rPr>
              <a:t>from</a:t>
            </a:r>
            <a:r>
              <a:rPr lang="es-MX" sz="1700" dirty="0" smtClean="0">
                <a:solidFill>
                  <a:prstClr val="black"/>
                </a:solidFill>
                <a:latin typeface="Arial Narrow" pitchFamily="34" charset="0"/>
              </a:rPr>
              <a:t> </a:t>
            </a:r>
            <a:r>
              <a:rPr lang="es-MX" sz="1700" dirty="0">
                <a:solidFill>
                  <a:prstClr val="black"/>
                </a:solidFill>
                <a:latin typeface="Arial Narrow" pitchFamily="34" charset="0"/>
              </a:rPr>
              <a:t>2005 </a:t>
            </a:r>
            <a:r>
              <a:rPr lang="es-MX" sz="1700" dirty="0" err="1">
                <a:solidFill>
                  <a:prstClr val="black"/>
                </a:solidFill>
                <a:latin typeface="Arial Narrow" pitchFamily="34" charset="0"/>
              </a:rPr>
              <a:t>to</a:t>
            </a:r>
            <a:r>
              <a:rPr lang="es-MX" sz="1700" dirty="0">
                <a:solidFill>
                  <a:prstClr val="black"/>
                </a:solidFill>
                <a:latin typeface="Arial Narrow" pitchFamily="34" charset="0"/>
              </a:rPr>
              <a:t> </a:t>
            </a:r>
            <a:r>
              <a:rPr lang="es-MX" sz="1700" dirty="0" smtClean="0">
                <a:solidFill>
                  <a:prstClr val="black"/>
                </a:solidFill>
                <a:latin typeface="Arial Narrow" pitchFamily="34" charset="0"/>
              </a:rPr>
              <a:t>2012. </a:t>
            </a:r>
            <a:r>
              <a:rPr lang="es-MX" sz="1700" dirty="0" err="1" smtClean="0">
                <a:solidFill>
                  <a:prstClr val="black"/>
                </a:solidFill>
                <a:latin typeface="Arial Narrow" pitchFamily="34" charset="0"/>
              </a:rPr>
              <a:t>However</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from</a:t>
            </a:r>
            <a:r>
              <a:rPr lang="es-MX" sz="1700" dirty="0" smtClean="0">
                <a:solidFill>
                  <a:prstClr val="black"/>
                </a:solidFill>
                <a:latin typeface="Arial Narrow" pitchFamily="34" charset="0"/>
              </a:rPr>
              <a:t> 2011 </a:t>
            </a:r>
            <a:r>
              <a:rPr lang="es-MX" sz="1700" dirty="0" err="1" smtClean="0">
                <a:solidFill>
                  <a:prstClr val="black"/>
                </a:solidFill>
                <a:latin typeface="Arial Narrow" pitchFamily="34" charset="0"/>
              </a:rPr>
              <a:t>to</a:t>
            </a:r>
            <a:r>
              <a:rPr lang="es-MX" sz="1700" dirty="0" smtClean="0">
                <a:solidFill>
                  <a:prstClr val="black"/>
                </a:solidFill>
                <a:latin typeface="Arial Narrow" pitchFamily="34" charset="0"/>
              </a:rPr>
              <a:t> 2012 </a:t>
            </a: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annual</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growth</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rate</a:t>
            </a:r>
            <a:r>
              <a:rPr lang="es-MX" sz="1700" dirty="0" smtClean="0">
                <a:solidFill>
                  <a:prstClr val="black"/>
                </a:solidFill>
                <a:latin typeface="Arial Narrow" pitchFamily="34" charset="0"/>
              </a:rPr>
              <a:t> of </a:t>
            </a:r>
            <a:r>
              <a:rPr lang="es-MX" sz="1700" dirty="0" err="1" smtClean="0">
                <a:solidFill>
                  <a:prstClr val="black"/>
                </a:solidFill>
                <a:latin typeface="Arial Narrow" pitchFamily="34" charset="0"/>
              </a:rPr>
              <a:t>the</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pharmaceutical</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market</a:t>
            </a:r>
            <a:r>
              <a:rPr lang="es-MX" sz="1700" dirty="0" smtClean="0">
                <a:solidFill>
                  <a:prstClr val="black"/>
                </a:solidFill>
                <a:latin typeface="Arial Narrow" pitchFamily="34" charset="0"/>
              </a:rPr>
              <a:t> </a:t>
            </a:r>
            <a:r>
              <a:rPr lang="es-MX" sz="1700" dirty="0" err="1" smtClean="0">
                <a:solidFill>
                  <a:prstClr val="black"/>
                </a:solidFill>
                <a:latin typeface="Arial Narrow" pitchFamily="34" charset="0"/>
              </a:rPr>
              <a:t>was</a:t>
            </a:r>
            <a:r>
              <a:rPr lang="es-MX" sz="1700" dirty="0" smtClean="0">
                <a:solidFill>
                  <a:prstClr val="black"/>
                </a:solidFill>
                <a:latin typeface="Arial Narrow" pitchFamily="34" charset="0"/>
              </a:rPr>
              <a:t> </a:t>
            </a:r>
            <a:r>
              <a:rPr lang="es-MX" sz="1700" b="1" dirty="0" smtClean="0">
                <a:solidFill>
                  <a:prstClr val="black"/>
                </a:solidFill>
                <a:latin typeface="Arial Narrow" pitchFamily="34" charset="0"/>
              </a:rPr>
              <a:t>6.5%</a:t>
            </a:r>
            <a:r>
              <a:rPr lang="es-MX" sz="1700" dirty="0" smtClean="0">
                <a:solidFill>
                  <a:prstClr val="black"/>
                </a:solidFill>
                <a:latin typeface="Arial Narrow" pitchFamily="34" charset="0"/>
              </a:rPr>
              <a:t>.</a:t>
            </a:r>
          </a:p>
        </p:txBody>
      </p:sp>
      <p:sp>
        <p:nvSpPr>
          <p:cNvPr id="4" name="3 CuadroTexto"/>
          <p:cNvSpPr txBox="1"/>
          <p:nvPr/>
        </p:nvSpPr>
        <p:spPr>
          <a:xfrm>
            <a:off x="467544" y="6309320"/>
            <a:ext cx="4175125" cy="415498"/>
          </a:xfrm>
          <a:prstGeom prst="rect">
            <a:avLst/>
          </a:prstGeom>
          <a:noFill/>
        </p:spPr>
        <p:txBody>
          <a:bodyPr>
            <a:spAutoFit/>
          </a:bodyPr>
          <a:lstStyle/>
          <a:p>
            <a:pPr algn="just">
              <a:defRPr/>
            </a:pPr>
            <a:r>
              <a:rPr lang="es-MX" sz="1000" u="sng" dirty="0" err="1">
                <a:solidFill>
                  <a:prstClr val="black"/>
                </a:solidFill>
                <a:latin typeface="Arial Narrow" pitchFamily="34" charset="0"/>
              </a:rPr>
              <a:t>Source</a:t>
            </a:r>
            <a:r>
              <a:rPr lang="es-MX" sz="1000" dirty="0">
                <a:solidFill>
                  <a:prstClr val="black"/>
                </a:solidFill>
                <a:latin typeface="Arial Narrow" pitchFamily="34" charset="0"/>
              </a:rPr>
              <a:t>: </a:t>
            </a:r>
            <a:r>
              <a:rPr lang="es-MX" sz="1000" dirty="0" err="1">
                <a:solidFill>
                  <a:prstClr val="black"/>
                </a:solidFill>
                <a:latin typeface="Arial Narrow" pitchFamily="34" charset="0"/>
              </a:rPr>
              <a:t>Authors´s</a:t>
            </a:r>
            <a:r>
              <a:rPr lang="es-MX" sz="1000" dirty="0">
                <a:solidFill>
                  <a:prstClr val="black"/>
                </a:solidFill>
                <a:latin typeface="Arial Narrow" pitchFamily="34" charset="0"/>
              </a:rPr>
              <a:t> </a:t>
            </a:r>
            <a:r>
              <a:rPr lang="es-MX" sz="1000" dirty="0" err="1">
                <a:solidFill>
                  <a:prstClr val="black"/>
                </a:solidFill>
                <a:latin typeface="Arial Narrow" pitchFamily="34" charset="0"/>
              </a:rPr>
              <a:t>elaboration</a:t>
            </a:r>
            <a:r>
              <a:rPr lang="es-MX" sz="1000" dirty="0">
                <a:solidFill>
                  <a:prstClr val="black"/>
                </a:solidFill>
                <a:latin typeface="Arial Narrow" pitchFamily="34" charset="0"/>
              </a:rPr>
              <a:t> </a:t>
            </a:r>
            <a:r>
              <a:rPr lang="es-MX" sz="1000" dirty="0" err="1">
                <a:solidFill>
                  <a:prstClr val="black"/>
                </a:solidFill>
                <a:latin typeface="Arial Narrow" pitchFamily="34" charset="0"/>
              </a:rPr>
              <a:t>with</a:t>
            </a:r>
            <a:r>
              <a:rPr lang="es-MX" sz="1000" dirty="0">
                <a:solidFill>
                  <a:prstClr val="black"/>
                </a:solidFill>
                <a:latin typeface="Arial Narrow" pitchFamily="34" charset="0"/>
              </a:rPr>
              <a:t> data </a:t>
            </a:r>
            <a:r>
              <a:rPr lang="es-MX" sz="1000" dirty="0" err="1">
                <a:solidFill>
                  <a:prstClr val="black"/>
                </a:solidFill>
                <a:latin typeface="Arial Narrow" pitchFamily="34" charset="0"/>
              </a:rPr>
              <a:t>from</a:t>
            </a:r>
            <a:r>
              <a:rPr lang="es-MX" sz="1000" dirty="0">
                <a:solidFill>
                  <a:prstClr val="black"/>
                </a:solidFill>
                <a:latin typeface="Arial Narrow" pitchFamily="34" charset="0"/>
              </a:rPr>
              <a:t> INEGI </a:t>
            </a:r>
          </a:p>
          <a:p>
            <a:pPr algn="just">
              <a:defRPr/>
            </a:pPr>
            <a:r>
              <a:rPr lang="es-MX" sz="1000" dirty="0">
                <a:solidFill>
                  <a:prstClr val="black"/>
                </a:solidFill>
                <a:latin typeface="Arial Narrow" pitchFamily="34" charset="0"/>
              </a:rPr>
              <a:t>* </a:t>
            </a:r>
            <a:r>
              <a:rPr lang="es-MX" sz="1000" dirty="0" err="1">
                <a:solidFill>
                  <a:prstClr val="black"/>
                </a:solidFill>
                <a:latin typeface="Arial Narrow" pitchFamily="34" charset="0"/>
              </a:rPr>
              <a:t>Value</a:t>
            </a:r>
            <a:r>
              <a:rPr lang="es-MX" sz="1000" dirty="0">
                <a:solidFill>
                  <a:prstClr val="black"/>
                </a:solidFill>
                <a:latin typeface="Arial Narrow" pitchFamily="34" charset="0"/>
              </a:rPr>
              <a:t> </a:t>
            </a:r>
            <a:r>
              <a:rPr lang="es-MX" sz="1000" dirty="0" err="1">
                <a:solidFill>
                  <a:prstClr val="black"/>
                </a:solidFill>
                <a:latin typeface="Arial Narrow" pitchFamily="34" charset="0"/>
              </a:rPr>
              <a:t>estimated</a:t>
            </a:r>
            <a:r>
              <a:rPr lang="es-MX" sz="1000" dirty="0">
                <a:solidFill>
                  <a:prstClr val="black"/>
                </a:solidFill>
                <a:latin typeface="Arial Narrow" pitchFamily="34" charset="0"/>
              </a:rPr>
              <a:t> </a:t>
            </a:r>
            <a:r>
              <a:rPr lang="es-MX" sz="1000" dirty="0" err="1">
                <a:solidFill>
                  <a:prstClr val="black"/>
                </a:solidFill>
                <a:latin typeface="Arial Narrow" pitchFamily="34" charset="0"/>
              </a:rPr>
              <a:t>for</a:t>
            </a:r>
            <a:r>
              <a:rPr lang="es-MX" sz="1000" dirty="0">
                <a:solidFill>
                  <a:prstClr val="black"/>
                </a:solidFill>
                <a:latin typeface="Arial Narrow" pitchFamily="34" charset="0"/>
              </a:rPr>
              <a:t> 2010 and 2011.</a:t>
            </a:r>
            <a:endParaRPr lang="es-ES" sz="1000" dirty="0">
              <a:solidFill>
                <a:prstClr val="black"/>
              </a:solidFill>
              <a:latin typeface="Arial Narrow" pitchFamily="34" charset="0"/>
            </a:endParaRPr>
          </a:p>
        </p:txBody>
      </p:sp>
      <p:graphicFrame>
        <p:nvGraphicFramePr>
          <p:cNvPr id="6" name="1 Gráfico"/>
          <p:cNvGraphicFramePr>
            <a:graphicFrameLocks/>
          </p:cNvGraphicFramePr>
          <p:nvPr>
            <p:extLst>
              <p:ext uri="{D42A27DB-BD31-4B8C-83A1-F6EECF244321}">
                <p14:modId xmlns:p14="http://schemas.microsoft.com/office/powerpoint/2010/main" val="19756838"/>
              </p:ext>
            </p:extLst>
          </p:nvPr>
        </p:nvGraphicFramePr>
        <p:xfrm>
          <a:off x="251520" y="2924944"/>
          <a:ext cx="8640960" cy="3544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736093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39552" y="1124744"/>
            <a:ext cx="8280920" cy="3539430"/>
          </a:xfrm>
          <a:prstGeom prst="rect">
            <a:avLst/>
          </a:prstGeom>
        </p:spPr>
        <p:txBody>
          <a:bodyPr wrap="square">
            <a:spAutoFit/>
          </a:bodyPr>
          <a:lstStyle/>
          <a:p>
            <a:pPr algn="ctr">
              <a:defRPr/>
            </a:pPr>
            <a:endParaRPr lang="es-ES" sz="3600" b="1" dirty="0" smtClean="0">
              <a:solidFill>
                <a:prstClr val="black"/>
              </a:solidFill>
              <a:latin typeface="Arial Narrow" pitchFamily="34" charset="0"/>
            </a:endParaRPr>
          </a:p>
          <a:p>
            <a:pPr algn="ctr">
              <a:defRPr/>
            </a:pPr>
            <a:endParaRPr lang="es-ES" sz="3600" b="1" dirty="0" smtClean="0">
              <a:solidFill>
                <a:prstClr val="black"/>
              </a:solidFill>
              <a:latin typeface="Arial Narrow" pitchFamily="34" charset="0"/>
            </a:endParaRPr>
          </a:p>
          <a:p>
            <a:pPr algn="ctr">
              <a:defRPr/>
            </a:pPr>
            <a:r>
              <a:rPr lang="es-ES" sz="3200" b="1" dirty="0">
                <a:solidFill>
                  <a:prstClr val="black"/>
                </a:solidFill>
                <a:latin typeface="Arial Narrow" pitchFamily="34" charset="0"/>
              </a:rPr>
              <a:t>«</a:t>
            </a:r>
            <a:r>
              <a:rPr lang="es-ES" sz="3200" b="1" dirty="0" smtClean="0">
                <a:solidFill>
                  <a:prstClr val="black"/>
                </a:solidFill>
                <a:latin typeface="Arial Narrow" pitchFamily="34" charset="0"/>
              </a:rPr>
              <a:t>COFEPRIS’ </a:t>
            </a:r>
            <a:r>
              <a:rPr lang="es-ES" sz="3200" b="1" dirty="0">
                <a:solidFill>
                  <a:prstClr val="black"/>
                </a:solidFill>
                <a:latin typeface="Arial Narrow" pitchFamily="34" charset="0"/>
              </a:rPr>
              <a:t>International </a:t>
            </a:r>
            <a:r>
              <a:rPr lang="es-ES" sz="3200" b="1" dirty="0" err="1" smtClean="0">
                <a:solidFill>
                  <a:prstClr val="black"/>
                </a:solidFill>
                <a:latin typeface="Arial Narrow" pitchFamily="34" charset="0"/>
              </a:rPr>
              <a:t>Strategy</a:t>
            </a:r>
            <a:r>
              <a:rPr lang="es-ES" sz="3200" b="1" dirty="0" smtClean="0">
                <a:solidFill>
                  <a:prstClr val="black"/>
                </a:solidFill>
                <a:latin typeface="Arial Narrow" pitchFamily="34" charset="0"/>
              </a:rPr>
              <a:t>»</a:t>
            </a:r>
          </a:p>
          <a:p>
            <a:pPr algn="ctr">
              <a:defRPr/>
            </a:pPr>
            <a:endParaRPr lang="es-ES" sz="3200" b="1" dirty="0">
              <a:solidFill>
                <a:prstClr val="black">
                  <a:lumMod val="50000"/>
                  <a:lumOff val="50000"/>
                </a:prstClr>
              </a:solidFill>
              <a:latin typeface="Arial Narrow" pitchFamily="34" charset="0"/>
            </a:endParaRPr>
          </a:p>
          <a:p>
            <a:pPr algn="ctr">
              <a:defRPr/>
            </a:pPr>
            <a:endParaRPr lang="es-ES" sz="3200" b="1" dirty="0" smtClean="0">
              <a:solidFill>
                <a:prstClr val="black">
                  <a:lumMod val="50000"/>
                  <a:lumOff val="50000"/>
                </a:prstClr>
              </a:solidFill>
              <a:latin typeface="Arial Narrow" pitchFamily="34" charset="0"/>
            </a:endParaRPr>
          </a:p>
          <a:p>
            <a:pPr algn="ctr">
              <a:defRPr/>
            </a:pPr>
            <a:endParaRPr lang="es-ES" sz="3200" b="1" dirty="0">
              <a:solidFill>
                <a:prstClr val="black">
                  <a:lumMod val="50000"/>
                  <a:lumOff val="50000"/>
                </a:prstClr>
              </a:solidFill>
              <a:latin typeface="Arial Narrow" pitchFamily="34" charset="0"/>
            </a:endParaRPr>
          </a:p>
          <a:p>
            <a:pPr algn="r">
              <a:defRPr/>
            </a:pPr>
            <a:endParaRPr lang="es-MX" sz="2400" dirty="0">
              <a:solidFill>
                <a:prstClr val="black">
                  <a:lumMod val="50000"/>
                  <a:lumOff val="50000"/>
                </a:prstClr>
              </a:solidFill>
              <a:effectLst>
                <a:outerShdw blurRad="38100" dist="38100" dir="2700000" algn="tl">
                  <a:srgbClr val="000000">
                    <a:alpha val="43137"/>
                  </a:srgbClr>
                </a:outerShdw>
              </a:effectLst>
            </a:endParaRPr>
          </a:p>
        </p:txBody>
      </p:sp>
      <p:cxnSp>
        <p:nvCxnSpPr>
          <p:cNvPr id="5" name="4 Conector recto"/>
          <p:cNvCxnSpPr/>
          <p:nvPr/>
        </p:nvCxnSpPr>
        <p:spPr>
          <a:xfrm>
            <a:off x="827088" y="3501008"/>
            <a:ext cx="770572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6084167" y="6237312"/>
            <a:ext cx="2448645" cy="369332"/>
          </a:xfrm>
          <a:prstGeom prst="rect">
            <a:avLst/>
          </a:prstGeom>
          <a:noFill/>
        </p:spPr>
        <p:txBody>
          <a:bodyPr wrap="square" rtlCol="0">
            <a:spAutoFit/>
          </a:bodyPr>
          <a:lstStyle/>
          <a:p>
            <a:pPr algn="ctr"/>
            <a:r>
              <a:rPr lang="es-ES" dirty="0" smtClean="0">
                <a:solidFill>
                  <a:prstClr val="black"/>
                </a:solidFill>
                <a:latin typeface="Arial Narrow" pitchFamily="34" charset="0"/>
              </a:rPr>
              <a:t>June 2014</a:t>
            </a:r>
            <a:endParaRPr lang="es-ES" dirty="0">
              <a:solidFill>
                <a:prstClr val="black"/>
              </a:solidFill>
              <a:latin typeface="Arial Narrow" pitchFamily="34" charset="0"/>
            </a:endParaRPr>
          </a:p>
        </p:txBody>
      </p:sp>
    </p:spTree>
    <p:extLst>
      <p:ext uri="{BB962C8B-B14F-4D97-AF65-F5344CB8AC3E}">
        <p14:creationId xmlns:p14="http://schemas.microsoft.com/office/powerpoint/2010/main" val="166367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2BFE4CBE-AEC0-4A42-AA3C-CD169FA86E4F}" type="slidenum">
              <a:rPr lang="es-ES" smtClean="0">
                <a:solidFill>
                  <a:prstClr val="black">
                    <a:tint val="75000"/>
                  </a:prstClr>
                </a:solidFill>
              </a:rPr>
              <a:pPr>
                <a:defRPr/>
              </a:pPr>
              <a:t>5</a:t>
            </a:fld>
            <a:endParaRPr lang="es-ES" dirty="0">
              <a:solidFill>
                <a:prstClr val="black">
                  <a:tint val="75000"/>
                </a:prstClr>
              </a:solidFill>
            </a:endParaRPr>
          </a:p>
        </p:txBody>
      </p:sp>
      <p:sp>
        <p:nvSpPr>
          <p:cNvPr id="7" name="6 Rectángulo"/>
          <p:cNvSpPr/>
          <p:nvPr/>
        </p:nvSpPr>
        <p:spPr>
          <a:xfrm>
            <a:off x="683568" y="1124744"/>
            <a:ext cx="7776864" cy="830997"/>
          </a:xfrm>
          <a:prstGeom prst="rect">
            <a:avLst/>
          </a:prstGeom>
        </p:spPr>
        <p:txBody>
          <a:bodyPr wrap="square">
            <a:spAutoFit/>
          </a:bodyPr>
          <a:lstStyle/>
          <a:p>
            <a:pPr algn="just" eaLnBrk="0" hangingPunct="0">
              <a:spcAft>
                <a:spcPts val="600"/>
              </a:spcAft>
              <a:defRPr/>
            </a:pPr>
            <a:r>
              <a:rPr lang="es-MX" sz="2000" dirty="0" err="1" smtClean="0">
                <a:solidFill>
                  <a:prstClr val="black"/>
                </a:solidFill>
                <a:latin typeface="Arial Narrow" pitchFamily="34" charset="0"/>
              </a:rPr>
              <a:t>The</a:t>
            </a:r>
            <a:r>
              <a:rPr lang="es-MX" sz="2000" dirty="0" smtClean="0">
                <a:solidFill>
                  <a:prstClr val="black"/>
                </a:solidFill>
                <a:latin typeface="Arial Narrow" pitchFamily="34" charset="0"/>
              </a:rPr>
              <a:t> </a:t>
            </a:r>
            <a:r>
              <a:rPr lang="es-MX" sz="2000" dirty="0" err="1" smtClean="0">
                <a:solidFill>
                  <a:prstClr val="black"/>
                </a:solidFill>
                <a:latin typeface="Arial Narrow" pitchFamily="34" charset="0"/>
              </a:rPr>
              <a:t>value</a:t>
            </a:r>
            <a:r>
              <a:rPr lang="es-MX" sz="2000" dirty="0" smtClean="0">
                <a:solidFill>
                  <a:prstClr val="black"/>
                </a:solidFill>
                <a:latin typeface="Arial Narrow" pitchFamily="34" charset="0"/>
              </a:rPr>
              <a:t> </a:t>
            </a:r>
            <a:r>
              <a:rPr lang="es-MX" sz="2000" dirty="0">
                <a:solidFill>
                  <a:prstClr val="black"/>
                </a:solidFill>
                <a:latin typeface="Arial Narrow" pitchFamily="34" charset="0"/>
              </a:rPr>
              <a:t>of </a:t>
            </a:r>
            <a:r>
              <a:rPr lang="es-MX" sz="2000" dirty="0" err="1">
                <a:solidFill>
                  <a:prstClr val="black"/>
                </a:solidFill>
                <a:latin typeface="Arial Narrow" pitchFamily="34" charset="0"/>
              </a:rPr>
              <a:t>the</a:t>
            </a:r>
            <a:r>
              <a:rPr lang="es-MX" sz="2000" dirty="0">
                <a:solidFill>
                  <a:prstClr val="black"/>
                </a:solidFill>
                <a:latin typeface="Arial Narrow" pitchFamily="34" charset="0"/>
              </a:rPr>
              <a:t> </a:t>
            </a:r>
            <a:r>
              <a:rPr lang="es-MX" sz="2000" dirty="0" err="1">
                <a:solidFill>
                  <a:prstClr val="black"/>
                </a:solidFill>
                <a:latin typeface="Arial Narrow" pitchFamily="34" charset="0"/>
              </a:rPr>
              <a:t>products</a:t>
            </a:r>
            <a:r>
              <a:rPr lang="es-MX" sz="2000" dirty="0">
                <a:solidFill>
                  <a:prstClr val="black"/>
                </a:solidFill>
                <a:latin typeface="Arial Narrow" pitchFamily="34" charset="0"/>
              </a:rPr>
              <a:t> </a:t>
            </a:r>
            <a:r>
              <a:rPr lang="es-MX" sz="2000" dirty="0" err="1" smtClean="0">
                <a:solidFill>
                  <a:prstClr val="black"/>
                </a:solidFill>
                <a:latin typeface="Arial Narrow" pitchFamily="34" charset="0"/>
              </a:rPr>
              <a:t>regulated</a:t>
            </a:r>
            <a:r>
              <a:rPr lang="es-MX" sz="2000" dirty="0" smtClean="0">
                <a:solidFill>
                  <a:prstClr val="black"/>
                </a:solidFill>
                <a:latin typeface="Arial Narrow" pitchFamily="34" charset="0"/>
              </a:rPr>
              <a:t> </a:t>
            </a:r>
            <a:r>
              <a:rPr lang="es-MX" sz="2000" dirty="0" err="1" smtClean="0">
                <a:solidFill>
                  <a:prstClr val="black"/>
                </a:solidFill>
                <a:latin typeface="Arial Narrow" pitchFamily="34" charset="0"/>
              </a:rPr>
              <a:t>by</a:t>
            </a:r>
            <a:r>
              <a:rPr lang="es-MX" sz="2000" dirty="0" smtClean="0">
                <a:solidFill>
                  <a:prstClr val="black"/>
                </a:solidFill>
                <a:latin typeface="Arial Narrow" pitchFamily="34" charset="0"/>
              </a:rPr>
              <a:t> COFEPRIS </a:t>
            </a:r>
            <a:r>
              <a:rPr lang="es-MX" sz="2000" dirty="0" err="1" smtClean="0">
                <a:solidFill>
                  <a:prstClr val="black"/>
                </a:solidFill>
                <a:latin typeface="Arial Narrow" pitchFamily="34" charset="0"/>
              </a:rPr>
              <a:t>represents</a:t>
            </a:r>
            <a:r>
              <a:rPr lang="es-MX" sz="2000" dirty="0" smtClean="0">
                <a:solidFill>
                  <a:prstClr val="black"/>
                </a:solidFill>
                <a:latin typeface="Arial Narrow" pitchFamily="34" charset="0"/>
              </a:rPr>
              <a:t> </a:t>
            </a:r>
            <a:r>
              <a:rPr lang="es-MX" sz="2400" b="1" dirty="0" smtClean="0">
                <a:solidFill>
                  <a:prstClr val="black"/>
                </a:solidFill>
                <a:latin typeface="Arial Narrow" pitchFamily="34" charset="0"/>
              </a:rPr>
              <a:t>9.8</a:t>
            </a:r>
            <a:r>
              <a:rPr lang="es-MX" sz="2400" b="1" dirty="0">
                <a:solidFill>
                  <a:prstClr val="black"/>
                </a:solidFill>
                <a:latin typeface="Arial Narrow" pitchFamily="34" charset="0"/>
              </a:rPr>
              <a:t>% </a:t>
            </a:r>
            <a:r>
              <a:rPr lang="es-MX" sz="2400" b="1" dirty="0" smtClean="0">
                <a:solidFill>
                  <a:prstClr val="black"/>
                </a:solidFill>
                <a:latin typeface="Arial Narrow" pitchFamily="34" charset="0"/>
              </a:rPr>
              <a:t>of </a:t>
            </a:r>
            <a:r>
              <a:rPr lang="es-MX" sz="2400" b="1" dirty="0" err="1" smtClean="0">
                <a:solidFill>
                  <a:prstClr val="black"/>
                </a:solidFill>
                <a:latin typeface="Arial Narrow" pitchFamily="34" charset="0"/>
              </a:rPr>
              <a:t>Mexican</a:t>
            </a:r>
            <a:r>
              <a:rPr lang="es-MX" sz="2400" b="1" dirty="0" smtClean="0">
                <a:solidFill>
                  <a:prstClr val="black"/>
                </a:solidFill>
                <a:latin typeface="Arial Narrow" pitchFamily="34" charset="0"/>
              </a:rPr>
              <a:t> </a:t>
            </a:r>
            <a:r>
              <a:rPr lang="es-MX" sz="2400" b="1" dirty="0">
                <a:solidFill>
                  <a:prstClr val="black"/>
                </a:solidFill>
                <a:latin typeface="Arial Narrow" pitchFamily="34" charset="0"/>
              </a:rPr>
              <a:t>GDP.</a:t>
            </a:r>
            <a:endParaRPr lang="es-MX" sz="2000" b="1" dirty="0">
              <a:solidFill>
                <a:prstClr val="black"/>
              </a:solidFill>
              <a:latin typeface="Arial Narrow" pitchFamily="34" charset="0"/>
            </a:endParaRPr>
          </a:p>
        </p:txBody>
      </p:sp>
      <p:graphicFrame>
        <p:nvGraphicFramePr>
          <p:cNvPr id="8" name="2 Gráfico"/>
          <p:cNvGraphicFramePr>
            <a:graphicFrameLocks/>
          </p:cNvGraphicFramePr>
          <p:nvPr>
            <p:extLst>
              <p:ext uri="{D42A27DB-BD31-4B8C-83A1-F6EECF244321}">
                <p14:modId xmlns:p14="http://schemas.microsoft.com/office/powerpoint/2010/main" val="901721167"/>
              </p:ext>
            </p:extLst>
          </p:nvPr>
        </p:nvGraphicFramePr>
        <p:xfrm>
          <a:off x="143508" y="1966925"/>
          <a:ext cx="8856984" cy="4728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55296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46856" y="3030483"/>
            <a:ext cx="8229600" cy="1143000"/>
          </a:xfrm>
          <a:prstGeom prst="rect">
            <a:avLst/>
          </a:prstGeom>
          <a:noFill/>
          <a:ln w="9525">
            <a:solidFill>
              <a:srgbClr val="FF9900">
                <a:alpha val="61176"/>
              </a:srgb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s-ES" sz="3800" dirty="0" smtClean="0">
                <a:solidFill>
                  <a:prstClr val="black"/>
                </a:solidFill>
                <a:latin typeface="Arial Narrow" pitchFamily="34" charset="0"/>
              </a:rPr>
              <a:t>II. COFEPRIS in </a:t>
            </a:r>
            <a:r>
              <a:rPr lang="es-ES" sz="3800" dirty="0" err="1" smtClean="0">
                <a:solidFill>
                  <a:prstClr val="black"/>
                </a:solidFill>
                <a:latin typeface="Arial Narrow" pitchFamily="34" charset="0"/>
              </a:rPr>
              <a:t>the</a:t>
            </a:r>
            <a:r>
              <a:rPr lang="es-ES" sz="3800" dirty="0" smtClean="0">
                <a:solidFill>
                  <a:prstClr val="black"/>
                </a:solidFill>
                <a:latin typeface="Arial Narrow" pitchFamily="34" charset="0"/>
              </a:rPr>
              <a:t> </a:t>
            </a:r>
            <a:r>
              <a:rPr lang="es-ES" sz="3800" dirty="0" err="1" smtClean="0">
                <a:solidFill>
                  <a:prstClr val="black"/>
                </a:solidFill>
                <a:latin typeface="Arial Narrow" pitchFamily="34" charset="0"/>
              </a:rPr>
              <a:t>international</a:t>
            </a:r>
            <a:r>
              <a:rPr lang="es-ES" sz="3800" dirty="0" smtClean="0">
                <a:solidFill>
                  <a:prstClr val="black"/>
                </a:solidFill>
                <a:latin typeface="Arial Narrow" pitchFamily="34" charset="0"/>
              </a:rPr>
              <a:t> </a:t>
            </a:r>
            <a:r>
              <a:rPr lang="es-ES" sz="3800" dirty="0" err="1" smtClean="0">
                <a:solidFill>
                  <a:prstClr val="black"/>
                </a:solidFill>
                <a:latin typeface="Arial Narrow" pitchFamily="34" charset="0"/>
              </a:rPr>
              <a:t>lanscape</a:t>
            </a:r>
            <a:endParaRPr lang="es-ES" sz="3800" dirty="0" smtClean="0">
              <a:solidFill>
                <a:prstClr val="black"/>
              </a:solidFill>
              <a:latin typeface="Arial Narrow" pitchFamily="34" charset="0"/>
            </a:endParaRPr>
          </a:p>
        </p:txBody>
      </p:sp>
    </p:spTree>
    <p:extLst>
      <p:ext uri="{BB962C8B-B14F-4D97-AF65-F5344CB8AC3E}">
        <p14:creationId xmlns:p14="http://schemas.microsoft.com/office/powerpoint/2010/main" val="362194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438AE84-6034-4B8D-92BB-AFF56C90375B}" type="slidenum">
              <a:rPr lang="es-ES" smtClean="0">
                <a:solidFill>
                  <a:prstClr val="black">
                    <a:tint val="75000"/>
                  </a:prstClr>
                </a:solidFill>
              </a:rPr>
              <a:pPr>
                <a:defRPr/>
              </a:pPr>
              <a:t>7</a:t>
            </a:fld>
            <a:endParaRPr lang="es-ES" dirty="0">
              <a:solidFill>
                <a:prstClr val="black">
                  <a:tint val="75000"/>
                </a:prstClr>
              </a:solidFill>
            </a:endParaRPr>
          </a:p>
        </p:txBody>
      </p:sp>
      <p:sp>
        <p:nvSpPr>
          <p:cNvPr id="4" name="3 CuadroTexto"/>
          <p:cNvSpPr txBox="1"/>
          <p:nvPr/>
        </p:nvSpPr>
        <p:spPr>
          <a:xfrm>
            <a:off x="395536" y="1124744"/>
            <a:ext cx="8604448" cy="707886"/>
          </a:xfrm>
          <a:prstGeom prst="rect">
            <a:avLst/>
          </a:prstGeom>
          <a:noFill/>
        </p:spPr>
        <p:txBody>
          <a:bodyPr wrap="square" rtlCol="0">
            <a:spAutoFit/>
          </a:bodyPr>
          <a:lstStyle/>
          <a:p>
            <a:pPr algn="just" eaLnBrk="0" hangingPunct="0">
              <a:spcAft>
                <a:spcPts val="600"/>
              </a:spcAft>
              <a:defRPr/>
            </a:pPr>
            <a:r>
              <a:rPr lang="es-MX" sz="2000" dirty="0">
                <a:solidFill>
                  <a:prstClr val="black"/>
                </a:solidFill>
                <a:latin typeface="Arial Narrow" pitchFamily="34" charset="0"/>
              </a:rPr>
              <a:t>COFEPRIS </a:t>
            </a:r>
            <a:r>
              <a:rPr lang="es-MX" sz="2000" dirty="0" err="1" smtClean="0">
                <a:solidFill>
                  <a:prstClr val="black"/>
                </a:solidFill>
                <a:latin typeface="Arial Narrow" pitchFamily="34" charset="0"/>
              </a:rPr>
              <a:t>regulates</a:t>
            </a:r>
            <a:r>
              <a:rPr lang="es-MX" sz="2000" dirty="0" smtClean="0">
                <a:solidFill>
                  <a:prstClr val="black"/>
                </a:solidFill>
                <a:latin typeface="Arial Narrow" pitchFamily="34" charset="0"/>
              </a:rPr>
              <a:t> </a:t>
            </a:r>
            <a:r>
              <a:rPr lang="es-MX" sz="2000" dirty="0" err="1" smtClean="0">
                <a:solidFill>
                  <a:prstClr val="black"/>
                </a:solidFill>
                <a:latin typeface="Arial Narrow" pitchFamily="34" charset="0"/>
              </a:rPr>
              <a:t>about</a:t>
            </a:r>
            <a:r>
              <a:rPr lang="es-MX" sz="2000" dirty="0" smtClean="0">
                <a:solidFill>
                  <a:prstClr val="black"/>
                </a:solidFill>
                <a:latin typeface="Arial Narrow" pitchFamily="34" charset="0"/>
              </a:rPr>
              <a:t> </a:t>
            </a:r>
            <a:r>
              <a:rPr lang="es-MX" sz="2000" b="1" dirty="0" smtClean="0">
                <a:solidFill>
                  <a:prstClr val="black"/>
                </a:solidFill>
                <a:latin typeface="Arial Narrow" pitchFamily="34" charset="0"/>
              </a:rPr>
              <a:t>11%</a:t>
            </a:r>
            <a:r>
              <a:rPr lang="es-MX" sz="2000" dirty="0" smtClean="0">
                <a:solidFill>
                  <a:prstClr val="black"/>
                </a:solidFill>
                <a:latin typeface="Arial Narrow" pitchFamily="34" charset="0"/>
              </a:rPr>
              <a:t> of </a:t>
            </a:r>
            <a:r>
              <a:rPr lang="es-MX" sz="2000" dirty="0" err="1" smtClean="0">
                <a:solidFill>
                  <a:prstClr val="black"/>
                </a:solidFill>
                <a:latin typeface="Arial Narrow" pitchFamily="34" charset="0"/>
              </a:rPr>
              <a:t>the</a:t>
            </a:r>
            <a:r>
              <a:rPr lang="es-MX" sz="2000" dirty="0" smtClean="0">
                <a:solidFill>
                  <a:prstClr val="black"/>
                </a:solidFill>
                <a:latin typeface="Arial Narrow" pitchFamily="34" charset="0"/>
              </a:rPr>
              <a:t> total </a:t>
            </a:r>
            <a:r>
              <a:rPr lang="es-MX" sz="2000" dirty="0" err="1" smtClean="0">
                <a:solidFill>
                  <a:prstClr val="black"/>
                </a:solidFill>
                <a:latin typeface="Arial Narrow" pitchFamily="34" charset="0"/>
              </a:rPr>
              <a:t>trade</a:t>
            </a:r>
            <a:r>
              <a:rPr lang="es-MX" sz="2000" dirty="0" smtClean="0">
                <a:solidFill>
                  <a:prstClr val="black"/>
                </a:solidFill>
                <a:latin typeface="Arial Narrow" pitchFamily="34" charset="0"/>
              </a:rPr>
              <a:t> </a:t>
            </a:r>
            <a:r>
              <a:rPr lang="es-MX" sz="2000" dirty="0" err="1" smtClean="0">
                <a:solidFill>
                  <a:prstClr val="black"/>
                </a:solidFill>
                <a:latin typeface="Arial Narrow" pitchFamily="34" charset="0"/>
              </a:rPr>
              <a:t>flow</a:t>
            </a:r>
            <a:r>
              <a:rPr lang="es-MX" sz="2000" dirty="0" smtClean="0">
                <a:solidFill>
                  <a:prstClr val="black"/>
                </a:solidFill>
                <a:latin typeface="Arial Narrow" pitchFamily="34" charset="0"/>
              </a:rPr>
              <a:t> </a:t>
            </a:r>
            <a:r>
              <a:rPr lang="es-MX" sz="2000" dirty="0" err="1" smtClean="0">
                <a:solidFill>
                  <a:prstClr val="black"/>
                </a:solidFill>
                <a:latin typeface="Arial Narrow" pitchFamily="34" charset="0"/>
              </a:rPr>
              <a:t>between</a:t>
            </a:r>
            <a:r>
              <a:rPr lang="es-MX" sz="2000" dirty="0" smtClean="0">
                <a:solidFill>
                  <a:prstClr val="black"/>
                </a:solidFill>
                <a:latin typeface="Arial Narrow" pitchFamily="34" charset="0"/>
              </a:rPr>
              <a:t> </a:t>
            </a:r>
            <a:r>
              <a:rPr lang="es-MX" sz="2000" dirty="0" err="1" smtClean="0">
                <a:solidFill>
                  <a:prstClr val="black"/>
                </a:solidFill>
                <a:latin typeface="Arial Narrow" pitchFamily="34" charset="0"/>
              </a:rPr>
              <a:t>Mexico</a:t>
            </a:r>
            <a:r>
              <a:rPr lang="es-MX" sz="2000" dirty="0" smtClean="0">
                <a:solidFill>
                  <a:prstClr val="black"/>
                </a:solidFill>
                <a:latin typeface="Arial Narrow" pitchFamily="34" charset="0"/>
              </a:rPr>
              <a:t> </a:t>
            </a:r>
            <a:r>
              <a:rPr lang="es-MX" sz="2000" dirty="0">
                <a:solidFill>
                  <a:prstClr val="black"/>
                </a:solidFill>
                <a:latin typeface="Arial Narrow" pitchFamily="34" charset="0"/>
              </a:rPr>
              <a:t>and </a:t>
            </a:r>
            <a:r>
              <a:rPr lang="es-MX" sz="2000" dirty="0" err="1">
                <a:solidFill>
                  <a:prstClr val="black"/>
                </a:solidFill>
                <a:latin typeface="Arial Narrow" pitchFamily="34" charset="0"/>
              </a:rPr>
              <a:t>the</a:t>
            </a:r>
            <a:r>
              <a:rPr lang="es-MX" sz="2000" dirty="0">
                <a:solidFill>
                  <a:prstClr val="black"/>
                </a:solidFill>
                <a:latin typeface="Arial Narrow" pitchFamily="34" charset="0"/>
              </a:rPr>
              <a:t> </a:t>
            </a:r>
            <a:r>
              <a:rPr lang="es-MX" sz="2000" dirty="0" err="1">
                <a:solidFill>
                  <a:prstClr val="black"/>
                </a:solidFill>
                <a:latin typeface="Arial Narrow" pitchFamily="34" charset="0"/>
              </a:rPr>
              <a:t>rest</a:t>
            </a:r>
            <a:r>
              <a:rPr lang="es-MX" sz="2000" dirty="0">
                <a:solidFill>
                  <a:prstClr val="black"/>
                </a:solidFill>
                <a:latin typeface="Arial Narrow" pitchFamily="34" charset="0"/>
              </a:rPr>
              <a:t> of </a:t>
            </a:r>
            <a:r>
              <a:rPr lang="es-MX" sz="2000" dirty="0" err="1">
                <a:solidFill>
                  <a:prstClr val="black"/>
                </a:solidFill>
                <a:latin typeface="Arial Narrow" pitchFamily="34" charset="0"/>
              </a:rPr>
              <a:t>the</a:t>
            </a:r>
            <a:r>
              <a:rPr lang="es-MX" sz="2000" dirty="0">
                <a:solidFill>
                  <a:prstClr val="black"/>
                </a:solidFill>
                <a:latin typeface="Arial Narrow" pitchFamily="34" charset="0"/>
              </a:rPr>
              <a:t> </a:t>
            </a:r>
            <a:r>
              <a:rPr lang="es-MX" sz="2000" dirty="0" err="1" smtClean="0">
                <a:solidFill>
                  <a:prstClr val="black"/>
                </a:solidFill>
                <a:latin typeface="Arial Narrow" pitchFamily="34" charset="0"/>
              </a:rPr>
              <a:t>world</a:t>
            </a:r>
            <a:r>
              <a:rPr lang="es-MX" sz="2000" dirty="0" smtClean="0">
                <a:solidFill>
                  <a:prstClr val="black"/>
                </a:solidFill>
                <a:latin typeface="Arial Narrow" pitchFamily="34" charset="0"/>
              </a:rPr>
              <a:t> (</a:t>
            </a:r>
            <a:r>
              <a:rPr lang="es-MX" sz="2000" b="1" dirty="0" smtClean="0">
                <a:solidFill>
                  <a:prstClr val="black"/>
                </a:solidFill>
                <a:latin typeface="Arial Narrow" pitchFamily="34" charset="0"/>
              </a:rPr>
              <a:t>64% </a:t>
            </a:r>
            <a:r>
              <a:rPr lang="es-MX" sz="2000" dirty="0">
                <a:solidFill>
                  <a:prstClr val="black"/>
                </a:solidFill>
                <a:latin typeface="Arial Narrow" pitchFamily="34" charset="0"/>
              </a:rPr>
              <a:t>of </a:t>
            </a:r>
            <a:r>
              <a:rPr lang="es-MX" sz="2000" dirty="0" smtClean="0">
                <a:solidFill>
                  <a:prstClr val="black"/>
                </a:solidFill>
                <a:latin typeface="Arial Narrow" pitchFamily="34" charset="0"/>
              </a:rPr>
              <a:t>GDP). </a:t>
            </a:r>
            <a:endParaRPr lang="es-MX" sz="2000" dirty="0">
              <a:solidFill>
                <a:prstClr val="black"/>
              </a:solidFill>
              <a:latin typeface="Arial Narrow" pitchFamily="34" charset="0"/>
            </a:endParaRPr>
          </a:p>
        </p:txBody>
      </p:sp>
      <p:sp>
        <p:nvSpPr>
          <p:cNvPr id="5" name="3 CuadroTexto"/>
          <p:cNvSpPr txBox="1">
            <a:spLocks noChangeArrowheads="1"/>
          </p:cNvSpPr>
          <p:nvPr/>
        </p:nvSpPr>
        <p:spPr bwMode="auto">
          <a:xfrm>
            <a:off x="395536" y="6423139"/>
            <a:ext cx="5976937" cy="246221"/>
          </a:xfrm>
          <a:prstGeom prst="rect">
            <a:avLst/>
          </a:prstGeom>
          <a:noFill/>
          <a:ln w="9525">
            <a:noFill/>
            <a:miter lim="800000"/>
            <a:headEnd/>
            <a:tailEnd/>
          </a:ln>
        </p:spPr>
        <p:txBody>
          <a:bodyPr>
            <a:spAutoFit/>
          </a:bodyPr>
          <a:lstStyle/>
          <a:p>
            <a:r>
              <a:rPr lang="es-MX" sz="1000" u="sng" dirty="0" err="1" smtClean="0">
                <a:solidFill>
                  <a:prstClr val="black"/>
                </a:solidFill>
                <a:latin typeface="Arial Narrow" pitchFamily="34" charset="0"/>
              </a:rPr>
              <a:t>Source</a:t>
            </a:r>
            <a:r>
              <a:rPr lang="es-MX" sz="1000" dirty="0" smtClean="0">
                <a:solidFill>
                  <a:prstClr val="black"/>
                </a:solidFill>
                <a:latin typeface="Arial Narrow" pitchFamily="34" charset="0"/>
              </a:rPr>
              <a:t>: </a:t>
            </a:r>
            <a:r>
              <a:rPr lang="es-MX" sz="1000" dirty="0">
                <a:solidFill>
                  <a:prstClr val="black"/>
                </a:solidFill>
                <a:latin typeface="Arial Narrow" pitchFamily="34" charset="0"/>
              </a:rPr>
              <a:t>DEOI </a:t>
            </a:r>
            <a:r>
              <a:rPr lang="es-MX" sz="1000" dirty="0" err="1" smtClean="0">
                <a:solidFill>
                  <a:prstClr val="black"/>
                </a:solidFill>
                <a:latin typeface="Arial Narrow" pitchFamily="34" charset="0"/>
              </a:rPr>
              <a:t>with</a:t>
            </a:r>
            <a:r>
              <a:rPr lang="es-MX" sz="1000" dirty="0" smtClean="0">
                <a:solidFill>
                  <a:prstClr val="black"/>
                </a:solidFill>
                <a:latin typeface="Arial Narrow" pitchFamily="34" charset="0"/>
              </a:rPr>
              <a:t> data </a:t>
            </a:r>
            <a:r>
              <a:rPr lang="es-MX" sz="1000" dirty="0" err="1" smtClean="0">
                <a:solidFill>
                  <a:prstClr val="black"/>
                </a:solidFill>
                <a:latin typeface="Arial Narrow" pitchFamily="34" charset="0"/>
              </a:rPr>
              <a:t>from</a:t>
            </a:r>
            <a:r>
              <a:rPr lang="es-MX" sz="1000" dirty="0" smtClean="0">
                <a:solidFill>
                  <a:prstClr val="black"/>
                </a:solidFill>
                <a:latin typeface="Arial Narrow" pitchFamily="34" charset="0"/>
              </a:rPr>
              <a:t> Banco </a:t>
            </a:r>
            <a:r>
              <a:rPr lang="es-MX" sz="1000" dirty="0">
                <a:solidFill>
                  <a:prstClr val="black"/>
                </a:solidFill>
                <a:latin typeface="Arial Narrow" pitchFamily="34" charset="0"/>
              </a:rPr>
              <a:t>de </a:t>
            </a:r>
            <a:r>
              <a:rPr lang="es-MX" sz="1000" dirty="0" err="1" smtClean="0">
                <a:solidFill>
                  <a:prstClr val="black"/>
                </a:solidFill>
                <a:latin typeface="Arial Narrow" pitchFamily="34" charset="0"/>
              </a:rPr>
              <a:t>Mexico</a:t>
            </a:r>
            <a:r>
              <a:rPr lang="es-MX" sz="1000" dirty="0" smtClean="0">
                <a:solidFill>
                  <a:prstClr val="black"/>
                </a:solidFill>
                <a:latin typeface="Arial Narrow" pitchFamily="34" charset="0"/>
              </a:rPr>
              <a:t> (2014).</a:t>
            </a:r>
            <a:endParaRPr lang="es-MX" sz="1000" dirty="0">
              <a:solidFill>
                <a:prstClr val="black"/>
              </a:solidFill>
              <a:latin typeface="Arial Narrow" pitchFamily="34" charset="0"/>
            </a:endParaRPr>
          </a:p>
        </p:txBody>
      </p:sp>
      <p:graphicFrame>
        <p:nvGraphicFramePr>
          <p:cNvPr id="7" name="3 Gráfico"/>
          <p:cNvGraphicFramePr>
            <a:graphicFrameLocks/>
          </p:cNvGraphicFramePr>
          <p:nvPr>
            <p:extLst>
              <p:ext uri="{D42A27DB-BD31-4B8C-83A1-F6EECF244321}">
                <p14:modId xmlns:p14="http://schemas.microsoft.com/office/powerpoint/2010/main" val="4272037098"/>
              </p:ext>
            </p:extLst>
          </p:nvPr>
        </p:nvGraphicFramePr>
        <p:xfrm>
          <a:off x="39328" y="2060848"/>
          <a:ext cx="9104671" cy="4485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00302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913240" y="6551469"/>
            <a:ext cx="2123256" cy="261907"/>
          </a:xfrm>
        </p:spPr>
        <p:txBody>
          <a:bodyPr/>
          <a:lstStyle/>
          <a:p>
            <a:pPr>
              <a:defRPr/>
            </a:pPr>
            <a:fld id="{A438AE84-6034-4B8D-92BB-AFF56C90375B}" type="slidenum">
              <a:rPr lang="es-ES" smtClean="0">
                <a:solidFill>
                  <a:prstClr val="black">
                    <a:tint val="75000"/>
                  </a:prstClr>
                </a:solidFill>
              </a:rPr>
              <a:pPr>
                <a:defRPr/>
              </a:pPr>
              <a:t>8</a:t>
            </a:fld>
            <a:endParaRPr lang="es-ES" dirty="0">
              <a:solidFill>
                <a:prstClr val="black">
                  <a:tint val="75000"/>
                </a:prstClr>
              </a:solidFill>
            </a:endParaRPr>
          </a:p>
        </p:txBody>
      </p:sp>
      <p:sp>
        <p:nvSpPr>
          <p:cNvPr id="4" name="3 CuadroTexto"/>
          <p:cNvSpPr txBox="1"/>
          <p:nvPr/>
        </p:nvSpPr>
        <p:spPr>
          <a:xfrm>
            <a:off x="179512" y="1134323"/>
            <a:ext cx="8820471" cy="1569660"/>
          </a:xfrm>
          <a:prstGeom prst="rect">
            <a:avLst/>
          </a:prstGeom>
          <a:noFill/>
        </p:spPr>
        <p:txBody>
          <a:bodyPr wrap="square" rtlCol="0">
            <a:spAutoFit/>
          </a:bodyPr>
          <a:lstStyle/>
          <a:p>
            <a:pPr marL="285750" indent="-285750" algn="just">
              <a:buFont typeface="Arial" pitchFamily="34" charset="0"/>
              <a:buChar char="•"/>
            </a:pPr>
            <a:r>
              <a:rPr lang="es-MX" sz="1600" dirty="0">
                <a:solidFill>
                  <a:prstClr val="black"/>
                </a:solidFill>
                <a:latin typeface="Arial Narrow" pitchFamily="34" charset="0"/>
              </a:rPr>
              <a:t>In 2011, </a:t>
            </a:r>
            <a:r>
              <a:rPr lang="es-MX" sz="1600" dirty="0" err="1">
                <a:solidFill>
                  <a:prstClr val="black"/>
                </a:solidFill>
                <a:latin typeface="Arial Narrow" pitchFamily="34" charset="0"/>
              </a:rPr>
              <a:t>imports</a:t>
            </a:r>
            <a:r>
              <a:rPr lang="es-MX" sz="1600" dirty="0">
                <a:solidFill>
                  <a:prstClr val="black"/>
                </a:solidFill>
                <a:latin typeface="Arial Narrow" pitchFamily="34" charset="0"/>
              </a:rPr>
              <a:t> of </a:t>
            </a:r>
            <a:r>
              <a:rPr lang="es-MX" sz="1600" dirty="0" err="1">
                <a:solidFill>
                  <a:prstClr val="black"/>
                </a:solidFill>
                <a:latin typeface="Arial Narrow" pitchFamily="34" charset="0"/>
              </a:rPr>
              <a:t>pharmaceutical</a:t>
            </a:r>
            <a:r>
              <a:rPr lang="es-MX" sz="1600" dirty="0">
                <a:solidFill>
                  <a:prstClr val="black"/>
                </a:solidFill>
                <a:latin typeface="Arial Narrow" pitchFamily="34" charset="0"/>
              </a:rPr>
              <a:t> </a:t>
            </a:r>
            <a:r>
              <a:rPr lang="es-MX" sz="1600" dirty="0" err="1">
                <a:solidFill>
                  <a:prstClr val="black"/>
                </a:solidFill>
                <a:latin typeface="Arial Narrow" pitchFamily="34" charset="0"/>
              </a:rPr>
              <a:t>products</a:t>
            </a:r>
            <a:r>
              <a:rPr lang="es-MX" sz="1600" dirty="0">
                <a:solidFill>
                  <a:prstClr val="black"/>
                </a:solidFill>
                <a:latin typeface="Arial Narrow" pitchFamily="34" charset="0"/>
              </a:rPr>
              <a:t> </a:t>
            </a:r>
            <a:r>
              <a:rPr lang="es-MX" sz="1600" dirty="0" err="1">
                <a:solidFill>
                  <a:prstClr val="black"/>
                </a:solidFill>
                <a:latin typeface="Arial Narrow" pitchFamily="34" charset="0"/>
              </a:rPr>
              <a:t>amounted</a:t>
            </a:r>
            <a:r>
              <a:rPr lang="es-MX" sz="1600" dirty="0">
                <a:solidFill>
                  <a:prstClr val="black"/>
                </a:solidFill>
                <a:latin typeface="Arial Narrow" pitchFamily="34" charset="0"/>
              </a:rPr>
              <a:t> </a:t>
            </a:r>
            <a:r>
              <a:rPr lang="es-MX" sz="1600" b="1" dirty="0">
                <a:solidFill>
                  <a:prstClr val="black"/>
                </a:solidFill>
                <a:latin typeface="Arial Narrow" pitchFamily="34" charset="0"/>
              </a:rPr>
              <a:t>4.54 </a:t>
            </a:r>
            <a:r>
              <a:rPr lang="es-MX" sz="1600" b="1" dirty="0" err="1">
                <a:solidFill>
                  <a:prstClr val="black"/>
                </a:solidFill>
                <a:latin typeface="Arial Narrow" pitchFamily="34" charset="0"/>
              </a:rPr>
              <a:t>billion</a:t>
            </a:r>
            <a:r>
              <a:rPr lang="es-MX" sz="1600" b="1" dirty="0">
                <a:solidFill>
                  <a:prstClr val="black"/>
                </a:solidFill>
                <a:latin typeface="Arial Narrow" pitchFamily="34" charset="0"/>
              </a:rPr>
              <a:t> </a:t>
            </a:r>
            <a:r>
              <a:rPr lang="es-MX" sz="1600" b="1" dirty="0" err="1">
                <a:solidFill>
                  <a:prstClr val="black"/>
                </a:solidFill>
                <a:latin typeface="Arial Narrow" pitchFamily="34" charset="0"/>
              </a:rPr>
              <a:t>dollars</a:t>
            </a:r>
            <a:r>
              <a:rPr lang="es-MX" sz="1600" dirty="0">
                <a:solidFill>
                  <a:prstClr val="black"/>
                </a:solidFill>
                <a:latin typeface="Arial Narrow" pitchFamily="34" charset="0"/>
              </a:rPr>
              <a:t>, </a:t>
            </a:r>
            <a:r>
              <a:rPr lang="es-MX" sz="1600" dirty="0" err="1">
                <a:solidFill>
                  <a:prstClr val="black"/>
                </a:solidFill>
                <a:latin typeface="Arial Narrow" pitchFamily="34" charset="0"/>
              </a:rPr>
              <a:t>while</a:t>
            </a:r>
            <a:r>
              <a:rPr lang="es-MX" sz="1600" dirty="0">
                <a:solidFill>
                  <a:prstClr val="black"/>
                </a:solidFill>
                <a:latin typeface="Arial Narrow" pitchFamily="34" charset="0"/>
              </a:rPr>
              <a:t> </a:t>
            </a:r>
            <a:r>
              <a:rPr lang="es-MX" sz="1600" dirty="0" err="1">
                <a:solidFill>
                  <a:prstClr val="black"/>
                </a:solidFill>
                <a:latin typeface="Arial Narrow" pitchFamily="34" charset="0"/>
              </a:rPr>
              <a:t>exports</a:t>
            </a:r>
            <a:r>
              <a:rPr lang="es-MX" sz="1600" dirty="0">
                <a:solidFill>
                  <a:prstClr val="black"/>
                </a:solidFill>
                <a:latin typeface="Arial Narrow" pitchFamily="34" charset="0"/>
              </a:rPr>
              <a:t> </a:t>
            </a:r>
            <a:r>
              <a:rPr lang="es-MX" sz="1600" dirty="0" err="1">
                <a:solidFill>
                  <a:prstClr val="black"/>
                </a:solidFill>
                <a:latin typeface="Arial Narrow" pitchFamily="34" charset="0"/>
              </a:rPr>
              <a:t>were</a:t>
            </a:r>
            <a:r>
              <a:rPr lang="es-MX" sz="1600" dirty="0">
                <a:solidFill>
                  <a:prstClr val="black"/>
                </a:solidFill>
                <a:latin typeface="Arial Narrow" pitchFamily="34" charset="0"/>
              </a:rPr>
              <a:t> </a:t>
            </a:r>
            <a:r>
              <a:rPr lang="es-MX" sz="1600" b="1" dirty="0">
                <a:solidFill>
                  <a:prstClr val="black"/>
                </a:solidFill>
                <a:latin typeface="Arial Narrow" pitchFamily="34" charset="0"/>
              </a:rPr>
              <a:t>1.77 </a:t>
            </a:r>
            <a:r>
              <a:rPr lang="es-MX" sz="1600" b="1" dirty="0" err="1">
                <a:solidFill>
                  <a:prstClr val="black"/>
                </a:solidFill>
                <a:latin typeface="Arial Narrow" pitchFamily="34" charset="0"/>
              </a:rPr>
              <a:t>billion</a:t>
            </a:r>
            <a:r>
              <a:rPr lang="es-MX" sz="1600" b="1" dirty="0">
                <a:solidFill>
                  <a:prstClr val="black"/>
                </a:solidFill>
                <a:latin typeface="Arial Narrow" pitchFamily="34" charset="0"/>
              </a:rPr>
              <a:t> </a:t>
            </a:r>
            <a:r>
              <a:rPr lang="es-MX" sz="1600" b="1" dirty="0" err="1">
                <a:solidFill>
                  <a:prstClr val="black"/>
                </a:solidFill>
                <a:latin typeface="Arial Narrow" pitchFamily="34" charset="0"/>
              </a:rPr>
              <a:t>dollars</a:t>
            </a:r>
            <a:r>
              <a:rPr lang="es-MX" sz="1600" dirty="0">
                <a:solidFill>
                  <a:prstClr val="black"/>
                </a:solidFill>
                <a:latin typeface="Arial Narrow" pitchFamily="34" charset="0"/>
              </a:rPr>
              <a:t>. </a:t>
            </a:r>
            <a:r>
              <a:rPr lang="es-MX" sz="1600" dirty="0" err="1">
                <a:solidFill>
                  <a:prstClr val="black"/>
                </a:solidFill>
                <a:latin typeface="Arial Narrow" pitchFamily="34" charset="0"/>
              </a:rPr>
              <a:t>There</a:t>
            </a:r>
            <a:r>
              <a:rPr lang="es-MX" sz="1600" dirty="0">
                <a:solidFill>
                  <a:prstClr val="black"/>
                </a:solidFill>
                <a:latin typeface="Arial Narrow" pitchFamily="34" charset="0"/>
              </a:rPr>
              <a:t> </a:t>
            </a:r>
            <a:r>
              <a:rPr lang="es-MX" sz="1600" dirty="0" err="1">
                <a:solidFill>
                  <a:prstClr val="black"/>
                </a:solidFill>
                <a:latin typeface="Arial Narrow" pitchFamily="34" charset="0"/>
              </a:rPr>
              <a:t>was</a:t>
            </a:r>
            <a:r>
              <a:rPr lang="es-MX" sz="1600" dirty="0">
                <a:solidFill>
                  <a:prstClr val="black"/>
                </a:solidFill>
                <a:latin typeface="Arial Narrow" pitchFamily="34" charset="0"/>
              </a:rPr>
              <a:t> </a:t>
            </a:r>
            <a:r>
              <a:rPr lang="es-MX" sz="1600" dirty="0" err="1">
                <a:solidFill>
                  <a:prstClr val="black"/>
                </a:solidFill>
                <a:latin typeface="Arial Narrow" pitchFamily="34" charset="0"/>
              </a:rPr>
              <a:t>an</a:t>
            </a:r>
            <a:r>
              <a:rPr lang="es-MX" sz="1600" dirty="0">
                <a:solidFill>
                  <a:prstClr val="black"/>
                </a:solidFill>
                <a:latin typeface="Arial Narrow" pitchFamily="34" charset="0"/>
              </a:rPr>
              <a:t> </a:t>
            </a:r>
            <a:r>
              <a:rPr lang="es-MX" sz="1600" dirty="0" err="1">
                <a:solidFill>
                  <a:prstClr val="black"/>
                </a:solidFill>
                <a:latin typeface="Arial Narrow" pitchFamily="34" charset="0"/>
              </a:rPr>
              <a:t>accumulated</a:t>
            </a:r>
            <a:r>
              <a:rPr lang="es-MX" sz="1600" dirty="0">
                <a:solidFill>
                  <a:prstClr val="black"/>
                </a:solidFill>
                <a:latin typeface="Arial Narrow" pitchFamily="34" charset="0"/>
              </a:rPr>
              <a:t> </a:t>
            </a:r>
            <a:r>
              <a:rPr lang="es-MX" sz="1600" dirty="0" err="1">
                <a:solidFill>
                  <a:prstClr val="black"/>
                </a:solidFill>
                <a:latin typeface="Arial Narrow" pitchFamily="34" charset="0"/>
              </a:rPr>
              <a:t>deficit</a:t>
            </a:r>
            <a:r>
              <a:rPr lang="es-MX" sz="1600" dirty="0">
                <a:solidFill>
                  <a:prstClr val="black"/>
                </a:solidFill>
                <a:latin typeface="Arial Narrow" pitchFamily="34" charset="0"/>
              </a:rPr>
              <a:t> of </a:t>
            </a:r>
            <a:r>
              <a:rPr lang="es-MX" sz="1600" b="1" dirty="0">
                <a:solidFill>
                  <a:prstClr val="black"/>
                </a:solidFill>
                <a:latin typeface="Arial Narrow" pitchFamily="34" charset="0"/>
              </a:rPr>
              <a:t>2.8 </a:t>
            </a:r>
            <a:r>
              <a:rPr lang="es-MX" sz="1600" b="1" dirty="0" err="1">
                <a:solidFill>
                  <a:prstClr val="black"/>
                </a:solidFill>
                <a:latin typeface="Arial Narrow" pitchFamily="34" charset="0"/>
              </a:rPr>
              <a:t>billion</a:t>
            </a:r>
            <a:r>
              <a:rPr lang="es-MX" sz="1600" b="1" dirty="0">
                <a:solidFill>
                  <a:prstClr val="black"/>
                </a:solidFill>
                <a:latin typeface="Arial Narrow" pitchFamily="34" charset="0"/>
              </a:rPr>
              <a:t> </a:t>
            </a:r>
            <a:r>
              <a:rPr lang="es-MX" sz="1600" b="1" dirty="0" err="1">
                <a:solidFill>
                  <a:prstClr val="black"/>
                </a:solidFill>
                <a:latin typeface="Arial Narrow" pitchFamily="34" charset="0"/>
              </a:rPr>
              <a:t>dollars</a:t>
            </a:r>
            <a:r>
              <a:rPr lang="es-MX" sz="1600" dirty="0">
                <a:solidFill>
                  <a:prstClr val="black"/>
                </a:solidFill>
                <a:latin typeface="Arial Narrow" pitchFamily="34" charset="0"/>
              </a:rPr>
              <a:t>.</a:t>
            </a:r>
          </a:p>
          <a:p>
            <a:pPr marL="285750" indent="-285750" algn="just">
              <a:buFont typeface="Arial" pitchFamily="34" charset="0"/>
              <a:buChar char="•"/>
            </a:pPr>
            <a:endParaRPr lang="es-MX" sz="1600" dirty="0">
              <a:solidFill>
                <a:prstClr val="black"/>
              </a:solidFill>
              <a:latin typeface="Arial Narrow" pitchFamily="34" charset="0"/>
            </a:endParaRPr>
          </a:p>
          <a:p>
            <a:pPr marL="285750" indent="-285750" algn="just">
              <a:buFont typeface="Arial" pitchFamily="34" charset="0"/>
              <a:buChar char="•"/>
            </a:pPr>
            <a:r>
              <a:rPr lang="es-MX" sz="1600" dirty="0" err="1">
                <a:solidFill>
                  <a:prstClr val="black"/>
                </a:solidFill>
                <a:latin typeface="Arial Narrow" pitchFamily="34" charset="0"/>
              </a:rPr>
              <a:t>On</a:t>
            </a:r>
            <a:r>
              <a:rPr lang="es-MX" sz="1600" dirty="0">
                <a:solidFill>
                  <a:prstClr val="black"/>
                </a:solidFill>
                <a:latin typeface="Arial Narrow" pitchFamily="34" charset="0"/>
              </a:rPr>
              <a:t> </a:t>
            </a:r>
            <a:r>
              <a:rPr lang="es-MX" sz="1600" dirty="0" err="1">
                <a:solidFill>
                  <a:prstClr val="black"/>
                </a:solidFill>
                <a:latin typeface="Arial Narrow" pitchFamily="34" charset="0"/>
              </a:rPr>
              <a:t>the</a:t>
            </a:r>
            <a:r>
              <a:rPr lang="es-MX" sz="1600" dirty="0">
                <a:solidFill>
                  <a:prstClr val="black"/>
                </a:solidFill>
                <a:latin typeface="Arial Narrow" pitchFamily="34" charset="0"/>
              </a:rPr>
              <a:t> </a:t>
            </a:r>
            <a:r>
              <a:rPr lang="es-MX" sz="1600" dirty="0" err="1">
                <a:solidFill>
                  <a:prstClr val="black"/>
                </a:solidFill>
                <a:latin typeface="Arial Narrow" pitchFamily="34" charset="0"/>
              </a:rPr>
              <a:t>other</a:t>
            </a:r>
            <a:r>
              <a:rPr lang="es-MX" sz="1600" dirty="0">
                <a:solidFill>
                  <a:prstClr val="black"/>
                </a:solidFill>
                <a:latin typeface="Arial Narrow" pitchFamily="34" charset="0"/>
              </a:rPr>
              <a:t> </a:t>
            </a:r>
            <a:r>
              <a:rPr lang="es-MX" sz="1600" dirty="0" err="1">
                <a:solidFill>
                  <a:prstClr val="black"/>
                </a:solidFill>
                <a:latin typeface="Arial Narrow" pitchFamily="34" charset="0"/>
              </a:rPr>
              <a:t>hand</a:t>
            </a:r>
            <a:r>
              <a:rPr lang="es-MX" sz="1600" dirty="0">
                <a:solidFill>
                  <a:prstClr val="black"/>
                </a:solidFill>
                <a:latin typeface="Arial Narrow" pitchFamily="34" charset="0"/>
              </a:rPr>
              <a:t>, </a:t>
            </a:r>
            <a:r>
              <a:rPr lang="es-MX" sz="1600" dirty="0" err="1">
                <a:solidFill>
                  <a:prstClr val="black"/>
                </a:solidFill>
                <a:latin typeface="Arial Narrow" pitchFamily="34" charset="0"/>
              </a:rPr>
              <a:t>the</a:t>
            </a:r>
            <a:r>
              <a:rPr lang="es-MX" sz="1600" dirty="0">
                <a:solidFill>
                  <a:prstClr val="black"/>
                </a:solidFill>
                <a:latin typeface="Arial Narrow" pitchFamily="34" charset="0"/>
              </a:rPr>
              <a:t> </a:t>
            </a:r>
            <a:r>
              <a:rPr lang="es-MX" sz="1600" dirty="0" err="1">
                <a:solidFill>
                  <a:prstClr val="black"/>
                </a:solidFill>
                <a:latin typeface="Arial Narrow" pitchFamily="34" charset="0"/>
              </a:rPr>
              <a:t>trade</a:t>
            </a:r>
            <a:r>
              <a:rPr lang="es-MX" sz="1600" dirty="0">
                <a:solidFill>
                  <a:prstClr val="black"/>
                </a:solidFill>
                <a:latin typeface="Arial Narrow" pitchFamily="34" charset="0"/>
              </a:rPr>
              <a:t> balance </a:t>
            </a:r>
            <a:r>
              <a:rPr lang="es-MX" sz="1600" dirty="0" err="1">
                <a:solidFill>
                  <a:prstClr val="black"/>
                </a:solidFill>
                <a:latin typeface="Arial Narrow" pitchFamily="34" charset="0"/>
              </a:rPr>
              <a:t>for</a:t>
            </a:r>
            <a:r>
              <a:rPr lang="es-MX" sz="1600" dirty="0">
                <a:solidFill>
                  <a:prstClr val="black"/>
                </a:solidFill>
                <a:latin typeface="Arial Narrow" pitchFamily="34" charset="0"/>
              </a:rPr>
              <a:t> medical </a:t>
            </a:r>
            <a:r>
              <a:rPr lang="es-MX" sz="1600" dirty="0" err="1">
                <a:solidFill>
                  <a:prstClr val="black"/>
                </a:solidFill>
                <a:latin typeface="Arial Narrow" pitchFamily="34" charset="0"/>
              </a:rPr>
              <a:t>devices</a:t>
            </a:r>
            <a:r>
              <a:rPr lang="es-MX" sz="1600" dirty="0">
                <a:solidFill>
                  <a:prstClr val="black"/>
                </a:solidFill>
                <a:latin typeface="Arial Narrow" pitchFamily="34" charset="0"/>
              </a:rPr>
              <a:t> </a:t>
            </a:r>
            <a:r>
              <a:rPr lang="es-MX" sz="1600" dirty="0" err="1">
                <a:solidFill>
                  <a:prstClr val="black"/>
                </a:solidFill>
                <a:latin typeface="Arial Narrow" pitchFamily="34" charset="0"/>
              </a:rPr>
              <a:t>presents</a:t>
            </a:r>
            <a:r>
              <a:rPr lang="es-MX" sz="1600" dirty="0">
                <a:solidFill>
                  <a:prstClr val="black"/>
                </a:solidFill>
                <a:latin typeface="Arial Narrow" pitchFamily="34" charset="0"/>
              </a:rPr>
              <a:t> a surplus. </a:t>
            </a:r>
            <a:r>
              <a:rPr lang="es-MX" sz="1600" dirty="0" err="1">
                <a:solidFill>
                  <a:prstClr val="black"/>
                </a:solidFill>
                <a:latin typeface="Arial Narrow" pitchFamily="34" charset="0"/>
              </a:rPr>
              <a:t>During</a:t>
            </a:r>
            <a:r>
              <a:rPr lang="es-MX" sz="1600" dirty="0">
                <a:solidFill>
                  <a:prstClr val="black"/>
                </a:solidFill>
                <a:latin typeface="Arial Narrow" pitchFamily="34" charset="0"/>
              </a:rPr>
              <a:t> 2011, </a:t>
            </a:r>
            <a:r>
              <a:rPr lang="es-MX" sz="1600" dirty="0" err="1">
                <a:solidFill>
                  <a:prstClr val="black"/>
                </a:solidFill>
                <a:latin typeface="Arial Narrow" pitchFamily="34" charset="0"/>
              </a:rPr>
              <a:t>exports</a:t>
            </a:r>
            <a:r>
              <a:rPr lang="es-MX" sz="1600" dirty="0">
                <a:solidFill>
                  <a:prstClr val="black"/>
                </a:solidFill>
                <a:latin typeface="Arial Narrow" pitchFamily="34" charset="0"/>
              </a:rPr>
              <a:t> of medical </a:t>
            </a:r>
            <a:r>
              <a:rPr lang="es-MX" sz="1600" dirty="0" err="1">
                <a:solidFill>
                  <a:prstClr val="black"/>
                </a:solidFill>
                <a:latin typeface="Arial Narrow" pitchFamily="34" charset="0"/>
              </a:rPr>
              <a:t>devices</a:t>
            </a:r>
            <a:r>
              <a:rPr lang="es-MX" sz="1600" dirty="0">
                <a:solidFill>
                  <a:prstClr val="black"/>
                </a:solidFill>
                <a:latin typeface="Arial Narrow" pitchFamily="34" charset="0"/>
              </a:rPr>
              <a:t> </a:t>
            </a:r>
            <a:r>
              <a:rPr lang="es-MX" sz="1600" dirty="0" err="1">
                <a:solidFill>
                  <a:prstClr val="black"/>
                </a:solidFill>
                <a:latin typeface="Arial Narrow" pitchFamily="34" charset="0"/>
              </a:rPr>
              <a:t>amounted</a:t>
            </a:r>
            <a:r>
              <a:rPr lang="es-MX" sz="1600" dirty="0">
                <a:solidFill>
                  <a:prstClr val="black"/>
                </a:solidFill>
                <a:latin typeface="Arial Narrow" pitchFamily="34" charset="0"/>
              </a:rPr>
              <a:t> </a:t>
            </a:r>
            <a:r>
              <a:rPr lang="es-MX" sz="1600" dirty="0" err="1">
                <a:solidFill>
                  <a:prstClr val="black"/>
                </a:solidFill>
                <a:latin typeface="Arial Narrow" pitchFamily="34" charset="0"/>
              </a:rPr>
              <a:t>to</a:t>
            </a:r>
            <a:r>
              <a:rPr lang="es-MX" sz="1600" dirty="0">
                <a:solidFill>
                  <a:prstClr val="black"/>
                </a:solidFill>
                <a:latin typeface="Arial Narrow" pitchFamily="34" charset="0"/>
              </a:rPr>
              <a:t> </a:t>
            </a:r>
            <a:r>
              <a:rPr lang="es-MX" sz="1600" dirty="0" err="1">
                <a:solidFill>
                  <a:prstClr val="black"/>
                </a:solidFill>
                <a:latin typeface="Arial Narrow" pitchFamily="34" charset="0"/>
              </a:rPr>
              <a:t>about</a:t>
            </a:r>
            <a:r>
              <a:rPr lang="es-MX" sz="1600" dirty="0">
                <a:solidFill>
                  <a:prstClr val="black"/>
                </a:solidFill>
                <a:latin typeface="Arial Narrow" pitchFamily="34" charset="0"/>
              </a:rPr>
              <a:t> </a:t>
            </a:r>
            <a:r>
              <a:rPr lang="es-MX" sz="1600" b="1" dirty="0">
                <a:solidFill>
                  <a:prstClr val="black"/>
                </a:solidFill>
                <a:latin typeface="Arial Narrow" pitchFamily="34" charset="0"/>
              </a:rPr>
              <a:t>6.1 </a:t>
            </a:r>
            <a:r>
              <a:rPr lang="es-MX" sz="1600" b="1" dirty="0" err="1">
                <a:solidFill>
                  <a:prstClr val="black"/>
                </a:solidFill>
                <a:latin typeface="Arial Narrow" pitchFamily="34" charset="0"/>
              </a:rPr>
              <a:t>billion</a:t>
            </a:r>
            <a:r>
              <a:rPr lang="es-MX" sz="1600" b="1" dirty="0">
                <a:solidFill>
                  <a:prstClr val="black"/>
                </a:solidFill>
                <a:latin typeface="Arial Narrow" pitchFamily="34" charset="0"/>
              </a:rPr>
              <a:t> </a:t>
            </a:r>
            <a:r>
              <a:rPr lang="es-MX" sz="1600" b="1" dirty="0" err="1">
                <a:solidFill>
                  <a:prstClr val="black"/>
                </a:solidFill>
                <a:latin typeface="Arial Narrow" pitchFamily="34" charset="0"/>
              </a:rPr>
              <a:t>dollars</a:t>
            </a:r>
            <a:r>
              <a:rPr lang="es-MX" sz="1600" dirty="0">
                <a:solidFill>
                  <a:prstClr val="black"/>
                </a:solidFill>
                <a:latin typeface="Arial Narrow" pitchFamily="34" charset="0"/>
              </a:rPr>
              <a:t>, </a:t>
            </a:r>
            <a:r>
              <a:rPr lang="es-MX" sz="1600" dirty="0" err="1">
                <a:solidFill>
                  <a:prstClr val="black"/>
                </a:solidFill>
                <a:latin typeface="Arial Narrow" pitchFamily="34" charset="0"/>
              </a:rPr>
              <a:t>while</a:t>
            </a:r>
            <a:r>
              <a:rPr lang="es-MX" sz="1600" dirty="0">
                <a:solidFill>
                  <a:prstClr val="black"/>
                </a:solidFill>
                <a:latin typeface="Arial Narrow" pitchFamily="34" charset="0"/>
              </a:rPr>
              <a:t> </a:t>
            </a:r>
            <a:r>
              <a:rPr lang="es-MX" sz="1600" dirty="0" err="1">
                <a:solidFill>
                  <a:prstClr val="black"/>
                </a:solidFill>
                <a:latin typeface="Arial Narrow" pitchFamily="34" charset="0"/>
              </a:rPr>
              <a:t>imports</a:t>
            </a:r>
            <a:r>
              <a:rPr lang="es-MX" sz="1600" dirty="0">
                <a:solidFill>
                  <a:prstClr val="black"/>
                </a:solidFill>
                <a:latin typeface="Arial Narrow" pitchFamily="34" charset="0"/>
              </a:rPr>
              <a:t> </a:t>
            </a:r>
            <a:r>
              <a:rPr lang="es-MX" sz="1600" dirty="0" err="1">
                <a:solidFill>
                  <a:prstClr val="black"/>
                </a:solidFill>
                <a:latin typeface="Arial Narrow" pitchFamily="34" charset="0"/>
              </a:rPr>
              <a:t>were</a:t>
            </a:r>
            <a:r>
              <a:rPr lang="es-MX" sz="1600" dirty="0">
                <a:solidFill>
                  <a:prstClr val="black"/>
                </a:solidFill>
                <a:latin typeface="Arial Narrow" pitchFamily="34" charset="0"/>
              </a:rPr>
              <a:t> </a:t>
            </a:r>
            <a:r>
              <a:rPr lang="es-MX" sz="1600" dirty="0" err="1">
                <a:solidFill>
                  <a:prstClr val="black"/>
                </a:solidFill>
                <a:latin typeface="Arial Narrow" pitchFamily="34" charset="0"/>
              </a:rPr>
              <a:t>approximately</a:t>
            </a:r>
            <a:r>
              <a:rPr lang="es-MX" sz="1600" dirty="0">
                <a:solidFill>
                  <a:prstClr val="black"/>
                </a:solidFill>
                <a:latin typeface="Arial Narrow" pitchFamily="34" charset="0"/>
              </a:rPr>
              <a:t> </a:t>
            </a:r>
            <a:r>
              <a:rPr lang="es-MX" sz="1600" b="1" dirty="0">
                <a:solidFill>
                  <a:prstClr val="black"/>
                </a:solidFill>
                <a:latin typeface="Arial Narrow" pitchFamily="34" charset="0"/>
              </a:rPr>
              <a:t>3 </a:t>
            </a:r>
            <a:r>
              <a:rPr lang="es-MX" sz="1600" b="1" dirty="0" err="1">
                <a:solidFill>
                  <a:prstClr val="black"/>
                </a:solidFill>
                <a:latin typeface="Arial Narrow" pitchFamily="34" charset="0"/>
              </a:rPr>
              <a:t>billion</a:t>
            </a:r>
            <a:r>
              <a:rPr lang="es-MX" sz="1600" b="1" dirty="0">
                <a:solidFill>
                  <a:prstClr val="black"/>
                </a:solidFill>
                <a:latin typeface="Arial Narrow" pitchFamily="34" charset="0"/>
              </a:rPr>
              <a:t> </a:t>
            </a:r>
            <a:r>
              <a:rPr lang="es-MX" sz="1600" b="1" dirty="0" err="1">
                <a:solidFill>
                  <a:prstClr val="black"/>
                </a:solidFill>
                <a:latin typeface="Arial Narrow" pitchFamily="34" charset="0"/>
              </a:rPr>
              <a:t>dollars</a:t>
            </a:r>
            <a:r>
              <a:rPr lang="es-MX" sz="1600" dirty="0">
                <a:solidFill>
                  <a:prstClr val="black"/>
                </a:solidFill>
                <a:latin typeface="Arial Narrow" pitchFamily="34" charset="0"/>
              </a:rPr>
              <a:t>. </a:t>
            </a:r>
            <a:r>
              <a:rPr lang="es-MX" sz="1600" dirty="0" err="1">
                <a:solidFill>
                  <a:prstClr val="black"/>
                </a:solidFill>
                <a:latin typeface="Arial Narrow" pitchFamily="34" charset="0"/>
              </a:rPr>
              <a:t>The</a:t>
            </a:r>
            <a:r>
              <a:rPr lang="es-MX" sz="1600" dirty="0">
                <a:solidFill>
                  <a:prstClr val="black"/>
                </a:solidFill>
                <a:latin typeface="Arial Narrow" pitchFamily="34" charset="0"/>
              </a:rPr>
              <a:t> </a:t>
            </a:r>
            <a:r>
              <a:rPr lang="es-MX" sz="1600" dirty="0" err="1">
                <a:solidFill>
                  <a:prstClr val="black"/>
                </a:solidFill>
                <a:latin typeface="Arial Narrow" pitchFamily="34" charset="0"/>
              </a:rPr>
              <a:t>trade</a:t>
            </a:r>
            <a:r>
              <a:rPr lang="es-MX" sz="1600" dirty="0">
                <a:solidFill>
                  <a:prstClr val="black"/>
                </a:solidFill>
                <a:latin typeface="Arial Narrow" pitchFamily="34" charset="0"/>
              </a:rPr>
              <a:t> surplus </a:t>
            </a:r>
            <a:r>
              <a:rPr lang="es-MX" sz="1600" dirty="0" err="1">
                <a:solidFill>
                  <a:prstClr val="black"/>
                </a:solidFill>
                <a:latin typeface="Arial Narrow" pitchFamily="34" charset="0"/>
              </a:rPr>
              <a:t>was</a:t>
            </a:r>
            <a:r>
              <a:rPr lang="es-MX" sz="1600" dirty="0">
                <a:solidFill>
                  <a:prstClr val="black"/>
                </a:solidFill>
                <a:latin typeface="Arial Narrow" pitchFamily="34" charset="0"/>
              </a:rPr>
              <a:t> </a:t>
            </a:r>
            <a:r>
              <a:rPr lang="es-MX" sz="1600" dirty="0" err="1">
                <a:solidFill>
                  <a:prstClr val="black"/>
                </a:solidFill>
                <a:latin typeface="Arial Narrow" pitchFamily="34" charset="0"/>
              </a:rPr>
              <a:t>higher</a:t>
            </a:r>
            <a:r>
              <a:rPr lang="es-MX" sz="1600" dirty="0">
                <a:solidFill>
                  <a:prstClr val="black"/>
                </a:solidFill>
                <a:latin typeface="Arial Narrow" pitchFamily="34" charset="0"/>
              </a:rPr>
              <a:t> </a:t>
            </a:r>
            <a:r>
              <a:rPr lang="es-MX" sz="1600" dirty="0" err="1">
                <a:solidFill>
                  <a:prstClr val="black"/>
                </a:solidFill>
                <a:latin typeface="Arial Narrow" pitchFamily="34" charset="0"/>
              </a:rPr>
              <a:t>than</a:t>
            </a:r>
            <a:r>
              <a:rPr lang="es-MX" sz="1600" dirty="0">
                <a:solidFill>
                  <a:prstClr val="black"/>
                </a:solidFill>
                <a:latin typeface="Arial Narrow" pitchFamily="34" charset="0"/>
              </a:rPr>
              <a:t> </a:t>
            </a:r>
            <a:r>
              <a:rPr lang="es-MX" sz="1600" b="1" dirty="0">
                <a:solidFill>
                  <a:prstClr val="black"/>
                </a:solidFill>
                <a:latin typeface="Arial Narrow" pitchFamily="34" charset="0"/>
              </a:rPr>
              <a:t>3 </a:t>
            </a:r>
            <a:r>
              <a:rPr lang="es-MX" sz="1600" b="1" dirty="0" err="1">
                <a:solidFill>
                  <a:prstClr val="black"/>
                </a:solidFill>
                <a:latin typeface="Arial Narrow" pitchFamily="34" charset="0"/>
              </a:rPr>
              <a:t>billion</a:t>
            </a:r>
            <a:r>
              <a:rPr lang="es-MX" sz="1600" b="1" dirty="0">
                <a:solidFill>
                  <a:prstClr val="black"/>
                </a:solidFill>
                <a:latin typeface="Arial Narrow" pitchFamily="34" charset="0"/>
              </a:rPr>
              <a:t> </a:t>
            </a:r>
            <a:r>
              <a:rPr lang="es-MX" sz="1600" b="1" dirty="0" err="1">
                <a:solidFill>
                  <a:prstClr val="black"/>
                </a:solidFill>
                <a:latin typeface="Arial Narrow" pitchFamily="34" charset="0"/>
              </a:rPr>
              <a:t>dollars</a:t>
            </a:r>
            <a:r>
              <a:rPr lang="es-MX" sz="1600" dirty="0">
                <a:solidFill>
                  <a:prstClr val="black"/>
                </a:solidFill>
                <a:latin typeface="Arial Narrow" pitchFamily="34" charset="0"/>
              </a:rPr>
              <a:t>. </a:t>
            </a:r>
            <a:endParaRPr lang="es-MX" sz="1600" dirty="0">
              <a:solidFill>
                <a:prstClr val="black"/>
              </a:solidFill>
            </a:endParaRPr>
          </a:p>
        </p:txBody>
      </p:sp>
      <p:sp>
        <p:nvSpPr>
          <p:cNvPr id="5" name="3 CuadroTexto"/>
          <p:cNvSpPr txBox="1">
            <a:spLocks noChangeArrowheads="1"/>
          </p:cNvSpPr>
          <p:nvPr/>
        </p:nvSpPr>
        <p:spPr bwMode="auto">
          <a:xfrm>
            <a:off x="179513" y="6567155"/>
            <a:ext cx="2988468" cy="246221"/>
          </a:xfrm>
          <a:prstGeom prst="rect">
            <a:avLst/>
          </a:prstGeom>
          <a:noFill/>
          <a:ln w="9525">
            <a:noFill/>
            <a:miter lim="800000"/>
            <a:headEnd/>
            <a:tailEnd/>
          </a:ln>
        </p:spPr>
        <p:txBody>
          <a:bodyPr wrap="square">
            <a:spAutoFit/>
          </a:bodyPr>
          <a:lstStyle/>
          <a:p>
            <a:r>
              <a:rPr lang="es-MX" sz="1000" u="sng" dirty="0" err="1">
                <a:solidFill>
                  <a:prstClr val="black"/>
                </a:solidFill>
                <a:latin typeface="Arial Narrow" pitchFamily="34" charset="0"/>
              </a:rPr>
              <a:t>Source</a:t>
            </a:r>
            <a:r>
              <a:rPr lang="es-MX" sz="1000" dirty="0">
                <a:solidFill>
                  <a:prstClr val="black"/>
                </a:solidFill>
                <a:latin typeface="Arial Narrow" pitchFamily="34" charset="0"/>
              </a:rPr>
              <a:t>: </a:t>
            </a:r>
            <a:r>
              <a:rPr lang="es-MX" sz="1000" dirty="0" err="1">
                <a:solidFill>
                  <a:prstClr val="black"/>
                </a:solidFill>
                <a:latin typeface="Arial Narrow" pitchFamily="34" charset="0"/>
              </a:rPr>
              <a:t>Statistics</a:t>
            </a:r>
            <a:r>
              <a:rPr lang="es-MX" sz="1000" dirty="0">
                <a:solidFill>
                  <a:prstClr val="black"/>
                </a:solidFill>
                <a:latin typeface="Arial Narrow" pitchFamily="34" charset="0"/>
              </a:rPr>
              <a:t> of </a:t>
            </a:r>
            <a:r>
              <a:rPr lang="es-MX" sz="1000" dirty="0" err="1">
                <a:solidFill>
                  <a:prstClr val="black"/>
                </a:solidFill>
                <a:latin typeface="Arial Narrow" pitchFamily="34" charset="0"/>
              </a:rPr>
              <a:t>Foreign</a:t>
            </a:r>
            <a:r>
              <a:rPr lang="es-MX" sz="1000" dirty="0">
                <a:solidFill>
                  <a:prstClr val="black"/>
                </a:solidFill>
                <a:latin typeface="Arial Narrow" pitchFamily="34" charset="0"/>
              </a:rPr>
              <a:t> </a:t>
            </a:r>
            <a:r>
              <a:rPr lang="es-MX" sz="1000" dirty="0" err="1">
                <a:solidFill>
                  <a:prstClr val="black"/>
                </a:solidFill>
                <a:latin typeface="Arial Narrow" pitchFamily="34" charset="0"/>
              </a:rPr>
              <a:t>Trade</a:t>
            </a:r>
            <a:r>
              <a:rPr lang="es-MX" sz="1000" dirty="0">
                <a:solidFill>
                  <a:prstClr val="black"/>
                </a:solidFill>
                <a:latin typeface="Arial Narrow" pitchFamily="34" charset="0"/>
              </a:rPr>
              <a:t> INEGI (2013).</a:t>
            </a:r>
          </a:p>
        </p:txBody>
      </p:sp>
      <p:graphicFrame>
        <p:nvGraphicFramePr>
          <p:cNvPr id="6" name="6 Gráfico"/>
          <p:cNvGraphicFramePr>
            <a:graphicFrameLocks/>
          </p:cNvGraphicFramePr>
          <p:nvPr>
            <p:extLst>
              <p:ext uri="{D42A27DB-BD31-4B8C-83A1-F6EECF244321}">
                <p14:modId xmlns:p14="http://schemas.microsoft.com/office/powerpoint/2010/main" val="3127024858"/>
              </p:ext>
            </p:extLst>
          </p:nvPr>
        </p:nvGraphicFramePr>
        <p:xfrm>
          <a:off x="179512" y="2780928"/>
          <a:ext cx="4410236" cy="3786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8 Gráfico"/>
          <p:cNvGraphicFramePr>
            <a:graphicFrameLocks/>
          </p:cNvGraphicFramePr>
          <p:nvPr>
            <p:extLst>
              <p:ext uri="{D42A27DB-BD31-4B8C-83A1-F6EECF244321}">
                <p14:modId xmlns:p14="http://schemas.microsoft.com/office/powerpoint/2010/main" val="320855112"/>
              </p:ext>
            </p:extLst>
          </p:nvPr>
        </p:nvGraphicFramePr>
        <p:xfrm>
          <a:off x="4211959" y="2780928"/>
          <a:ext cx="4932041" cy="37862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017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arcador de número de diapositiva"/>
          <p:cNvSpPr>
            <a:spLocks noGrp="1"/>
          </p:cNvSpPr>
          <p:nvPr>
            <p:ph type="sldNum" sz="quarter" idx="12"/>
          </p:nvPr>
        </p:nvSpPr>
        <p:spPr>
          <a:noFill/>
        </p:spPr>
        <p:txBody>
          <a:bodyPr/>
          <a:lstStyle/>
          <a:p>
            <a:fld id="{E1D1D9A5-0353-42AC-9264-5D137466916F}" type="slidenum">
              <a:rPr lang="es-ES" smtClean="0">
                <a:solidFill>
                  <a:prstClr val="black">
                    <a:tint val="75000"/>
                  </a:prstClr>
                </a:solidFill>
              </a:rPr>
              <a:pPr/>
              <a:t>9</a:t>
            </a:fld>
            <a:endParaRPr lang="es-ES" dirty="0" smtClean="0">
              <a:solidFill>
                <a:prstClr val="black">
                  <a:tint val="75000"/>
                </a:prstClr>
              </a:solidFill>
            </a:endParaRPr>
          </a:p>
        </p:txBody>
      </p:sp>
      <p:sp>
        <p:nvSpPr>
          <p:cNvPr id="7171" name="1 Título"/>
          <p:cNvSpPr>
            <a:spLocks noGrp="1"/>
          </p:cNvSpPr>
          <p:nvPr>
            <p:ph type="title"/>
          </p:nvPr>
        </p:nvSpPr>
        <p:spPr>
          <a:xfrm>
            <a:off x="611560" y="2420888"/>
            <a:ext cx="8532440" cy="2016224"/>
          </a:xfrm>
          <a:ln>
            <a:solidFill>
              <a:srgbClr val="FF9900">
                <a:alpha val="61176"/>
              </a:srgbClr>
            </a:solidFill>
          </a:ln>
        </p:spPr>
        <p:txBody>
          <a:bodyPr/>
          <a:lstStyle/>
          <a:p>
            <a:pPr marL="457200" indent="-457200" algn="l" fontAlgn="auto">
              <a:spcBef>
                <a:spcPts val="600"/>
              </a:spcBef>
              <a:spcAft>
                <a:spcPts val="600"/>
              </a:spcAft>
              <a:defRPr/>
            </a:pPr>
            <a:r>
              <a:rPr lang="es-ES" sz="3500" dirty="0" smtClean="0">
                <a:latin typeface="Arial Narrow" pitchFamily="34" charset="0"/>
              </a:rPr>
              <a:t>III. </a:t>
            </a:r>
            <a:r>
              <a:rPr lang="es-MX" sz="3600" dirty="0">
                <a:latin typeface="Arial Narrow" pitchFamily="34" charset="0"/>
              </a:rPr>
              <a:t>Axis of </a:t>
            </a:r>
            <a:r>
              <a:rPr lang="es-MX" sz="3600" dirty="0" err="1">
                <a:latin typeface="Arial Narrow" pitchFamily="34" charset="0"/>
              </a:rPr>
              <a:t>Government</a:t>
            </a:r>
            <a:r>
              <a:rPr lang="es-MX" sz="3600" dirty="0">
                <a:latin typeface="Arial Narrow" pitchFamily="34" charset="0"/>
              </a:rPr>
              <a:t>:  </a:t>
            </a:r>
            <a:r>
              <a:rPr lang="es-MX" sz="3600" dirty="0" err="1">
                <a:latin typeface="Arial Narrow" pitchFamily="34" charset="0"/>
              </a:rPr>
              <a:t>Mexico</a:t>
            </a:r>
            <a:r>
              <a:rPr lang="es-MX" sz="3600" dirty="0">
                <a:latin typeface="Arial Narrow" pitchFamily="34" charset="0"/>
              </a:rPr>
              <a:t> as </a:t>
            </a:r>
            <a:r>
              <a:rPr lang="es-MX" sz="3600" dirty="0" err="1">
                <a:latin typeface="Arial Narrow" pitchFamily="34" charset="0"/>
              </a:rPr>
              <a:t>an</a:t>
            </a:r>
            <a:r>
              <a:rPr lang="es-MX" sz="3600" dirty="0">
                <a:latin typeface="Arial Narrow" pitchFamily="34" charset="0"/>
              </a:rPr>
              <a:t> Actor </a:t>
            </a:r>
            <a:r>
              <a:rPr lang="es-MX" sz="3600" dirty="0" err="1">
                <a:latin typeface="Arial Narrow" pitchFamily="34" charset="0"/>
              </a:rPr>
              <a:t>with</a:t>
            </a:r>
            <a:r>
              <a:rPr lang="es-MX" sz="3600" dirty="0">
                <a:latin typeface="Arial Narrow" pitchFamily="34" charset="0"/>
              </a:rPr>
              <a:t> Global </a:t>
            </a:r>
            <a:r>
              <a:rPr lang="es-MX" sz="3600" dirty="0" err="1">
                <a:latin typeface="Arial Narrow" pitchFamily="34" charset="0"/>
              </a:rPr>
              <a:t>Responsibility</a:t>
            </a:r>
            <a:r>
              <a:rPr lang="es-MX" sz="3600" dirty="0">
                <a:latin typeface="Arial Narrow" pitchFamily="34" charset="0"/>
              </a:rPr>
              <a:t> </a:t>
            </a:r>
          </a:p>
        </p:txBody>
      </p:sp>
    </p:spTree>
    <p:extLst>
      <p:ext uri="{BB962C8B-B14F-4D97-AF65-F5344CB8AC3E}">
        <p14:creationId xmlns:p14="http://schemas.microsoft.com/office/powerpoint/2010/main" val="395155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36115</TotalTime>
  <Words>3830</Words>
  <Application>Microsoft Office PowerPoint</Application>
  <PresentationFormat>Presentación en pantalla (4:3)</PresentationFormat>
  <Paragraphs>449</Paragraphs>
  <Slides>46</Slides>
  <Notes>33</Notes>
  <HiddenSlides>0</HiddenSlides>
  <MMClips>0</MMClips>
  <ScaleCrop>false</ScaleCrop>
  <HeadingPairs>
    <vt:vector size="4" baseType="variant">
      <vt:variant>
        <vt:lpstr>Tema</vt:lpstr>
      </vt:variant>
      <vt:variant>
        <vt:i4>2</vt:i4>
      </vt:variant>
      <vt:variant>
        <vt:lpstr>Títulos de diapositiva</vt:lpstr>
      </vt:variant>
      <vt:variant>
        <vt:i4>46</vt:i4>
      </vt:variant>
    </vt:vector>
  </HeadingPairs>
  <TitlesOfParts>
    <vt:vector size="48" baseType="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III. Axis of Government:  Mexico as an Actor with Global Responsibility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Gibran Alejandro De La Torre González</dc:creator>
  <cp:lastModifiedBy>Ricardo Cavazos Cepeda</cp:lastModifiedBy>
  <cp:revision>626</cp:revision>
  <cp:lastPrinted>2014-06-17T13:52:08Z</cp:lastPrinted>
  <dcterms:created xsi:type="dcterms:W3CDTF">2012-01-25T01:58:21Z</dcterms:created>
  <dcterms:modified xsi:type="dcterms:W3CDTF">2014-06-21T02:13:46Z</dcterms:modified>
</cp:coreProperties>
</file>