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8" r:id="rId13"/>
    <p:sldId id="266" r:id="rId14"/>
    <p:sldId id="267" r:id="rId15"/>
    <p:sldId id="269" r:id="rId16"/>
    <p:sldId id="271" r:id="rId17"/>
    <p:sldId id="270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Quality Laboratory Results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" y="5105401"/>
            <a:ext cx="3632200" cy="13843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Presenting: Kristen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Durie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Chemistry Quality Assurance Officer</a:t>
            </a:r>
          </a:p>
          <a:p>
            <a:pPr algn="l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New York State Food Laboratory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453966" cy="749300"/>
          </a:xfrm>
        </p:spPr>
        <p:txBody>
          <a:bodyPr/>
          <a:lstStyle/>
          <a:p>
            <a:r>
              <a:rPr lang="en-US" dirty="0" smtClean="0"/>
              <a:t>Microbiology: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19201"/>
            <a:ext cx="8596668" cy="4822162"/>
          </a:xfrm>
        </p:spPr>
        <p:txBody>
          <a:bodyPr/>
          <a:lstStyle/>
          <a:p>
            <a:r>
              <a:rPr lang="en-US" dirty="0" smtClean="0"/>
              <a:t>Every run has a media blank, a positive and negative control prepped and analyzed with the samples</a:t>
            </a:r>
          </a:p>
          <a:p>
            <a:r>
              <a:rPr lang="en-US" dirty="0" smtClean="0"/>
              <a:t>Participates in ~7 proficiency tests a year (Listeria, </a:t>
            </a:r>
            <a:r>
              <a:rPr lang="en-US" dirty="0" err="1" smtClean="0"/>
              <a:t>L.mono</a:t>
            </a:r>
            <a:r>
              <a:rPr lang="en-US" dirty="0" smtClean="0"/>
              <a:t>, Salmonella, Campylobacter, Staph, and </a:t>
            </a:r>
            <a:r>
              <a:rPr lang="en-US" dirty="0" err="1" smtClean="0"/>
              <a:t>E.coli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Proficiency tests are broken up between analysts. Each analyst will perform a different part of the analysis per PT. </a:t>
            </a:r>
          </a:p>
          <a:p>
            <a:r>
              <a:rPr lang="en-US" dirty="0" smtClean="0"/>
              <a:t>All food testing samples are done in duplicate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5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6600"/>
          </a:xfrm>
        </p:spPr>
        <p:txBody>
          <a:bodyPr/>
          <a:lstStyle/>
          <a:p>
            <a:r>
              <a:rPr lang="en-US" dirty="0" smtClean="0"/>
              <a:t>Microbiology: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46200"/>
            <a:ext cx="5799666" cy="5295899"/>
          </a:xfrm>
        </p:spPr>
        <p:txBody>
          <a:bodyPr/>
          <a:lstStyle/>
          <a:p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Micro analysts are sent to outside training when relevant. Most recently a bench microbiologist attended PFGE training and the food </a:t>
            </a:r>
            <a:r>
              <a:rPr lang="en-US" dirty="0"/>
              <a:t>m</a:t>
            </a:r>
            <a:r>
              <a:rPr lang="en-US" dirty="0" smtClean="0"/>
              <a:t>icrobiology supervisor attended a FERN training covering Anthrax and Plague</a:t>
            </a:r>
          </a:p>
          <a:p>
            <a:pPr lvl="1"/>
            <a:r>
              <a:rPr lang="en-US" dirty="0" smtClean="0"/>
              <a:t>In-house training </a:t>
            </a:r>
          </a:p>
          <a:p>
            <a:pPr lvl="2"/>
            <a:r>
              <a:rPr lang="en-US" dirty="0" smtClean="0"/>
              <a:t>Training Check lists are used </a:t>
            </a:r>
          </a:p>
          <a:p>
            <a:pPr lvl="2"/>
            <a:r>
              <a:rPr lang="en-US" dirty="0" smtClean="0"/>
              <a:t>Control run is performed</a:t>
            </a:r>
          </a:p>
          <a:p>
            <a:pPr lvl="2"/>
            <a:r>
              <a:rPr lang="en-US" dirty="0" smtClean="0"/>
              <a:t>Passing proficiency test results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248" y="88900"/>
            <a:ext cx="5220508" cy="6680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635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34" y="88900"/>
            <a:ext cx="8596668" cy="1320800"/>
          </a:xfrm>
        </p:spPr>
        <p:txBody>
          <a:bodyPr/>
          <a:lstStyle/>
          <a:p>
            <a:r>
              <a:rPr lang="en-US" dirty="0" smtClean="0"/>
              <a:t>Microbiology:</a:t>
            </a:r>
            <a:br>
              <a:rPr lang="en-US" dirty="0" smtClean="0"/>
            </a:br>
            <a:r>
              <a:rPr lang="en-US" dirty="0" smtClean="0"/>
              <a:t>Method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82700"/>
            <a:ext cx="6383866" cy="5575299"/>
          </a:xfrm>
        </p:spPr>
        <p:txBody>
          <a:bodyPr>
            <a:normAutofit/>
          </a:bodyPr>
          <a:lstStyle/>
          <a:p>
            <a:r>
              <a:rPr lang="en-US" dirty="0" smtClean="0"/>
              <a:t>Validate 3 </a:t>
            </a:r>
            <a:r>
              <a:rPr lang="en-US" i="1" dirty="0"/>
              <a:t>Campylobacter </a:t>
            </a:r>
            <a:r>
              <a:rPr lang="en-US" dirty="0" smtClean="0"/>
              <a:t>species detection on the BAX (PCR Detector)</a:t>
            </a:r>
            <a:endParaRPr lang="en-US" dirty="0"/>
          </a:p>
          <a:p>
            <a:pPr lvl="1"/>
            <a:r>
              <a:rPr lang="en-US" dirty="0" smtClean="0"/>
              <a:t>Four</a:t>
            </a:r>
            <a:r>
              <a:rPr lang="en-US" dirty="0" smtClean="0"/>
              <a:t> </a:t>
            </a:r>
            <a:r>
              <a:rPr lang="en-US" dirty="0"/>
              <a:t>25 mL milk samples </a:t>
            </a:r>
            <a:r>
              <a:rPr lang="en-US" dirty="0" smtClean="0"/>
              <a:t>were set </a:t>
            </a:r>
            <a:r>
              <a:rPr lang="en-US" dirty="0"/>
              <a:t>up using the same milk sample. </a:t>
            </a:r>
            <a:endParaRPr lang="en-US" dirty="0" smtClean="0"/>
          </a:p>
          <a:p>
            <a:pPr lvl="1"/>
            <a:r>
              <a:rPr lang="en-US" dirty="0" smtClean="0"/>
              <a:t>One was blank matrix, </a:t>
            </a:r>
            <a:r>
              <a:rPr lang="en-US" dirty="0"/>
              <a:t>and the other 3 </a:t>
            </a:r>
            <a:r>
              <a:rPr lang="en-US" dirty="0" smtClean="0"/>
              <a:t>were inoculated </a:t>
            </a:r>
            <a:r>
              <a:rPr lang="en-US" dirty="0"/>
              <a:t>with a different </a:t>
            </a:r>
            <a:r>
              <a:rPr lang="en-US" i="1" dirty="0"/>
              <a:t>Campylobacter </a:t>
            </a:r>
            <a:r>
              <a:rPr lang="en-US" dirty="0"/>
              <a:t>control at a reasonable challenge level. </a:t>
            </a:r>
            <a:endParaRPr lang="en-US" dirty="0" smtClean="0"/>
          </a:p>
          <a:p>
            <a:pPr lvl="1"/>
            <a:r>
              <a:rPr lang="en-US" dirty="0" smtClean="0"/>
              <a:t>Samples </a:t>
            </a:r>
            <a:r>
              <a:rPr lang="en-US" dirty="0"/>
              <a:t>will be enriched and incubated as per MICRO-MTH-321, including standard cultural controls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Samples </a:t>
            </a:r>
            <a:r>
              <a:rPr lang="en-US" dirty="0"/>
              <a:t>will be extracted and run on the BAX, and plated to demonstrate recoverability.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025699"/>
              </p:ext>
            </p:extLst>
          </p:nvPr>
        </p:nvGraphicFramePr>
        <p:xfrm>
          <a:off x="7150100" y="1409700"/>
          <a:ext cx="1651000" cy="31763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51000"/>
              </a:tblGrid>
              <a:tr h="46366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Sample Names/</a:t>
                      </a:r>
                    </a:p>
                    <a:p>
                      <a:r>
                        <a:rPr lang="en-US" sz="1200" dirty="0" smtClean="0"/>
                        <a:t>Species</a:t>
                      </a:r>
                      <a:r>
                        <a:rPr lang="en-US" sz="1200" baseline="0" dirty="0" smtClean="0"/>
                        <a:t> of Campy:</a:t>
                      </a:r>
                      <a:endParaRPr lang="en-US" sz="1200" dirty="0"/>
                    </a:p>
                  </a:txBody>
                  <a:tcPr/>
                </a:tc>
              </a:tr>
              <a:tr h="6545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M-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Uninoc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uninoculated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472413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M-CJ – 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jejuni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spike</a:t>
                      </a:r>
                      <a:endParaRPr lang="en-US" sz="1400" dirty="0"/>
                    </a:p>
                  </a:txBody>
                  <a:tcPr/>
                </a:tc>
              </a:tr>
              <a:tr h="6545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M-CC – 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coli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spike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6545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M-CL – 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lari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spike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339254"/>
              </p:ext>
            </p:extLst>
          </p:nvPr>
        </p:nvGraphicFramePr>
        <p:xfrm>
          <a:off x="9058102" y="1583266"/>
          <a:ext cx="1816100" cy="25369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16100"/>
              </a:tblGrid>
              <a:tr h="49123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Levels:</a:t>
                      </a:r>
                      <a:endParaRPr lang="en-US" dirty="0"/>
                    </a:p>
                  </a:txBody>
                  <a:tcPr/>
                </a:tc>
              </a:tr>
              <a:tr h="49123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CJ – 1.7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/mL</a:t>
                      </a:r>
                      <a:endParaRPr lang="en-US" dirty="0"/>
                    </a:p>
                  </a:txBody>
                  <a:tcPr/>
                </a:tc>
              </a:tr>
              <a:tr h="5713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 – 0.3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/mL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5713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 – 1.2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/mL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0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4700"/>
          </a:xfrm>
        </p:spPr>
        <p:txBody>
          <a:bodyPr/>
          <a:lstStyle/>
          <a:p>
            <a:r>
              <a:rPr lang="en-US" dirty="0" smtClean="0"/>
              <a:t>Pesticide Data Program (PDP):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4301"/>
            <a:ext cx="8596668" cy="4657062"/>
          </a:xfrm>
        </p:spPr>
        <p:txBody>
          <a:bodyPr/>
          <a:lstStyle/>
          <a:p>
            <a:r>
              <a:rPr lang="en-US" dirty="0" smtClean="0"/>
              <a:t>Completion of 1 proficiency test per year</a:t>
            </a:r>
          </a:p>
          <a:p>
            <a:r>
              <a:rPr lang="en-US" dirty="0" smtClean="0"/>
              <a:t>With </a:t>
            </a:r>
            <a:r>
              <a:rPr lang="en-US" dirty="0" smtClean="0"/>
              <a:t>every run there are: (USDA Mandated)</a:t>
            </a:r>
          </a:p>
          <a:p>
            <a:pPr lvl="1"/>
            <a:r>
              <a:rPr lang="en-US" dirty="0" smtClean="0"/>
              <a:t>Process Controls (Surrogate)</a:t>
            </a:r>
          </a:p>
          <a:p>
            <a:pPr lvl="1"/>
            <a:r>
              <a:rPr lang="en-US" dirty="0" smtClean="0"/>
              <a:t>Matrix Blanks</a:t>
            </a:r>
          </a:p>
          <a:p>
            <a:pPr lvl="1"/>
            <a:r>
              <a:rPr lang="en-US" dirty="0" smtClean="0"/>
              <a:t>Reagent Blanks</a:t>
            </a:r>
          </a:p>
          <a:p>
            <a:pPr lvl="1"/>
            <a:r>
              <a:rPr lang="en-US" dirty="0" smtClean="0"/>
              <a:t>Fortification Samples</a:t>
            </a:r>
          </a:p>
          <a:p>
            <a:pPr lvl="1"/>
            <a:endParaRPr lang="en-US" dirty="0"/>
          </a:p>
          <a:p>
            <a:r>
              <a:rPr lang="en-US" dirty="0" smtClean="0"/>
              <a:t>Above and beyond the USDA Mandates:</a:t>
            </a:r>
          </a:p>
          <a:p>
            <a:pPr lvl="1"/>
            <a:r>
              <a:rPr lang="en-US" dirty="0" smtClean="0"/>
              <a:t>Spike with all compounds </a:t>
            </a:r>
            <a:r>
              <a:rPr lang="en-US" dirty="0" smtClean="0"/>
              <a:t>(~200</a:t>
            </a:r>
            <a:r>
              <a:rPr lang="en-US" dirty="0" smtClean="0"/>
              <a:t>) with each sample set </a:t>
            </a:r>
            <a:r>
              <a:rPr lang="en-US" dirty="0" smtClean="0"/>
              <a:t>(&lt;25 </a:t>
            </a:r>
            <a:r>
              <a:rPr lang="en-US" dirty="0" smtClean="0"/>
              <a:t>samples)</a:t>
            </a:r>
          </a:p>
          <a:p>
            <a:pPr lvl="1"/>
            <a:r>
              <a:rPr lang="en-US" dirty="0"/>
              <a:t>Full set of Calibration Standards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2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en-US" dirty="0" smtClean="0"/>
              <a:t>Pesticide Data Program (PDP):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82701"/>
            <a:ext cx="3983566" cy="4758662"/>
          </a:xfrm>
        </p:spPr>
        <p:txBody>
          <a:bodyPr/>
          <a:lstStyle/>
          <a:p>
            <a:pPr lvl="1"/>
            <a:r>
              <a:rPr lang="en-US" dirty="0" smtClean="0"/>
              <a:t>PDP </a:t>
            </a:r>
            <a:r>
              <a:rPr lang="en-US" dirty="0"/>
              <a:t>analysts are sent to outside training when relevant. Most recently </a:t>
            </a:r>
            <a:r>
              <a:rPr lang="en-US" dirty="0" smtClean="0"/>
              <a:t>a number of PDP analysts were sent to </a:t>
            </a:r>
            <a:r>
              <a:rPr lang="en-US" dirty="0" err="1" smtClean="0"/>
              <a:t>PittCon</a:t>
            </a:r>
            <a:r>
              <a:rPr lang="en-US" dirty="0" smtClean="0"/>
              <a:t> to attend chromatography and mass spectroscopy courses.</a:t>
            </a:r>
            <a:endParaRPr lang="en-US" dirty="0"/>
          </a:p>
          <a:p>
            <a:pPr lvl="1"/>
            <a:r>
              <a:rPr lang="en-US" dirty="0"/>
              <a:t>In-house training </a:t>
            </a:r>
          </a:p>
          <a:p>
            <a:pPr lvl="2"/>
            <a:r>
              <a:rPr lang="en-US" dirty="0"/>
              <a:t>Training Check lists are used </a:t>
            </a:r>
          </a:p>
          <a:p>
            <a:pPr lvl="2"/>
            <a:r>
              <a:rPr lang="en-US" dirty="0" smtClean="0"/>
              <a:t>Training is done concurrently with sample preparation</a:t>
            </a:r>
            <a:endParaRPr lang="en-US" dirty="0"/>
          </a:p>
          <a:p>
            <a:pPr lvl="2"/>
            <a:r>
              <a:rPr lang="en-US" dirty="0"/>
              <a:t>Passing proficiency test results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694" y="88900"/>
            <a:ext cx="5049906" cy="65586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88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300"/>
          </a:xfrm>
        </p:spPr>
        <p:txBody>
          <a:bodyPr/>
          <a:lstStyle/>
          <a:p>
            <a:r>
              <a:rPr lang="en-US" dirty="0" smtClean="0"/>
              <a:t>Chemistry: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8901"/>
            <a:ext cx="8596668" cy="4682462"/>
          </a:xfrm>
        </p:spPr>
        <p:txBody>
          <a:bodyPr>
            <a:normAutofit/>
          </a:bodyPr>
          <a:lstStyle/>
          <a:p>
            <a:r>
              <a:rPr lang="en-US" dirty="0" smtClean="0"/>
              <a:t>Similar to PDP</a:t>
            </a:r>
          </a:p>
          <a:p>
            <a:pPr lvl="1"/>
            <a:r>
              <a:rPr lang="en-US" dirty="0" smtClean="0"/>
              <a:t>Reagent Blanks</a:t>
            </a:r>
          </a:p>
          <a:p>
            <a:pPr lvl="1"/>
            <a:r>
              <a:rPr lang="en-US" dirty="0" smtClean="0"/>
              <a:t>Matrix Blanks</a:t>
            </a:r>
          </a:p>
          <a:p>
            <a:pPr lvl="1"/>
            <a:r>
              <a:rPr lang="en-US" dirty="0" smtClean="0"/>
              <a:t>Fortification Samples</a:t>
            </a:r>
          </a:p>
          <a:p>
            <a:pPr lvl="1"/>
            <a:r>
              <a:rPr lang="en-US" dirty="0" smtClean="0"/>
              <a:t>Standard Curve is generated for all </a:t>
            </a:r>
            <a:r>
              <a:rPr lang="en-US" dirty="0" smtClean="0"/>
              <a:t>quantitative analyses</a:t>
            </a:r>
            <a:endParaRPr lang="en-US" dirty="0" smtClean="0"/>
          </a:p>
          <a:p>
            <a:pPr lvl="1"/>
            <a:r>
              <a:rPr lang="en-US" dirty="0" smtClean="0"/>
              <a:t>Standards purchased from a Guide 34 Accredited Establishment (when possible)</a:t>
            </a:r>
          </a:p>
          <a:p>
            <a:pPr lvl="1"/>
            <a:r>
              <a:rPr lang="en-US" dirty="0" smtClean="0"/>
              <a:t>Participate in ~40 proficiency tests a year</a:t>
            </a:r>
          </a:p>
          <a:p>
            <a:r>
              <a:rPr lang="en-US" dirty="0" smtClean="0"/>
              <a:t>Chemistry Specific Quality Measures</a:t>
            </a:r>
          </a:p>
          <a:p>
            <a:pPr lvl="1"/>
            <a:r>
              <a:rPr lang="en-US" dirty="0" smtClean="0"/>
              <a:t>Reference Materials (when possible)</a:t>
            </a:r>
          </a:p>
          <a:p>
            <a:pPr lvl="1"/>
            <a:r>
              <a:rPr lang="en-US" dirty="0" smtClean="0"/>
              <a:t>Quality Control (QC) Samples (when possible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When a QC or reference material not available a duplicate analysis is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0400"/>
          </a:xfrm>
        </p:spPr>
        <p:txBody>
          <a:bodyPr/>
          <a:lstStyle/>
          <a:p>
            <a:r>
              <a:rPr lang="en-US" dirty="0" smtClean="0"/>
              <a:t>Chemistry Training: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1"/>
            <a:ext cx="4313766" cy="4771362"/>
          </a:xfrm>
        </p:spPr>
        <p:txBody>
          <a:bodyPr/>
          <a:lstStyle/>
          <a:p>
            <a:pPr lvl="1"/>
            <a:r>
              <a:rPr lang="en-US" dirty="0" smtClean="0"/>
              <a:t>Chemists are </a:t>
            </a:r>
            <a:r>
              <a:rPr lang="en-US" dirty="0"/>
              <a:t>sent to outside training when relevant. Most recently a number of </a:t>
            </a:r>
            <a:r>
              <a:rPr lang="en-US" dirty="0" smtClean="0"/>
              <a:t>Chemists were </a:t>
            </a:r>
            <a:r>
              <a:rPr lang="en-US" dirty="0"/>
              <a:t>sent to </a:t>
            </a:r>
            <a:r>
              <a:rPr lang="en-US" dirty="0" err="1"/>
              <a:t>PittCon</a:t>
            </a:r>
            <a:r>
              <a:rPr lang="en-US" dirty="0"/>
              <a:t> to attend chromatography and mass spectroscopy courses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Training is periodically brought in house for Chemists as well. The most recent training was provided by the Waters Corporation. </a:t>
            </a:r>
            <a:endParaRPr lang="en-US" dirty="0"/>
          </a:p>
          <a:p>
            <a:pPr lvl="1"/>
            <a:r>
              <a:rPr lang="en-US" dirty="0"/>
              <a:t>In-house training </a:t>
            </a:r>
          </a:p>
          <a:p>
            <a:pPr lvl="2"/>
            <a:r>
              <a:rPr lang="en-US" dirty="0"/>
              <a:t>Training Check lists are used </a:t>
            </a:r>
          </a:p>
          <a:p>
            <a:pPr lvl="2"/>
            <a:r>
              <a:rPr lang="en-US" dirty="0"/>
              <a:t>Training is done concurrently with sample preparation</a:t>
            </a:r>
          </a:p>
          <a:p>
            <a:pPr lvl="2"/>
            <a:r>
              <a:rPr lang="en-US" dirty="0"/>
              <a:t>Passing proficiency test results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267" y="135466"/>
            <a:ext cx="5765415" cy="65701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484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6600"/>
          </a:xfrm>
        </p:spPr>
        <p:txBody>
          <a:bodyPr/>
          <a:lstStyle/>
          <a:p>
            <a:r>
              <a:rPr lang="en-US" dirty="0" smtClean="0"/>
              <a:t>Chemistry and PDP Method Validation: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57301"/>
            <a:ext cx="5240866" cy="723899"/>
          </a:xfrm>
        </p:spPr>
        <p:txBody>
          <a:bodyPr>
            <a:normAutofit/>
          </a:bodyPr>
          <a:lstStyle/>
          <a:p>
            <a:pPr algn="ctr"/>
            <a:r>
              <a:rPr lang="en-US" sz="1600" dirty="0" smtClean="0"/>
              <a:t>Amantadine in Chicken Jerky Dog Treats</a:t>
            </a:r>
          </a:p>
          <a:p>
            <a:pPr algn="ctr"/>
            <a:r>
              <a:rPr lang="en-US" sz="1600" dirty="0" smtClean="0"/>
              <a:t>Infant Formula Commodity Validation</a:t>
            </a:r>
          </a:p>
          <a:p>
            <a:pPr algn="ctr"/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817944"/>
              </p:ext>
            </p:extLst>
          </p:nvPr>
        </p:nvGraphicFramePr>
        <p:xfrm>
          <a:off x="2514598" y="2201334"/>
          <a:ext cx="3632201" cy="435186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632201"/>
              </a:tblGrid>
              <a:tr h="435186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Validation: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 Clean Matrix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 Limit of Detection (LOD) Spiked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Samples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Limit of Detection (LOQ) Spiked Samples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3 x5 LOQ Spiked Samples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3 x10 LOQ Spiked Samples 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34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8286"/>
          </a:xfrm>
        </p:spPr>
        <p:txBody>
          <a:bodyPr/>
          <a:lstStyle/>
          <a:p>
            <a:r>
              <a:rPr lang="en-US" dirty="0" smtClean="0"/>
              <a:t>In Closing: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3029"/>
            <a:ext cx="8596668" cy="4488333"/>
          </a:xfrm>
        </p:spPr>
        <p:txBody>
          <a:bodyPr/>
          <a:lstStyle/>
          <a:p>
            <a:r>
              <a:rPr lang="en-US" dirty="0" smtClean="0"/>
              <a:t>Management System</a:t>
            </a:r>
          </a:p>
          <a:p>
            <a:r>
              <a:rPr lang="en-US" dirty="0" smtClean="0"/>
              <a:t>Training</a:t>
            </a:r>
          </a:p>
          <a:p>
            <a:r>
              <a:rPr lang="en-US" dirty="0" smtClean="0"/>
              <a:t>System Checks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5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4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Located in Albany, New York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hdrinc.com/sites/all/files/content/projects/images/6098-metrology-and-food-laboratory-752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4" b="1645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5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Laboratory Background: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432077"/>
              </p:ext>
            </p:extLst>
          </p:nvPr>
        </p:nvGraphicFramePr>
        <p:xfrm>
          <a:off x="677861" y="2082800"/>
          <a:ext cx="10256838" cy="3059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473"/>
                <a:gridCol w="1709473"/>
                <a:gridCol w="1709473"/>
                <a:gridCol w="1889920"/>
                <a:gridCol w="1587500"/>
                <a:gridCol w="1650999"/>
              </a:tblGrid>
              <a:tr h="655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Samples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# Recalls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</a:t>
                      </a:r>
                      <a:r>
                        <a:rPr lang="en-US" baseline="0" dirty="0" smtClean="0"/>
                        <a:t>s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III</a:t>
                      </a:r>
                      <a:endParaRPr lang="en-US" dirty="0"/>
                    </a:p>
                  </a:txBody>
                  <a:tcPr/>
                </a:tc>
              </a:tr>
              <a:tr h="3795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23,268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 </a:t>
                      </a:r>
                      <a:r>
                        <a:rPr lang="en-US" sz="1400" dirty="0" smtClean="0"/>
                        <a:t>Imported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176 </a:t>
                      </a:r>
                      <a:r>
                        <a:rPr lang="en-US" sz="1400" dirty="0" smtClean="0"/>
                        <a:t>Imported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 </a:t>
                      </a:r>
                      <a:r>
                        <a:rPr lang="en-US" sz="1400" dirty="0" smtClean="0"/>
                        <a:t>Imported</a:t>
                      </a:r>
                      <a:endParaRPr lang="en-US" sz="1400" dirty="0"/>
                    </a:p>
                  </a:txBody>
                  <a:tcPr/>
                </a:tc>
              </a:tr>
              <a:tr h="37950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400" dirty="0" smtClean="0"/>
                        <a:t>Domestic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400" dirty="0" smtClean="0"/>
                        <a:t>Domestic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400" dirty="0" smtClean="0"/>
                        <a:t>Domestic</a:t>
                      </a:r>
                      <a:endParaRPr lang="en-US" sz="1400" dirty="0"/>
                    </a:p>
                  </a:txBody>
                  <a:tcPr/>
                </a:tc>
              </a:tr>
              <a:tr h="3795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16,312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 </a:t>
                      </a:r>
                      <a:r>
                        <a:rPr lang="en-US" sz="1400" dirty="0" smtClean="0"/>
                        <a:t>Imported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161 </a:t>
                      </a:r>
                      <a:r>
                        <a:rPr lang="en-US" sz="1400" dirty="0" smtClean="0"/>
                        <a:t>Imported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24 </a:t>
                      </a:r>
                      <a:r>
                        <a:rPr lang="en-US" sz="1400" dirty="0" smtClean="0"/>
                        <a:t>Imported</a:t>
                      </a:r>
                      <a:endParaRPr lang="en-US" dirty="0"/>
                    </a:p>
                  </a:txBody>
                  <a:tcPr/>
                </a:tc>
              </a:tr>
              <a:tr h="37950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</a:t>
                      </a:r>
                      <a:r>
                        <a:rPr lang="en-US" sz="1400" dirty="0" smtClean="0"/>
                        <a:t>Domestic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51 </a:t>
                      </a:r>
                      <a:r>
                        <a:rPr lang="en-US" sz="1400" dirty="0" smtClean="0"/>
                        <a:t>Domestic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10 </a:t>
                      </a:r>
                      <a:r>
                        <a:rPr lang="en-US" sz="1400" dirty="0" smtClean="0"/>
                        <a:t>Domestic</a:t>
                      </a:r>
                      <a:endParaRPr lang="en-US" dirty="0"/>
                    </a:p>
                  </a:txBody>
                  <a:tcPr/>
                </a:tc>
              </a:tr>
              <a:tr h="5066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400" dirty="0" smtClean="0"/>
                        <a:t>(to</a:t>
                      </a:r>
                      <a:r>
                        <a:rPr lang="en-US" sz="1400" baseline="0" dirty="0" smtClean="0"/>
                        <a:t> date)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7,903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r>
                        <a:rPr lang="en-US" sz="1400" dirty="0" smtClean="0"/>
                        <a:t> Imported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</a:t>
                      </a:r>
                      <a:r>
                        <a:rPr lang="en-US" sz="1400" dirty="0" smtClean="0"/>
                        <a:t> Imported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</a:t>
                      </a:r>
                      <a:r>
                        <a:rPr lang="en-US" sz="1600" dirty="0" smtClean="0"/>
                        <a:t>12</a:t>
                      </a:r>
                      <a:r>
                        <a:rPr lang="en-US" sz="1400" dirty="0" smtClean="0"/>
                        <a:t> Imported</a:t>
                      </a:r>
                      <a:endParaRPr lang="en-US" sz="1400" dirty="0"/>
                    </a:p>
                  </a:txBody>
                  <a:tcPr/>
                </a:tc>
              </a:tr>
              <a:tr h="37950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 </a:t>
                      </a:r>
                      <a:r>
                        <a:rPr lang="en-US" sz="1400" dirty="0" smtClean="0"/>
                        <a:t>Domestic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400" dirty="0" smtClean="0"/>
                        <a:t>Domestic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r>
                        <a:rPr lang="en-US" sz="1400" dirty="0" smtClean="0"/>
                        <a:t>  Domestic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48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is our Quality Ensured?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0" b="9560"/>
          <a:stretch>
            <a:fillRect/>
          </a:stretch>
        </p:blipFill>
        <p:spPr>
          <a:xfrm>
            <a:off x="677334" y="609600"/>
            <a:ext cx="8596668" cy="3937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Management System: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95401"/>
            <a:ext cx="8596668" cy="4745962"/>
          </a:xfrm>
        </p:spPr>
        <p:txBody>
          <a:bodyPr/>
          <a:lstStyle/>
          <a:p>
            <a:r>
              <a:rPr lang="en-US" dirty="0" smtClean="0"/>
              <a:t>ISO 17025 Accredited </a:t>
            </a:r>
          </a:p>
          <a:p>
            <a:pPr lvl="1"/>
            <a:r>
              <a:rPr lang="en-US" sz="2000" dirty="0" smtClean="0"/>
              <a:t>Document Control </a:t>
            </a:r>
          </a:p>
          <a:p>
            <a:pPr lvl="2"/>
            <a:r>
              <a:rPr lang="en-US" sz="1800" dirty="0" smtClean="0"/>
              <a:t>Methods</a:t>
            </a:r>
          </a:p>
          <a:p>
            <a:pPr lvl="3"/>
            <a:r>
              <a:rPr lang="en-US" sz="1600" dirty="0" smtClean="0"/>
              <a:t>All Methods are revision controlled and distributed</a:t>
            </a:r>
          </a:p>
          <a:p>
            <a:pPr lvl="2"/>
            <a:r>
              <a:rPr lang="en-US" sz="1800" dirty="0" smtClean="0"/>
              <a:t>Work Instructions</a:t>
            </a:r>
          </a:p>
          <a:p>
            <a:pPr lvl="3"/>
            <a:r>
              <a:rPr lang="en-US" sz="1600" dirty="0" smtClean="0"/>
              <a:t>Revision controlled and distributed</a:t>
            </a:r>
          </a:p>
          <a:p>
            <a:pPr lvl="3"/>
            <a:r>
              <a:rPr lang="en-US" sz="1600" dirty="0" smtClean="0"/>
              <a:t>Written in addition to and </a:t>
            </a:r>
            <a:r>
              <a:rPr lang="en-US" sz="1600" dirty="0" smtClean="0"/>
              <a:t> to enhance </a:t>
            </a:r>
            <a:r>
              <a:rPr lang="en-US" sz="1600" dirty="0" smtClean="0"/>
              <a:t>methods</a:t>
            </a:r>
          </a:p>
          <a:p>
            <a:pPr lvl="2"/>
            <a:r>
              <a:rPr lang="en-US" sz="1800" dirty="0" smtClean="0"/>
              <a:t>Forms</a:t>
            </a:r>
          </a:p>
          <a:p>
            <a:pPr lvl="3"/>
            <a:r>
              <a:rPr lang="en-US" sz="1600" dirty="0" smtClean="0"/>
              <a:t>Revision controlled and made available at all times to analysts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26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Management System: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819" y="1179287"/>
            <a:ext cx="3357637" cy="3537856"/>
          </a:xfrm>
        </p:spPr>
        <p:txBody>
          <a:bodyPr/>
          <a:lstStyle/>
          <a:p>
            <a:r>
              <a:rPr lang="en-US" sz="1600" dirty="0" smtClean="0"/>
              <a:t>Control of Records</a:t>
            </a:r>
          </a:p>
          <a:p>
            <a:pPr lvl="1"/>
            <a:r>
              <a:rPr lang="en-US" sz="1800" dirty="0" smtClean="0"/>
              <a:t>Records include but are not limited to:</a:t>
            </a:r>
          </a:p>
          <a:p>
            <a:pPr lvl="2"/>
            <a:r>
              <a:rPr lang="en-US" sz="1600" dirty="0" smtClean="0"/>
              <a:t>Bench Worksheets</a:t>
            </a:r>
          </a:p>
          <a:p>
            <a:pPr lvl="2"/>
            <a:r>
              <a:rPr lang="en-US" sz="1600" dirty="0" smtClean="0"/>
              <a:t>Instrument Data</a:t>
            </a:r>
          </a:p>
          <a:p>
            <a:pPr lvl="2"/>
            <a:r>
              <a:rPr lang="en-US" sz="1600" dirty="0" smtClean="0"/>
              <a:t>Worksheets</a:t>
            </a:r>
          </a:p>
          <a:p>
            <a:pPr lvl="2"/>
            <a:r>
              <a:rPr lang="en-US" sz="1600" dirty="0" smtClean="0"/>
              <a:t>Personal Laboratory Notebooks</a:t>
            </a:r>
          </a:p>
          <a:p>
            <a:pPr lvl="2"/>
            <a:r>
              <a:rPr lang="en-US" sz="1600" dirty="0" smtClean="0"/>
              <a:t>Databases</a:t>
            </a:r>
          </a:p>
          <a:p>
            <a:pPr lvl="2"/>
            <a:r>
              <a:rPr lang="en-US" sz="1600" dirty="0" smtClean="0"/>
              <a:t>Sample information</a:t>
            </a:r>
          </a:p>
          <a:p>
            <a:pPr lvl="2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247" y="1295400"/>
            <a:ext cx="4238172" cy="53956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81" y="1295400"/>
            <a:ext cx="3669790" cy="53956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275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Management System: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95401"/>
            <a:ext cx="8596668" cy="4745962"/>
          </a:xfrm>
        </p:spPr>
        <p:txBody>
          <a:bodyPr/>
          <a:lstStyle/>
          <a:p>
            <a:r>
              <a:rPr lang="en-US" dirty="0"/>
              <a:t>Internal Audits</a:t>
            </a:r>
          </a:p>
          <a:p>
            <a:pPr lvl="1"/>
            <a:r>
              <a:rPr lang="en-US" dirty="0"/>
              <a:t>Each member of the Quality Assurance Unit (QAU) receives training to become an auditor</a:t>
            </a:r>
          </a:p>
          <a:p>
            <a:pPr lvl="1"/>
            <a:r>
              <a:rPr lang="en-US" dirty="0"/>
              <a:t>Each General Lab Procedure, SOP (Instrument and Method), Standard Instruction and Corrective action are audited on a 2 year cycle. </a:t>
            </a:r>
          </a:p>
          <a:p>
            <a:pPr lvl="2"/>
            <a:r>
              <a:rPr lang="en-US" dirty="0"/>
              <a:t>By auditing each of the above the QAU have an opportunity to ensure that the method is current and being followed correctly. </a:t>
            </a:r>
            <a:endParaRPr lang="en-US" dirty="0" smtClean="0"/>
          </a:p>
          <a:p>
            <a:r>
              <a:rPr lang="en-US" dirty="0" smtClean="0"/>
              <a:t>External Audits</a:t>
            </a:r>
          </a:p>
          <a:p>
            <a:pPr lvl="1"/>
            <a:r>
              <a:rPr lang="en-US" dirty="0" smtClean="0"/>
              <a:t>Every 2 years A2LA audits the laboratory</a:t>
            </a:r>
          </a:p>
          <a:p>
            <a:pPr lvl="2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00" y="3420126"/>
            <a:ext cx="38862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6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5067"/>
          </a:xfrm>
        </p:spPr>
        <p:txBody>
          <a:bodyPr/>
          <a:lstStyle/>
          <a:p>
            <a:r>
              <a:rPr lang="en-US" dirty="0" smtClean="0"/>
              <a:t>Management System: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4667"/>
            <a:ext cx="8596668" cy="4686695"/>
          </a:xfrm>
        </p:spPr>
        <p:txBody>
          <a:bodyPr/>
          <a:lstStyle/>
          <a:p>
            <a:r>
              <a:rPr lang="en-US" dirty="0" smtClean="0"/>
              <a:t>Corrective Actions</a:t>
            </a:r>
          </a:p>
          <a:p>
            <a:pPr lvl="1"/>
            <a:r>
              <a:rPr lang="en-US" dirty="0" smtClean="0"/>
              <a:t>Audits</a:t>
            </a:r>
          </a:p>
          <a:p>
            <a:pPr lvl="1"/>
            <a:r>
              <a:rPr lang="en-US" dirty="0" smtClean="0"/>
              <a:t>Proficiency test failures</a:t>
            </a:r>
          </a:p>
          <a:p>
            <a:pPr lvl="1"/>
            <a:r>
              <a:rPr lang="en-US" dirty="0" smtClean="0"/>
              <a:t>Control chart data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7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1202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Management System: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95401"/>
            <a:ext cx="8596668" cy="4745962"/>
          </a:xfrm>
        </p:spPr>
        <p:txBody>
          <a:bodyPr/>
          <a:lstStyle/>
          <a:p>
            <a:r>
              <a:rPr lang="en-US" dirty="0" smtClean="0"/>
              <a:t>Equipment</a:t>
            </a:r>
          </a:p>
          <a:p>
            <a:pPr lvl="1"/>
            <a:r>
              <a:rPr lang="en-US" dirty="0" smtClean="0"/>
              <a:t>All fridges, freezers, autoclaves, incubators, and ovens are around the clock </a:t>
            </a:r>
            <a:r>
              <a:rPr lang="en-US" dirty="0" smtClean="0"/>
              <a:t>monitored </a:t>
            </a:r>
            <a:r>
              <a:rPr lang="en-US" dirty="0" smtClean="0"/>
              <a:t>using a temperature monitoring program </a:t>
            </a:r>
            <a:r>
              <a:rPr lang="en-US" dirty="0" err="1" smtClean="0"/>
              <a:t>Tempsys</a:t>
            </a:r>
            <a:r>
              <a:rPr lang="en-US" dirty="0" smtClean="0"/>
              <a:t> by Checkpoint</a:t>
            </a:r>
            <a:endParaRPr lang="en-US" dirty="0"/>
          </a:p>
          <a:p>
            <a:pPr lvl="1"/>
            <a:r>
              <a:rPr lang="en-US" dirty="0" smtClean="0"/>
              <a:t>All instruments are maintained in house with </a:t>
            </a:r>
            <a:r>
              <a:rPr lang="en-US" dirty="0" smtClean="0"/>
              <a:t>regular </a:t>
            </a:r>
            <a:r>
              <a:rPr lang="en-US" dirty="0" smtClean="0"/>
              <a:t>maintenance as well as a scheduled preventative maintenance performed by the manufacturer </a:t>
            </a:r>
          </a:p>
          <a:p>
            <a:pPr lvl="1"/>
            <a:r>
              <a:rPr lang="en-US" dirty="0" smtClean="0"/>
              <a:t>All pipettes are calibrated every 6 months using an </a:t>
            </a:r>
            <a:r>
              <a:rPr lang="en-US" dirty="0" err="1" smtClean="0"/>
              <a:t>Artel</a:t>
            </a:r>
            <a:r>
              <a:rPr lang="en-US" dirty="0" smtClean="0"/>
              <a:t> System </a:t>
            </a:r>
          </a:p>
          <a:p>
            <a:pPr lvl="1"/>
            <a:r>
              <a:rPr lang="en-US" dirty="0" smtClean="0"/>
              <a:t>Every critical balance is internally calibrated every day and documented by Lab X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23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1353</TotalTime>
  <Words>883</Words>
  <Application>Microsoft Office PowerPoint</Application>
  <PresentationFormat>Widescreen</PresentationFormat>
  <Paragraphs>155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Facet</vt:lpstr>
      <vt:lpstr>Quality Laboratory Results </vt:lpstr>
      <vt:lpstr>Located in Albany, New York </vt:lpstr>
      <vt:lpstr>Food Laboratory Background:</vt:lpstr>
      <vt:lpstr>How is our Quality Ensured?</vt:lpstr>
      <vt:lpstr>Management System: </vt:lpstr>
      <vt:lpstr>Management System: </vt:lpstr>
      <vt:lpstr>Management System: </vt:lpstr>
      <vt:lpstr>Management System:</vt:lpstr>
      <vt:lpstr>Management System:</vt:lpstr>
      <vt:lpstr>Microbiology:</vt:lpstr>
      <vt:lpstr>Microbiology:</vt:lpstr>
      <vt:lpstr>Microbiology: Method Validation</vt:lpstr>
      <vt:lpstr>Pesticide Data Program (PDP):</vt:lpstr>
      <vt:lpstr>Pesticide Data Program (PDP):</vt:lpstr>
      <vt:lpstr>Chemistry:</vt:lpstr>
      <vt:lpstr>Chemistry Training:</vt:lpstr>
      <vt:lpstr>Chemistry and PDP Method Validation:</vt:lpstr>
      <vt:lpstr>In Closing: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Laboratory Results</dc:title>
  <dc:creator>Kristen Craig</dc:creator>
  <cp:lastModifiedBy>Kristen Craig</cp:lastModifiedBy>
  <cp:revision>44</cp:revision>
  <dcterms:created xsi:type="dcterms:W3CDTF">2014-06-10T14:52:00Z</dcterms:created>
  <dcterms:modified xsi:type="dcterms:W3CDTF">2014-06-16T20:19:32Z</dcterms:modified>
</cp:coreProperties>
</file>