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5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BB49-DDD8-4DF7-9545-0E225F3D0906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54C8A-18F1-44DC-A6BA-4580DD7F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A740050-0588-4FDB-9723-5A250B6082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30003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18" y="3747542"/>
            <a:ext cx="6112565" cy="49389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FDA’s Retail Food Risk Factor Study indicates that despite significant progress over time in the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nine facility types studied, more improvement is necessary to reduce the risk of foodborne illness. 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Improvements are especially needed in the areas of personal hygiene, food holding times and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temperatures, and equipment sanitation.  FDA believes more can be done at the retail level to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prevent foodborne illness and will continue to partner with the retail food industry; state, local, and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tribal authorities; and other government agencies.  FDA will expand efforts in four key areas:</a:t>
            </a:r>
          </a:p>
          <a:p>
            <a:pPr marL="224325" indent="-224325"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  <a:p>
            <a:pPr marL="224325" indent="-224325">
              <a:spcBef>
                <a:spcPct val="0"/>
              </a:spcBef>
            </a:pPr>
            <a:r>
              <a:rPr lang="en-US" altLang="en-US" b="1" smtClean="0">
                <a:latin typeface="Arial" charset="0"/>
              </a:rPr>
              <a:t>Comments for Bullet 1</a:t>
            </a:r>
            <a:r>
              <a:rPr lang="en-US" altLang="en-US" smtClean="0">
                <a:latin typeface="Arial" charset="0"/>
              </a:rPr>
              <a:t> – Food safety is enhanced when managers assess their food safety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systems, implement appropriate procedures and training, and actively monitor compliance with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those systems to reduce risk in retail operations.  In order to broaden the use of these tools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throughout the industry, FDA will work with its partners to assess the effectiveness of various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managerial control strategies, identifying and sharing best practices, and verifying their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Implementation by food retail facilities.  FDA, working with the Conference for Food Protection,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will consider modifications to the FDA Food Code.</a:t>
            </a:r>
          </a:p>
          <a:p>
            <a:pPr marL="224325" indent="-224325"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  <a:p>
            <a:pPr marL="224325" indent="-224325">
              <a:spcBef>
                <a:spcPct val="0"/>
              </a:spcBef>
            </a:pPr>
            <a:r>
              <a:rPr lang="en-US" altLang="en-US" b="1" smtClean="0">
                <a:latin typeface="Arial" charset="0"/>
              </a:rPr>
              <a:t>Comments for Bullet 2</a:t>
            </a:r>
            <a:r>
              <a:rPr lang="en-US" altLang="en-US" smtClean="0">
                <a:latin typeface="Arial" charset="0"/>
              </a:rPr>
              <a:t> – Data from the last two collection periods (2003 and 2008) point to a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correlation between the presence of a certified food protection manager and better food safety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practices and behaviors.  FDA will work with its partners to develop and provide effective training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and certification for food handlers of various educational and cultural backgrounds.  FDA,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working with the Conference for Food Protection, will consider modifications to the Food Code in</a:t>
            </a:r>
          </a:p>
          <a:p>
            <a:pPr marL="224325" indent="-224325">
              <a:spcBef>
                <a:spcPct val="0"/>
              </a:spcBef>
            </a:pPr>
            <a:r>
              <a:rPr lang="en-US" altLang="en-US" smtClean="0">
                <a:latin typeface="Arial" charset="0"/>
              </a:rPr>
              <a:t>this area.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latin typeface="Arial" charset="0"/>
              </a:rPr>
              <a:t>Comments for Bullet 3 (slide is fairly self-explanatory).</a:t>
            </a:r>
            <a:r>
              <a:rPr lang="en-US" altLang="en-US" smtClean="0">
                <a:latin typeface="Arial" charset="0"/>
              </a:rPr>
              <a:t>  Widespread, uniform, and complete adoption of the FDA Food Code by state, local, and tribal authorities to ensure prevention-orientation, science-based food safety principles are implemented at the retail level.  The Food Code sets standards for management and personnel, food operations, equipment, and facilities.</a:t>
            </a:r>
          </a:p>
          <a:p>
            <a:endParaRPr lang="en-US" altLang="en-US" smtClean="0">
              <a:latin typeface="Arial" charset="0"/>
            </a:endParaRPr>
          </a:p>
          <a:p>
            <a:endParaRPr lang="en-US" altLang="en-US" smtClean="0">
              <a:latin typeface="Arial" charset="0"/>
            </a:endParaRPr>
          </a:p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u="sng" smtClean="0">
                <a:latin typeface="Arial" charset="0"/>
              </a:rPr>
              <a:t>Slide is self-explanatory</a:t>
            </a:r>
          </a:p>
          <a:p>
            <a:r>
              <a:rPr lang="en-US" altLang="en-US" smtClean="0">
                <a:latin typeface="Arial" charset="0"/>
              </a:rPr>
              <a:t>4) Widespread and uniform implementation of the FDA Voluntary National Retail Food Regulatory Program Standards at the state, local, and tribal level.</a:t>
            </a:r>
            <a:br>
              <a:rPr lang="en-US" altLang="en-US" smtClean="0">
                <a:latin typeface="Arial" charset="0"/>
              </a:rPr>
            </a:br>
            <a:endParaRPr lang="en-US" altLang="en-US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smtClean="0">
                <a:latin typeface="Arial" charset="0"/>
              </a:rPr>
              <a:t> Promote wider implementation by state, local, and tribal retail food protection  </a:t>
            </a:r>
            <a:br>
              <a:rPr lang="en-US" altLang="en-US" smtClean="0">
                <a:latin typeface="Arial" charset="0"/>
              </a:rPr>
            </a:br>
            <a:r>
              <a:rPr lang="en-US" altLang="en-US" smtClean="0">
                <a:latin typeface="Arial" charset="0"/>
              </a:rPr>
              <a:t>programs of the FDA Voluntary National Retail Food Regulatory Program </a:t>
            </a:r>
            <a:br>
              <a:rPr lang="en-US" altLang="en-US" smtClean="0">
                <a:latin typeface="Arial" charset="0"/>
              </a:rPr>
            </a:br>
            <a:r>
              <a:rPr lang="en-US" altLang="en-US" smtClean="0">
                <a:latin typeface="Arial" charset="0"/>
              </a:rPr>
              <a:t>Standards,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Arial" charset="0"/>
              </a:rPr>
              <a:t> Seek increased multi-year funding for the state, local, and tribal retail food protection programs as part of an integrated food safety system, and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Arial" charset="0"/>
              </a:rPr>
              <a:t> Develop programs to ensure universal participation by local regulators in consistent, high-quality training.</a:t>
            </a:r>
          </a:p>
          <a:p>
            <a:pPr>
              <a:buFontTx/>
              <a:buChar char="•"/>
            </a:pPr>
            <a:endParaRPr lang="en-US" altLang="en-US" smtClean="0">
              <a:latin typeface="Arial" charset="0"/>
            </a:endParaRPr>
          </a:p>
          <a:p>
            <a:endParaRPr lang="en-US" altLang="en-US" smtClean="0">
              <a:latin typeface="Arial" charset="0"/>
            </a:endParaRPr>
          </a:p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44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CB6CEB3-9AB9-4D9F-94A9-1345D9E08C3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9259-E17F-47C8-9F8E-B9BE0A7CA1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6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4B65-BD60-43A7-AD69-70844F0F85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9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0727-AAA9-4CBE-95D8-FEC29C4D69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0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5C41-2DC6-4C4F-A59B-0D5542B9DE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0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941638"/>
            <a:ext cx="4038600" cy="3763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41638"/>
            <a:ext cx="4038600" cy="3763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B340-F169-4D82-940B-0E9DF511D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6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ABE1E-BF8C-49A3-A8A4-C6D2447B58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5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F0CF-EBD1-4422-ACB4-6ECD009B2E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4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DF1E-18FF-4E81-9C97-366E3D03BF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8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CBB33-13CE-4079-BFBF-520E09B2EF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6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AB59-D158-43C4-AFBA-9DE1C0988E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0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E16-BEF8-4DE2-BD74-D4E993D933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6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068E1-B8B3-4881-B5CC-A02FF2933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2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795F4-704C-45E2-9239-E33EFA1EE1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DA_PPT1vF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7526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941638"/>
            <a:ext cx="822960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pitchFamily="51" charset="-5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2/11/14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itchFamily="51" charset="-5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tx1"/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7003D-E4F5-4670-8B70-DE775CDD0A5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3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MS PGothic" pitchFamily="34" charset="-128"/>
          <a:cs typeface="ＭＳ Ｐゴシック" pitchFamily="5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51" charset="-52"/>
          <a:ea typeface="MS PGothic" pitchFamily="34" charset="-128"/>
          <a:cs typeface="ＭＳ Ｐゴシック" pitchFamily="5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51" charset="-52"/>
          <a:ea typeface="MS PGothic" pitchFamily="34" charset="-128"/>
          <a:cs typeface="ＭＳ Ｐゴシック" pitchFamily="5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51" charset="-52"/>
          <a:ea typeface="MS PGothic" pitchFamily="34" charset="-128"/>
          <a:cs typeface="ＭＳ Ｐゴシック" pitchFamily="5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51" charset="-52"/>
          <a:ea typeface="MS PGothic" pitchFamily="34" charset="-128"/>
          <a:cs typeface="ＭＳ Ｐゴシック" pitchFamily="5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51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51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51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51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MS PGothic" pitchFamily="34" charset="-128"/>
          <a:cs typeface="ＭＳ Ｐゴシック" pitchFamily="5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5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FF66"/>
              </a:buClr>
              <a:buChar char="•"/>
              <a:defRPr sz="3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66"/>
              </a:buClr>
              <a:buChar char="–"/>
              <a:defRPr sz="3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66"/>
              </a:buClr>
              <a:buChar char="•"/>
              <a:defRPr sz="28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66"/>
              </a:buClr>
              <a:buChar char="–"/>
              <a:defRPr sz="24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8D9DBA-3E69-4606-9452-5B485DDDD5BD}" type="slidenum">
              <a:rPr lang="en-US" altLang="en-US" sz="1400" b="0" smtClean="0">
                <a:solidFill>
                  <a:srgbClr val="FFFF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b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3736975"/>
          </a:xfrm>
        </p:spPr>
        <p:txBody>
          <a:bodyPr/>
          <a:lstStyle/>
          <a:p>
            <a:r>
              <a:rPr lang="en-US" altLang="en-US" sz="4000" b="1" dirty="0" smtClean="0"/>
              <a:t>Areas of Current Study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and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FDA’s Strategic Direction Relative to Retail Food Safety</a:t>
            </a:r>
          </a:p>
        </p:txBody>
      </p:sp>
    </p:spTree>
    <p:extLst>
      <p:ext uri="{BB962C8B-B14F-4D97-AF65-F5344CB8AC3E}">
        <p14:creationId xmlns:p14="http://schemas.microsoft.com/office/powerpoint/2010/main" val="31226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FF66"/>
              </a:buClr>
              <a:buChar char="•"/>
              <a:defRPr sz="36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FF66"/>
              </a:buClr>
              <a:buChar char="–"/>
              <a:defRPr sz="32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FF66"/>
              </a:buClr>
              <a:buChar char="•"/>
              <a:defRPr sz="28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FF66"/>
              </a:buClr>
              <a:buChar char="–"/>
              <a:defRPr sz="24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Char char="»"/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EA9196-36C0-4A0D-8AFA-AA1001D9B593}" type="slidenum">
              <a:rPr lang="en-US" altLang="en-US" sz="1400" b="0" smtClean="0">
                <a:solidFill>
                  <a:srgbClr val="FFFF00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b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458200" cy="4953000"/>
          </a:xfrm>
        </p:spPr>
        <p:txBody>
          <a:bodyPr/>
          <a:lstStyle/>
          <a:p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b="1" dirty="0"/>
              <a:t>QUESTIONS, </a:t>
            </a:r>
            <a:br>
              <a:rPr lang="en-US" altLang="en-US" sz="4000" b="1" dirty="0"/>
            </a:br>
            <a:r>
              <a:rPr lang="en-US" altLang="en-US" sz="4000" b="1" dirty="0"/>
              <a:t>Additional Information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200" dirty="0" smtClean="0"/>
              <a:t>Mario Seminara, R.S.</a:t>
            </a:r>
            <a:br>
              <a:rPr lang="en-US" altLang="en-US" sz="3200" dirty="0" smtClean="0"/>
            </a:br>
            <a:r>
              <a:rPr lang="en-US" altLang="en-US" sz="3200" dirty="0"/>
              <a:t>Southwest </a:t>
            </a:r>
            <a:r>
              <a:rPr lang="en-US" altLang="en-US" sz="3200" dirty="0" smtClean="0"/>
              <a:t>FDA Regional Food Specialist</a:t>
            </a:r>
            <a:br>
              <a:rPr lang="en-US" altLang="en-US" sz="3200" dirty="0" smtClean="0"/>
            </a:br>
            <a:r>
              <a:rPr lang="en-US" altLang="en-US" sz="3200" dirty="0" smtClean="0"/>
              <a:t>mario.seminara@fda.hhs.gov</a:t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303-236-3026</a:t>
            </a:r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5400" dirty="0" smtClean="0"/>
              <a:t/>
            </a:r>
            <a:br>
              <a:rPr lang="en-US" altLang="en-US" sz="5400" dirty="0" smtClean="0"/>
            </a:b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906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1447800"/>
          </a:xfrm>
        </p:spPr>
        <p:txBody>
          <a:bodyPr/>
          <a:lstStyle/>
          <a:p>
            <a:r>
              <a:rPr lang="en-US" altLang="en-US" sz="3200" b="1" dirty="0" smtClean="0"/>
              <a:t>Considerations for Risk Factor Study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84437"/>
            <a:ext cx="8229600" cy="4525963"/>
          </a:xfrm>
        </p:spPr>
        <p:txBody>
          <a:bodyPr/>
          <a:lstStyle/>
          <a:p>
            <a:r>
              <a:rPr lang="en-US" altLang="en-US" sz="3200" dirty="0" smtClean="0"/>
              <a:t>Focus on One Industry Segment at a Time </a:t>
            </a:r>
          </a:p>
          <a:p>
            <a:pPr lvl="1"/>
            <a:r>
              <a:rPr lang="en-US" altLang="en-US" sz="2800" dirty="0" smtClean="0"/>
              <a:t>2013/2014 - Restaurants (full service &amp; quick service)</a:t>
            </a:r>
          </a:p>
          <a:p>
            <a:pPr lvl="1"/>
            <a:r>
              <a:rPr lang="en-US" altLang="en-US" sz="2800" dirty="0" smtClean="0"/>
              <a:t>Larger Sample Size, Smaller Error, Firmer Conclusions</a:t>
            </a:r>
          </a:p>
          <a:p>
            <a:pPr lvl="1"/>
            <a:r>
              <a:rPr lang="en-US" altLang="en-US" sz="2800" dirty="0" smtClean="0"/>
              <a:t>Use FDA Regional Specialists Again</a:t>
            </a:r>
          </a:p>
          <a:p>
            <a:r>
              <a:rPr lang="en-US" altLang="en-US" sz="3200" dirty="0" smtClean="0"/>
              <a:t>More Efficient Data Collection Techniques</a:t>
            </a:r>
          </a:p>
          <a:p>
            <a:pPr lvl="1"/>
            <a:r>
              <a:rPr lang="en-US" altLang="en-US" sz="2800" dirty="0" smtClean="0"/>
              <a:t>Electronic Capture; Real-Time Database</a:t>
            </a:r>
          </a:p>
        </p:txBody>
      </p:sp>
    </p:spTree>
    <p:extLst>
      <p:ext uri="{BB962C8B-B14F-4D97-AF65-F5344CB8AC3E}">
        <p14:creationId xmlns:p14="http://schemas.microsoft.com/office/powerpoint/2010/main" val="38793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993775"/>
            <a:ext cx="9144001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066800"/>
          </a:xfrm>
          <a:solidFill>
            <a:srgbClr val="333399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>
                <a:solidFill>
                  <a:schemeClr val="bg1"/>
                </a:solidFill>
              </a:rPr>
              <a:t>150 mile around 22 FDA Specialists home zip  center </a:t>
            </a:r>
            <a:r>
              <a:rPr lang="en-US" sz="3600" dirty="0" smtClean="0">
                <a:solidFill>
                  <a:schemeClr val="bg1"/>
                </a:solidFill>
              </a:rPr>
              <a:t>(restricted by FDA region definitions)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01000" y="4038600"/>
            <a:ext cx="10668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6 States won’t be included: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LA,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MS,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ND,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NM,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SD,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UT</a:t>
            </a:r>
          </a:p>
        </p:txBody>
      </p:sp>
    </p:spTree>
    <p:extLst>
      <p:ext uri="{BB962C8B-B14F-4D97-AF65-F5344CB8AC3E}">
        <p14:creationId xmlns:p14="http://schemas.microsoft.com/office/powerpoint/2010/main" val="5441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295400"/>
          </a:xfrm>
        </p:spPr>
        <p:txBody>
          <a:bodyPr/>
          <a:lstStyle/>
          <a:p>
            <a:r>
              <a:rPr lang="en-US" altLang="en-US" sz="3200" b="1" dirty="0" smtClean="0"/>
              <a:t>Considerations for Risk Factor Study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1037"/>
            <a:ext cx="8229600" cy="4525963"/>
          </a:xfrm>
        </p:spPr>
        <p:txBody>
          <a:bodyPr/>
          <a:lstStyle/>
          <a:p>
            <a:r>
              <a:rPr lang="en-US" altLang="en-US" sz="3000" dirty="0" smtClean="0"/>
              <a:t>Streamlined data collection - fewer data items, more easily communicated</a:t>
            </a:r>
          </a:p>
          <a:p>
            <a:pPr lvl="1"/>
            <a:r>
              <a:rPr lang="en-US" altLang="en-US" sz="2800" dirty="0" smtClean="0"/>
              <a:t>10 Primary Items  &amp;  9 Secondary Items</a:t>
            </a:r>
          </a:p>
          <a:p>
            <a:r>
              <a:rPr lang="en-US" altLang="en-US" sz="3000" dirty="0" smtClean="0"/>
              <a:t>Establish national performance metric </a:t>
            </a:r>
          </a:p>
          <a:p>
            <a:pPr lvl="1"/>
            <a:r>
              <a:rPr lang="en-US" altLang="en-US" sz="2800" dirty="0" smtClean="0"/>
              <a:t>% of establishments with X number of Primary Items Not in Compliance</a:t>
            </a:r>
          </a:p>
          <a:p>
            <a:r>
              <a:rPr lang="en-US" altLang="en-US" sz="3000" dirty="0" smtClean="0"/>
              <a:t>Examine other correlations based on demographics</a:t>
            </a:r>
          </a:p>
          <a:p>
            <a:pPr lvl="1"/>
            <a:r>
              <a:rPr lang="en-US" altLang="en-US" sz="2800" dirty="0" smtClean="0"/>
              <a:t>Establishment characteristics (e.g. chain vs. independent; size)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89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686800" cy="1295400"/>
          </a:xfrm>
        </p:spPr>
        <p:txBody>
          <a:bodyPr/>
          <a:lstStyle/>
          <a:p>
            <a:r>
              <a:rPr lang="en-US" altLang="en-US" sz="3200" b="1" dirty="0" smtClean="0"/>
              <a:t>Considerations for Risk Factor Study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 smtClean="0"/>
              <a:t>Examine impact of different interventions and regulatory strategies on specific risk factor occurrence</a:t>
            </a:r>
          </a:p>
          <a:p>
            <a:pPr>
              <a:lnSpc>
                <a:spcPct val="90000"/>
              </a:lnSpc>
            </a:pPr>
            <a:endParaRPr lang="en-US" altLang="en-US" sz="1200" dirty="0" smtClean="0"/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More in-depth assessment  of management practices in place  (procedures, training, &amp; monitoring) </a:t>
            </a:r>
          </a:p>
          <a:p>
            <a:pPr>
              <a:lnSpc>
                <a:spcPct val="90000"/>
              </a:lnSpc>
            </a:pPr>
            <a:endParaRPr lang="en-US" altLang="en-US" sz="1200" dirty="0" smtClean="0"/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Assess degree of non-compliance for select items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8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altLang="en-US" sz="3600" b="1" dirty="0" smtClean="0"/>
              <a:t>Retail Food Safety Initiative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 smtClean="0"/>
              <a:t>Announced in conjunction with October 2010 release of Risk Factor Study Reports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Recognition that food safety at point of sale and service is important part of FDA’s farm-to-table strategy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Acknowledge key partnerships as part of an integrated food safety system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/>
              <a:t>Retail Initiative Task Force established  </a:t>
            </a:r>
          </a:p>
        </p:txBody>
      </p:sp>
    </p:spTree>
    <p:extLst>
      <p:ext uri="{BB962C8B-B14F-4D97-AF65-F5344CB8AC3E}">
        <p14:creationId xmlns:p14="http://schemas.microsoft.com/office/powerpoint/2010/main" val="32535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077200" cy="1143000"/>
          </a:xfrm>
        </p:spPr>
        <p:txBody>
          <a:bodyPr/>
          <a:lstStyle/>
          <a:p>
            <a:r>
              <a:rPr lang="en-US" altLang="en-US" sz="3600" b="1" dirty="0" smtClean="0"/>
              <a:t>FDA’s Strategic Direction for Retail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85800" indent="-685800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Increase the presence of certified food protection managers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Strengthen active managerial control at the retail level and ensure better compliance</a:t>
            </a:r>
            <a:br>
              <a:rPr lang="en-US" sz="3200" dirty="0" smtClean="0"/>
            </a:br>
            <a:endParaRPr lang="en-US" sz="3200" dirty="0" smtClean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Improve the quality of, and access to, training of retail food personnel by the industry</a:t>
            </a:r>
          </a:p>
          <a:p>
            <a:pPr marL="1066800" lvl="1" indent="-60960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altLang="en-US" sz="3600" b="1" dirty="0" smtClean="0"/>
              <a:t>FDA’s Strategic Direction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7772400" cy="4953000"/>
          </a:xfrm>
        </p:spPr>
        <p:txBody>
          <a:bodyPr/>
          <a:lstStyle/>
          <a:p>
            <a:pPr marL="685800" indent="-685800">
              <a:buClr>
                <a:schemeClr val="bg1">
                  <a:lumMod val="95000"/>
                </a:schemeClr>
              </a:buClr>
              <a:defRPr/>
            </a:pPr>
            <a:r>
              <a:rPr lang="en-US" sz="3200" dirty="0" smtClean="0"/>
              <a:t>Promote more widespread, uniform, and complete adoption &amp; implementation of the FDA Food Code</a:t>
            </a:r>
            <a:br>
              <a:rPr lang="en-US" sz="3200" dirty="0" smtClean="0"/>
            </a:br>
            <a:endParaRPr lang="en-US" sz="3200" dirty="0" smtClean="0"/>
          </a:p>
          <a:p>
            <a:pPr marL="685800" indent="-685800">
              <a:buClr>
                <a:schemeClr val="bg1">
                  <a:lumMod val="95000"/>
                </a:schemeClr>
              </a:buClr>
              <a:defRPr/>
            </a:pPr>
            <a:r>
              <a:rPr lang="en-US" sz="3200" dirty="0" smtClean="0"/>
              <a:t>Ensure prevention-oriented, science-based food safety principles are utilized at the retail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79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772400" cy="1143000"/>
          </a:xfrm>
        </p:spPr>
        <p:txBody>
          <a:bodyPr/>
          <a:lstStyle/>
          <a:p>
            <a:r>
              <a:rPr lang="en-US" altLang="en-US" sz="3600" b="1" dirty="0" smtClean="0"/>
              <a:t>FDA’s Strategic Direction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3200" dirty="0" smtClean="0"/>
              <a:t>Create an enhanced local regulatory environment for retail food operations by:</a:t>
            </a:r>
            <a:br>
              <a:rPr lang="en-US" sz="3200" dirty="0" smtClean="0"/>
            </a:br>
            <a:endParaRPr lang="en-US" sz="1000" dirty="0" smtClean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Wider implementation of the </a:t>
            </a:r>
            <a:r>
              <a:rPr lang="en-US" sz="3200" i="1" dirty="0" smtClean="0"/>
              <a:t>Voluntary National Retail Food Regulatory Program Standards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US" sz="1000" dirty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Seeking increased multi-year funding for state/local/tribal programs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3200" dirty="0" smtClean="0"/>
              <a:t>Developing programs to ensure universal participation by state/local/tribal regulators in consistent, high-quality training</a:t>
            </a:r>
          </a:p>
          <a:p>
            <a:pPr marL="685800" indent="-685800">
              <a:lnSpc>
                <a:spcPct val="80000"/>
              </a:lnSpc>
              <a:defRPr/>
            </a:pPr>
            <a:endParaRPr lang="en-US" sz="3200" dirty="0" smtClean="0"/>
          </a:p>
          <a:p>
            <a:pPr marL="685800" indent="-685800">
              <a:lnSpc>
                <a:spcPct val="80000"/>
              </a:lnSpc>
              <a:buFontTx/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898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657</Words>
  <Application>Microsoft Office PowerPoint</Application>
  <PresentationFormat>On-screen Show (4:3)</PresentationFormat>
  <Paragraphs>84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Areas of Current Study and FDA’s Strategic Direction Relative to Retail Food Safety</vt:lpstr>
      <vt:lpstr>Considerations for Risk Factor Study</vt:lpstr>
      <vt:lpstr>150 mile around 22 FDA Specialists home zip  center (restricted by FDA region definitions)</vt:lpstr>
      <vt:lpstr>Considerations for Risk Factor Study</vt:lpstr>
      <vt:lpstr>Considerations for Risk Factor Study</vt:lpstr>
      <vt:lpstr>Retail Food Safety Initiative</vt:lpstr>
      <vt:lpstr>FDA’s Strategic Direction for Retail</vt:lpstr>
      <vt:lpstr>FDA’s Strategic Direction</vt:lpstr>
      <vt:lpstr>FDA’s Strategic Direction</vt:lpstr>
      <vt:lpstr>  QUESTIONS,  Additional Information   Mario Seminara, R.S. Southwest FDA Regional Food Specialist mario.seminara@fda.hhs.gov  303-236-3026  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Seminara, Mario Jr.</dc:creator>
  <cp:lastModifiedBy>Randy Young</cp:lastModifiedBy>
  <cp:revision>7</cp:revision>
  <dcterms:created xsi:type="dcterms:W3CDTF">2014-04-08T02:37:07Z</dcterms:created>
  <dcterms:modified xsi:type="dcterms:W3CDTF">2014-06-20T22:21:02Z</dcterms:modified>
</cp:coreProperties>
</file>