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355" r:id="rId3"/>
    <p:sldId id="290" r:id="rId4"/>
    <p:sldId id="288" r:id="rId5"/>
    <p:sldId id="292" r:id="rId6"/>
    <p:sldId id="268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87C6"/>
    <a:srgbClr val="3773AF"/>
    <a:srgbClr val="214165"/>
    <a:srgbClr val="306094"/>
    <a:srgbClr val="5F96CD"/>
    <a:srgbClr val="6D9FD1"/>
    <a:srgbClr val="87B0D9"/>
    <a:srgbClr val="7CA9D6"/>
    <a:srgbClr val="8DB4DB"/>
    <a:srgbClr val="2171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717" autoAdjust="0"/>
  </p:normalViewPr>
  <p:slideViewPr>
    <p:cSldViewPr snapToGrid="0" snapToObjects="1"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45B4D-91E1-4B70-9904-AFFCBD8B395B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A7A4D-88C2-459F-AB8D-C18D786F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044825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www.gmaonline.org</a:t>
            </a:r>
            <a:endParaRPr lang="en-US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2" descr="C:\Users\passinger\AppData\Local\Microsoft\Windows\Temporary Internet Files\Content.Outlook\4AQGJ1JD\GMAbannerPPT.jpg"/>
          <p:cNvPicPr>
            <a:picLocks noChangeAspect="1" noChangeArrowheads="1"/>
          </p:cNvPicPr>
          <p:nvPr userDrawn="1"/>
        </p:nvPicPr>
        <p:blipFill>
          <a:blip r:embed="rId2"/>
          <a:srcRect b="13734"/>
          <a:stretch>
            <a:fillRect/>
          </a:stretch>
        </p:blipFill>
        <p:spPr bwMode="auto">
          <a:xfrm>
            <a:off x="325607" y="271185"/>
            <a:ext cx="84677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79070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101209" y="3510883"/>
            <a:ext cx="2503932" cy="1023017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052702" y="3510883"/>
            <a:ext cx="2482215" cy="1023017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3370263" y="5529263"/>
            <a:ext cx="2133600" cy="365125"/>
          </a:xfrm>
        </p:spPr>
        <p:txBody>
          <a:bodyPr/>
          <a:lstStyle>
            <a:lvl1pPr algn="ctr"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E881DE-8087-4E65-8909-F32F4500956A}" type="datetime1">
              <a:rPr lang="en-US" smtClean="0"/>
              <a:pPr>
                <a:defRPr/>
              </a:pPr>
              <a:t>6/5/2014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929563" y="6356350"/>
            <a:ext cx="757237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1B8262-E5A9-41AB-850C-A8BF364A0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5400000">
            <a:off x="4007644" y="-3889378"/>
            <a:ext cx="1128713" cy="91440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6" descr="mark2.png"/>
          <p:cNvPicPr>
            <a:picLocks noChangeAspect="1"/>
          </p:cNvPicPr>
          <p:nvPr userDrawn="1"/>
        </p:nvPicPr>
        <p:blipFill>
          <a:blip r:embed="rId2"/>
          <a:srcRect t="-11339" r="70000"/>
          <a:stretch>
            <a:fillRect/>
          </a:stretch>
        </p:blipFill>
        <p:spPr bwMode="auto">
          <a:xfrm>
            <a:off x="47625" y="63119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7434263" y="6492875"/>
            <a:ext cx="1709737" cy="36512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214165"/>
                </a:solidFill>
                <a:latin typeface="+mn-lt"/>
                <a:ea typeface="+mn-ea"/>
                <a:cs typeface="+mn-cs"/>
              </a:rPr>
              <a:t>www.gmaonline.org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274638"/>
            <a:ext cx="8461248" cy="813498"/>
          </a:xfrm>
        </p:spPr>
        <p:txBody>
          <a:bodyPr/>
          <a:lstStyle>
            <a:lvl1pPr algn="l">
              <a:defRPr sz="3200" b="1" i="0" spc="12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99032"/>
            <a:ext cx="8522208" cy="45720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v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Font typeface="Courier New" pitchFamily="49" charset="0"/>
              <a:buChar char="o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ark2.png"/>
          <p:cNvPicPr>
            <a:picLocks noChangeAspect="1"/>
          </p:cNvPicPr>
          <p:nvPr userDrawn="1"/>
        </p:nvPicPr>
        <p:blipFill>
          <a:blip r:embed="rId2"/>
          <a:srcRect t="-11339" r="70000"/>
          <a:stretch>
            <a:fillRect/>
          </a:stretch>
        </p:blipFill>
        <p:spPr bwMode="auto">
          <a:xfrm>
            <a:off x="304800" y="6324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6929296" y="6356350"/>
            <a:ext cx="2031824" cy="36512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www.gmaonline.org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437FBA-CFF8-478A-912D-7EF4F51691BE}" type="datetime1">
              <a:rPr lang="en-US" smtClean="0"/>
              <a:pPr>
                <a:defRPr/>
              </a:pPr>
              <a:t>6/5/2014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76200" y="0"/>
            <a:ext cx="152400" cy="68580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38912" y="470517"/>
            <a:ext cx="8522208" cy="5500515"/>
          </a:xfrm>
        </p:spPr>
        <p:txBody>
          <a:bodyPr/>
          <a:lstStyle>
            <a:lvl1pPr>
              <a:buClr>
                <a:schemeClr val="accent3"/>
              </a:buCl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k2.png"/>
          <p:cNvPicPr>
            <a:picLocks noChangeAspect="1"/>
          </p:cNvPicPr>
          <p:nvPr userDrawn="1"/>
        </p:nvPicPr>
        <p:blipFill>
          <a:blip r:embed="rId2"/>
          <a:srcRect t="-11339" r="70000"/>
          <a:stretch>
            <a:fillRect/>
          </a:stretch>
        </p:blipFill>
        <p:spPr bwMode="auto">
          <a:xfrm>
            <a:off x="304800" y="6324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 userDrawn="1"/>
        </p:nvSpPr>
        <p:spPr>
          <a:xfrm>
            <a:off x="76200" y="0"/>
            <a:ext cx="152400" cy="68580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188604" y="6356350"/>
            <a:ext cx="1955396" cy="36512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www.gmaonline.org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43075" y="6356350"/>
            <a:ext cx="1143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313E6F-48A3-4792-8A3A-E8C672670D00}" type="datetime1">
              <a:rPr lang="en-US" smtClean="0"/>
              <a:pPr>
                <a:defRPr/>
              </a:pPr>
              <a:t>6/5/2014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6325" y="6356350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344511-E4AC-4519-9CFE-338AA984D5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 flipH="1">
            <a:off x="457199" y="273050"/>
            <a:ext cx="3008313" cy="5853113"/>
          </a:xfrm>
          <a:prstGeom prst="roundRect">
            <a:avLst/>
          </a:prstGeom>
          <a:gradFill>
            <a:gsLst>
              <a:gs pos="0">
                <a:srgbClr val="4987C6"/>
              </a:gs>
              <a:gs pos="100000">
                <a:srgbClr val="D1E4FF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mark2.png"/>
          <p:cNvPicPr>
            <a:picLocks noChangeAspect="1"/>
          </p:cNvPicPr>
          <p:nvPr userDrawn="1"/>
        </p:nvPicPr>
        <p:blipFill>
          <a:blip r:embed="rId2"/>
          <a:srcRect t="-11339" r="70000"/>
          <a:stretch>
            <a:fillRect/>
          </a:stretch>
        </p:blipFill>
        <p:spPr bwMode="auto">
          <a:xfrm>
            <a:off x="304800" y="63246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434263" y="6492875"/>
            <a:ext cx="1709737" cy="365125"/>
          </a:xfrm>
          <a:prstGeom prst="rect">
            <a:avLst/>
          </a:prstGeom>
        </p:spPr>
        <p:txBody>
          <a:bodyPr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www.gmaonline.org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0DE7A3-A6FA-4F0B-A2B9-3E6138296437}" type="datetime1">
              <a:rPr lang="en-US" smtClean="0"/>
              <a:pPr>
                <a:defRPr/>
              </a:pPr>
              <a:t>6/5/2014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C5C233-6F17-450C-A97B-26C663AF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76200" y="0"/>
            <a:ext cx="152400" cy="68580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E1995-6522-4C94-8DBE-9B6415101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95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F57944-1C0B-4ECF-AED0-B6C48788A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1552ACA7-512B-4884-9EDF-EFFDDB58B6AE}" type="datetime1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E004263-E647-4FCF-AA0B-8C4AAB64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21" r:id="rId3"/>
    <p:sldLayoutId id="2147483719" r:id="rId4"/>
    <p:sldLayoutId id="2147483722" r:id="rId5"/>
    <p:sldLayoutId id="2147483723" r:id="rId6"/>
    <p:sldLayoutId id="2147483724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ＭＳ Ｐゴシック" pitchFamily="-109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06221"/>
            <a:ext cx="8229600" cy="1143000"/>
          </a:xfrm>
        </p:spPr>
        <p:txBody>
          <a:bodyPr/>
          <a:lstStyle/>
          <a:p>
            <a:r>
              <a:rPr lang="en-US" b="1" dirty="0" smtClean="0"/>
              <a:t>Environmental Monitoring for Verification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801504" y="3425588"/>
            <a:ext cx="5786650" cy="1433015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AFDO June 2014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Warren E. Stone, MBA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Sr. Director of Science Policy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Grocery Manufacturers Association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order to act upon EMP results the program needs to be an effective one.</a:t>
            </a:r>
          </a:p>
          <a:p>
            <a:r>
              <a:rPr lang="en-US" sz="2400" dirty="0" smtClean="0"/>
              <a:t>Results are truly a result of environmental conditions and not from program shortcomings. 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have an environmental monitoring program (EMP)?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decision to incorporate an Environmental Monitoring Program (EMP) into a company's food safety plan is done following a product and process risk evaluation</a:t>
            </a:r>
          </a:p>
          <a:p>
            <a:r>
              <a:rPr lang="en-US" sz="2400" dirty="0" smtClean="0"/>
              <a:t>The EMP may not be needed in all manufacturing situations</a:t>
            </a:r>
          </a:p>
          <a:p>
            <a:pPr lvl="1"/>
            <a:r>
              <a:rPr lang="en-US" sz="2400" dirty="0" smtClean="0"/>
              <a:t>Such a determination should be the outcome of a thorough, comprehensive and robust hazard analysis and risk evaluation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 EMP is NOT a control program in itself</a:t>
            </a:r>
          </a:p>
          <a:p>
            <a:r>
              <a:rPr lang="en-US" sz="2400" dirty="0" smtClean="0"/>
              <a:t>Verification program to ensure all other food safety programs are effective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Sanitary facility design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Sanitary equipment design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Hygienic zoning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Traffic patterns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Separation of RTE and non-RTE areas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Good manufacturing practices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SSOPs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Employee hygiene training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and Destroy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99032"/>
            <a:ext cx="8522208" cy="2517875"/>
          </a:xfrm>
        </p:spPr>
        <p:txBody>
          <a:bodyPr/>
          <a:lstStyle/>
          <a:p>
            <a:r>
              <a:rPr lang="en-US" sz="2400" dirty="0" smtClean="0"/>
              <a:t>An effective EMP program is a “seek and destroy” mission</a:t>
            </a:r>
          </a:p>
          <a:p>
            <a:r>
              <a:rPr lang="en-US" sz="2400" dirty="0" smtClean="0"/>
              <a:t>Objective is to find potential niches of pathogenic growth and implement corrective action plans and mitigation steps to eliminate them</a:t>
            </a:r>
          </a:p>
          <a:p>
            <a:r>
              <a:rPr lang="en-US" sz="2400" dirty="0" smtClean="0"/>
              <a:t>The objective is not to generate clean, consistently negative results</a:t>
            </a:r>
          </a:p>
          <a:p>
            <a:pPr lvl="1"/>
            <a:r>
              <a:rPr lang="en-US" sz="2400" dirty="0" smtClean="0"/>
              <a:t>If all current sampling sites yield negative results, go look somewhere else</a:t>
            </a:r>
          </a:p>
          <a:p>
            <a:r>
              <a:rPr lang="en-US" sz="2400" dirty="0" smtClean="0"/>
              <a:t>Positive results are viewed as an opportunity to correct and improve factory sanitary conditions</a:t>
            </a:r>
            <a:endParaRPr lang="en-US" sz="2400" dirty="0"/>
          </a:p>
        </p:txBody>
      </p:sp>
      <p:pic>
        <p:nvPicPr>
          <p:cNvPr id="1029" name="Picture 5" descr="C:\Users\stone\AppData\Local\Microsoft\Windows\Temporary Internet Files\Content.IE5\L8UM0JM8\MC90014951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1116" y="5240814"/>
            <a:ext cx="1637731" cy="1322441"/>
          </a:xfrm>
          <a:prstGeom prst="rect">
            <a:avLst/>
          </a:prstGeom>
          <a:noFill/>
        </p:spPr>
      </p:pic>
      <p:pic>
        <p:nvPicPr>
          <p:cNvPr id="1030" name="Picture 6" descr="C:\Users\stone\AppData\Local\Microsoft\Windows\Temporary Internet Files\Content.IE5\900VVYZS\MC90024293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5629275"/>
            <a:ext cx="723900" cy="915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QUESTIONS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tone\AppData\Local\Microsoft\Windows\Temporary Internet Files\Content.IE5\L8UM0JM8\MM90028355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6437" y="4505324"/>
            <a:ext cx="1855551" cy="1762773"/>
          </a:xfrm>
          <a:prstGeom prst="rect">
            <a:avLst/>
          </a:prstGeom>
          <a:noFill/>
        </p:spPr>
      </p:pic>
      <p:pic>
        <p:nvPicPr>
          <p:cNvPr id="1027" name="Picture 3" descr="C:\Users\stone\AppData\Local\Microsoft\Windows\Temporary Internet Files\Content.IE5\QZW61W2X\MM900172629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436" y="1739592"/>
            <a:ext cx="800100" cy="914400"/>
          </a:xfrm>
          <a:prstGeom prst="rect">
            <a:avLst/>
          </a:prstGeom>
          <a:noFill/>
        </p:spPr>
      </p:pic>
      <p:pic>
        <p:nvPicPr>
          <p:cNvPr id="1028" name="Picture 4" descr="C:\Users\stone\AppData\Local\Microsoft\Windows\Temporary Internet Files\Content.IE5\XGJZ7P72\MC90008904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3437" y="4373563"/>
            <a:ext cx="1031875" cy="1816100"/>
          </a:xfrm>
          <a:prstGeom prst="rect">
            <a:avLst/>
          </a:prstGeom>
          <a:noFill/>
        </p:spPr>
      </p:pic>
      <p:pic>
        <p:nvPicPr>
          <p:cNvPr id="1029" name="Picture 5" descr="C:\Users\stone\AppData\Local\Microsoft\Windows\Temporary Internet Files\Content.IE5\L8UM0JM8\MM900178313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46758">
            <a:off x="3944203" y="4906963"/>
            <a:ext cx="1316772" cy="1316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Sample PowerPoint Look (2)">
  <a:themeElements>
    <a:clrScheme name="GMA Custom">
      <a:dk1>
        <a:sysClr val="windowText" lastClr="000000"/>
      </a:dk1>
      <a:lt1>
        <a:srgbClr val="FFFFFF"/>
      </a:lt1>
      <a:dk2>
        <a:srgbClr val="EEECE1"/>
      </a:dk2>
      <a:lt2>
        <a:srgbClr val="EEECE1"/>
      </a:lt2>
      <a:accent1>
        <a:srgbClr val="4F81BD"/>
      </a:accent1>
      <a:accent2>
        <a:srgbClr val="9BBB59"/>
      </a:accent2>
      <a:accent3>
        <a:srgbClr val="F79646"/>
      </a:accent3>
      <a:accent4>
        <a:srgbClr val="8064A2"/>
      </a:accent4>
      <a:accent5>
        <a:srgbClr val="9BBB59"/>
      </a:accent5>
      <a:accent6>
        <a:srgbClr val="F79646"/>
      </a:accent6>
      <a:hlink>
        <a:srgbClr val="243C7D"/>
      </a:hlink>
      <a:folHlink>
        <a:srgbClr val="9A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Sample PowerPoint Look (2)</Template>
  <TotalTime>1365</TotalTime>
  <Words>239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 Sample PowerPoint Look (2)</vt:lpstr>
      <vt:lpstr>Environmental Monitoring for Verification </vt:lpstr>
      <vt:lpstr>Acting on Results</vt:lpstr>
      <vt:lpstr>Should we have an environmental monitoring program (EMP)?</vt:lpstr>
      <vt:lpstr>However...</vt:lpstr>
      <vt:lpstr>Seek and Destroy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Stone, Warren</dc:creator>
  <cp:lastModifiedBy>Stone, Warren</cp:lastModifiedBy>
  <cp:revision>254</cp:revision>
  <dcterms:created xsi:type="dcterms:W3CDTF">2010-12-07T20:09:37Z</dcterms:created>
  <dcterms:modified xsi:type="dcterms:W3CDTF">2014-06-05T17:56:10Z</dcterms:modified>
</cp:coreProperties>
</file>