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  <p:sldMasterId id="2147483653" r:id="rId3"/>
  </p:sldMasterIdLst>
  <p:notesMasterIdLst>
    <p:notesMasterId r:id="rId16"/>
  </p:notesMasterIdLst>
  <p:sldIdLst>
    <p:sldId id="260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94660"/>
  </p:normalViewPr>
  <p:slideViewPr>
    <p:cSldViewPr>
      <p:cViewPr varScale="1">
        <p:scale>
          <a:sx n="64" d="100"/>
          <a:sy n="64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Samples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462</c:v>
                </c:pt>
                <c:pt idx="1">
                  <c:v>820</c:v>
                </c:pt>
                <c:pt idx="2">
                  <c:v>457</c:v>
                </c:pt>
                <c:pt idx="3">
                  <c:v>133</c:v>
                </c:pt>
                <c:pt idx="4">
                  <c:v>332</c:v>
                </c:pt>
                <c:pt idx="5">
                  <c:v>144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</c:v>
                </c:pt>
                <c:pt idx="1">
                  <c:v>63</c:v>
                </c:pt>
                <c:pt idx="2">
                  <c:v>7</c:v>
                </c:pt>
                <c:pt idx="3">
                  <c:v>14</c:v>
                </c:pt>
                <c:pt idx="4">
                  <c:v>8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74528"/>
        <c:axId val="43184512"/>
      </c:barChart>
      <c:catAx>
        <c:axId val="4317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184512"/>
        <c:crosses val="autoZero"/>
        <c:auto val="1"/>
        <c:lblAlgn val="ctr"/>
        <c:lblOffset val="100"/>
        <c:noMultiLvlLbl val="0"/>
      </c:catAx>
      <c:valAx>
        <c:axId val="4318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174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Salmonella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9900"/>
              </a:solidFill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Listeria</c:v>
                </c:pt>
              </c:strCache>
            </c:strRef>
          </c:tx>
          <c:spPr>
            <a:solidFill>
              <a:srgbClr val="3399FF"/>
            </a:solidFill>
            <a:ln>
              <a:solidFill>
                <a:srgbClr val="0066FF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</c:v>
                </c:pt>
                <c:pt idx="1">
                  <c:v>59</c:v>
                </c:pt>
                <c:pt idx="2">
                  <c:v>7</c:v>
                </c:pt>
                <c:pt idx="3">
                  <c:v>14</c:v>
                </c:pt>
                <c:pt idx="4">
                  <c:v>26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16288"/>
        <c:axId val="31793920"/>
      </c:barChart>
      <c:catAx>
        <c:axId val="3111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93920"/>
        <c:crosses val="autoZero"/>
        <c:auto val="1"/>
        <c:lblAlgn val="ctr"/>
        <c:lblOffset val="100"/>
        <c:noMultiLvlLbl val="0"/>
      </c:catAx>
      <c:valAx>
        <c:axId val="3179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1162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i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Samples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106</c:v>
                </c:pt>
                <c:pt idx="1">
                  <c:v>315</c:v>
                </c:pt>
                <c:pt idx="2">
                  <c:v>264</c:v>
                </c:pt>
                <c:pt idx="3">
                  <c:v>133</c:v>
                </c:pt>
                <c:pt idx="4">
                  <c:v>231</c:v>
                </c:pt>
                <c:pt idx="5">
                  <c:v>141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Positives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41</c:v>
                </c:pt>
                <c:pt idx="2">
                  <c:v>7</c:v>
                </c:pt>
                <c:pt idx="3">
                  <c:v>14</c:v>
                </c:pt>
                <c:pt idx="4">
                  <c:v>25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49088"/>
        <c:axId val="32182656"/>
      </c:barChart>
      <c:catAx>
        <c:axId val="3184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182656"/>
        <c:crosses val="autoZero"/>
        <c:auto val="1"/>
        <c:lblAlgn val="ctr"/>
        <c:lblOffset val="100"/>
        <c:noMultiLvlLbl val="0"/>
      </c:catAx>
      <c:valAx>
        <c:axId val="32182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849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 Listeria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7</c:v>
                </c:pt>
                <c:pt idx="2">
                  <c:v>11</c:v>
                </c:pt>
                <c:pt idx="3">
                  <c:v>16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L. mono.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</c:v>
                </c:pt>
                <c:pt idx="1">
                  <c:v>0</c:v>
                </c:pt>
                <c:pt idx="2">
                  <c:v>3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220672"/>
        <c:axId val="32222208"/>
      </c:barChart>
      <c:catAx>
        <c:axId val="3222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222208"/>
        <c:crosses val="autoZero"/>
        <c:auto val="1"/>
        <c:lblAlgn val="ctr"/>
        <c:lblOffset val="100"/>
        <c:noMultiLvlLbl val="0"/>
      </c:catAx>
      <c:valAx>
        <c:axId val="3222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2206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i="0"/>
            </a:pPr>
            <a:endParaRPr lang="en-US"/>
          </a:p>
        </c:txPr>
      </c:dTable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spPr>
              <a:solidFill>
                <a:schemeClr val="bg1"/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Drain</c:v>
                </c:pt>
                <c:pt idx="1">
                  <c:v>Floor</c:v>
                </c:pt>
                <c:pt idx="2">
                  <c:v>Cart Wheels</c:v>
                </c:pt>
                <c:pt idx="3">
                  <c:v>Table</c:v>
                </c:pt>
                <c:pt idx="4">
                  <c:v>Mat</c:v>
                </c:pt>
                <c:pt idx="5">
                  <c:v>Floor-Wall juncture</c:v>
                </c:pt>
                <c:pt idx="6">
                  <c:v>Door hadle/seal</c:v>
                </c:pt>
                <c:pt idx="7">
                  <c:v>Inside service case</c:v>
                </c:pt>
                <c:pt idx="8">
                  <c:v>Condenser pan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35</c:v>
                </c:pt>
                <c:pt idx="1">
                  <c:v>14</c:v>
                </c:pt>
                <c:pt idx="2">
                  <c:v>12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61248"/>
        <c:axId val="32262784"/>
      </c:barChart>
      <c:catAx>
        <c:axId val="32261248"/>
        <c:scaling>
          <c:orientation val="minMax"/>
        </c:scaling>
        <c:delete val="0"/>
        <c:axPos val="l"/>
        <c:majorTickMark val="out"/>
        <c:minorTickMark val="none"/>
        <c:tickLblPos val="nextTo"/>
        <c:crossAx val="32262784"/>
        <c:crosses val="autoZero"/>
        <c:auto val="1"/>
        <c:lblAlgn val="ctr"/>
        <c:lblOffset val="100"/>
        <c:noMultiLvlLbl val="0"/>
      </c:catAx>
      <c:valAx>
        <c:axId val="322627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2612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3DB1-6D3C-46C5-9367-9BF7029BC6B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03E71-A6CD-46B7-96F1-A43C07E65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1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% positives to chart!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03E71-A6CD-46B7-96F1-A43C07E658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5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03E71-A6CD-46B7-96F1-A43C07E658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3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en-US" b="1" i="1" dirty="0" smtClean="0"/>
              <a:t>Listeria</a:t>
            </a:r>
            <a:r>
              <a:rPr lang="en-US" b="1" dirty="0" smtClean="0"/>
              <a:t> </a:t>
            </a:r>
            <a:r>
              <a:rPr lang="en-US" b="1" dirty="0" smtClean="0"/>
              <a:t>Surveillance, Decision Making, and </a:t>
            </a:r>
            <a:r>
              <a:rPr lang="en-US" b="1" dirty="0" smtClean="0"/>
              <a:t>Corrective Actions at Retail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447800"/>
          </a:xfrm>
        </p:spPr>
        <p:txBody>
          <a:bodyPr/>
          <a:lstStyle/>
          <a:p>
            <a:r>
              <a:rPr lang="en-US" dirty="0" smtClean="0"/>
              <a:t>Carrie Rigdon, PhD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Rapid Response Team Supervisor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Dairy &amp; Food Inspection Division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118</a:t>
            </a:r>
            <a:r>
              <a:rPr lang="en-US" b="1" baseline="30000" dirty="0" smtClean="0"/>
              <a:t>th</a:t>
            </a:r>
            <a:r>
              <a:rPr lang="en-US" b="1" dirty="0" smtClean="0"/>
              <a:t> AFDO Annual Educational Conference, Denver, CO 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Risk-Based Environmental Monitoring and Decision Making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June 23, 2014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Firm Actions: Cleaning, CAP, and Verification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Intensely clean and sanitize</a:t>
            </a:r>
          </a:p>
          <a:p>
            <a:r>
              <a:rPr lang="en-US" dirty="0" smtClean="0"/>
              <a:t>Assess </a:t>
            </a:r>
            <a:r>
              <a:rPr lang="en-US" dirty="0" smtClean="0"/>
              <a:t>causes and contributing factors</a:t>
            </a:r>
          </a:p>
          <a:p>
            <a:r>
              <a:rPr lang="en-US" dirty="0" smtClean="0"/>
              <a:t>Write </a:t>
            </a:r>
            <a:r>
              <a:rPr lang="en-US" dirty="0" smtClean="0"/>
              <a:t>a </a:t>
            </a:r>
            <a:r>
              <a:rPr lang="en-US" dirty="0" smtClean="0"/>
              <a:t>Corrective Action Plan (CAP)</a:t>
            </a:r>
            <a:endParaRPr lang="en-US" dirty="0" smtClean="0"/>
          </a:p>
          <a:p>
            <a:pPr lvl="1"/>
            <a:r>
              <a:rPr lang="en-US" dirty="0" smtClean="0"/>
              <a:t>Cleaning and Sanitizing – how? where?</a:t>
            </a:r>
          </a:p>
          <a:p>
            <a:pPr lvl="1"/>
            <a:r>
              <a:rPr lang="en-US" dirty="0" smtClean="0"/>
              <a:t>Equipment and employee flow</a:t>
            </a:r>
          </a:p>
          <a:p>
            <a:pPr lvl="1"/>
            <a:r>
              <a:rPr lang="en-US" dirty="0" smtClean="0"/>
              <a:t>Repairs to equipment or structure</a:t>
            </a:r>
          </a:p>
          <a:p>
            <a:pPr lvl="1"/>
            <a:r>
              <a:rPr lang="en-US" dirty="0" smtClean="0"/>
              <a:t>Employee training</a:t>
            </a:r>
          </a:p>
          <a:p>
            <a:r>
              <a:rPr lang="en-US" dirty="0" smtClean="0"/>
              <a:t>Verify that actions have been effective = firm </a:t>
            </a:r>
            <a:r>
              <a:rPr lang="en-US" dirty="0" smtClean="0"/>
              <a:t>sampling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52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MDA Actions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</a:t>
            </a:r>
            <a:r>
              <a:rPr lang="en-US" dirty="0" smtClean="0"/>
              <a:t>guidance but </a:t>
            </a:r>
            <a:r>
              <a:rPr lang="en-US" b="1" u="sng" dirty="0" smtClean="0"/>
              <a:t>not</a:t>
            </a:r>
            <a:r>
              <a:rPr lang="en-US" b="1" dirty="0" smtClean="0"/>
              <a:t> </a:t>
            </a:r>
            <a:r>
              <a:rPr lang="en-US" dirty="0" smtClean="0"/>
              <a:t>act as their QA</a:t>
            </a:r>
            <a:endParaRPr lang="en-US" dirty="0" smtClean="0"/>
          </a:p>
          <a:p>
            <a:r>
              <a:rPr lang="en-US" dirty="0" smtClean="0"/>
              <a:t>Review CAP</a:t>
            </a:r>
          </a:p>
          <a:p>
            <a:r>
              <a:rPr lang="en-US" dirty="0" smtClean="0"/>
              <a:t>Confirmatory sampling</a:t>
            </a:r>
          </a:p>
          <a:p>
            <a:r>
              <a:rPr lang="en-US" dirty="0" smtClean="0"/>
              <a:t>Visit operator to </a:t>
            </a:r>
            <a:r>
              <a:rPr lang="en-US" dirty="0"/>
              <a:t>observe whether control </a:t>
            </a:r>
            <a:r>
              <a:rPr lang="en-US" dirty="0" smtClean="0"/>
              <a:t>measures were implemented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5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 descr="C:\Users\crigdon\AppData\Local\Microsoft\Windows\Temporary Internet Files\Content.IE5\52Q50SDU\MP9004254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1600200"/>
            <a:ext cx="416877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crigdon\AppData\Local\Microsoft\Windows\Temporary Internet Files\Content.IE5\UYG6GGA5\MP9004222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37" y="1600200"/>
            <a:ext cx="2211288" cy="33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059" y="5181600"/>
            <a:ext cx="2893741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Carrie Rigdon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carrie.rigdon@state.mn.us</a:t>
            </a:r>
          </a:p>
          <a:p>
            <a:r>
              <a:rPr lang="en-US" dirty="0" smtClean="0"/>
              <a:t>651-201-6453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0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Routine Sampling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02163"/>
          </a:xfrm>
        </p:spPr>
        <p:txBody>
          <a:bodyPr/>
          <a:lstStyle/>
          <a:p>
            <a:r>
              <a:rPr lang="en-US" u="sng" dirty="0" smtClean="0"/>
              <a:t>Why:</a:t>
            </a:r>
            <a:r>
              <a:rPr lang="en-US" dirty="0" smtClean="0"/>
              <a:t> Identify issues in potentially risky foods &amp; environments</a:t>
            </a:r>
          </a:p>
          <a:p>
            <a:r>
              <a:rPr lang="en-US" u="sng" dirty="0" smtClean="0"/>
              <a:t>What:</a:t>
            </a:r>
            <a:r>
              <a:rPr lang="en-US" dirty="0" smtClean="0"/>
              <a:t> Food and </a:t>
            </a:r>
            <a:r>
              <a:rPr lang="en-US" dirty="0"/>
              <a:t>e</a:t>
            </a:r>
            <a:r>
              <a:rPr lang="en-US" dirty="0" smtClean="0"/>
              <a:t>nvironmental samples at retail and manufacturing</a:t>
            </a:r>
          </a:p>
          <a:p>
            <a:r>
              <a:rPr lang="en-US" u="sng" dirty="0" smtClean="0"/>
              <a:t>When:</a:t>
            </a:r>
            <a:r>
              <a:rPr lang="en-US" dirty="0" smtClean="0"/>
              <a:t> New assignments 2 to 4 times a year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b="13000"/>
          <a:stretch/>
        </p:blipFill>
        <p:spPr>
          <a:xfrm>
            <a:off x="4953000" y="4876800"/>
            <a:ext cx="2174240" cy="1414272"/>
          </a:xfrm>
          <a:prstGeom prst="rect">
            <a:avLst/>
          </a:prstGeom>
        </p:spPr>
      </p:pic>
      <p:pic>
        <p:nvPicPr>
          <p:cNvPr id="1026" name="Picture 2" descr="File:Hackfleisch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4600" r="4517" b="6600"/>
          <a:stretch/>
        </p:blipFill>
        <p:spPr bwMode="auto">
          <a:xfrm>
            <a:off x="7239000" y="4437888"/>
            <a:ext cx="1828800" cy="13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 t="9012" b="7809"/>
          <a:stretch>
            <a:fillRect/>
          </a:stretch>
        </p:blipFill>
        <p:spPr>
          <a:xfrm>
            <a:off x="152400" y="4705542"/>
            <a:ext cx="2209800" cy="1398036"/>
          </a:xfrm>
          <a:prstGeom prst="rect">
            <a:avLst/>
          </a:prstGeom>
        </p:spPr>
      </p:pic>
      <p:pic>
        <p:nvPicPr>
          <p:cNvPr id="1027" name="Picture 3" descr="C:\Users\crigdon\AppData\Local\Microsoft\Windows\Temporary Internet Files\Content.IE5\52Q50SDU\MP900405246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0572"/>
          <a:stretch/>
        </p:blipFill>
        <p:spPr bwMode="auto">
          <a:xfrm>
            <a:off x="2039112" y="5638800"/>
            <a:ext cx="116128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tatic.atlantablackstar.com/wp-content/uploads/2013/08/Apple-cider-vinega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5"/>
          <a:stretch/>
        </p:blipFill>
        <p:spPr bwMode="auto">
          <a:xfrm>
            <a:off x="3084779" y="4295775"/>
            <a:ext cx="1944421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b="1" dirty="0"/>
              <a:t>Micro Samples by </a:t>
            </a:r>
            <a:r>
              <a:rPr lang="en-US" sz="3200" b="1" dirty="0" smtClean="0"/>
              <a:t>Year – All Sampling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412608"/>
              </p:ext>
            </p:extLst>
          </p:nvPr>
        </p:nvGraphicFramePr>
        <p:xfrm>
          <a:off x="457200" y="914400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43971" y="642662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3.0%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52745" y="642662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7.5%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353879" y="642662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1.5%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642662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10.5%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642662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2.4%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6426621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2.0%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462010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% Positive: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6566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b="1" dirty="0" smtClean="0"/>
              <a:t>Positives by Year – All Sampling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117717"/>
              </p:ext>
            </p:extLst>
          </p:nvPr>
        </p:nvGraphicFramePr>
        <p:xfrm>
          <a:off x="457200" y="990600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352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 smtClean="0"/>
              <a:t>Listeria</a:t>
            </a:r>
            <a:r>
              <a:rPr lang="en-US" sz="3600" b="1" dirty="0" smtClean="0"/>
              <a:t> Positives by Year – Environmental Sampling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420581"/>
              </p:ext>
            </p:extLst>
          </p:nvPr>
        </p:nvGraphicFramePr>
        <p:xfrm>
          <a:off x="457200" y="13716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3971" y="63246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0</a:t>
            </a:r>
            <a:r>
              <a:rPr lang="en-US" b="1" i="1" dirty="0" smtClean="0"/>
              <a:t>%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52745" y="6324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13.0%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353879" y="6324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2.6%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6324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10.5%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6324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10.8%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528549" y="6324600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2.1%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6359989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% Positive: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6962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b="1" i="1" dirty="0" smtClean="0"/>
              <a:t>Listeria</a:t>
            </a:r>
            <a:r>
              <a:rPr lang="en-US" sz="3600" b="1" dirty="0" smtClean="0"/>
              <a:t> Species – </a:t>
            </a:r>
            <a:br>
              <a:rPr lang="en-US" sz="3600" b="1" dirty="0" smtClean="0"/>
            </a:br>
            <a:r>
              <a:rPr lang="en-US" sz="3600" b="1" dirty="0" smtClean="0"/>
              <a:t>Environmental Sampling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675963"/>
              </p:ext>
            </p:extLst>
          </p:nvPr>
        </p:nvGraphicFramePr>
        <p:xfrm>
          <a:off x="76200" y="1295400"/>
          <a:ext cx="8763000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125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Locations of </a:t>
            </a:r>
            <a:r>
              <a:rPr lang="en-US" b="1" i="1" dirty="0" smtClean="0"/>
              <a:t>Listeria</a:t>
            </a:r>
            <a:r>
              <a:rPr lang="en-US" b="1" dirty="0" smtClean="0"/>
              <a:t> </a:t>
            </a:r>
            <a:r>
              <a:rPr lang="en-US" b="1" dirty="0" smtClean="0"/>
              <a:t>2010-14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190252"/>
              </p:ext>
            </p:extLst>
          </p:nvPr>
        </p:nvGraphicFramePr>
        <p:xfrm>
          <a:off x="228600" y="1371600"/>
          <a:ext cx="8763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10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does MDA look for </a:t>
            </a:r>
            <a:br>
              <a:rPr lang="en-US" b="1" dirty="0" smtClean="0"/>
            </a:br>
            <a:r>
              <a:rPr lang="en-US" b="1" i="1" dirty="0" smtClean="0"/>
              <a:t>Listeria</a:t>
            </a:r>
            <a:r>
              <a:rPr lang="en-US" b="1" dirty="0" smtClean="0"/>
              <a:t> at Retail?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/>
              <a:t>Monitor operator’s control for risks where RTE </a:t>
            </a:r>
            <a:r>
              <a:rPr lang="en-US" dirty="0"/>
              <a:t>PHF are prepared, handled, or </a:t>
            </a:r>
            <a:r>
              <a:rPr lang="en-US" dirty="0" smtClean="0"/>
              <a:t>stored</a:t>
            </a:r>
          </a:p>
          <a:p>
            <a:r>
              <a:rPr lang="en-US" dirty="0" smtClean="0"/>
              <a:t>Prevent adulteration and possibility for adulteration</a:t>
            </a:r>
          </a:p>
          <a:p>
            <a:endParaRPr lang="en-US" dirty="0"/>
          </a:p>
        </p:txBody>
      </p:sp>
      <p:pic>
        <p:nvPicPr>
          <p:cNvPr id="2050" name="Picture 2" descr="C:\Users\crigdon\Pictures\Env Swabbing\EnvSwab_sponge-st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60403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t="9012" b="7809"/>
          <a:stretch>
            <a:fillRect/>
          </a:stretch>
        </p:blipFill>
        <p:spPr>
          <a:xfrm>
            <a:off x="152400" y="4705542"/>
            <a:ext cx="3124200" cy="197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7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b="1" dirty="0" smtClean="0"/>
              <a:t>What happens when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i="1" dirty="0" smtClean="0"/>
              <a:t>Listeria </a:t>
            </a:r>
            <a:r>
              <a:rPr lang="en-US" sz="4000" b="1" dirty="0" smtClean="0"/>
              <a:t>is found?</a:t>
            </a: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457200"/>
            <a:ext cx="17621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305800" cy="4906963"/>
          </a:xfrm>
        </p:spPr>
        <p:txBody>
          <a:bodyPr/>
          <a:lstStyle/>
          <a:p>
            <a:r>
              <a:rPr lang="en-US" dirty="0" smtClean="0"/>
              <a:t>Assess whether firm has lost </a:t>
            </a:r>
            <a:br>
              <a:rPr lang="en-US" dirty="0" smtClean="0"/>
            </a:br>
            <a:r>
              <a:rPr lang="en-US" dirty="0" smtClean="0"/>
              <a:t>control of their process</a:t>
            </a:r>
          </a:p>
          <a:p>
            <a:r>
              <a:rPr lang="en-US" dirty="0" smtClean="0"/>
              <a:t>Bring </a:t>
            </a:r>
            <a:r>
              <a:rPr lang="en-US" dirty="0" smtClean="0"/>
              <a:t>operator back into compliance – adulteration statues </a:t>
            </a:r>
          </a:p>
          <a:p>
            <a:pPr lvl="1"/>
            <a:r>
              <a:rPr lang="en-US" sz="2400" dirty="0" smtClean="0"/>
              <a:t>Minn</a:t>
            </a:r>
            <a:r>
              <a:rPr lang="en-US" sz="2400" dirty="0"/>
              <a:t>. Stat. </a:t>
            </a:r>
            <a:r>
              <a:rPr lang="en-US" sz="2400" dirty="0" smtClean="0"/>
              <a:t>34A.02 (Adulteration),</a:t>
            </a:r>
            <a:endParaRPr lang="en-US" sz="2400" dirty="0" smtClean="0"/>
          </a:p>
          <a:p>
            <a:pPr lvl="1"/>
            <a:r>
              <a:rPr lang="en-US" sz="2400" dirty="0" smtClean="0"/>
              <a:t>Minn. Stat. </a:t>
            </a:r>
            <a:r>
              <a:rPr lang="en-US" sz="2400" dirty="0" smtClean="0"/>
              <a:t>31.02 (Prohibited Acts), </a:t>
            </a:r>
            <a:r>
              <a:rPr lang="en-US" sz="2400" dirty="0"/>
              <a:t>and </a:t>
            </a:r>
            <a:endParaRPr lang="en-US" sz="2400" dirty="0" smtClean="0"/>
          </a:p>
          <a:p>
            <a:pPr lvl="1"/>
            <a:r>
              <a:rPr lang="en-US" sz="2400" dirty="0" smtClean="0"/>
              <a:t>Minnesota </a:t>
            </a:r>
            <a:r>
              <a:rPr lang="en-US" sz="2400" dirty="0"/>
              <a:t>Administrative Rule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Chapter </a:t>
            </a:r>
            <a:r>
              <a:rPr lang="en-US" sz="2400" dirty="0" smtClean="0"/>
              <a:t>4626.0015 (Food Safety under Food Code)</a:t>
            </a:r>
            <a:endParaRPr lang="en-US" sz="2400" dirty="0" smtClean="0"/>
          </a:p>
          <a:p>
            <a:r>
              <a:rPr lang="en-US" dirty="0" smtClean="0"/>
              <a:t>Corrective Action Plan best guidance for accomplishing </a:t>
            </a:r>
            <a:r>
              <a:rPr lang="en-US" dirty="0" smtClean="0"/>
              <a:t>this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86758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da blue">
  <a:themeElements>
    <a:clrScheme name="mda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da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da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da blue">
  <a:themeElements>
    <a:clrScheme name="mda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da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da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mda blue</Template>
  <TotalTime>3478</TotalTime>
  <Words>258</Words>
  <Application>Microsoft Office PowerPoint</Application>
  <PresentationFormat>On-screen Show (4:3)</PresentationFormat>
  <Paragraphs>61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mda blue</vt:lpstr>
      <vt:lpstr>1_mda blue</vt:lpstr>
      <vt:lpstr>Custom Design</vt:lpstr>
      <vt:lpstr>Listeria Surveillance, Decision Making, and Corrective Actions at Retail</vt:lpstr>
      <vt:lpstr>Routine Sampling Plan</vt:lpstr>
      <vt:lpstr>Micro Samples by Year – All Sampling</vt:lpstr>
      <vt:lpstr>Positives by Year – All Sampling</vt:lpstr>
      <vt:lpstr>Listeria Positives by Year – Environmental Sampling</vt:lpstr>
      <vt:lpstr>Listeria Species –  Environmental Sampling</vt:lpstr>
      <vt:lpstr>Locations of Listeria 2010-14</vt:lpstr>
      <vt:lpstr>Why does MDA look for  Listeria at Retail?</vt:lpstr>
      <vt:lpstr>What happens when  Listeria is found?</vt:lpstr>
      <vt:lpstr>Firm Actions: Cleaning, CAP, and Verification</vt:lpstr>
      <vt:lpstr>MDA Actions</vt:lpstr>
      <vt:lpstr>Questions?</vt:lpstr>
    </vt:vector>
  </TitlesOfParts>
  <Company>MN Dept of Agriculture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Kabao Her</dc:creator>
  <cp:lastModifiedBy>Carrie Rigdon</cp:lastModifiedBy>
  <cp:revision>35</cp:revision>
  <dcterms:created xsi:type="dcterms:W3CDTF">2010-07-19T20:09:48Z</dcterms:created>
  <dcterms:modified xsi:type="dcterms:W3CDTF">2014-06-20T20:32:24Z</dcterms:modified>
</cp:coreProperties>
</file>