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8"/>
  </p:notesMasterIdLst>
  <p:sldIdLst>
    <p:sldId id="256" r:id="rId2"/>
    <p:sldId id="265" r:id="rId3"/>
    <p:sldId id="264" r:id="rId4"/>
    <p:sldId id="290" r:id="rId5"/>
    <p:sldId id="293" r:id="rId6"/>
    <p:sldId id="257" r:id="rId7"/>
    <p:sldId id="258" r:id="rId8"/>
    <p:sldId id="259" r:id="rId9"/>
    <p:sldId id="268" r:id="rId10"/>
    <p:sldId id="262" r:id="rId11"/>
    <p:sldId id="263" r:id="rId12"/>
    <p:sldId id="292" r:id="rId13"/>
    <p:sldId id="291" r:id="rId14"/>
    <p:sldId id="260"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8" r:id="rId33"/>
    <p:sldId id="286" r:id="rId34"/>
    <p:sldId id="287" r:id="rId35"/>
    <p:sldId id="289"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42" autoAdjust="0"/>
  </p:normalViewPr>
  <p:slideViewPr>
    <p:cSldViewPr>
      <p:cViewPr>
        <p:scale>
          <a:sx n="78" d="100"/>
          <a:sy n="78" d="100"/>
        </p:scale>
        <p:origin x="-114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C79BE-B03F-4CCF-AD9A-4EE30B860209}" type="datetimeFigureOut">
              <a:rPr lang="en-US" smtClean="0"/>
              <a:t>6/20/2014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698EF-D0C4-4919-A7E1-9C23B04E3B2C}" type="slidenum">
              <a:rPr lang="en-US" smtClean="0"/>
              <a:t>‹#›</a:t>
            </a:fld>
            <a:endParaRPr lang="en-US"/>
          </a:p>
        </p:txBody>
      </p:sp>
    </p:spTree>
    <p:extLst>
      <p:ext uri="{BB962C8B-B14F-4D97-AF65-F5344CB8AC3E}">
        <p14:creationId xmlns:p14="http://schemas.microsoft.com/office/powerpoint/2010/main" val="77991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AB950-7A2E-46B5-9370-024361488088}" type="slidenum">
              <a:rPr lang="en-US"/>
              <a:pPr/>
              <a:t>2</a:t>
            </a:fld>
            <a:endParaRPr lang="en-US"/>
          </a:p>
        </p:txBody>
      </p:sp>
      <p:sp>
        <p:nvSpPr>
          <p:cNvPr id="100354" name="Rectangle 2"/>
          <p:cNvSpPr>
            <a:spLocks noGrp="1" noRot="1" noChangeAspect="1" noChangeArrowheads="1" noTextEdit="1"/>
          </p:cNvSpPr>
          <p:nvPr>
            <p:ph type="sldImg"/>
          </p:nvPr>
        </p:nvSpPr>
        <p:spPr>
          <a:xfrm>
            <a:off x="1668463" y="6103938"/>
            <a:ext cx="3536950" cy="2652712"/>
          </a:xfrm>
          <a:ln/>
        </p:spPr>
      </p:sp>
      <p:sp>
        <p:nvSpPr>
          <p:cNvPr id="100355" name="Rectangle 3"/>
          <p:cNvSpPr>
            <a:spLocks noGrp="1" noChangeArrowheads="1"/>
          </p:cNvSpPr>
          <p:nvPr>
            <p:ph type="body" idx="1"/>
          </p:nvPr>
        </p:nvSpPr>
        <p:spPr>
          <a:xfrm>
            <a:off x="779463" y="338138"/>
            <a:ext cx="5486400" cy="411638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lIns="89663" tIns="44831" rIns="89663" bIns="44831"/>
          <a:lstStyle/>
          <a:p>
            <a:pPr>
              <a:buFontTx/>
              <a:buChar char="•"/>
            </a:pPr>
            <a:r>
              <a:rPr lang="en-US" sz="1800"/>
              <a:t> I will be talking about certain future-oriented information, as such, I need you to be aware of this advisory regarding the use of future-oriented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C2C63-4BEF-499D-A32A-3342A8B47EEC}" type="slidenum">
              <a:rPr lang="en-US"/>
              <a:pPr/>
              <a:t>15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ADKAR is framework within which change management tools (communication, coaching, training, resistance management, project management, etc.) can be deployed aligned with the goals and objectives of the change.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D5223-DF2C-4867-91ED-7DCF11CE0E75}" type="slidenum">
              <a:rPr lang="en-US"/>
              <a:pPr/>
              <a:t>17</a:t>
            </a:fld>
            <a:endParaRPr lang="en-US"/>
          </a:p>
        </p:txBody>
      </p:sp>
      <p:sp>
        <p:nvSpPr>
          <p:cNvPr id="49154" name="Rectangle 2"/>
          <p:cNvSpPr>
            <a:spLocks noGrp="1" noRot="1" noChangeAspect="1" noChangeArrowheads="1" noTextEdit="1"/>
          </p:cNvSpPr>
          <p:nvPr>
            <p:ph type="sldImg"/>
          </p:nvPr>
        </p:nvSpPr>
        <p:spPr>
          <a:xfrm>
            <a:off x="1144588" y="685800"/>
            <a:ext cx="4572000" cy="3429000"/>
          </a:xfrm>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1D504-B248-43D9-98C1-0F710F7854FD}" type="slidenum">
              <a:rPr lang="en-US"/>
              <a:pPr/>
              <a:t>18</a:t>
            </a:fld>
            <a:endParaRPr lang="en-US"/>
          </a:p>
        </p:txBody>
      </p:sp>
      <p:sp>
        <p:nvSpPr>
          <p:cNvPr id="38914" name="Rectangle 2"/>
          <p:cNvSpPr>
            <a:spLocks noGrp="1" noRot="1" noChangeAspect="1" noChangeArrowheads="1" noTextEdit="1"/>
          </p:cNvSpPr>
          <p:nvPr>
            <p:ph type="sldImg"/>
          </p:nvPr>
        </p:nvSpPr>
        <p:spPr>
          <a:xfrm>
            <a:off x="1144588" y="685800"/>
            <a:ext cx="4572000" cy="3429000"/>
          </a:xfrm>
          <a:ln/>
        </p:spPr>
      </p:sp>
      <p:sp>
        <p:nvSpPr>
          <p:cNvPr id="38915" name="Rectangle 3"/>
          <p:cNvSpPr>
            <a:spLocks noGrp="1" noChangeArrowheads="1"/>
          </p:cNvSpPr>
          <p:nvPr>
            <p:ph type="body" idx="1"/>
          </p:nvPr>
        </p:nvSpPr>
        <p:spPr/>
        <p:txBody>
          <a:bodyPr lIns="90490" tIns="45245" rIns="90490" bIns="45245"/>
          <a:lstStyle/>
          <a:p>
            <a:r>
              <a:rPr lang="en-US"/>
              <a:t>Now we want them to use the ADKAR worksheet.  Make sure they all have one and have them focus on their project/activity.  Walk through each step in ADKAR re-enforcing the key ideas of needing to address the awareness before you get to training!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CA13BA-539A-48E4-9F3B-B0096F3C3646}" type="slidenum">
              <a:rPr lang="en-US"/>
              <a:pPr/>
              <a:t>20</a:t>
            </a:fld>
            <a:endParaRPr lang="en-US"/>
          </a:p>
        </p:txBody>
      </p:sp>
      <p:sp>
        <p:nvSpPr>
          <p:cNvPr id="40962" name="Rectangle 2"/>
          <p:cNvSpPr>
            <a:spLocks noGrp="1" noRot="1" noChangeAspect="1" noChangeArrowheads="1" noTextEdit="1"/>
          </p:cNvSpPr>
          <p:nvPr>
            <p:ph type="sldImg"/>
          </p:nvPr>
        </p:nvSpPr>
        <p:spPr>
          <a:xfrm>
            <a:off x="1144588" y="685800"/>
            <a:ext cx="4572000" cy="3429000"/>
          </a:xfrm>
          <a:ln/>
        </p:spPr>
      </p:sp>
      <p:sp>
        <p:nvSpPr>
          <p:cNvPr id="40963" name="Rectangle 3"/>
          <p:cNvSpPr>
            <a:spLocks noGrp="1" noChangeArrowheads="1"/>
          </p:cNvSpPr>
          <p:nvPr>
            <p:ph type="body" idx="1"/>
          </p:nvPr>
        </p:nvSpPr>
        <p:spPr/>
        <p:txBody>
          <a:bodyPr lIns="90490" tIns="45245" rIns="90490" bIns="45245"/>
          <a:lstStyle/>
          <a:p>
            <a:r>
              <a:rPr lang="en-US"/>
              <a:t>Once awareness is up then you can work on desire – normally someone should have an “A” score that is higher than a “D” score from the beginning – since how can someone have a desire for change without being aware of the change?!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524CF-7712-4DE9-85FF-341961CA6638}" type="slidenum">
              <a:rPr lang="en-US"/>
              <a:pPr/>
              <a:t>21</a:t>
            </a:fld>
            <a:endParaRPr lang="en-US"/>
          </a:p>
        </p:txBody>
      </p:sp>
      <p:sp>
        <p:nvSpPr>
          <p:cNvPr id="43010" name="Rectangle 2"/>
          <p:cNvSpPr>
            <a:spLocks noGrp="1" noRot="1" noChangeAspect="1" noChangeArrowheads="1" noTextEdit="1"/>
          </p:cNvSpPr>
          <p:nvPr>
            <p:ph type="sldImg"/>
          </p:nvPr>
        </p:nvSpPr>
        <p:spPr>
          <a:xfrm>
            <a:off x="1144588" y="685800"/>
            <a:ext cx="4572000" cy="3429000"/>
          </a:xfrm>
          <a:ln/>
        </p:spPr>
      </p:sp>
      <p:sp>
        <p:nvSpPr>
          <p:cNvPr id="43011" name="Rectangle 3"/>
          <p:cNvSpPr>
            <a:spLocks noGrp="1" noChangeArrowheads="1"/>
          </p:cNvSpPr>
          <p:nvPr>
            <p:ph type="body" idx="1"/>
          </p:nvPr>
        </p:nvSpPr>
        <p:spPr/>
        <p:txBody>
          <a:bodyPr lIns="90490" tIns="45245" rIns="90490" bIns="45245"/>
          <a:lstStyle/>
          <a:p>
            <a:r>
              <a:rPr lang="en-US"/>
              <a:t>Many times this is where teams jump first – we start to build out training manuals and sessions before building awareness and desire.  Tremendous re-work loops occur.  People talk about not be capable of doing the new process – when really they might not have the desire to comply.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E9EC9-87F6-4A28-B891-C9AA6BB3A224}" type="slidenum">
              <a:rPr lang="en-US"/>
              <a:pPr/>
              <a:t>22</a:t>
            </a:fld>
            <a:endParaRPr lang="en-US"/>
          </a:p>
        </p:txBody>
      </p:sp>
      <p:sp>
        <p:nvSpPr>
          <p:cNvPr id="45058" name="Rectangle 2"/>
          <p:cNvSpPr>
            <a:spLocks noGrp="1" noRot="1" noChangeAspect="1" noChangeArrowheads="1" noTextEdit="1"/>
          </p:cNvSpPr>
          <p:nvPr>
            <p:ph type="sldImg"/>
          </p:nvPr>
        </p:nvSpPr>
        <p:spPr>
          <a:xfrm>
            <a:off x="1144588" y="685800"/>
            <a:ext cx="4572000" cy="3429000"/>
          </a:xfrm>
          <a:ln/>
        </p:spPr>
      </p:sp>
      <p:sp>
        <p:nvSpPr>
          <p:cNvPr id="45059" name="Rectangle 3"/>
          <p:cNvSpPr>
            <a:spLocks noGrp="1" noChangeArrowheads="1"/>
          </p:cNvSpPr>
          <p:nvPr>
            <p:ph type="body" idx="1"/>
          </p:nvPr>
        </p:nvSpPr>
        <p:spPr/>
        <p:txBody>
          <a:bodyPr lIns="90490" tIns="45245" rIns="90490" bIns="45245"/>
          <a:lstStyle/>
          <a:p>
            <a:r>
              <a:rPr lang="en-US"/>
              <a:t>What is the current ability?  Can the current or targeted workers actually “do” the process?  Assessing Ability can help reduce complexity in the knowledge development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82714-30CE-48F5-AAB4-AE77067C46C4}" type="slidenum">
              <a:rPr lang="en-US"/>
              <a:pPr/>
              <a:t>23</a:t>
            </a:fld>
            <a:endParaRPr lang="en-US"/>
          </a:p>
        </p:txBody>
      </p:sp>
      <p:sp>
        <p:nvSpPr>
          <p:cNvPr id="47106" name="Rectangle 2"/>
          <p:cNvSpPr>
            <a:spLocks noGrp="1" noRot="1" noChangeAspect="1" noChangeArrowheads="1" noTextEdit="1"/>
          </p:cNvSpPr>
          <p:nvPr>
            <p:ph type="sldImg"/>
          </p:nvPr>
        </p:nvSpPr>
        <p:spPr>
          <a:xfrm>
            <a:off x="1144588" y="685800"/>
            <a:ext cx="4572000" cy="3429000"/>
          </a:xfrm>
          <a:ln/>
        </p:spPr>
      </p:sp>
      <p:sp>
        <p:nvSpPr>
          <p:cNvPr id="47107" name="Rectangle 3"/>
          <p:cNvSpPr>
            <a:spLocks noGrp="1" noChangeArrowheads="1"/>
          </p:cNvSpPr>
          <p:nvPr>
            <p:ph type="body" idx="1"/>
          </p:nvPr>
        </p:nvSpPr>
        <p:spPr/>
        <p:txBody>
          <a:bodyPr lIns="90490" tIns="45245" rIns="90490" bIns="45245"/>
          <a:lstStyle/>
          <a:p>
            <a:r>
              <a:rPr lang="en-US"/>
              <a:t>Just like our control plan – if we don’t sustain it and re-enforce it it won’t happen.  Culturally relevant aspects for consideration.  Toyota example – once standard work is created it is rigorously adhered too.  “It is our process, our cars, our reputation – we’ve mistake proofed it and demonstrated it works…you want to work for us, that is the way you do it.”  How is this unlike EnCana?  What can work here?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CFB1C-F6FD-4727-9378-400F58524FA4}" type="slidenum">
              <a:rPr lang="en-US"/>
              <a:pPr/>
              <a:t>25</a:t>
            </a:fld>
            <a:endParaRPr lang="en-US"/>
          </a:p>
        </p:txBody>
      </p:sp>
      <p:sp>
        <p:nvSpPr>
          <p:cNvPr id="481282" name="Rectangle 2"/>
          <p:cNvSpPr>
            <a:spLocks noGrp="1" noRot="1" noChangeAspect="1" noChangeArrowheads="1" noTextEdit="1"/>
          </p:cNvSpPr>
          <p:nvPr>
            <p:ph type="sldImg"/>
          </p:nvPr>
        </p:nvSpPr>
        <p:spPr>
          <a:xfrm>
            <a:off x="1143000" y="687388"/>
            <a:ext cx="4573588" cy="3429000"/>
          </a:xfrm>
          <a:ln/>
        </p:spPr>
      </p:sp>
      <p:sp>
        <p:nvSpPr>
          <p:cNvPr id="481283" name="Rectangle 3"/>
          <p:cNvSpPr>
            <a:spLocks noGrp="1" noChangeArrowheads="1"/>
          </p:cNvSpPr>
          <p:nvPr>
            <p:ph type="body" idx="1"/>
          </p:nvPr>
        </p:nvSpPr>
        <p:spPr>
          <a:xfrm>
            <a:off x="913806" y="4343704"/>
            <a:ext cx="5030391" cy="4113892"/>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DBC2282-460F-4168-9A60-AB350FB94354}" type="datetimeFigureOut">
              <a:rPr lang="en-US" smtClean="0"/>
              <a:t>6/20/2014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281EAC0-8E93-416B-8150-34CCEB27CC3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BC2282-460F-4168-9A60-AB350FB94354}"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1EAC0-8E93-416B-8150-34CCEB27CC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BC2282-460F-4168-9A60-AB350FB94354}"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1EAC0-8E93-416B-8150-34CCEB27CC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BC2282-460F-4168-9A60-AB350FB94354}"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1EAC0-8E93-416B-8150-34CCEB27CC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BC2282-460F-4168-9A60-AB350FB94354}"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1EAC0-8E93-416B-8150-34CCEB27CC3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BC2282-460F-4168-9A60-AB350FB94354}"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1EAC0-8E93-416B-8150-34CCEB27CC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BC2282-460F-4168-9A60-AB350FB94354}" type="datetimeFigureOut">
              <a:rPr lang="en-US" smtClean="0"/>
              <a:t>6/20/2014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1EAC0-8E93-416B-8150-34CCEB27CC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BC2282-460F-4168-9A60-AB350FB94354}" type="datetimeFigureOut">
              <a:rPr lang="en-US" smtClean="0"/>
              <a:t>6/20/2014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1EAC0-8E93-416B-8150-34CCEB27CC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C2282-460F-4168-9A60-AB350FB94354}" type="datetimeFigureOut">
              <a:rPr lang="en-US" smtClean="0"/>
              <a:t>6/20/2014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1EAC0-8E93-416B-8150-34CCEB27CC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BC2282-460F-4168-9A60-AB350FB94354}"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1EAC0-8E93-416B-8150-34CCEB27CC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BC2282-460F-4168-9A60-AB350FB94354}"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281EAC0-8E93-416B-8150-34CCEB27CC3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BC2282-460F-4168-9A60-AB350FB94354}" type="datetimeFigureOut">
              <a:rPr lang="en-US" smtClean="0"/>
              <a:t>6/20/2014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81EAC0-8E93-416B-8150-34CCEB27CC3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458200" cy="1828800"/>
          </a:xfrm>
        </p:spPr>
        <p:txBody>
          <a:bodyPr>
            <a:noAutofit/>
          </a:bodyPr>
          <a:lstStyle/>
          <a:p>
            <a:r>
              <a:rPr lang="en-US" sz="4400" dirty="0" smtClean="0"/>
              <a:t>Enhancing Organizational Effectiveness – Change Management Principles &amp; Practices</a:t>
            </a:r>
            <a:endParaRPr lang="en-US" sz="4400" dirty="0"/>
          </a:p>
        </p:txBody>
      </p:sp>
      <p:sp>
        <p:nvSpPr>
          <p:cNvPr id="3" name="Subtitle 2"/>
          <p:cNvSpPr>
            <a:spLocks noGrp="1"/>
          </p:cNvSpPr>
          <p:nvPr>
            <p:ph type="subTitle" idx="1"/>
          </p:nvPr>
        </p:nvSpPr>
        <p:spPr>
          <a:xfrm>
            <a:off x="609600" y="4114800"/>
            <a:ext cx="7854696" cy="1752600"/>
          </a:xfrm>
        </p:spPr>
        <p:txBody>
          <a:bodyPr>
            <a:normAutofit fontScale="85000" lnSpcReduction="10000"/>
          </a:bodyPr>
          <a:lstStyle/>
          <a:p>
            <a:r>
              <a:rPr lang="en-US" dirty="0" smtClean="0"/>
              <a:t>Practical Change Management – as </a:t>
            </a:r>
            <a:r>
              <a:rPr lang="en-US" dirty="0"/>
              <a:t>learned through </a:t>
            </a:r>
            <a:r>
              <a:rPr lang="en-US" dirty="0" smtClean="0"/>
              <a:t>applying </a:t>
            </a:r>
            <a:r>
              <a:rPr lang="en-US" dirty="0"/>
              <a:t>that “</a:t>
            </a:r>
            <a:r>
              <a:rPr lang="en-US" i="1" dirty="0"/>
              <a:t>soft &amp; squishy stuff</a:t>
            </a:r>
            <a:r>
              <a:rPr lang="en-US" dirty="0"/>
              <a:t>” with Drillers &amp; Roughnecks</a:t>
            </a:r>
            <a:endParaRPr lang="en-US" dirty="0" smtClean="0"/>
          </a:p>
          <a:p>
            <a:endParaRPr lang="en-US" dirty="0"/>
          </a:p>
          <a:p>
            <a:r>
              <a:rPr lang="en-US" sz="2200" dirty="0" smtClean="0"/>
              <a:t>Rick Versen, MPH, MA-OMD, PROSCI Certified Change Management Professional, CLSSMBB, Charter Member ACMP</a:t>
            </a:r>
            <a:endParaRPr lang="en-US" sz="2200" dirty="0"/>
          </a:p>
        </p:txBody>
      </p:sp>
    </p:spTree>
    <p:extLst>
      <p:ext uri="{BB962C8B-B14F-4D97-AF65-F5344CB8AC3E}">
        <p14:creationId xmlns:p14="http://schemas.microsoft.com/office/powerpoint/2010/main" val="2831959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696200" cy="819912"/>
          </a:xfrm>
        </p:spPr>
        <p:txBody>
          <a:bodyPr>
            <a:normAutofit/>
          </a:bodyPr>
          <a:lstStyle/>
          <a:p>
            <a:r>
              <a:rPr lang="en-US" sz="4000" dirty="0" smtClean="0"/>
              <a:t>Example 1…</a:t>
            </a:r>
            <a:endParaRPr lang="en-US" sz="4000" dirty="0"/>
          </a:p>
        </p:txBody>
      </p:sp>
      <p:sp>
        <p:nvSpPr>
          <p:cNvPr id="3" name="Content Placeholder 2"/>
          <p:cNvSpPr>
            <a:spLocks noGrp="1"/>
          </p:cNvSpPr>
          <p:nvPr>
            <p:ph idx="1"/>
          </p:nvPr>
        </p:nvSpPr>
        <p:spPr>
          <a:xfrm>
            <a:off x="381000" y="1524000"/>
            <a:ext cx="5029200" cy="5181600"/>
          </a:xfrm>
        </p:spPr>
        <p:txBody>
          <a:bodyPr>
            <a:normAutofit fontScale="92500" lnSpcReduction="20000"/>
          </a:bodyPr>
          <a:lstStyle/>
          <a:p>
            <a:r>
              <a:rPr lang="en-US" sz="2200" b="1" u="sng" dirty="0" smtClean="0"/>
              <a:t>Challenge</a:t>
            </a:r>
            <a:r>
              <a:rPr lang="en-US" sz="2400" u="sng" dirty="0" smtClean="0"/>
              <a:t>: </a:t>
            </a:r>
            <a:r>
              <a:rPr lang="en-US" sz="2200" dirty="0" smtClean="0"/>
              <a:t>What is the fastest way to drill through X formation?</a:t>
            </a:r>
          </a:p>
          <a:p>
            <a:pPr lvl="1"/>
            <a:r>
              <a:rPr lang="en-US" sz="2000" dirty="0" smtClean="0"/>
              <a:t>3 different Drilling Bosses – 3 different approaches</a:t>
            </a:r>
          </a:p>
          <a:p>
            <a:r>
              <a:rPr lang="en-US" sz="2200" b="1" u="sng" dirty="0" smtClean="0"/>
              <a:t>Technical Solution</a:t>
            </a:r>
            <a:r>
              <a:rPr lang="en-US" sz="2200" dirty="0" smtClean="0"/>
              <a:t>: DOE (Design of Experiment)</a:t>
            </a:r>
          </a:p>
          <a:p>
            <a:pPr lvl="1"/>
            <a:r>
              <a:rPr lang="en-US" sz="2000" dirty="0" smtClean="0"/>
              <a:t>3 factor, 2 level orthogonal Full Factorial Design</a:t>
            </a:r>
          </a:p>
          <a:p>
            <a:r>
              <a:rPr lang="en-US" sz="2200" dirty="0" smtClean="0"/>
              <a:t>What about the </a:t>
            </a:r>
            <a:r>
              <a:rPr lang="en-US" sz="2200" b="1" i="1" u="sng" dirty="0" smtClean="0"/>
              <a:t>Softer</a:t>
            </a:r>
            <a:r>
              <a:rPr lang="en-US" sz="2200" b="1" u="sng" dirty="0" smtClean="0"/>
              <a:t> Solution</a:t>
            </a:r>
            <a:r>
              <a:rPr lang="en-US" sz="2200" dirty="0" smtClean="0"/>
              <a:t>: Making</a:t>
            </a:r>
            <a:r>
              <a:rPr lang="en-US" sz="2000" dirty="0" smtClean="0"/>
              <a:t> it stick?</a:t>
            </a:r>
          </a:p>
          <a:p>
            <a:pPr lvl="1"/>
            <a:r>
              <a:rPr lang="en-US" sz="2000" dirty="0" smtClean="0"/>
              <a:t>Engage all 3 in developing &amp; running the tests</a:t>
            </a:r>
          </a:p>
          <a:p>
            <a:pPr lvl="1"/>
            <a:r>
              <a:rPr lang="en-US" sz="2000" dirty="0" smtClean="0"/>
              <a:t>“On location” work – not office</a:t>
            </a:r>
          </a:p>
          <a:p>
            <a:pPr lvl="1"/>
            <a:r>
              <a:rPr lang="en-US" sz="2000" dirty="0" smtClean="0"/>
              <a:t>Develop implementation plan with the bosses</a:t>
            </a:r>
          </a:p>
          <a:p>
            <a:pPr lvl="1"/>
            <a:r>
              <a:rPr lang="en-US" sz="2000" dirty="0" smtClean="0"/>
              <a:t>Include metrics going forward</a:t>
            </a:r>
          </a:p>
          <a:p>
            <a:pPr lvl="1"/>
            <a:r>
              <a:rPr lang="en-US" sz="2000" dirty="0" smtClean="0"/>
              <a:t>Encourage competition between the teams</a:t>
            </a: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438400"/>
            <a:ext cx="3411411" cy="222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800600"/>
            <a:ext cx="2209800" cy="165735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652018"/>
            <a:ext cx="175895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579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819912"/>
          </a:xfrm>
        </p:spPr>
        <p:txBody>
          <a:bodyPr>
            <a:normAutofit/>
          </a:bodyPr>
          <a:lstStyle/>
          <a:p>
            <a:r>
              <a:rPr lang="en-US" sz="4000" dirty="0" smtClean="0"/>
              <a:t>Example 2…</a:t>
            </a:r>
            <a:endParaRPr lang="en-US" sz="4000" dirty="0"/>
          </a:p>
        </p:txBody>
      </p:sp>
      <p:sp>
        <p:nvSpPr>
          <p:cNvPr id="3" name="Content Placeholder 2"/>
          <p:cNvSpPr>
            <a:spLocks noGrp="1"/>
          </p:cNvSpPr>
          <p:nvPr>
            <p:ph idx="1"/>
          </p:nvPr>
        </p:nvSpPr>
        <p:spPr>
          <a:xfrm>
            <a:off x="441960" y="1600200"/>
            <a:ext cx="5073760" cy="4389120"/>
          </a:xfrm>
        </p:spPr>
        <p:txBody>
          <a:bodyPr>
            <a:normAutofit fontScale="92500" lnSpcReduction="10000"/>
          </a:bodyPr>
          <a:lstStyle/>
          <a:p>
            <a:r>
              <a:rPr lang="en-US" sz="2000" b="1" u="sng" dirty="0" smtClean="0"/>
              <a:t>Challenge</a:t>
            </a:r>
            <a:r>
              <a:rPr lang="en-US" sz="2000" dirty="0" smtClean="0"/>
              <a:t>: Increase collaboration &amp; knowledge sharing in a culture that already collaborates and shares knowledge</a:t>
            </a:r>
          </a:p>
          <a:p>
            <a:r>
              <a:rPr lang="en-US" sz="2000" b="1" u="sng" dirty="0" smtClean="0"/>
              <a:t>Technical solution</a:t>
            </a:r>
            <a:r>
              <a:rPr lang="en-US" sz="2000" dirty="0" smtClean="0"/>
              <a:t>: Newsgator/</a:t>
            </a:r>
            <a:r>
              <a:rPr lang="en-US" sz="2000" dirty="0" err="1" smtClean="0"/>
              <a:t>Spoint</a:t>
            </a:r>
            <a:r>
              <a:rPr lang="en-US" sz="2000" dirty="0" smtClean="0"/>
              <a:t> platform for real-time problem solving &amp; knowledge transfer</a:t>
            </a:r>
          </a:p>
          <a:p>
            <a:r>
              <a:rPr lang="en-US" sz="2000" b="1" u="sng" dirty="0" smtClean="0"/>
              <a:t>The Softer (</a:t>
            </a:r>
            <a:r>
              <a:rPr lang="en-US" sz="2000" b="1" i="1" u="sng" dirty="0" smtClean="0"/>
              <a:t>Harder</a:t>
            </a:r>
            <a:r>
              <a:rPr lang="en-US" sz="2000" b="1" u="sng" dirty="0" smtClean="0"/>
              <a:t>?) Solution</a:t>
            </a:r>
            <a:r>
              <a:rPr lang="en-US" sz="2000" dirty="0" smtClean="0"/>
              <a:t>:</a:t>
            </a:r>
          </a:p>
          <a:p>
            <a:pPr lvl="1"/>
            <a:r>
              <a:rPr lang="en-US" sz="1800" dirty="0" smtClean="0"/>
              <a:t>Multiple benchmarking studies</a:t>
            </a:r>
          </a:p>
          <a:p>
            <a:pPr lvl="1"/>
            <a:r>
              <a:rPr lang="en-US" sz="1800" dirty="0" smtClean="0"/>
              <a:t>Multiple Consultant pitches – to verify internal strategies</a:t>
            </a:r>
          </a:p>
          <a:p>
            <a:pPr lvl="1"/>
            <a:r>
              <a:rPr lang="en-US" sz="1800" dirty="0" smtClean="0"/>
              <a:t>SNA &amp; VNA, Case Studies, Connector training, etc., etc., etc. (</a:t>
            </a:r>
            <a:r>
              <a:rPr lang="en-US" sz="1800" b="1" u="sng" dirty="0" smtClean="0"/>
              <a:t>My Master’s thesis!!!</a:t>
            </a:r>
            <a:r>
              <a:rPr lang="en-US" sz="1800" dirty="0" smtClean="0"/>
              <a:t>)</a:t>
            </a:r>
          </a:p>
          <a:p>
            <a:pPr lvl="1"/>
            <a:r>
              <a:rPr lang="en-US" sz="1800" dirty="0" smtClean="0"/>
              <a:t>Launch, crickets…re-launch, crickets…</a:t>
            </a:r>
          </a:p>
          <a:p>
            <a:pPr lvl="1"/>
            <a:r>
              <a:rPr lang="en-US" sz="1800" i="1" dirty="0" smtClean="0"/>
              <a:t>Help Mr. Wizard!!! </a:t>
            </a:r>
            <a:endParaRPr lang="en-US" sz="1800" i="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3595"/>
          <a:stretch/>
        </p:blipFill>
        <p:spPr bwMode="auto">
          <a:xfrm>
            <a:off x="5515720" y="1600200"/>
            <a:ext cx="358125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267200"/>
            <a:ext cx="3453655" cy="198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087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000" dirty="0" smtClean="0"/>
              <a:t>A moment on “SNA”</a:t>
            </a:r>
            <a:endParaRPr lang="en-US" sz="4000" dirty="0"/>
          </a:p>
        </p:txBody>
      </p:sp>
      <p:sp>
        <p:nvSpPr>
          <p:cNvPr id="3" name="Content Placeholder 2"/>
          <p:cNvSpPr>
            <a:spLocks noGrp="1"/>
          </p:cNvSpPr>
          <p:nvPr>
            <p:ph idx="1"/>
          </p:nvPr>
        </p:nvSpPr>
        <p:spPr/>
        <p:txBody>
          <a:bodyPr/>
          <a:lstStyle/>
          <a:p>
            <a:r>
              <a:rPr lang="en-US" dirty="0" smtClean="0"/>
              <a:t>Social Network Analysis</a:t>
            </a:r>
          </a:p>
          <a:p>
            <a:r>
              <a:rPr lang="en-US" dirty="0" smtClean="0"/>
              <a:t>Finding influencers &amp; connectors</a:t>
            </a:r>
          </a:p>
          <a:p>
            <a:r>
              <a:rPr lang="en-US" dirty="0" smtClean="0"/>
              <a:t>Statistical basis</a:t>
            </a:r>
          </a:p>
          <a:p>
            <a:r>
              <a:rPr lang="en-US" dirty="0" smtClean="0"/>
              <a:t>Simpler tools available</a:t>
            </a:r>
          </a:p>
          <a:p>
            <a:r>
              <a:rPr lang="en-US" dirty="0" smtClean="0"/>
              <a:t>Helps target interventions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95082"/>
            <a:ext cx="4135761" cy="269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4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smtClean="0"/>
              <a:t>So do you hear “Crickets?”</a:t>
            </a:r>
            <a:endParaRPr lang="en-US" sz="4000" dirty="0"/>
          </a:p>
        </p:txBody>
      </p:sp>
      <p:sp>
        <p:nvSpPr>
          <p:cNvPr id="3" name="Content Placeholder 2"/>
          <p:cNvSpPr>
            <a:spLocks noGrp="1"/>
          </p:cNvSpPr>
          <p:nvPr>
            <p:ph idx="1"/>
          </p:nvPr>
        </p:nvSpPr>
        <p:spPr/>
        <p:txBody>
          <a:bodyPr/>
          <a:lstStyle/>
          <a:p>
            <a:r>
              <a:rPr lang="en-US" dirty="0" smtClean="0"/>
              <a:t>Most of us have experience with change management at some level</a:t>
            </a:r>
          </a:p>
          <a:p>
            <a:pPr lvl="1"/>
            <a:r>
              <a:rPr lang="en-US" dirty="0" smtClean="0"/>
              <a:t>Personal – lifestyle – “Krispy Kreme </a:t>
            </a:r>
            <a:r>
              <a:rPr lang="en-US" dirty="0" err="1" smtClean="0"/>
              <a:t>Konundrum</a:t>
            </a:r>
            <a:r>
              <a:rPr lang="en-US" dirty="0" smtClean="0"/>
              <a:t>”</a:t>
            </a:r>
          </a:p>
          <a:p>
            <a:pPr lvl="1"/>
            <a:r>
              <a:rPr lang="en-US" dirty="0" smtClean="0"/>
              <a:t>Career – new bosses, new </a:t>
            </a:r>
            <a:r>
              <a:rPr lang="en-US" dirty="0" err="1" smtClean="0"/>
              <a:t>regs</a:t>
            </a:r>
            <a:r>
              <a:rPr lang="en-US" dirty="0" smtClean="0"/>
              <a:t>, new stakeholders</a:t>
            </a:r>
          </a:p>
          <a:p>
            <a:r>
              <a:rPr lang="en-US" dirty="0" smtClean="0"/>
              <a:t>Bottom line – moving people from bad behaviors/ processes/ risks/ food etc. toward a better/ safer/ healthier alternative</a:t>
            </a:r>
          </a:p>
          <a:p>
            <a:endParaRPr lang="en-US" dirty="0"/>
          </a:p>
        </p:txBody>
      </p:sp>
    </p:spTree>
    <p:extLst>
      <p:ext uri="{BB962C8B-B14F-4D97-AF65-F5344CB8AC3E}">
        <p14:creationId xmlns:p14="http://schemas.microsoft.com/office/powerpoint/2010/main" val="376048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198" y="533400"/>
            <a:ext cx="7289601" cy="1143000"/>
          </a:xfrm>
        </p:spPr>
        <p:txBody>
          <a:bodyPr>
            <a:noAutofit/>
          </a:bodyPr>
          <a:lstStyle/>
          <a:p>
            <a:r>
              <a:rPr lang="en-US" sz="3600" dirty="0" smtClean="0"/>
              <a:t>So what’s a humble practitioner supposed to do??</a:t>
            </a:r>
            <a:endParaRPr lang="en-US" sz="3600" dirty="0"/>
          </a:p>
        </p:txBody>
      </p:sp>
      <p:sp>
        <p:nvSpPr>
          <p:cNvPr id="3" name="Content Placeholder 2"/>
          <p:cNvSpPr>
            <a:spLocks noGrp="1"/>
          </p:cNvSpPr>
          <p:nvPr>
            <p:ph idx="1"/>
          </p:nvPr>
        </p:nvSpPr>
        <p:spPr>
          <a:xfrm>
            <a:off x="533400" y="1845132"/>
            <a:ext cx="8229600" cy="4389120"/>
          </a:xfrm>
        </p:spPr>
        <p:txBody>
          <a:bodyPr/>
          <a:lstStyle/>
          <a:p>
            <a:r>
              <a:rPr lang="en-US" dirty="0" smtClean="0"/>
              <a:t>Leverage!</a:t>
            </a:r>
          </a:p>
          <a:p>
            <a:r>
              <a:rPr lang="en-US" dirty="0" smtClean="0"/>
              <a:t>Adapt</a:t>
            </a:r>
          </a:p>
          <a:p>
            <a:r>
              <a:rPr lang="en-US" dirty="0" smtClean="0"/>
              <a:t>Experiment</a:t>
            </a:r>
          </a:p>
          <a:p>
            <a:r>
              <a:rPr lang="en-US" dirty="0" smtClean="0"/>
              <a:t>Standardize</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995" y="3962400"/>
            <a:ext cx="1701404" cy="122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697" y="5029200"/>
            <a:ext cx="117931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270224"/>
            <a:ext cx="3162300" cy="235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408">
            <a:off x="3322505" y="1625977"/>
            <a:ext cx="3003088" cy="183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53000" y="3419776"/>
            <a:ext cx="3365599" cy="430887"/>
          </a:xfrm>
          <a:prstGeom prst="rect">
            <a:avLst/>
          </a:prstGeom>
          <a:noFill/>
        </p:spPr>
        <p:txBody>
          <a:bodyPr wrap="square" rtlCol="0">
            <a:spAutoFit/>
          </a:bodyPr>
          <a:lstStyle/>
          <a:p>
            <a:r>
              <a:rPr lang="en-US" sz="1050" i="1" dirty="0" smtClean="0"/>
              <a:t>Best Practices in Change Management</a:t>
            </a:r>
            <a:r>
              <a:rPr lang="en-US" sz="1100" dirty="0" smtClean="0"/>
              <a:t>, 2014 Edition, PROSCI</a:t>
            </a:r>
            <a:endParaRPr lang="en-US" sz="1100"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9692" y="1457852"/>
            <a:ext cx="2647507" cy="196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389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533400" y="381000"/>
            <a:ext cx="8274050" cy="982663"/>
          </a:xfrm>
        </p:spPr>
        <p:txBody>
          <a:bodyPr>
            <a:noAutofit/>
          </a:bodyPr>
          <a:lstStyle/>
          <a:p>
            <a:r>
              <a:rPr lang="en-US" sz="4000" dirty="0" smtClean="0"/>
              <a:t>How do we do this? The </a:t>
            </a:r>
            <a:r>
              <a:rPr lang="en-US" sz="4000" dirty="0"/>
              <a:t>ADKAR Model</a:t>
            </a:r>
          </a:p>
        </p:txBody>
      </p:sp>
      <p:graphicFrame>
        <p:nvGraphicFramePr>
          <p:cNvPr id="35885" name="Group 45"/>
          <p:cNvGraphicFramePr>
            <a:graphicFrameLocks noGrp="1"/>
          </p:cNvGraphicFramePr>
          <p:nvPr>
            <p:extLst>
              <p:ext uri="{D42A27DB-BD31-4B8C-83A1-F6EECF244321}">
                <p14:modId xmlns:p14="http://schemas.microsoft.com/office/powerpoint/2010/main" val="3942356741"/>
              </p:ext>
            </p:extLst>
          </p:nvPr>
        </p:nvGraphicFramePr>
        <p:xfrm>
          <a:off x="54209" y="2362200"/>
          <a:ext cx="9112250" cy="3483920"/>
        </p:xfrm>
        <a:graphic>
          <a:graphicData uri="http://schemas.openxmlformats.org/drawingml/2006/table">
            <a:tbl>
              <a:tblPr/>
              <a:tblGrid>
                <a:gridCol w="2354263"/>
                <a:gridCol w="2201862"/>
                <a:gridCol w="4556125"/>
              </a:tblGrid>
              <a:tr h="695325">
                <a:tc>
                  <a:txBody>
                    <a:bodyPr/>
                    <a:lstStyle/>
                    <a:p>
                      <a:pPr marL="0" marR="0" lvl="0" indent="0" algn="r" defTabSz="457200" rtl="0" eaLnBrk="0" fontAlgn="base" latinLnBrk="0" hangingPunct="0">
                        <a:lnSpc>
                          <a:spcPct val="100000"/>
                        </a:lnSpc>
                        <a:spcBef>
                          <a:spcPts val="1000"/>
                        </a:spcBef>
                        <a:spcAft>
                          <a:spcPct val="0"/>
                        </a:spcAft>
                        <a:buClr>
                          <a:srgbClr val="FF6600"/>
                        </a:buClr>
                        <a:buSzPct val="125000"/>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34" charset="-128"/>
                        </a:rPr>
                        <a:t>A</a:t>
                      </a:r>
                      <a:r>
                        <a:rPr kumimoji="0" lang="en-US" sz="2400" b="0" i="0" u="none" strike="noStrike" cap="none" normalizeH="0" baseline="0" dirty="0" smtClean="0">
                          <a:ln>
                            <a:noFill/>
                          </a:ln>
                          <a:solidFill>
                            <a:schemeClr val="tx1"/>
                          </a:solidFill>
                          <a:effectLst/>
                          <a:latin typeface="Arial" charset="0"/>
                          <a:ea typeface="ＭＳ Ｐゴシック" pitchFamily="34" charset="-128"/>
                        </a:rPr>
                        <a:t>wareness</a:t>
                      </a:r>
                      <a:endParaRPr kumimoji="0" lang="en-US" sz="2000" b="0" i="0" u="none" strike="noStrike" cap="none" normalizeH="0" baseline="0" dirty="0" smtClean="0">
                        <a:ln>
                          <a:noFill/>
                        </a:ln>
                        <a:solidFill>
                          <a:schemeClr val="tx1"/>
                        </a:solidFill>
                        <a:effectLst/>
                        <a:latin typeface="Arial" charset="0"/>
                        <a:ea typeface="ＭＳ Ｐゴシック" pitchFamily="34" charset="-128"/>
                      </a:endParaRPr>
                    </a:p>
                  </a:txBody>
                  <a:tcPr marL="91432" marR="91432" marT="45716" marB="45716" anchor="ctr" horzOverflow="overflow">
                    <a:lnL cap="flat">
                      <a:noFill/>
                    </a:lnL>
                    <a:lnR>
                      <a:noFill/>
                    </a:lnR>
                    <a:lnT cap="fla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marL="91432" marR="91432" marT="45716" marB="45716" anchor="ctr" horzOverflow="overflow">
                    <a:lnL>
                      <a:noFill/>
                    </a:lnL>
                    <a:lnR>
                      <a:noFill/>
                    </a:lnR>
                    <a:lnT cap="fla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1800" b="0" i="0" u="none" strike="noStrike" cap="none" normalizeH="0" baseline="0" smtClean="0">
                          <a:ln>
                            <a:noFill/>
                          </a:ln>
                          <a:solidFill>
                            <a:schemeClr val="tx1"/>
                          </a:solidFill>
                          <a:effectLst/>
                          <a:latin typeface="Arial" charset="0"/>
                          <a:ea typeface="ＭＳ Ｐゴシック" pitchFamily="34" charset="-128"/>
                        </a:rPr>
                        <a:t> </a:t>
                      </a:r>
                      <a:r>
                        <a:rPr kumimoji="0" lang="en-US" sz="2000" b="0" i="0" u="none" strike="noStrike" cap="none" normalizeH="0" baseline="0" smtClean="0">
                          <a:ln>
                            <a:noFill/>
                          </a:ln>
                          <a:solidFill>
                            <a:schemeClr val="tx1"/>
                          </a:solidFill>
                          <a:effectLst/>
                          <a:latin typeface="Arial" charset="0"/>
                          <a:ea typeface="ＭＳ Ｐゴシック" pitchFamily="34" charset="-128"/>
                        </a:rPr>
                        <a:t>of the need for change</a:t>
                      </a:r>
                    </a:p>
                  </a:txBody>
                  <a:tcPr marL="91432" marR="91432" marT="45716" marB="45716" anchor="ctr" horzOverflow="overflow">
                    <a:lnL>
                      <a:noFill/>
                    </a:lnL>
                    <a:lnR cap="flat">
                      <a:noFill/>
                    </a:lnR>
                    <a:lnT cap="flat">
                      <a:noFill/>
                    </a:lnT>
                    <a:lnB>
                      <a:noFill/>
                    </a:lnB>
                    <a:lnTlToBr>
                      <a:noFill/>
                    </a:lnTlToBr>
                    <a:lnBlToTr>
                      <a:noFill/>
                    </a:lnBlToTr>
                    <a:noFill/>
                  </a:tcPr>
                </a:tc>
              </a:tr>
              <a:tr h="696913">
                <a:tc>
                  <a:txBody>
                    <a:bodyPr/>
                    <a:lstStyle/>
                    <a:p>
                      <a:pPr marL="0" marR="0" lvl="0" indent="0" algn="r" defTabSz="457200" rtl="0" eaLnBrk="0" fontAlgn="base" latinLnBrk="0" hangingPunct="0">
                        <a:lnSpc>
                          <a:spcPct val="100000"/>
                        </a:lnSpc>
                        <a:spcBef>
                          <a:spcPts val="1000"/>
                        </a:spcBef>
                        <a:spcAft>
                          <a:spcPct val="0"/>
                        </a:spcAft>
                        <a:buClr>
                          <a:srgbClr val="FF6600"/>
                        </a:buClr>
                        <a:buSzPct val="125000"/>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34" charset="-128"/>
                        </a:rPr>
                        <a:t>D</a:t>
                      </a:r>
                      <a:r>
                        <a:rPr kumimoji="0" lang="en-US" sz="2400" b="0" i="0" u="none" strike="noStrike" cap="none" normalizeH="0" baseline="0" dirty="0" smtClean="0">
                          <a:ln>
                            <a:noFill/>
                          </a:ln>
                          <a:solidFill>
                            <a:schemeClr val="tx1"/>
                          </a:solidFill>
                          <a:effectLst/>
                          <a:latin typeface="Arial" charset="0"/>
                          <a:ea typeface="ＭＳ Ｐゴシック" pitchFamily="34" charset="-128"/>
                        </a:rPr>
                        <a:t>esire</a:t>
                      </a:r>
                      <a:endParaRPr kumimoji="0" lang="en-US" sz="2000" b="0" i="0" u="none" strike="noStrike" cap="none" normalizeH="0" baseline="0" dirty="0" smtClean="0">
                        <a:ln>
                          <a:noFill/>
                        </a:ln>
                        <a:solidFill>
                          <a:schemeClr val="tx1"/>
                        </a:solidFill>
                        <a:effectLst/>
                        <a:latin typeface="Arial" charset="0"/>
                        <a:ea typeface="ＭＳ Ｐゴシック" pitchFamily="34" charset="-128"/>
                      </a:endParaRPr>
                    </a:p>
                  </a:txBody>
                  <a:tcPr marL="91432" marR="91432"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marL="91432" marR="91432" marT="45716" marB="45716"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1800" b="0" i="0" u="none" strike="noStrike" cap="none" normalizeH="0" baseline="0" smtClean="0">
                          <a:ln>
                            <a:noFill/>
                          </a:ln>
                          <a:solidFill>
                            <a:schemeClr val="tx1"/>
                          </a:solidFill>
                          <a:effectLst/>
                          <a:latin typeface="Arial" charset="0"/>
                          <a:ea typeface="ＭＳ Ｐゴシック" pitchFamily="34" charset="-128"/>
                        </a:rPr>
                        <a:t> </a:t>
                      </a:r>
                      <a:r>
                        <a:rPr kumimoji="0" lang="en-US" sz="2000" b="0" i="0" u="none" strike="noStrike" cap="none" normalizeH="0" baseline="0" smtClean="0">
                          <a:ln>
                            <a:noFill/>
                          </a:ln>
                          <a:solidFill>
                            <a:schemeClr val="tx1"/>
                          </a:solidFill>
                          <a:effectLst/>
                          <a:latin typeface="Arial" charset="0"/>
                          <a:ea typeface="ＭＳ Ｐゴシック" pitchFamily="34" charset="-128"/>
                        </a:rPr>
                        <a:t>to participate and support the change</a:t>
                      </a:r>
                    </a:p>
                  </a:txBody>
                  <a:tcPr marL="91432" marR="91432" marT="45716" marB="45716" anchor="ctr" horzOverflow="overflow">
                    <a:lnL>
                      <a:noFill/>
                    </a:lnL>
                    <a:lnR cap="flat">
                      <a:noFill/>
                    </a:lnR>
                    <a:lnT>
                      <a:noFill/>
                    </a:lnT>
                    <a:lnB>
                      <a:noFill/>
                    </a:lnB>
                    <a:lnTlToBr>
                      <a:noFill/>
                    </a:lnTlToBr>
                    <a:lnBlToTr>
                      <a:noFill/>
                    </a:lnBlToTr>
                    <a:noFill/>
                  </a:tcPr>
                </a:tc>
              </a:tr>
              <a:tr h="695325">
                <a:tc>
                  <a:txBody>
                    <a:bodyPr/>
                    <a:lstStyle/>
                    <a:p>
                      <a:pPr marL="0" marR="0" lvl="0" indent="0" algn="r" defTabSz="457200" rtl="0" eaLnBrk="0" fontAlgn="base" latinLnBrk="0" hangingPunct="0">
                        <a:lnSpc>
                          <a:spcPct val="100000"/>
                        </a:lnSpc>
                        <a:spcBef>
                          <a:spcPts val="1000"/>
                        </a:spcBef>
                        <a:spcAft>
                          <a:spcPct val="0"/>
                        </a:spcAft>
                        <a:buClr>
                          <a:srgbClr val="FF6600"/>
                        </a:buClr>
                        <a:buSzPct val="125000"/>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34" charset="-128"/>
                        </a:rPr>
                        <a:t>K</a:t>
                      </a:r>
                      <a:r>
                        <a:rPr kumimoji="0" lang="en-US" sz="2400" b="0" i="0" u="none" strike="noStrike" cap="none" normalizeH="0" baseline="0" dirty="0" smtClean="0">
                          <a:ln>
                            <a:noFill/>
                          </a:ln>
                          <a:solidFill>
                            <a:schemeClr val="tx1"/>
                          </a:solidFill>
                          <a:effectLst/>
                          <a:latin typeface="Arial" charset="0"/>
                          <a:ea typeface="ＭＳ Ｐゴシック" pitchFamily="34" charset="-128"/>
                        </a:rPr>
                        <a:t>nowledge</a:t>
                      </a:r>
                      <a:endParaRPr kumimoji="0" lang="en-US" sz="2000" b="0" i="0" u="none" strike="noStrike" cap="none" normalizeH="0" baseline="0" dirty="0" smtClean="0">
                        <a:ln>
                          <a:noFill/>
                        </a:ln>
                        <a:solidFill>
                          <a:schemeClr val="tx1"/>
                        </a:solidFill>
                        <a:effectLst/>
                        <a:latin typeface="Arial" charset="0"/>
                        <a:ea typeface="ＭＳ Ｐゴシック" pitchFamily="34" charset="-128"/>
                      </a:endParaRPr>
                    </a:p>
                  </a:txBody>
                  <a:tcPr marL="91432" marR="91432"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marL="91432" marR="91432" marT="45716" marB="45716"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1800" b="0" i="0" u="none" strike="noStrike" cap="none" normalizeH="0" baseline="0" smtClean="0">
                          <a:ln>
                            <a:noFill/>
                          </a:ln>
                          <a:solidFill>
                            <a:schemeClr val="tx1"/>
                          </a:solidFill>
                          <a:effectLst/>
                          <a:latin typeface="Arial" charset="0"/>
                          <a:ea typeface="ＭＳ Ｐゴシック" pitchFamily="34" charset="-128"/>
                        </a:rPr>
                        <a:t> </a:t>
                      </a:r>
                      <a:r>
                        <a:rPr kumimoji="0" lang="en-US" sz="2000" b="0" i="0" u="none" strike="noStrike" cap="none" normalizeH="0" baseline="0" smtClean="0">
                          <a:ln>
                            <a:noFill/>
                          </a:ln>
                          <a:solidFill>
                            <a:schemeClr val="tx1"/>
                          </a:solidFill>
                          <a:effectLst/>
                          <a:latin typeface="Arial" charset="0"/>
                          <a:ea typeface="ＭＳ Ｐゴシック" pitchFamily="34" charset="-128"/>
                        </a:rPr>
                        <a:t>on how to change</a:t>
                      </a:r>
                    </a:p>
                  </a:txBody>
                  <a:tcPr marL="91432" marR="91432" marT="45716" marB="45716" anchor="ctr" horzOverflow="overflow">
                    <a:lnL>
                      <a:noFill/>
                    </a:lnL>
                    <a:lnR cap="flat">
                      <a:noFill/>
                    </a:lnR>
                    <a:lnT>
                      <a:noFill/>
                    </a:lnT>
                    <a:lnB>
                      <a:noFill/>
                    </a:lnB>
                    <a:lnTlToBr>
                      <a:noFill/>
                    </a:lnTlToBr>
                    <a:lnBlToTr>
                      <a:noFill/>
                    </a:lnBlToTr>
                    <a:noFill/>
                  </a:tcPr>
                </a:tc>
              </a:tr>
              <a:tr h="696913">
                <a:tc>
                  <a:txBody>
                    <a:bodyPr/>
                    <a:lstStyle/>
                    <a:p>
                      <a:pPr marL="0" marR="0" lvl="0" indent="0" algn="r" defTabSz="457200" rtl="0" eaLnBrk="0" fontAlgn="base" latinLnBrk="0" hangingPunct="0">
                        <a:lnSpc>
                          <a:spcPct val="100000"/>
                        </a:lnSpc>
                        <a:spcBef>
                          <a:spcPts val="1000"/>
                        </a:spcBef>
                        <a:spcAft>
                          <a:spcPct val="0"/>
                        </a:spcAft>
                        <a:buClr>
                          <a:srgbClr val="FF6600"/>
                        </a:buClr>
                        <a:buSzPct val="125000"/>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34" charset="-128"/>
                        </a:rPr>
                        <a:t>A</a:t>
                      </a:r>
                      <a:r>
                        <a:rPr kumimoji="0" lang="en-US" sz="2400" b="0" i="0" u="none" strike="noStrike" cap="none" normalizeH="0" baseline="0" dirty="0" smtClean="0">
                          <a:ln>
                            <a:noFill/>
                          </a:ln>
                          <a:solidFill>
                            <a:schemeClr val="tx1"/>
                          </a:solidFill>
                          <a:effectLst/>
                          <a:latin typeface="Arial" charset="0"/>
                          <a:ea typeface="ＭＳ Ｐゴシック" pitchFamily="34" charset="-128"/>
                        </a:rPr>
                        <a:t>bility</a:t>
                      </a:r>
                      <a:endParaRPr kumimoji="0" lang="en-US" sz="2000" b="0" i="0" u="none" strike="noStrike" cap="none" normalizeH="0" baseline="0" dirty="0" smtClean="0">
                        <a:ln>
                          <a:noFill/>
                        </a:ln>
                        <a:solidFill>
                          <a:schemeClr val="tx1"/>
                        </a:solidFill>
                        <a:effectLst/>
                        <a:latin typeface="Arial" charset="0"/>
                        <a:ea typeface="ＭＳ Ｐゴシック" pitchFamily="34" charset="-128"/>
                      </a:endParaRPr>
                    </a:p>
                  </a:txBody>
                  <a:tcPr marL="91432" marR="91432" marT="45716" marB="45716" anchor="ctr" horzOverflow="overflow">
                    <a:lnL cap="flat">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marL="91432" marR="91432" marT="45716" marB="45716" anchor="ctr"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 </a:t>
                      </a:r>
                      <a:r>
                        <a:rPr kumimoji="0" lang="en-US" sz="2000" b="0" i="0" u="none" strike="noStrike" cap="none" normalizeH="0" baseline="0" dirty="0" smtClean="0">
                          <a:ln>
                            <a:noFill/>
                          </a:ln>
                          <a:solidFill>
                            <a:schemeClr val="tx1"/>
                          </a:solidFill>
                          <a:effectLst/>
                          <a:latin typeface="Arial" charset="0"/>
                          <a:ea typeface="ＭＳ Ｐゴシック" pitchFamily="34" charset="-128"/>
                        </a:rPr>
                        <a:t>to implement required skills and behaviors</a:t>
                      </a:r>
                    </a:p>
                  </a:txBody>
                  <a:tcPr marL="91432" marR="91432" marT="45716" marB="45716" anchor="ctr" horzOverflow="overflow">
                    <a:lnL>
                      <a:noFill/>
                    </a:lnL>
                    <a:lnR cap="flat">
                      <a:noFill/>
                    </a:lnR>
                    <a:lnT>
                      <a:noFill/>
                    </a:lnT>
                    <a:lnB>
                      <a:noFill/>
                    </a:lnB>
                    <a:lnTlToBr>
                      <a:noFill/>
                    </a:lnTlToBr>
                    <a:lnBlToTr>
                      <a:noFill/>
                    </a:lnBlToTr>
                    <a:noFill/>
                  </a:tcPr>
                </a:tc>
              </a:tr>
              <a:tr h="695325">
                <a:tc>
                  <a:txBody>
                    <a:bodyPr/>
                    <a:lstStyle/>
                    <a:p>
                      <a:pPr marL="0" marR="0" lvl="0" indent="0" algn="r" defTabSz="457200" rtl="0" eaLnBrk="0" fontAlgn="base" latinLnBrk="0" hangingPunct="0">
                        <a:lnSpc>
                          <a:spcPct val="100000"/>
                        </a:lnSpc>
                        <a:spcBef>
                          <a:spcPts val="1000"/>
                        </a:spcBef>
                        <a:spcAft>
                          <a:spcPct val="0"/>
                        </a:spcAft>
                        <a:buClr>
                          <a:srgbClr val="FF6600"/>
                        </a:buClr>
                        <a:buSzPct val="125000"/>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34" charset="-128"/>
                        </a:rPr>
                        <a:t>R</a:t>
                      </a:r>
                      <a:r>
                        <a:rPr kumimoji="0" lang="en-US" sz="2400" b="0" i="0" u="none" strike="noStrike" cap="none" normalizeH="0" baseline="0" dirty="0" smtClean="0">
                          <a:ln>
                            <a:noFill/>
                          </a:ln>
                          <a:solidFill>
                            <a:schemeClr val="tx1"/>
                          </a:solidFill>
                          <a:effectLst/>
                          <a:latin typeface="Arial" charset="0"/>
                          <a:ea typeface="ＭＳ Ｐゴシック" pitchFamily="34" charset="-128"/>
                        </a:rPr>
                        <a:t>einforcement</a:t>
                      </a:r>
                      <a:endParaRPr kumimoji="0" lang="en-US" sz="2000" b="0" i="0" u="none" strike="noStrike" cap="none" normalizeH="0" baseline="0" dirty="0" smtClean="0">
                        <a:ln>
                          <a:noFill/>
                        </a:ln>
                        <a:solidFill>
                          <a:schemeClr val="tx1"/>
                        </a:solidFill>
                        <a:effectLst/>
                        <a:latin typeface="Arial" charset="0"/>
                        <a:ea typeface="ＭＳ Ｐゴシック" pitchFamily="34" charset="-128"/>
                      </a:endParaRPr>
                    </a:p>
                  </a:txBody>
                  <a:tcPr marL="91432" marR="91432" marT="45716" marB="45716" anchor="ctr" horzOverflow="overflow">
                    <a:lnL cap="flat">
                      <a:noFill/>
                    </a:lnL>
                    <a:lnR>
                      <a:noFill/>
                    </a:lnR>
                    <a:lnT>
                      <a:noFill/>
                    </a:lnT>
                    <a:lnB cap="flat">
                      <a:noFill/>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endParaRPr>
                    </a:p>
                  </a:txBody>
                  <a:tcPr marL="91432" marR="91432" marT="45716" marB="45716" anchor="ctr" horzOverflow="overflow">
                    <a:lnL>
                      <a:noFill/>
                    </a:lnL>
                    <a:lnR>
                      <a:noFill/>
                    </a:lnR>
                    <a:lnT>
                      <a:noFill/>
                    </a:lnT>
                    <a:lnB cap="flat">
                      <a:noFill/>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 </a:t>
                      </a:r>
                      <a:r>
                        <a:rPr kumimoji="0" lang="en-US" sz="2000" b="0" i="0" u="none" strike="noStrike" cap="none" normalizeH="0" baseline="0" dirty="0" smtClean="0">
                          <a:ln>
                            <a:noFill/>
                          </a:ln>
                          <a:solidFill>
                            <a:schemeClr val="tx1"/>
                          </a:solidFill>
                          <a:effectLst/>
                          <a:latin typeface="Arial" charset="0"/>
                          <a:ea typeface="ＭＳ Ｐゴシック" pitchFamily="34" charset="-128"/>
                        </a:rPr>
                        <a:t>to sustain the change</a:t>
                      </a:r>
                    </a:p>
                  </a:txBody>
                  <a:tcPr marL="91432" marR="91432" marT="45716" marB="45716" anchor="ctr" horzOverflow="overflow">
                    <a:lnL>
                      <a:noFill/>
                    </a:lnL>
                    <a:lnR cap="flat">
                      <a:noFill/>
                    </a:lnR>
                    <a:lnT>
                      <a:noFill/>
                    </a:lnT>
                    <a:lnB cap="flat">
                      <a:noFill/>
                    </a:lnB>
                    <a:lnTlToBr>
                      <a:noFill/>
                    </a:lnTlToBr>
                    <a:lnBlToTr>
                      <a:noFill/>
                    </a:lnBlToTr>
                    <a:noFill/>
                  </a:tcPr>
                </a:tc>
              </a:tr>
            </a:tbl>
          </a:graphicData>
        </a:graphic>
      </p:graphicFrame>
      <p:pic>
        <p:nvPicPr>
          <p:cNvPr id="35875" name="Picture 35" descr="j0303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790123"/>
            <a:ext cx="154622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5876"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5025" y="4623335"/>
            <a:ext cx="311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77" name="Rectangle 37"/>
          <p:cNvSpPr>
            <a:spLocks noChangeArrowheads="1"/>
          </p:cNvSpPr>
          <p:nvPr/>
        </p:nvSpPr>
        <p:spPr bwMode="auto">
          <a:xfrm>
            <a:off x="7543800" y="64008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p>
            <a:pPr eaLnBrk="1" hangingPunct="1"/>
            <a:r>
              <a:rPr lang="en-US" sz="900" b="0">
                <a:latin typeface="Times New Roman" pitchFamily="18" charset="0"/>
              </a:rPr>
              <a:t>© Prosci 2008</a:t>
            </a:r>
          </a:p>
        </p:txBody>
      </p:sp>
    </p:spTree>
    <p:extLst>
      <p:ext uri="{BB962C8B-B14F-4D97-AF65-F5344CB8AC3E}">
        <p14:creationId xmlns:p14="http://schemas.microsoft.com/office/powerpoint/2010/main" val="3483232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r>
              <a:rPr lang="en-US" sz="4000" dirty="0" smtClean="0"/>
              <a:t>Example ADKAR Assessment</a:t>
            </a:r>
            <a:endParaRPr lang="en-US" sz="4000" dirty="0"/>
          </a:p>
        </p:txBody>
      </p:sp>
      <p:sp>
        <p:nvSpPr>
          <p:cNvPr id="3" name="Content Placeholder 2"/>
          <p:cNvSpPr>
            <a:spLocks noGrp="1"/>
          </p:cNvSpPr>
          <p:nvPr>
            <p:ph idx="1"/>
          </p:nvPr>
        </p:nvSpPr>
        <p:spPr/>
        <p:txBody>
          <a:bodyPr/>
          <a:lstStyle/>
          <a:p>
            <a:r>
              <a:rPr lang="en-US" dirty="0" smtClean="0"/>
              <a:t>Multiple stakeholders</a:t>
            </a:r>
          </a:p>
          <a:p>
            <a:pPr lvl="1"/>
            <a:r>
              <a:rPr lang="en-US" dirty="0" smtClean="0"/>
              <a:t>Amplitude?</a:t>
            </a:r>
          </a:p>
          <a:p>
            <a:pPr lvl="1"/>
            <a:r>
              <a:rPr lang="en-US" dirty="0" smtClean="0"/>
              <a:t>Phase shift?</a:t>
            </a:r>
          </a:p>
          <a:p>
            <a:r>
              <a:rPr lang="en-US" dirty="0" smtClean="0"/>
              <a:t>Diagnostic tool</a:t>
            </a:r>
            <a:endParaRPr lang="en-US" dirty="0"/>
          </a:p>
        </p:txBody>
      </p:sp>
      <p:sp>
        <p:nvSpPr>
          <p:cNvPr id="4" name="Slide Number Placeholder 3"/>
          <p:cNvSpPr>
            <a:spLocks noGrp="1"/>
          </p:cNvSpPr>
          <p:nvPr>
            <p:ph type="sldNum" sz="quarter" idx="12"/>
          </p:nvPr>
        </p:nvSpPr>
        <p:spPr/>
        <p:txBody>
          <a:bodyPr/>
          <a:lstStyle/>
          <a:p>
            <a:fld id="{FA42FED6-CA9B-4DC5-943D-896F432D661F}" type="slidenum">
              <a:rPr lang="en-US" smtClean="0"/>
              <a:t>16</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790" y="3581400"/>
            <a:ext cx="4441809" cy="294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65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990600" y="457200"/>
            <a:ext cx="7984067" cy="749300"/>
          </a:xfrm>
        </p:spPr>
        <p:txBody>
          <a:bodyPr>
            <a:normAutofit/>
          </a:bodyPr>
          <a:lstStyle/>
          <a:p>
            <a:r>
              <a:rPr lang="en-US" sz="4000" dirty="0"/>
              <a:t>Without ADKAR</a:t>
            </a:r>
          </a:p>
        </p:txBody>
      </p:sp>
      <p:graphicFrame>
        <p:nvGraphicFramePr>
          <p:cNvPr id="48162" name="Group 34"/>
          <p:cNvGraphicFramePr>
            <a:graphicFrameLocks noGrp="1"/>
          </p:cNvGraphicFramePr>
          <p:nvPr>
            <p:extLst>
              <p:ext uri="{D42A27DB-BD31-4B8C-83A1-F6EECF244321}">
                <p14:modId xmlns:p14="http://schemas.microsoft.com/office/powerpoint/2010/main" val="4066506202"/>
              </p:ext>
            </p:extLst>
          </p:nvPr>
        </p:nvGraphicFramePr>
        <p:xfrm>
          <a:off x="533400" y="1316747"/>
          <a:ext cx="8305800" cy="5088866"/>
        </p:xfrm>
        <a:graphic>
          <a:graphicData uri="http://schemas.openxmlformats.org/drawingml/2006/table">
            <a:tbl>
              <a:tblPr/>
              <a:tblGrid>
                <a:gridCol w="2247900"/>
                <a:gridCol w="6057900"/>
              </a:tblGrid>
              <a:tr h="425450">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In the absence of:</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2000" b="0" i="0" u="none" strike="noStrike" cap="none" normalizeH="0" baseline="0" smtClean="0">
                          <a:ln>
                            <a:noFill/>
                          </a:ln>
                          <a:solidFill>
                            <a:schemeClr val="tx1"/>
                          </a:solidFill>
                          <a:effectLst/>
                          <a:latin typeface="Arial" charset="0"/>
                          <a:ea typeface="ＭＳ Ｐゴシック" pitchFamily="34" charset="-128"/>
                        </a:rPr>
                        <a:t>You will see:</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2000" b="0" i="0" u="none" strike="noStrike" cap="none" normalizeH="0" baseline="0" smtClean="0">
                          <a:ln>
                            <a:noFill/>
                          </a:ln>
                          <a:solidFill>
                            <a:srgbClr val="333399"/>
                          </a:solidFill>
                          <a:effectLst/>
                          <a:latin typeface="Arial" charset="0"/>
                          <a:ea typeface="ＭＳ Ｐゴシック" pitchFamily="34" charset="-128"/>
                        </a:rPr>
                        <a:t>Awareness and</a:t>
                      </a:r>
                    </a:p>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2000" b="0" i="0" u="none" strike="noStrike" cap="none" normalizeH="0" baseline="0" smtClean="0">
                          <a:ln>
                            <a:noFill/>
                          </a:ln>
                          <a:solidFill>
                            <a:srgbClr val="333399"/>
                          </a:solidFill>
                          <a:effectLst/>
                          <a:latin typeface="Arial" charset="0"/>
                          <a:ea typeface="ＭＳ Ｐゴシック" pitchFamily="34" charset="-128"/>
                        </a:rPr>
                        <a:t>Desire</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0663" marR="0" lvl="0" indent="-220663" algn="l" defTabSz="457200" rtl="0" eaLnBrk="0" fontAlgn="base" latinLnBrk="0" hangingPunct="0">
                        <a:lnSpc>
                          <a:spcPct val="100000"/>
                        </a:lnSpc>
                        <a:spcBef>
                          <a:spcPct val="0"/>
                        </a:spcBef>
                        <a:spcAft>
                          <a:spcPct val="0"/>
                        </a:spcAft>
                        <a:buClr>
                          <a:srgbClr val="FF6600"/>
                        </a:buClr>
                        <a:buSzPct val="125000"/>
                        <a:buFontTx/>
                        <a:buChar char="•"/>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More </a:t>
                      </a:r>
                      <a:r>
                        <a:rPr kumimoji="0" lang="en-US" sz="1800" b="1" i="0" u="none" strike="noStrike" cap="none" normalizeH="0" baseline="0" dirty="0" smtClean="0">
                          <a:ln>
                            <a:noFill/>
                          </a:ln>
                          <a:solidFill>
                            <a:srgbClr val="D74600"/>
                          </a:solidFill>
                          <a:effectLst/>
                          <a:latin typeface="Arial" charset="0"/>
                          <a:ea typeface="ＭＳ Ｐゴシック" pitchFamily="34" charset="-128"/>
                        </a:rPr>
                        <a:t>resistance</a:t>
                      </a:r>
                      <a:r>
                        <a:rPr kumimoji="0" lang="en-US" sz="1800" b="0" i="0" u="none" strike="noStrike" cap="none" normalizeH="0" baseline="0" dirty="0" smtClean="0">
                          <a:ln>
                            <a:noFill/>
                          </a:ln>
                          <a:solidFill>
                            <a:schemeClr val="tx1"/>
                          </a:solidFill>
                          <a:effectLst/>
                          <a:latin typeface="Arial" charset="0"/>
                          <a:ea typeface="ＭＳ Ｐゴシック" pitchFamily="34" charset="-128"/>
                        </a:rPr>
                        <a:t> from employees.</a:t>
                      </a:r>
                    </a:p>
                    <a:p>
                      <a:pPr marL="220663" marR="0" lvl="0" indent="-220663" algn="l" defTabSz="457200" rtl="0" eaLnBrk="0" fontAlgn="base" latinLnBrk="0" hangingPunct="0">
                        <a:lnSpc>
                          <a:spcPct val="100000"/>
                        </a:lnSpc>
                        <a:spcBef>
                          <a:spcPct val="0"/>
                        </a:spcBef>
                        <a:spcAft>
                          <a:spcPct val="0"/>
                        </a:spcAft>
                        <a:buClr>
                          <a:srgbClr val="FF6600"/>
                        </a:buClr>
                        <a:buSzPct val="125000"/>
                        <a:buFontTx/>
                        <a:buChar char="•"/>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Employees asking the same questions </a:t>
                      </a:r>
                      <a:r>
                        <a:rPr kumimoji="0" lang="en-US" sz="1800" b="1" i="0" u="none" strike="noStrike" cap="none" normalizeH="0" baseline="0" dirty="0" smtClean="0">
                          <a:ln>
                            <a:noFill/>
                          </a:ln>
                          <a:solidFill>
                            <a:srgbClr val="D74600"/>
                          </a:solidFill>
                          <a:effectLst/>
                          <a:latin typeface="Arial" charset="0"/>
                          <a:ea typeface="ＭＳ Ｐゴシック" pitchFamily="34" charset="-128"/>
                        </a:rPr>
                        <a:t>over and over</a:t>
                      </a:r>
                      <a:r>
                        <a:rPr kumimoji="0" lang="en-US" sz="1800" b="0" i="0" u="none" strike="noStrike" cap="none" normalizeH="0" baseline="0" dirty="0" smtClean="0">
                          <a:ln>
                            <a:noFill/>
                          </a:ln>
                          <a:solidFill>
                            <a:schemeClr val="tx1"/>
                          </a:solidFill>
                          <a:effectLst/>
                          <a:latin typeface="Arial" charset="0"/>
                          <a:ea typeface="ＭＳ Ｐゴシック" pitchFamily="34" charset="-128"/>
                        </a:rPr>
                        <a:t>.</a:t>
                      </a:r>
                    </a:p>
                    <a:p>
                      <a:pPr marL="220663" marR="0" lvl="0" indent="-220663" algn="l" defTabSz="457200" rtl="0" eaLnBrk="0" fontAlgn="base" latinLnBrk="0" hangingPunct="0">
                        <a:lnSpc>
                          <a:spcPct val="100000"/>
                        </a:lnSpc>
                        <a:spcBef>
                          <a:spcPct val="0"/>
                        </a:spcBef>
                        <a:spcAft>
                          <a:spcPct val="0"/>
                        </a:spcAft>
                        <a:buClr>
                          <a:srgbClr val="FF6600"/>
                        </a:buClr>
                        <a:buSzPct val="125000"/>
                        <a:buFontTx/>
                        <a:buChar char="•"/>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Lower </a:t>
                      </a:r>
                      <a:r>
                        <a:rPr kumimoji="0" lang="en-US" sz="1800" b="1" i="0" u="none" strike="noStrike" cap="none" normalizeH="0" baseline="0" dirty="0" smtClean="0">
                          <a:ln>
                            <a:noFill/>
                          </a:ln>
                          <a:solidFill>
                            <a:srgbClr val="D74600"/>
                          </a:solidFill>
                          <a:effectLst/>
                          <a:latin typeface="Arial" charset="0"/>
                          <a:ea typeface="ＭＳ Ｐゴシック" pitchFamily="34" charset="-128"/>
                        </a:rPr>
                        <a:t>productivity</a:t>
                      </a:r>
                      <a:r>
                        <a:rPr kumimoji="0" lang="en-US" sz="1800" b="0" i="0" u="none" strike="noStrike" cap="none" normalizeH="0" baseline="0" dirty="0" smtClean="0">
                          <a:ln>
                            <a:noFill/>
                          </a:ln>
                          <a:solidFill>
                            <a:schemeClr val="tx1"/>
                          </a:solidFill>
                          <a:effectLst/>
                          <a:latin typeface="Arial" charset="0"/>
                          <a:ea typeface="ＭＳ Ｐゴシック" pitchFamily="34" charset="-128"/>
                        </a:rPr>
                        <a:t>.</a:t>
                      </a:r>
                    </a:p>
                    <a:p>
                      <a:pPr marL="220663" marR="0" lvl="0" indent="-220663" algn="l" defTabSz="457200" rtl="0" eaLnBrk="0" fontAlgn="base" latinLnBrk="0" hangingPunct="0">
                        <a:lnSpc>
                          <a:spcPct val="100000"/>
                        </a:lnSpc>
                        <a:spcBef>
                          <a:spcPct val="0"/>
                        </a:spcBef>
                        <a:spcAft>
                          <a:spcPct val="0"/>
                        </a:spcAft>
                        <a:buClr>
                          <a:srgbClr val="FF6600"/>
                        </a:buClr>
                        <a:buSzPct val="125000"/>
                        <a:buFontTx/>
                        <a:buChar char="•"/>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Higher </a:t>
                      </a:r>
                      <a:r>
                        <a:rPr kumimoji="0" lang="en-US" sz="1800" b="1" i="0" u="none" strike="noStrike" cap="none" normalizeH="0" baseline="0" dirty="0" smtClean="0">
                          <a:ln>
                            <a:noFill/>
                          </a:ln>
                          <a:solidFill>
                            <a:srgbClr val="D74600"/>
                          </a:solidFill>
                          <a:effectLst/>
                          <a:latin typeface="Arial" charset="0"/>
                          <a:ea typeface="ＭＳ Ｐゴシック" pitchFamily="34" charset="-128"/>
                        </a:rPr>
                        <a:t>turnover</a:t>
                      </a:r>
                      <a:r>
                        <a:rPr kumimoji="0" lang="en-US" sz="1800" b="0" i="0" u="none" strike="noStrike" cap="none" normalizeH="0" baseline="0" dirty="0" smtClean="0">
                          <a:ln>
                            <a:noFill/>
                          </a:ln>
                          <a:solidFill>
                            <a:schemeClr val="tx1"/>
                          </a:solidFill>
                          <a:effectLst/>
                          <a:latin typeface="Arial" charset="0"/>
                          <a:ea typeface="ＭＳ Ｐゴシック" pitchFamily="34" charset="-128"/>
                        </a:rPr>
                        <a:t>.</a:t>
                      </a:r>
                    </a:p>
                    <a:p>
                      <a:pPr marL="220663" marR="0" lvl="0" indent="-220663" algn="l" defTabSz="457200" rtl="0" eaLnBrk="0" fontAlgn="base" latinLnBrk="0" hangingPunct="0">
                        <a:lnSpc>
                          <a:spcPct val="100000"/>
                        </a:lnSpc>
                        <a:spcBef>
                          <a:spcPct val="0"/>
                        </a:spcBef>
                        <a:spcAft>
                          <a:spcPct val="0"/>
                        </a:spcAft>
                        <a:buClr>
                          <a:srgbClr val="FF6600"/>
                        </a:buClr>
                        <a:buSzPct val="125000"/>
                        <a:buFontTx/>
                        <a:buChar char="•"/>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Hoarding of </a:t>
                      </a:r>
                      <a:r>
                        <a:rPr kumimoji="0" lang="en-US" sz="1800" b="1" i="0" u="none" strike="noStrike" cap="none" normalizeH="0" baseline="0" dirty="0" smtClean="0">
                          <a:ln>
                            <a:noFill/>
                          </a:ln>
                          <a:solidFill>
                            <a:srgbClr val="D74600"/>
                          </a:solidFill>
                          <a:effectLst/>
                          <a:latin typeface="Arial" charset="0"/>
                          <a:ea typeface="ＭＳ Ｐゴシック" pitchFamily="34" charset="-128"/>
                        </a:rPr>
                        <a:t>resources </a:t>
                      </a:r>
                      <a:r>
                        <a:rPr kumimoji="0" lang="en-US" sz="1800" b="0" i="0" u="none" strike="noStrike" cap="none" normalizeH="0" baseline="0" dirty="0" smtClean="0">
                          <a:ln>
                            <a:noFill/>
                          </a:ln>
                          <a:solidFill>
                            <a:schemeClr val="tx1"/>
                          </a:solidFill>
                          <a:effectLst/>
                          <a:latin typeface="Arial" charset="0"/>
                          <a:ea typeface="ＭＳ Ｐゴシック" pitchFamily="34" charset="-128"/>
                        </a:rPr>
                        <a:t>and</a:t>
                      </a:r>
                      <a:r>
                        <a:rPr kumimoji="0" lang="en-US" sz="1800" b="1" i="0" u="none" strike="noStrike" cap="none" normalizeH="0" baseline="0" dirty="0" smtClean="0">
                          <a:ln>
                            <a:noFill/>
                          </a:ln>
                          <a:solidFill>
                            <a:srgbClr val="D74600"/>
                          </a:solidFill>
                          <a:effectLst/>
                          <a:latin typeface="Arial" charset="0"/>
                          <a:ea typeface="ＭＳ Ｐゴシック" pitchFamily="34" charset="-128"/>
                        </a:rPr>
                        <a:t> information</a:t>
                      </a:r>
                      <a:r>
                        <a:rPr kumimoji="0" lang="en-US" sz="1800" b="0" i="0" u="none" strike="noStrike" cap="none" normalizeH="0" baseline="0" dirty="0" smtClean="0">
                          <a:ln>
                            <a:noFill/>
                          </a:ln>
                          <a:solidFill>
                            <a:schemeClr val="tx1"/>
                          </a:solidFill>
                          <a:effectLst/>
                          <a:latin typeface="Arial" charset="0"/>
                          <a:ea typeface="ＭＳ Ｐゴシック" pitchFamily="34" charset="-128"/>
                        </a:rPr>
                        <a:t>.</a:t>
                      </a:r>
                    </a:p>
                    <a:p>
                      <a:pPr marL="220663" marR="0" lvl="0" indent="-220663" algn="l" defTabSz="457200" rtl="0" eaLnBrk="0" fontAlgn="base" latinLnBrk="0" hangingPunct="0">
                        <a:lnSpc>
                          <a:spcPct val="100000"/>
                        </a:lnSpc>
                        <a:spcBef>
                          <a:spcPct val="0"/>
                        </a:spcBef>
                        <a:spcAft>
                          <a:spcPct val="0"/>
                        </a:spcAft>
                        <a:buClr>
                          <a:schemeClr val="tx1"/>
                        </a:buClr>
                        <a:buSzPct val="125000"/>
                        <a:buFontTx/>
                        <a:buChar char="•"/>
                        <a:tabLst/>
                      </a:pPr>
                      <a:r>
                        <a:rPr kumimoji="0" lang="en-US" sz="1800" b="1" i="0" u="none" strike="noStrike" cap="none" normalizeH="0" baseline="0" dirty="0" smtClean="0">
                          <a:ln>
                            <a:noFill/>
                          </a:ln>
                          <a:solidFill>
                            <a:srgbClr val="D74600"/>
                          </a:solidFill>
                          <a:effectLst/>
                          <a:latin typeface="Arial" charset="0"/>
                          <a:ea typeface="ＭＳ Ｐゴシック" pitchFamily="34" charset="-128"/>
                        </a:rPr>
                        <a:t>Delays </a:t>
                      </a:r>
                      <a:r>
                        <a:rPr kumimoji="0" lang="en-US" sz="1800" b="0" i="0" u="none" strike="noStrike" cap="none" normalizeH="0" baseline="0" dirty="0" smtClean="0">
                          <a:ln>
                            <a:noFill/>
                          </a:ln>
                          <a:solidFill>
                            <a:schemeClr val="tx1"/>
                          </a:solidFill>
                          <a:effectLst/>
                          <a:latin typeface="Arial" charset="0"/>
                          <a:ea typeface="ＭＳ Ｐゴシック" pitchFamily="34" charset="-128"/>
                        </a:rPr>
                        <a:t>in implementation.</a:t>
                      </a:r>
                      <a:r>
                        <a:rPr kumimoji="0" lang="en-US" sz="1600" b="0" i="0" u="none" strike="noStrike" cap="none" normalizeH="0" baseline="0" dirty="0" smtClean="0">
                          <a:ln>
                            <a:noFill/>
                          </a:ln>
                          <a:solidFill>
                            <a:schemeClr val="tx1"/>
                          </a:solidFill>
                          <a:effectLst/>
                          <a:latin typeface="Arial" charset="0"/>
                          <a:ea typeface="ＭＳ Ｐゴシック" pitchFamily="34" charset="-128"/>
                        </a:rPr>
                        <a:t> </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9800">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2000" b="0" i="0" u="none" strike="noStrike" cap="none" normalizeH="0" baseline="0" smtClean="0">
                          <a:ln>
                            <a:noFill/>
                          </a:ln>
                          <a:solidFill>
                            <a:srgbClr val="333399"/>
                          </a:solidFill>
                          <a:effectLst/>
                          <a:latin typeface="Arial" charset="0"/>
                          <a:ea typeface="ＭＳ Ｐゴシック" pitchFamily="34" charset="-128"/>
                        </a:rPr>
                        <a:t>Knowledge and </a:t>
                      </a:r>
                    </a:p>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2000" b="0" i="0" u="none" strike="noStrike" cap="none" normalizeH="0" baseline="0" smtClean="0">
                          <a:ln>
                            <a:noFill/>
                          </a:ln>
                          <a:solidFill>
                            <a:srgbClr val="333399"/>
                          </a:solidFill>
                          <a:effectLst/>
                          <a:latin typeface="Arial" charset="0"/>
                          <a:ea typeface="ＭＳ Ｐゴシック" pitchFamily="34" charset="-128"/>
                        </a:rPr>
                        <a:t>Ability</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0663" marR="0" lvl="0" indent="-220663" algn="l" defTabSz="457200" rtl="0" eaLnBrk="0" fontAlgn="base" latinLnBrk="0" hangingPunct="0">
                        <a:lnSpc>
                          <a:spcPct val="100000"/>
                        </a:lnSpc>
                        <a:spcBef>
                          <a:spcPct val="0"/>
                        </a:spcBef>
                        <a:spcAft>
                          <a:spcPct val="0"/>
                        </a:spcAft>
                        <a:buClr>
                          <a:schemeClr val="tx1"/>
                        </a:buClr>
                        <a:buSzPct val="125000"/>
                        <a:buFontTx/>
                        <a:buChar char="•"/>
                        <a:tabLst/>
                      </a:pPr>
                      <a:r>
                        <a:rPr kumimoji="0" lang="en-US" sz="1800" b="1" i="0" u="none" strike="noStrike" cap="none" normalizeH="0" baseline="0" smtClean="0">
                          <a:ln>
                            <a:noFill/>
                          </a:ln>
                          <a:solidFill>
                            <a:srgbClr val="D74600"/>
                          </a:solidFill>
                          <a:effectLst/>
                          <a:latin typeface="Arial" charset="0"/>
                          <a:ea typeface="ＭＳ Ｐゴシック" pitchFamily="34" charset="-128"/>
                        </a:rPr>
                        <a:t>Lower utilization </a:t>
                      </a:r>
                      <a:r>
                        <a:rPr kumimoji="0" lang="en-US" sz="1800" b="0" i="0" u="none" strike="noStrike" cap="none" normalizeH="0" baseline="0" smtClean="0">
                          <a:ln>
                            <a:noFill/>
                          </a:ln>
                          <a:solidFill>
                            <a:schemeClr val="tx1"/>
                          </a:solidFill>
                          <a:effectLst/>
                          <a:latin typeface="Arial" charset="0"/>
                          <a:ea typeface="ＭＳ Ｐゴシック" pitchFamily="34" charset="-128"/>
                        </a:rPr>
                        <a:t>or </a:t>
                      </a:r>
                      <a:r>
                        <a:rPr kumimoji="0" lang="en-US" sz="1800" b="1" i="0" u="none" strike="noStrike" cap="none" normalizeH="0" baseline="0" smtClean="0">
                          <a:ln>
                            <a:noFill/>
                          </a:ln>
                          <a:solidFill>
                            <a:srgbClr val="D74600"/>
                          </a:solidFill>
                          <a:effectLst/>
                          <a:latin typeface="Arial" charset="0"/>
                          <a:ea typeface="ＭＳ Ｐゴシック" pitchFamily="34" charset="-128"/>
                        </a:rPr>
                        <a:t>incorrect usage </a:t>
                      </a:r>
                      <a:r>
                        <a:rPr kumimoji="0" lang="en-US" sz="1800" b="0" i="0" u="none" strike="noStrike" cap="none" normalizeH="0" baseline="0" smtClean="0">
                          <a:ln>
                            <a:noFill/>
                          </a:ln>
                          <a:solidFill>
                            <a:schemeClr val="tx1"/>
                          </a:solidFill>
                          <a:effectLst/>
                          <a:latin typeface="Arial" charset="0"/>
                          <a:ea typeface="ＭＳ Ｐゴシック" pitchFamily="34" charset="-128"/>
                        </a:rPr>
                        <a:t>of new processes, systems and tools.</a:t>
                      </a:r>
                    </a:p>
                    <a:p>
                      <a:pPr marL="220663" marR="0" lvl="0" indent="-220663" algn="l" defTabSz="457200" rtl="0" eaLnBrk="0" fontAlgn="base" latinLnBrk="0" hangingPunct="0">
                        <a:lnSpc>
                          <a:spcPct val="100000"/>
                        </a:lnSpc>
                        <a:spcBef>
                          <a:spcPct val="0"/>
                        </a:spcBef>
                        <a:spcAft>
                          <a:spcPct val="0"/>
                        </a:spcAft>
                        <a:buClr>
                          <a:srgbClr val="FF6600"/>
                        </a:buClr>
                        <a:buSzPct val="125000"/>
                        <a:buFontTx/>
                        <a:buChar char="•"/>
                        <a:tabLst/>
                      </a:pPr>
                      <a:r>
                        <a:rPr kumimoji="0" lang="en-US" sz="1800" b="1" i="0" u="none" strike="noStrike" cap="none" normalizeH="0" baseline="0" smtClean="0">
                          <a:ln>
                            <a:noFill/>
                          </a:ln>
                          <a:solidFill>
                            <a:srgbClr val="BB0000"/>
                          </a:solidFill>
                          <a:effectLst/>
                          <a:latin typeface="Arial" charset="0"/>
                          <a:ea typeface="ＭＳ Ｐゴシック" pitchFamily="34" charset="-128"/>
                        </a:rPr>
                        <a:t>Employees worry</a:t>
                      </a:r>
                      <a:r>
                        <a:rPr kumimoji="0" lang="en-US" sz="1800" b="0" i="0" u="none" strike="noStrike" cap="none" normalizeH="0" baseline="0" smtClean="0">
                          <a:ln>
                            <a:noFill/>
                          </a:ln>
                          <a:solidFill>
                            <a:schemeClr val="tx1"/>
                          </a:solidFill>
                          <a:effectLst/>
                          <a:latin typeface="Arial" charset="0"/>
                          <a:ea typeface="ＭＳ Ｐゴシック" pitchFamily="34" charset="-128"/>
                        </a:rPr>
                        <a:t> if they are prepared to be successful in future state.</a:t>
                      </a:r>
                    </a:p>
                    <a:p>
                      <a:pPr marL="220663" marR="0" lvl="0" indent="-220663" algn="l" defTabSz="457200" rtl="0" eaLnBrk="0" fontAlgn="base" latinLnBrk="0" hangingPunct="0">
                        <a:lnSpc>
                          <a:spcPct val="100000"/>
                        </a:lnSpc>
                        <a:spcBef>
                          <a:spcPct val="0"/>
                        </a:spcBef>
                        <a:spcAft>
                          <a:spcPct val="0"/>
                        </a:spcAft>
                        <a:buClr>
                          <a:srgbClr val="FF6600"/>
                        </a:buClr>
                        <a:buSzPct val="125000"/>
                        <a:buFontTx/>
                        <a:buChar char="•"/>
                        <a:tabLst/>
                      </a:pPr>
                      <a:r>
                        <a:rPr kumimoji="0" lang="en-US" sz="1800" b="0" i="0" u="none" strike="noStrike" cap="none" normalizeH="0" baseline="0" smtClean="0">
                          <a:ln>
                            <a:noFill/>
                          </a:ln>
                          <a:solidFill>
                            <a:schemeClr val="tx1"/>
                          </a:solidFill>
                          <a:effectLst/>
                          <a:latin typeface="Arial" charset="0"/>
                          <a:ea typeface="ＭＳ Ｐゴシック" pitchFamily="34" charset="-128"/>
                        </a:rPr>
                        <a:t>Greater impact on </a:t>
                      </a:r>
                      <a:r>
                        <a:rPr kumimoji="0" lang="en-US" sz="1800" b="1" i="0" u="none" strike="noStrike" cap="none" normalizeH="0" baseline="0" smtClean="0">
                          <a:ln>
                            <a:noFill/>
                          </a:ln>
                          <a:solidFill>
                            <a:srgbClr val="D74600"/>
                          </a:solidFill>
                          <a:effectLst/>
                          <a:latin typeface="Arial" charset="0"/>
                          <a:ea typeface="ＭＳ Ｐゴシック" pitchFamily="34" charset="-128"/>
                        </a:rPr>
                        <a:t>customers </a:t>
                      </a:r>
                      <a:r>
                        <a:rPr kumimoji="0" lang="en-US" sz="1800" b="0" i="0" u="none" strike="noStrike" cap="none" normalizeH="0" baseline="0" smtClean="0">
                          <a:ln>
                            <a:noFill/>
                          </a:ln>
                          <a:solidFill>
                            <a:schemeClr val="tx1"/>
                          </a:solidFill>
                          <a:effectLst/>
                          <a:latin typeface="Arial" charset="0"/>
                          <a:ea typeface="ＭＳ Ｐゴシック" pitchFamily="34" charset="-128"/>
                        </a:rPr>
                        <a:t>and partners.</a:t>
                      </a:r>
                    </a:p>
                    <a:p>
                      <a:pPr marL="220663" marR="0" lvl="0" indent="-220663" algn="l" defTabSz="457200" rtl="0" eaLnBrk="0" fontAlgn="base" latinLnBrk="0" hangingPunct="0">
                        <a:lnSpc>
                          <a:spcPct val="100000"/>
                        </a:lnSpc>
                        <a:spcBef>
                          <a:spcPct val="0"/>
                        </a:spcBef>
                        <a:spcAft>
                          <a:spcPct val="0"/>
                        </a:spcAft>
                        <a:buClr>
                          <a:schemeClr val="tx1"/>
                        </a:buClr>
                        <a:buSzPct val="125000"/>
                        <a:buFontTx/>
                        <a:buChar char="•"/>
                        <a:tabLst/>
                      </a:pPr>
                      <a:r>
                        <a:rPr kumimoji="0" lang="en-US" sz="1800" b="1" i="0" u="none" strike="noStrike" cap="none" normalizeH="0" baseline="0" smtClean="0">
                          <a:ln>
                            <a:noFill/>
                          </a:ln>
                          <a:solidFill>
                            <a:srgbClr val="D74600"/>
                          </a:solidFill>
                          <a:effectLst/>
                          <a:latin typeface="Arial" charset="0"/>
                          <a:ea typeface="ＭＳ Ｐゴシック" pitchFamily="34" charset="-128"/>
                        </a:rPr>
                        <a:t>Sustained </a:t>
                      </a:r>
                      <a:r>
                        <a:rPr kumimoji="0" lang="en-US" sz="1800" b="0" i="0" u="none" strike="noStrike" cap="none" normalizeH="0" baseline="0" smtClean="0">
                          <a:ln>
                            <a:noFill/>
                          </a:ln>
                          <a:solidFill>
                            <a:schemeClr val="tx1"/>
                          </a:solidFill>
                          <a:effectLst/>
                          <a:latin typeface="Arial" charset="0"/>
                          <a:ea typeface="ＭＳ Ｐゴシック" pitchFamily="34" charset="-128"/>
                        </a:rPr>
                        <a:t>reduction in productivity.</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457200" rtl="0" eaLnBrk="0" fontAlgn="base" latinLnBrk="0" hangingPunct="0">
                        <a:lnSpc>
                          <a:spcPct val="100000"/>
                        </a:lnSpc>
                        <a:spcBef>
                          <a:spcPts val="1000"/>
                        </a:spcBef>
                        <a:spcAft>
                          <a:spcPct val="0"/>
                        </a:spcAft>
                        <a:buClr>
                          <a:srgbClr val="FF6600"/>
                        </a:buClr>
                        <a:buSzPct val="125000"/>
                        <a:buFontTx/>
                        <a:buNone/>
                        <a:tabLst/>
                      </a:pPr>
                      <a:r>
                        <a:rPr kumimoji="0" lang="en-US" sz="2000" b="0" i="0" u="none" strike="noStrike" cap="none" normalizeH="0" baseline="0" smtClean="0">
                          <a:ln>
                            <a:noFill/>
                          </a:ln>
                          <a:solidFill>
                            <a:srgbClr val="333399"/>
                          </a:solidFill>
                          <a:effectLst/>
                          <a:latin typeface="Arial" charset="0"/>
                          <a:ea typeface="ＭＳ Ｐゴシック" pitchFamily="34" charset="-128"/>
                        </a:rPr>
                        <a:t>Reinforcement</a:t>
                      </a:r>
                    </a:p>
                  </a:txBody>
                  <a:tcPr marL="91432" marR="91432"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0663" marR="0" lvl="0" indent="-220663" algn="l" defTabSz="457200" rtl="0" eaLnBrk="0" fontAlgn="base" latinLnBrk="0" hangingPunct="0">
                        <a:lnSpc>
                          <a:spcPct val="100000"/>
                        </a:lnSpc>
                        <a:spcBef>
                          <a:spcPct val="0"/>
                        </a:spcBef>
                        <a:spcAft>
                          <a:spcPct val="0"/>
                        </a:spcAft>
                        <a:buClr>
                          <a:schemeClr val="tx1"/>
                        </a:buClr>
                        <a:buSzPct val="125000"/>
                        <a:buFontTx/>
                        <a:buChar char="•"/>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Employees will </a:t>
                      </a:r>
                      <a:r>
                        <a:rPr kumimoji="0" lang="en-US" sz="1800" b="1" i="0" u="none" strike="noStrike" cap="none" normalizeH="0" baseline="0" dirty="0" smtClean="0">
                          <a:ln>
                            <a:noFill/>
                          </a:ln>
                          <a:solidFill>
                            <a:srgbClr val="D74600"/>
                          </a:solidFill>
                          <a:effectLst/>
                          <a:latin typeface="Arial" charset="0"/>
                          <a:ea typeface="ＭＳ Ｐゴシック" pitchFamily="34" charset="-128"/>
                        </a:rPr>
                        <a:t>revert </a:t>
                      </a:r>
                      <a:r>
                        <a:rPr kumimoji="0" lang="en-US" sz="1800" b="0" i="0" u="none" strike="noStrike" cap="none" normalizeH="0" baseline="0" dirty="0" smtClean="0">
                          <a:ln>
                            <a:noFill/>
                          </a:ln>
                          <a:solidFill>
                            <a:schemeClr val="tx1"/>
                          </a:solidFill>
                          <a:effectLst/>
                          <a:latin typeface="Arial" charset="0"/>
                          <a:ea typeface="ＭＳ Ｐゴシック" pitchFamily="34" charset="-128"/>
                        </a:rPr>
                        <a:t>back to old ways of doing work.</a:t>
                      </a:r>
                    </a:p>
                    <a:p>
                      <a:pPr marL="220663" marR="0" lvl="0" indent="-220663" algn="l" defTabSz="457200" rtl="0" eaLnBrk="0" fontAlgn="base" latinLnBrk="0" hangingPunct="0">
                        <a:lnSpc>
                          <a:spcPct val="100000"/>
                        </a:lnSpc>
                        <a:spcBef>
                          <a:spcPct val="0"/>
                        </a:spcBef>
                        <a:spcAft>
                          <a:spcPct val="0"/>
                        </a:spcAft>
                        <a:buClr>
                          <a:schemeClr val="tx1"/>
                        </a:buClr>
                        <a:buSzPct val="125000"/>
                        <a:buFontTx/>
                        <a:buChar char="•"/>
                        <a:tabLst/>
                      </a:pPr>
                      <a:r>
                        <a:rPr kumimoji="0" lang="en-US" sz="1800" b="1" i="0" u="none" strike="noStrike" cap="none" normalizeH="0" baseline="0" dirty="0" smtClean="0">
                          <a:ln>
                            <a:noFill/>
                          </a:ln>
                          <a:solidFill>
                            <a:srgbClr val="D74600"/>
                          </a:solidFill>
                          <a:effectLst/>
                          <a:latin typeface="Arial" charset="0"/>
                          <a:ea typeface="ＭＳ Ｐゴシック" pitchFamily="34" charset="-128"/>
                        </a:rPr>
                        <a:t>Ultimate utilization </a:t>
                      </a:r>
                      <a:r>
                        <a:rPr kumimoji="0" lang="en-US" sz="1800" b="0" i="0" u="none" strike="noStrike" cap="none" normalizeH="0" baseline="0" dirty="0" smtClean="0">
                          <a:ln>
                            <a:noFill/>
                          </a:ln>
                          <a:solidFill>
                            <a:schemeClr val="tx1"/>
                          </a:solidFill>
                          <a:effectLst/>
                          <a:latin typeface="Arial" charset="0"/>
                          <a:ea typeface="ＭＳ Ｐゴシック" pitchFamily="34" charset="-128"/>
                        </a:rPr>
                        <a:t>is less than anticipated.</a:t>
                      </a:r>
                    </a:p>
                    <a:p>
                      <a:pPr marL="220663" marR="0" lvl="0" indent="-220663" algn="l" defTabSz="457200" rtl="0" eaLnBrk="0" fontAlgn="base" latinLnBrk="0" hangingPunct="0">
                        <a:lnSpc>
                          <a:spcPct val="100000"/>
                        </a:lnSpc>
                        <a:spcBef>
                          <a:spcPct val="0"/>
                        </a:spcBef>
                        <a:spcAft>
                          <a:spcPct val="0"/>
                        </a:spcAft>
                        <a:buClr>
                          <a:schemeClr val="tx1"/>
                        </a:buClr>
                        <a:buSzPct val="125000"/>
                        <a:buFontTx/>
                        <a:buChar char="•"/>
                        <a:tabLst/>
                      </a:pPr>
                      <a:r>
                        <a:rPr kumimoji="0" lang="en-US" sz="1800" b="0" i="0" u="none" strike="noStrike" cap="none" normalizeH="0" baseline="0" dirty="0" smtClean="0">
                          <a:ln>
                            <a:noFill/>
                          </a:ln>
                          <a:solidFill>
                            <a:schemeClr val="tx1"/>
                          </a:solidFill>
                          <a:effectLst/>
                          <a:latin typeface="Arial" charset="0"/>
                          <a:ea typeface="ＭＳ Ｐゴシック" pitchFamily="34" charset="-128"/>
                        </a:rPr>
                        <a:t>The organization creates a</a:t>
                      </a:r>
                      <a:r>
                        <a:rPr kumimoji="0" lang="en-US" sz="1800" b="1" i="0" u="none" strike="noStrike" cap="none" normalizeH="0" baseline="0" dirty="0" smtClean="0">
                          <a:ln>
                            <a:noFill/>
                          </a:ln>
                          <a:solidFill>
                            <a:srgbClr val="D74600"/>
                          </a:solidFill>
                          <a:effectLst/>
                          <a:latin typeface="Arial" charset="0"/>
                          <a:ea typeface="ＭＳ Ｐゴシック" pitchFamily="34" charset="-128"/>
                        </a:rPr>
                        <a:t> history </a:t>
                      </a:r>
                      <a:r>
                        <a:rPr kumimoji="0" lang="en-US" sz="1800" b="0" i="0" u="none" strike="noStrike" cap="none" normalizeH="0" baseline="0" dirty="0" smtClean="0">
                          <a:ln>
                            <a:noFill/>
                          </a:ln>
                          <a:solidFill>
                            <a:schemeClr val="tx1"/>
                          </a:solidFill>
                          <a:effectLst/>
                          <a:latin typeface="Arial" charset="0"/>
                          <a:ea typeface="ＭＳ Ｐゴシック" pitchFamily="34" charset="-128"/>
                        </a:rPr>
                        <a:t>of poorly managed change.</a:t>
                      </a:r>
                    </a:p>
                  </a:txBody>
                  <a:tcPr marL="91432" marR="9143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48" name="Rectangle 20"/>
          <p:cNvSpPr>
            <a:spLocks noChangeArrowheads="1"/>
          </p:cNvSpPr>
          <p:nvPr/>
        </p:nvSpPr>
        <p:spPr bwMode="auto">
          <a:xfrm>
            <a:off x="7543800" y="64008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p>
            <a:pPr eaLnBrk="1" hangingPunct="1"/>
            <a:r>
              <a:rPr lang="en-US" sz="900" b="0" dirty="0">
                <a:latin typeface="Times New Roman" pitchFamily="18" charset="0"/>
              </a:rPr>
              <a:t>© </a:t>
            </a:r>
            <a:r>
              <a:rPr lang="en-US" sz="900" b="0" dirty="0" err="1">
                <a:latin typeface="Times New Roman" pitchFamily="18" charset="0"/>
              </a:rPr>
              <a:t>Prosci</a:t>
            </a:r>
            <a:r>
              <a:rPr lang="en-US" sz="900" b="0" dirty="0">
                <a:latin typeface="Times New Roman" pitchFamily="18" charset="0"/>
              </a:rPr>
              <a:t> 2008</a:t>
            </a:r>
          </a:p>
        </p:txBody>
      </p:sp>
    </p:spTree>
    <p:extLst>
      <p:ext uri="{BB962C8B-B14F-4D97-AF65-F5344CB8AC3E}">
        <p14:creationId xmlns:p14="http://schemas.microsoft.com/office/powerpoint/2010/main" val="1475713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914400" y="685800"/>
            <a:ext cx="7467600" cy="838200"/>
          </a:xfrm>
        </p:spPr>
        <p:txBody>
          <a:bodyPr>
            <a:normAutofit/>
          </a:bodyPr>
          <a:lstStyle/>
          <a:p>
            <a:r>
              <a:rPr lang="en-US" sz="4000" dirty="0"/>
              <a:t>The </a:t>
            </a:r>
            <a:r>
              <a:rPr lang="en-US" sz="4000" dirty="0">
                <a:solidFill>
                  <a:srgbClr val="D74600"/>
                </a:solidFill>
              </a:rPr>
              <a:t>A</a:t>
            </a:r>
            <a:r>
              <a:rPr lang="en-US" sz="4000" dirty="0"/>
              <a:t>DKAR Model</a:t>
            </a:r>
          </a:p>
        </p:txBody>
      </p:sp>
      <p:sp>
        <p:nvSpPr>
          <p:cNvPr id="36867" name="Rectangle 3"/>
          <p:cNvSpPr>
            <a:spLocks noGrp="1"/>
          </p:cNvSpPr>
          <p:nvPr>
            <p:ph type="body" idx="1"/>
          </p:nvPr>
        </p:nvSpPr>
        <p:spPr>
          <a:xfrm>
            <a:off x="1066800" y="1676400"/>
            <a:ext cx="7259637" cy="4500562"/>
          </a:xfrm>
        </p:spPr>
        <p:txBody>
          <a:bodyPr/>
          <a:lstStyle/>
          <a:p>
            <a:r>
              <a:rPr lang="en-US" b="1" dirty="0">
                <a:solidFill>
                  <a:srgbClr val="D74600"/>
                </a:solidFill>
              </a:rPr>
              <a:t>Awareness</a:t>
            </a:r>
            <a:r>
              <a:rPr lang="en-US" dirty="0"/>
              <a:t> of the need for change.	</a:t>
            </a:r>
          </a:p>
          <a:p>
            <a:pPr lvl="1"/>
            <a:r>
              <a:rPr lang="en-US" sz="2000" dirty="0"/>
              <a:t>What is the nature of the change?</a:t>
            </a:r>
          </a:p>
          <a:p>
            <a:pPr lvl="1"/>
            <a:r>
              <a:rPr lang="en-US" sz="2000" dirty="0"/>
              <a:t>Why is the change happening?</a:t>
            </a:r>
          </a:p>
          <a:p>
            <a:pPr lvl="1"/>
            <a:r>
              <a:rPr lang="en-US" sz="2000" dirty="0"/>
              <a:t>What is the risk of not changing</a:t>
            </a:r>
            <a:r>
              <a:rPr lang="en-US" sz="2000" dirty="0" smtClean="0"/>
              <a:t>?</a:t>
            </a:r>
          </a:p>
          <a:p>
            <a:pPr lvl="1"/>
            <a:r>
              <a:rPr lang="en-US" sz="2000" dirty="0" smtClean="0"/>
              <a:t>Who delivers the message?</a:t>
            </a:r>
            <a:endParaRPr lang="en-US" sz="2000" dirty="0"/>
          </a:p>
          <a:p>
            <a:pPr lvl="1"/>
            <a:endParaRPr lang="en-US" sz="2000" dirty="0"/>
          </a:p>
        </p:txBody>
      </p:sp>
      <p:pic>
        <p:nvPicPr>
          <p:cNvPr id="368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2466" y="5314036"/>
            <a:ext cx="2150533" cy="131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Line 5"/>
          <p:cNvSpPr>
            <a:spLocks noChangeShapeType="1"/>
          </p:cNvSpPr>
          <p:nvPr/>
        </p:nvSpPr>
        <p:spPr bwMode="auto">
          <a:xfrm>
            <a:off x="6409267" y="5647267"/>
            <a:ext cx="685800" cy="0"/>
          </a:xfrm>
          <a:prstGeom prst="line">
            <a:avLst/>
          </a:prstGeom>
          <a:noFill/>
          <a:ln w="38100">
            <a:solidFill>
              <a:srgbClr val="D74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0" name="Rectangle 6"/>
          <p:cNvSpPr>
            <a:spLocks noChangeArrowheads="1"/>
          </p:cNvSpPr>
          <p:nvPr/>
        </p:nvSpPr>
        <p:spPr bwMode="auto">
          <a:xfrm>
            <a:off x="7577667" y="6324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p>
            <a:pPr eaLnBrk="1" hangingPunct="1"/>
            <a:r>
              <a:rPr lang="en-US" sz="900" b="0" dirty="0">
                <a:latin typeface="Times New Roman" pitchFamily="18" charset="0"/>
              </a:rPr>
              <a:t>© </a:t>
            </a:r>
            <a:r>
              <a:rPr lang="en-US" sz="900" b="0" dirty="0" err="1">
                <a:latin typeface="Times New Roman" pitchFamily="18" charset="0"/>
              </a:rPr>
              <a:t>Prosci</a:t>
            </a:r>
            <a:r>
              <a:rPr lang="en-US" sz="900" b="0" dirty="0">
                <a:latin typeface="Times New Roman" pitchFamily="18" charset="0"/>
              </a:rPr>
              <a:t> 2008</a:t>
            </a:r>
          </a:p>
        </p:txBody>
      </p:sp>
    </p:spTree>
    <p:extLst>
      <p:ext uri="{BB962C8B-B14F-4D97-AF65-F5344CB8AC3E}">
        <p14:creationId xmlns:p14="http://schemas.microsoft.com/office/powerpoint/2010/main" val="231606860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1143000"/>
          </a:xfrm>
        </p:spPr>
        <p:txBody>
          <a:bodyPr>
            <a:noAutofit/>
          </a:bodyPr>
          <a:lstStyle/>
          <a:p>
            <a:r>
              <a:rPr lang="en-US" sz="3600" dirty="0" smtClean="0"/>
              <a:t>Importance of Matching Message &amp; Sender</a:t>
            </a:r>
            <a:endParaRPr lang="en-US" sz="3600" dirty="0"/>
          </a:p>
        </p:txBody>
      </p:sp>
      <p:sp>
        <p:nvSpPr>
          <p:cNvPr id="7" name="Content Placeholder 6"/>
          <p:cNvSpPr>
            <a:spLocks noGrp="1"/>
          </p:cNvSpPr>
          <p:nvPr>
            <p:ph idx="1"/>
          </p:nvPr>
        </p:nvSpPr>
        <p:spPr/>
        <p:txBody>
          <a:bodyPr/>
          <a:lstStyle/>
          <a:p>
            <a:r>
              <a:rPr lang="en-US" dirty="0" smtClean="0"/>
              <a:t>For business &amp; strategy messages – Executives</a:t>
            </a:r>
          </a:p>
          <a:p>
            <a:r>
              <a:rPr lang="en-US" dirty="0" smtClean="0"/>
              <a:t>For “WIIFM” – my Supervisor!</a:t>
            </a:r>
          </a:p>
          <a:p>
            <a:endParaRPr lang="en-US" dirty="0"/>
          </a:p>
          <a:p>
            <a:r>
              <a:rPr lang="en-US" dirty="0" smtClean="0"/>
              <a:t>What about the general public?</a:t>
            </a:r>
            <a:endParaRPr lang="en-US" dirty="0"/>
          </a:p>
        </p:txBody>
      </p:sp>
      <p:sp>
        <p:nvSpPr>
          <p:cNvPr id="5" name="Slide Number Placeholder 4"/>
          <p:cNvSpPr>
            <a:spLocks noGrp="1"/>
          </p:cNvSpPr>
          <p:nvPr>
            <p:ph type="sldNum" sz="quarter" idx="10"/>
          </p:nvPr>
        </p:nvSpPr>
        <p:spPr/>
        <p:txBody>
          <a:bodyPr/>
          <a:lstStyle/>
          <a:p>
            <a:fld id="{E29EED59-7BF3-4EEA-A5CB-7637AD1FA5B8}" type="slidenum">
              <a:rPr lang="en-US" smtClean="0">
                <a:solidFill>
                  <a:srgbClr val="005C84"/>
                </a:solidFill>
              </a:rPr>
              <a:pPr/>
              <a:t>19</a:t>
            </a:fld>
            <a:endParaRPr lang="en-US" dirty="0">
              <a:solidFill>
                <a:srgbClr val="005C84"/>
              </a:solidFill>
            </a:endParaRPr>
          </a:p>
        </p:txBody>
      </p:sp>
      <p:sp>
        <p:nvSpPr>
          <p:cNvPr id="9" name="TextBox 8"/>
          <p:cNvSpPr txBox="1"/>
          <p:nvPr/>
        </p:nvSpPr>
        <p:spPr>
          <a:xfrm>
            <a:off x="5029199" y="6305826"/>
            <a:ext cx="3547534" cy="276999"/>
          </a:xfrm>
          <a:prstGeom prst="rect">
            <a:avLst/>
          </a:prstGeom>
          <a:noFill/>
        </p:spPr>
        <p:txBody>
          <a:bodyPr wrap="square" rtlCol="0">
            <a:spAutoFit/>
          </a:bodyPr>
          <a:lstStyle/>
          <a:p>
            <a:r>
              <a:rPr lang="en-US" sz="1200" dirty="0" smtClean="0"/>
              <a:t>Source: </a:t>
            </a:r>
            <a:r>
              <a:rPr lang="en-US" sz="1200" i="1" dirty="0" smtClean="0"/>
              <a:t>PROSCI 2013 Best Practices research</a:t>
            </a:r>
            <a:endParaRPr lang="en-US" sz="1200" i="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41406">
            <a:off x="5165201" y="3742689"/>
            <a:ext cx="3312325" cy="254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10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type="title"/>
          </p:nvPr>
        </p:nvSpPr>
        <p:spPr>
          <a:xfrm>
            <a:off x="381000" y="457200"/>
            <a:ext cx="8229600" cy="639763"/>
          </a:xfrm>
          <a:noFill/>
          <a:ln/>
        </p:spPr>
        <p:txBody>
          <a:bodyPr>
            <a:noAutofit/>
          </a:bodyPr>
          <a:lstStyle/>
          <a:p>
            <a:r>
              <a:rPr lang="en-CA" sz="3600" dirty="0"/>
              <a:t>Future Oriented Information</a:t>
            </a:r>
            <a:endParaRPr lang="en-US" sz="3600" dirty="0"/>
          </a:p>
        </p:txBody>
      </p:sp>
      <p:sp>
        <p:nvSpPr>
          <p:cNvPr id="99333" name="Rectangle 5"/>
          <p:cNvSpPr>
            <a:spLocks noGrp="1" noChangeArrowheads="1"/>
          </p:cNvSpPr>
          <p:nvPr>
            <p:ph type="body" idx="4294967295"/>
          </p:nvPr>
        </p:nvSpPr>
        <p:spPr>
          <a:xfrm>
            <a:off x="152400" y="1143000"/>
            <a:ext cx="8763000" cy="5715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6350" indent="-6350">
              <a:lnSpc>
                <a:spcPct val="80000"/>
              </a:lnSpc>
              <a:buFont typeface="Arial" charset="0"/>
              <a:buNone/>
            </a:pPr>
            <a:r>
              <a:rPr lang="en-US" sz="1000" b="1" dirty="0"/>
              <a:t>In the interest of providing Encana Corporation (“Encana” or the “Company”) shareholders and potential investors with information regarding the Company, its subsidiaries, including management’s assessment of the Company’s future plans and operations, certain statements and graphs throughout these presentations contain “forward-looking statements” within the meaning of the United States Private Securities Litigation Reform Act of 1995 or “forward-looking information” within the meaning of applicable Canadian securities legislation. Forward-looking statements in this presentation include, but are not limited to: possible applications of the Lean Six Sigma processes within E&amp;P processes; projected number of improvement projects/events that could use LEAN; and the various possible applications of LEAN in the Company’s operations and processes.</a:t>
            </a:r>
          </a:p>
          <a:p>
            <a:pPr marL="6350" indent="-6350">
              <a:lnSpc>
                <a:spcPct val="80000"/>
              </a:lnSpc>
              <a:buFont typeface="Arial" charset="0"/>
              <a:buNone/>
            </a:pPr>
            <a:endParaRPr lang="en-US" sz="1000" b="1" dirty="0"/>
          </a:p>
          <a:p>
            <a:pPr marL="6350" indent="-6350">
              <a:lnSpc>
                <a:spcPct val="80000"/>
              </a:lnSpc>
              <a:buFont typeface="Arial" charset="0"/>
              <a:buNone/>
            </a:pPr>
            <a:r>
              <a:rPr lang="en-US" sz="1000" b="1" dirty="0"/>
              <a:t>Readers are cautioned not to place undue reliance on forward-looking statements, as there can be no assurance that the future circumstances, outcomes or results anticipated in or implied by such forward-looking statements will occur or that plans, intentions or expectations upon which the forward-looking statements are based will occur.  By their nature, forward-looking statements involve numerous assumptions, known and unknown risks and uncertainties, both general and specific, that contribute to the possibility that circumstances, events or outcomes anticipated or implied by forward-looking statements will not occur, which may cause the actual performance and financial results in future periods to differ materially from the performance or results anticipated or implied by any such forward-looking statements. These assumptions, risks and uncertainties include, among other things: risks associated with the ability to obtain any necessary approvals, waivers, consents, court orders and other requirements necessary or desirable to permit or facilitate the proposed transaction (including regulatory and shareholder approvals); the risk that any applicable conditions of the proposed transaction may not be satisfied;  volatility of and assumptions regarding oil and gas prices;  assumptions contained in or relevant to the company’s current corporate guidance;  fluctuations in currency and interest rates; product supply and demand; market competition; risks inherent in marketing operations (including credit risks); imprecision of reserves estimates and estimates of recoverable quantities of oil, bitumen, natural gas and liquids from resource plays and other sources not currently classified as proved reserves; refining and marketing margins; potential disruption or unexpected technical difficulties in developing new products and manufacturing processes; potential failure of new products to achieve acceptance in the market; risks associated with technology; the ability to replace and expand oil and gas reserves; the ability to generate sufficient cash flow from operations to meet current and future obligations; the ability to access external sources of debt and equity capital; the timing and the costs of well and pipeline construction; the ability to secure adequate product transportation; changes in royalty, tax, environmental and other laws or regulations or the interpretations of such laws or regulations; applicable political and economic conditions; the risk of war, hostilities, civil insurrection, political instability and terrorist threats; risks associated with existing and potential future lawsuits and regulatory actions; and other risks and uncertainties described from time to time in the reports and filings made with securities regulatory authorities by Encana. Although Encana believes that the expectations represented by such forward-looking statements are reasonable, there can be no assurance that such expectations will prove to be correct. Readers are cautioned that the foregoing list of important factors is not exhaustive.</a:t>
            </a:r>
          </a:p>
          <a:p>
            <a:pPr marL="6350" indent="-6350">
              <a:lnSpc>
                <a:spcPct val="80000"/>
              </a:lnSpc>
              <a:buFont typeface="Arial" charset="0"/>
              <a:buNone/>
            </a:pPr>
            <a:endParaRPr lang="en-US" sz="1000" b="1" dirty="0"/>
          </a:p>
          <a:p>
            <a:pPr marL="6350" indent="-6350">
              <a:lnSpc>
                <a:spcPct val="80000"/>
              </a:lnSpc>
              <a:buFont typeface="Arial" charset="0"/>
              <a:buNone/>
            </a:pPr>
            <a:r>
              <a:rPr lang="en-US" sz="1000" b="1" dirty="0"/>
              <a:t>Furthermore, the forward-looking statements contained in this presentation are made as of the date of this presentation, and, except as required by law, Encana does not undertake any obligation to update publicly or to revise any of the included forward-looking statements, whether as a result of new information, future events or otherwise. The forward-looking statements contained in this presentation are expressly qualified by this cautionary statement.</a:t>
            </a:r>
          </a:p>
        </p:txBody>
      </p:sp>
    </p:spTree>
    <p:extLst>
      <p:ext uri="{BB962C8B-B14F-4D97-AF65-F5344CB8AC3E}">
        <p14:creationId xmlns:p14="http://schemas.microsoft.com/office/powerpoint/2010/main" val="1949575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066800" y="685800"/>
            <a:ext cx="7845425" cy="801688"/>
          </a:xfrm>
        </p:spPr>
        <p:txBody>
          <a:bodyPr>
            <a:normAutofit/>
          </a:bodyPr>
          <a:lstStyle/>
          <a:p>
            <a:r>
              <a:rPr lang="en-US" sz="4000" dirty="0"/>
              <a:t>The A</a:t>
            </a:r>
            <a:r>
              <a:rPr lang="en-US" sz="4000" dirty="0">
                <a:solidFill>
                  <a:srgbClr val="D74600"/>
                </a:solidFill>
              </a:rPr>
              <a:t>D</a:t>
            </a:r>
            <a:r>
              <a:rPr lang="en-US" sz="4000" dirty="0"/>
              <a:t>KAR Model</a:t>
            </a:r>
          </a:p>
        </p:txBody>
      </p:sp>
      <p:sp>
        <p:nvSpPr>
          <p:cNvPr id="39939" name="Rectangle 3"/>
          <p:cNvSpPr>
            <a:spLocks noGrp="1"/>
          </p:cNvSpPr>
          <p:nvPr>
            <p:ph type="body" idx="1"/>
          </p:nvPr>
        </p:nvSpPr>
        <p:spPr>
          <a:xfrm>
            <a:off x="1296988" y="1981199"/>
            <a:ext cx="7258050" cy="3927475"/>
          </a:xfrm>
        </p:spPr>
        <p:txBody>
          <a:bodyPr/>
          <a:lstStyle/>
          <a:p>
            <a:r>
              <a:rPr lang="en-US" b="1" dirty="0">
                <a:solidFill>
                  <a:srgbClr val="D74600"/>
                </a:solidFill>
              </a:rPr>
              <a:t>Desire</a:t>
            </a:r>
            <a:r>
              <a:rPr lang="en-US" dirty="0"/>
              <a:t> to support the change.</a:t>
            </a:r>
          </a:p>
          <a:p>
            <a:pPr lvl="1"/>
            <a:r>
              <a:rPr lang="en-US" sz="2000" dirty="0"/>
              <a:t>Personal motivation to support the change</a:t>
            </a:r>
          </a:p>
          <a:p>
            <a:pPr lvl="1"/>
            <a:r>
              <a:rPr lang="en-US" sz="2000" dirty="0"/>
              <a:t>Organizational drivers to support the </a:t>
            </a:r>
            <a:r>
              <a:rPr lang="en-US" sz="2000" dirty="0" smtClean="0"/>
              <a:t>change</a:t>
            </a:r>
          </a:p>
          <a:p>
            <a:pPr lvl="1"/>
            <a:r>
              <a:rPr lang="en-US" sz="2000" dirty="0" smtClean="0"/>
              <a:t>Where’s the WIIFM?</a:t>
            </a:r>
            <a:endParaRPr lang="en-US" sz="2000" dirty="0"/>
          </a:p>
          <a:p>
            <a:pPr>
              <a:buFontTx/>
              <a:buNone/>
            </a:pPr>
            <a:endParaRPr lang="en-US" dirty="0"/>
          </a:p>
        </p:txBody>
      </p:sp>
      <p:pic>
        <p:nvPicPr>
          <p:cNvPr id="399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0" y="5128174"/>
            <a:ext cx="2463939" cy="150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Line 5"/>
          <p:cNvSpPr>
            <a:spLocks noChangeShapeType="1"/>
          </p:cNvSpPr>
          <p:nvPr/>
        </p:nvSpPr>
        <p:spPr bwMode="auto">
          <a:xfrm>
            <a:off x="6773333" y="5689600"/>
            <a:ext cx="685800" cy="0"/>
          </a:xfrm>
          <a:prstGeom prst="line">
            <a:avLst/>
          </a:prstGeom>
          <a:noFill/>
          <a:ln w="38100">
            <a:solidFill>
              <a:srgbClr val="D74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2" name="Rectangle 6"/>
          <p:cNvSpPr>
            <a:spLocks noChangeArrowheads="1"/>
          </p:cNvSpPr>
          <p:nvPr/>
        </p:nvSpPr>
        <p:spPr bwMode="auto">
          <a:xfrm>
            <a:off x="7924800" y="6330431"/>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p>
            <a:pPr eaLnBrk="1" hangingPunct="1"/>
            <a:r>
              <a:rPr lang="en-US" sz="900" b="0" dirty="0">
                <a:latin typeface="Times New Roman" pitchFamily="18" charset="0"/>
              </a:rPr>
              <a:t>© </a:t>
            </a:r>
            <a:r>
              <a:rPr lang="en-US" sz="900" b="0" dirty="0" err="1">
                <a:latin typeface="Times New Roman" pitchFamily="18" charset="0"/>
              </a:rPr>
              <a:t>Prosci</a:t>
            </a:r>
            <a:r>
              <a:rPr lang="en-US" sz="900" b="0" dirty="0">
                <a:latin typeface="Times New Roman" pitchFamily="18" charset="0"/>
              </a:rPr>
              <a:t> 2008</a:t>
            </a:r>
          </a:p>
        </p:txBody>
      </p:sp>
    </p:spTree>
    <p:extLst>
      <p:ext uri="{BB962C8B-B14F-4D97-AF65-F5344CB8AC3E}">
        <p14:creationId xmlns:p14="http://schemas.microsoft.com/office/powerpoint/2010/main" val="42928786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982133" y="838200"/>
            <a:ext cx="7391400" cy="838200"/>
          </a:xfrm>
        </p:spPr>
        <p:txBody>
          <a:bodyPr>
            <a:normAutofit/>
          </a:bodyPr>
          <a:lstStyle/>
          <a:p>
            <a:r>
              <a:rPr lang="en-US" sz="4000" dirty="0"/>
              <a:t>The AD</a:t>
            </a:r>
            <a:r>
              <a:rPr lang="en-US" sz="4000" dirty="0">
                <a:solidFill>
                  <a:srgbClr val="D74600"/>
                </a:solidFill>
              </a:rPr>
              <a:t>K</a:t>
            </a:r>
            <a:r>
              <a:rPr lang="en-US" sz="4000" dirty="0"/>
              <a:t>AR Model</a:t>
            </a:r>
          </a:p>
        </p:txBody>
      </p:sp>
      <p:sp>
        <p:nvSpPr>
          <p:cNvPr id="41987" name="Rectangle 3"/>
          <p:cNvSpPr>
            <a:spLocks noGrp="1"/>
          </p:cNvSpPr>
          <p:nvPr>
            <p:ph type="body" idx="1"/>
          </p:nvPr>
        </p:nvSpPr>
        <p:spPr>
          <a:xfrm>
            <a:off x="1296988" y="2057400"/>
            <a:ext cx="7258050" cy="3935413"/>
          </a:xfrm>
        </p:spPr>
        <p:txBody>
          <a:bodyPr/>
          <a:lstStyle/>
          <a:p>
            <a:r>
              <a:rPr lang="en-US" b="1" dirty="0">
                <a:solidFill>
                  <a:srgbClr val="D74600"/>
                </a:solidFill>
              </a:rPr>
              <a:t>Knowledge</a:t>
            </a:r>
            <a:r>
              <a:rPr lang="en-US" dirty="0"/>
              <a:t> on how to change.</a:t>
            </a:r>
          </a:p>
          <a:p>
            <a:pPr lvl="1"/>
            <a:r>
              <a:rPr lang="en-US" sz="2000" dirty="0"/>
              <a:t>Knowledge, skills and behaviors required during and after the change</a:t>
            </a:r>
          </a:p>
          <a:p>
            <a:pPr lvl="1"/>
            <a:r>
              <a:rPr lang="en-US" sz="2000" dirty="0"/>
              <a:t>Understanding how to change</a:t>
            </a:r>
          </a:p>
          <a:p>
            <a:pPr lvl="1"/>
            <a:endParaRPr lang="en-US" sz="2000" dirty="0"/>
          </a:p>
        </p:txBody>
      </p:sp>
      <p:pic>
        <p:nvPicPr>
          <p:cNvPr id="419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595" y="5235046"/>
            <a:ext cx="2473472"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Line 5"/>
          <p:cNvSpPr>
            <a:spLocks noChangeShapeType="1"/>
          </p:cNvSpPr>
          <p:nvPr/>
        </p:nvSpPr>
        <p:spPr bwMode="auto">
          <a:xfrm>
            <a:off x="6416528" y="5991490"/>
            <a:ext cx="685800" cy="0"/>
          </a:xfrm>
          <a:prstGeom prst="line">
            <a:avLst/>
          </a:prstGeom>
          <a:noFill/>
          <a:ln w="38100">
            <a:solidFill>
              <a:srgbClr val="D74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0" name="Rectangle 6"/>
          <p:cNvSpPr>
            <a:spLocks noChangeArrowheads="1"/>
          </p:cNvSpPr>
          <p:nvPr/>
        </p:nvSpPr>
        <p:spPr bwMode="auto">
          <a:xfrm>
            <a:off x="7840133" y="6443134"/>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p>
            <a:pPr eaLnBrk="1" hangingPunct="1"/>
            <a:r>
              <a:rPr lang="en-US" sz="900" b="0" dirty="0">
                <a:latin typeface="Times New Roman" pitchFamily="18" charset="0"/>
              </a:rPr>
              <a:t>© </a:t>
            </a:r>
            <a:r>
              <a:rPr lang="en-US" sz="900" b="0" dirty="0" err="1">
                <a:latin typeface="Times New Roman" pitchFamily="18" charset="0"/>
              </a:rPr>
              <a:t>Prosci</a:t>
            </a:r>
            <a:r>
              <a:rPr lang="en-US" sz="900" b="0" dirty="0">
                <a:latin typeface="Times New Roman" pitchFamily="18" charset="0"/>
              </a:rPr>
              <a:t> 2008</a:t>
            </a:r>
          </a:p>
        </p:txBody>
      </p:sp>
    </p:spTree>
    <p:extLst>
      <p:ext uri="{BB962C8B-B14F-4D97-AF65-F5344CB8AC3E}">
        <p14:creationId xmlns:p14="http://schemas.microsoft.com/office/powerpoint/2010/main" val="14753579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990600" y="762000"/>
            <a:ext cx="7391400" cy="838200"/>
          </a:xfrm>
        </p:spPr>
        <p:txBody>
          <a:bodyPr>
            <a:normAutofit/>
          </a:bodyPr>
          <a:lstStyle/>
          <a:p>
            <a:r>
              <a:rPr lang="en-US" sz="4000" dirty="0"/>
              <a:t>The ADK</a:t>
            </a:r>
            <a:r>
              <a:rPr lang="en-US" sz="4000" dirty="0">
                <a:solidFill>
                  <a:srgbClr val="D74600"/>
                </a:solidFill>
              </a:rPr>
              <a:t>A</a:t>
            </a:r>
            <a:r>
              <a:rPr lang="en-US" sz="4000" dirty="0"/>
              <a:t>R Model</a:t>
            </a:r>
          </a:p>
        </p:txBody>
      </p:sp>
      <p:sp>
        <p:nvSpPr>
          <p:cNvPr id="44035" name="Rectangle 3"/>
          <p:cNvSpPr>
            <a:spLocks noGrp="1"/>
          </p:cNvSpPr>
          <p:nvPr>
            <p:ph type="body" idx="1"/>
          </p:nvPr>
        </p:nvSpPr>
        <p:spPr>
          <a:xfrm>
            <a:off x="1296988" y="2057400"/>
            <a:ext cx="7258050" cy="4017963"/>
          </a:xfrm>
        </p:spPr>
        <p:txBody>
          <a:bodyPr/>
          <a:lstStyle/>
          <a:p>
            <a:r>
              <a:rPr lang="en-US" b="1" dirty="0">
                <a:solidFill>
                  <a:srgbClr val="D74600"/>
                </a:solidFill>
              </a:rPr>
              <a:t>Ability</a:t>
            </a:r>
            <a:r>
              <a:rPr lang="en-US" dirty="0"/>
              <a:t> to implement new skills.</a:t>
            </a:r>
          </a:p>
          <a:p>
            <a:pPr lvl="1"/>
            <a:r>
              <a:rPr lang="en-US" sz="2000" dirty="0"/>
              <a:t>Demonstrated ability to implement the change</a:t>
            </a:r>
          </a:p>
          <a:p>
            <a:pPr lvl="1"/>
            <a:r>
              <a:rPr lang="en-US" sz="2000" dirty="0"/>
              <a:t>Barriers that may inhibit implementing the </a:t>
            </a:r>
            <a:r>
              <a:rPr lang="en-US" sz="2000" dirty="0" smtClean="0"/>
              <a:t>change</a:t>
            </a:r>
          </a:p>
          <a:p>
            <a:pPr lvl="2"/>
            <a:r>
              <a:rPr lang="en-US" sz="1700" dirty="0" smtClean="0"/>
              <a:t>Cultural?</a:t>
            </a:r>
          </a:p>
          <a:p>
            <a:pPr lvl="2"/>
            <a:r>
              <a:rPr lang="en-US" sz="1700" dirty="0" smtClean="0"/>
              <a:t>Intellectual?</a:t>
            </a:r>
            <a:endParaRPr lang="en-US" sz="1700" dirty="0"/>
          </a:p>
          <a:p>
            <a:pPr lvl="1">
              <a:buFontTx/>
              <a:buNone/>
            </a:pPr>
            <a:endParaRPr lang="en-US" sz="2000" b="1" dirty="0"/>
          </a:p>
        </p:txBody>
      </p:sp>
      <p:pic>
        <p:nvPicPr>
          <p:cNvPr id="440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896" y="5031845"/>
            <a:ext cx="2570370" cy="157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7" name="Line 5"/>
          <p:cNvSpPr>
            <a:spLocks noChangeShapeType="1"/>
          </p:cNvSpPr>
          <p:nvPr/>
        </p:nvSpPr>
        <p:spPr bwMode="auto">
          <a:xfrm>
            <a:off x="6434667" y="6019800"/>
            <a:ext cx="685800" cy="0"/>
          </a:xfrm>
          <a:prstGeom prst="line">
            <a:avLst/>
          </a:prstGeom>
          <a:noFill/>
          <a:ln w="38100">
            <a:solidFill>
              <a:srgbClr val="D74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8" name="Rectangle 6"/>
          <p:cNvSpPr>
            <a:spLocks noChangeArrowheads="1"/>
          </p:cNvSpPr>
          <p:nvPr/>
        </p:nvSpPr>
        <p:spPr bwMode="auto">
          <a:xfrm>
            <a:off x="7688263" y="6214533"/>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p>
            <a:pPr eaLnBrk="1" hangingPunct="1"/>
            <a:r>
              <a:rPr lang="en-US" sz="900" b="0" dirty="0">
                <a:latin typeface="Times New Roman" pitchFamily="18" charset="0"/>
              </a:rPr>
              <a:t>© </a:t>
            </a:r>
            <a:r>
              <a:rPr lang="en-US" sz="900" b="0" dirty="0" err="1">
                <a:latin typeface="Times New Roman" pitchFamily="18" charset="0"/>
              </a:rPr>
              <a:t>Prosci</a:t>
            </a:r>
            <a:r>
              <a:rPr lang="en-US" sz="900" b="0" dirty="0">
                <a:latin typeface="Times New Roman" pitchFamily="18" charset="0"/>
              </a:rPr>
              <a:t> 2008</a:t>
            </a:r>
          </a:p>
        </p:txBody>
      </p:sp>
    </p:spTree>
    <p:extLst>
      <p:ext uri="{BB962C8B-B14F-4D97-AF65-F5344CB8AC3E}">
        <p14:creationId xmlns:p14="http://schemas.microsoft.com/office/powerpoint/2010/main" val="42688538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990600" y="914400"/>
            <a:ext cx="7391400" cy="838200"/>
          </a:xfrm>
        </p:spPr>
        <p:txBody>
          <a:bodyPr>
            <a:normAutofit/>
          </a:bodyPr>
          <a:lstStyle/>
          <a:p>
            <a:r>
              <a:rPr lang="en-US" sz="4000" dirty="0"/>
              <a:t>The ADKA</a:t>
            </a:r>
            <a:r>
              <a:rPr lang="en-US" sz="4000" dirty="0">
                <a:solidFill>
                  <a:srgbClr val="D74600"/>
                </a:solidFill>
              </a:rPr>
              <a:t>R</a:t>
            </a:r>
            <a:r>
              <a:rPr lang="en-US" sz="4000" dirty="0"/>
              <a:t> Model</a:t>
            </a:r>
          </a:p>
        </p:txBody>
      </p:sp>
      <p:sp>
        <p:nvSpPr>
          <p:cNvPr id="46083" name="Rectangle 3"/>
          <p:cNvSpPr>
            <a:spLocks noGrp="1"/>
          </p:cNvSpPr>
          <p:nvPr>
            <p:ph type="body" idx="1"/>
          </p:nvPr>
        </p:nvSpPr>
        <p:spPr>
          <a:xfrm>
            <a:off x="1223963" y="1905000"/>
            <a:ext cx="7258050" cy="3754438"/>
          </a:xfrm>
        </p:spPr>
        <p:txBody>
          <a:bodyPr/>
          <a:lstStyle/>
          <a:p>
            <a:r>
              <a:rPr lang="en-US" b="1" dirty="0">
                <a:solidFill>
                  <a:srgbClr val="D74600"/>
                </a:solidFill>
              </a:rPr>
              <a:t>Reinforcement</a:t>
            </a:r>
            <a:r>
              <a:rPr lang="en-US" dirty="0"/>
              <a:t> to sustain the change.</a:t>
            </a:r>
          </a:p>
          <a:p>
            <a:pPr lvl="1"/>
            <a:r>
              <a:rPr lang="en-US" sz="2000" dirty="0"/>
              <a:t>Mechanisms to keep the change in place</a:t>
            </a:r>
          </a:p>
          <a:p>
            <a:pPr lvl="1"/>
            <a:r>
              <a:rPr lang="en-US" sz="2000" dirty="0"/>
              <a:t>Recognition, rewards, incentives, successes</a:t>
            </a:r>
          </a:p>
          <a:p>
            <a:endParaRPr lang="en-US" dirty="0"/>
          </a:p>
        </p:txBody>
      </p:sp>
      <p:pic>
        <p:nvPicPr>
          <p:cNvPr id="460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8527" y="5226577"/>
            <a:ext cx="2224310" cy="136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Line 5"/>
          <p:cNvSpPr>
            <a:spLocks noChangeShapeType="1"/>
          </p:cNvSpPr>
          <p:nvPr/>
        </p:nvSpPr>
        <p:spPr bwMode="auto">
          <a:xfrm>
            <a:off x="6165627" y="6214533"/>
            <a:ext cx="685800" cy="0"/>
          </a:xfrm>
          <a:prstGeom prst="line">
            <a:avLst/>
          </a:prstGeom>
          <a:noFill/>
          <a:ln w="38100">
            <a:solidFill>
              <a:srgbClr val="D74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6" name="Rectangle 6"/>
          <p:cNvSpPr>
            <a:spLocks noChangeArrowheads="1"/>
          </p:cNvSpPr>
          <p:nvPr/>
        </p:nvSpPr>
        <p:spPr bwMode="auto">
          <a:xfrm>
            <a:off x="7666037" y="6282266"/>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nchor="b"/>
          <a:lstStyle/>
          <a:p>
            <a:pPr eaLnBrk="1" hangingPunct="1"/>
            <a:r>
              <a:rPr lang="en-US" sz="900" b="0" dirty="0">
                <a:latin typeface="Times New Roman" pitchFamily="18" charset="0"/>
              </a:rPr>
              <a:t>© </a:t>
            </a:r>
            <a:r>
              <a:rPr lang="en-US" sz="900" b="0" dirty="0" err="1">
                <a:latin typeface="Times New Roman" pitchFamily="18" charset="0"/>
              </a:rPr>
              <a:t>Prosci</a:t>
            </a:r>
            <a:r>
              <a:rPr lang="en-US" sz="900" b="0" dirty="0">
                <a:latin typeface="Times New Roman" pitchFamily="18" charset="0"/>
              </a:rPr>
              <a:t> 2008</a:t>
            </a:r>
          </a:p>
        </p:txBody>
      </p:sp>
    </p:spTree>
    <p:extLst>
      <p:ext uri="{BB962C8B-B14F-4D97-AF65-F5344CB8AC3E}">
        <p14:creationId xmlns:p14="http://schemas.microsoft.com/office/powerpoint/2010/main" val="93930830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r>
              <a:rPr lang="en-US" sz="4000" dirty="0" smtClean="0"/>
              <a:t>Greatest Contributors to Success</a:t>
            </a:r>
            <a:endParaRPr lang="en-US" sz="4000" dirty="0"/>
          </a:p>
        </p:txBody>
      </p:sp>
      <p:sp>
        <p:nvSpPr>
          <p:cNvPr id="3" name="Content Placeholder 2"/>
          <p:cNvSpPr>
            <a:spLocks noGrp="1"/>
          </p:cNvSpPr>
          <p:nvPr>
            <p:ph idx="1"/>
          </p:nvPr>
        </p:nvSpPr>
        <p:spPr/>
        <p:txBody>
          <a:bodyPr/>
          <a:lstStyle/>
          <a:p>
            <a:pPr marL="457200" indent="-457200">
              <a:buFont typeface="+mj-lt"/>
              <a:buAutoNum type="arabicPeriod"/>
            </a:pPr>
            <a:r>
              <a:rPr lang="en-US" sz="2400" b="1" u="sng" dirty="0" smtClean="0"/>
              <a:t>Active &amp; visible executive sponsorship</a:t>
            </a:r>
          </a:p>
          <a:p>
            <a:pPr marL="457200" indent="-457200">
              <a:buFont typeface="+mj-lt"/>
              <a:buAutoNum type="arabicPeriod"/>
            </a:pPr>
            <a:r>
              <a:rPr lang="en-US" dirty="0" smtClean="0"/>
              <a:t>Structured approach to managing change</a:t>
            </a:r>
          </a:p>
          <a:p>
            <a:pPr marL="457200" indent="-457200">
              <a:buFont typeface="+mj-lt"/>
              <a:buAutoNum type="arabicPeriod"/>
            </a:pPr>
            <a:r>
              <a:rPr lang="en-US" dirty="0" smtClean="0"/>
              <a:t>Dedicated change management resources</a:t>
            </a:r>
          </a:p>
          <a:p>
            <a:pPr marL="457200" indent="-457200">
              <a:buFont typeface="+mj-lt"/>
              <a:buAutoNum type="arabicPeriod"/>
            </a:pPr>
            <a:r>
              <a:rPr lang="en-US" dirty="0" smtClean="0"/>
              <a:t>Frequent &amp; open communication about the change and the need for the change</a:t>
            </a:r>
          </a:p>
          <a:p>
            <a:pPr marL="457200" indent="-457200">
              <a:buFont typeface="+mj-lt"/>
              <a:buAutoNum type="arabicPeriod"/>
            </a:pPr>
            <a:r>
              <a:rPr lang="en-US" dirty="0" smtClean="0"/>
              <a:t>Employee engagement &amp; participation</a:t>
            </a:r>
          </a:p>
          <a:p>
            <a:pPr marL="457200" indent="-457200">
              <a:buFont typeface="+mj-lt"/>
              <a:buAutoNum type="arabicPeriod"/>
            </a:pPr>
            <a:r>
              <a:rPr lang="en-US" dirty="0" smtClean="0"/>
              <a:t>Engagement &amp; integration with project management</a:t>
            </a:r>
          </a:p>
          <a:p>
            <a:pPr marL="457200" indent="-457200">
              <a:buFont typeface="+mj-lt"/>
              <a:buAutoNum type="arabicPeriod"/>
            </a:pPr>
            <a:r>
              <a:rPr lang="en-US" b="1" i="1" dirty="0" smtClean="0"/>
              <a:t>Engagement with &amp; support from middle management</a:t>
            </a:r>
            <a:endParaRPr lang="en-US" b="1" i="1" dirty="0"/>
          </a:p>
        </p:txBody>
      </p:sp>
      <p:sp>
        <p:nvSpPr>
          <p:cNvPr id="4" name="Slide Number Placeholder 3"/>
          <p:cNvSpPr>
            <a:spLocks noGrp="1"/>
          </p:cNvSpPr>
          <p:nvPr>
            <p:ph type="sldNum" sz="quarter" idx="12"/>
          </p:nvPr>
        </p:nvSpPr>
        <p:spPr/>
        <p:txBody>
          <a:bodyPr/>
          <a:lstStyle/>
          <a:p>
            <a:fld id="{FA42FED6-CA9B-4DC5-943D-896F432D661F}" type="slidenum">
              <a:rPr lang="en-US" smtClean="0"/>
              <a:t>24</a:t>
            </a:fld>
            <a:endParaRPr lang="en-US" dirty="0"/>
          </a:p>
        </p:txBody>
      </p:sp>
      <p:sp>
        <p:nvSpPr>
          <p:cNvPr id="5" name="TextBox 4"/>
          <p:cNvSpPr txBox="1"/>
          <p:nvPr/>
        </p:nvSpPr>
        <p:spPr>
          <a:xfrm>
            <a:off x="5029200" y="6172200"/>
            <a:ext cx="3547534" cy="276999"/>
          </a:xfrm>
          <a:prstGeom prst="rect">
            <a:avLst/>
          </a:prstGeom>
          <a:noFill/>
        </p:spPr>
        <p:txBody>
          <a:bodyPr wrap="square" rtlCol="0">
            <a:spAutoFit/>
          </a:bodyPr>
          <a:lstStyle/>
          <a:p>
            <a:r>
              <a:rPr lang="en-US" sz="1200" dirty="0" smtClean="0"/>
              <a:t>Source: </a:t>
            </a:r>
            <a:r>
              <a:rPr lang="en-US" sz="1200" i="1" dirty="0" smtClean="0"/>
              <a:t>PROSCI 2013 Best Practices research</a:t>
            </a:r>
            <a:endParaRPr lang="en-US" sz="1200" i="1" dirty="0"/>
          </a:p>
        </p:txBody>
      </p:sp>
    </p:spTree>
    <p:extLst>
      <p:ext uri="{BB962C8B-B14F-4D97-AF65-F5344CB8AC3E}">
        <p14:creationId xmlns:p14="http://schemas.microsoft.com/office/powerpoint/2010/main" val="3588370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normAutofit/>
          </a:bodyPr>
          <a:lstStyle/>
          <a:p>
            <a:r>
              <a:rPr lang="en-US" sz="3600" b="1" u="sng" dirty="0"/>
              <a:t>Resistance</a:t>
            </a:r>
            <a:r>
              <a:rPr lang="en-US" sz="3600" dirty="0"/>
              <a:t>: most common reasons </a:t>
            </a:r>
            <a:r>
              <a:rPr lang="en-US" sz="3600" i="1" dirty="0">
                <a:solidFill>
                  <a:srgbClr val="FF3300"/>
                </a:solidFill>
              </a:rPr>
              <a:t>managers</a:t>
            </a:r>
            <a:r>
              <a:rPr lang="en-US" sz="3600" dirty="0"/>
              <a:t> resist change</a:t>
            </a:r>
          </a:p>
        </p:txBody>
      </p:sp>
      <p:sp>
        <p:nvSpPr>
          <p:cNvPr id="480259" name="Rectangle 3"/>
          <p:cNvSpPr>
            <a:spLocks noGrp="1" noChangeArrowheads="1"/>
          </p:cNvSpPr>
          <p:nvPr>
            <p:ph type="body" idx="1"/>
          </p:nvPr>
        </p:nvSpPr>
        <p:spPr>
          <a:xfrm>
            <a:off x="3361267" y="1981200"/>
            <a:ext cx="5689600" cy="4114800"/>
          </a:xfrm>
          <a:noFill/>
        </p:spPr>
        <p:txBody>
          <a:bodyPr anchor="ctr">
            <a:normAutofit/>
          </a:bodyPr>
          <a:lstStyle/>
          <a:p>
            <a:pPr marL="685800" indent="-685800">
              <a:lnSpc>
                <a:spcPct val="80000"/>
              </a:lnSpc>
              <a:buFontTx/>
              <a:buAutoNum type="arabicPeriod"/>
            </a:pPr>
            <a:r>
              <a:rPr lang="en-US" sz="2400" dirty="0"/>
              <a:t>Fear of losing control and authority</a:t>
            </a:r>
          </a:p>
          <a:p>
            <a:pPr marL="685800" indent="-685800">
              <a:lnSpc>
                <a:spcPct val="80000"/>
              </a:lnSpc>
              <a:buFontTx/>
              <a:buAutoNum type="arabicPeriod"/>
            </a:pPr>
            <a:r>
              <a:rPr lang="en-US" sz="2400" dirty="0"/>
              <a:t>Lack of time</a:t>
            </a:r>
          </a:p>
          <a:p>
            <a:pPr marL="685800" indent="-685800">
              <a:lnSpc>
                <a:spcPct val="80000"/>
              </a:lnSpc>
              <a:buFontTx/>
              <a:buAutoNum type="arabicPeriod"/>
            </a:pPr>
            <a:r>
              <a:rPr lang="en-US" sz="2400" dirty="0"/>
              <a:t>Comfort with the status quo</a:t>
            </a:r>
          </a:p>
          <a:p>
            <a:pPr marL="685800" indent="-685800">
              <a:lnSpc>
                <a:spcPct val="80000"/>
              </a:lnSpc>
              <a:buFontTx/>
              <a:buAutoNum type="arabicPeriod"/>
            </a:pPr>
            <a:r>
              <a:rPr lang="en-US" sz="2400" dirty="0"/>
              <a:t>No answer to “What’s in it for me?” </a:t>
            </a:r>
          </a:p>
          <a:p>
            <a:pPr marL="685800" indent="-685800">
              <a:lnSpc>
                <a:spcPct val="80000"/>
              </a:lnSpc>
              <a:buFontTx/>
              <a:buAutoNum type="arabicPeriod"/>
            </a:pPr>
            <a:r>
              <a:rPr lang="en-US" sz="2400" dirty="0"/>
              <a:t>No involvement in solution </a:t>
            </a:r>
            <a:r>
              <a:rPr lang="en-US" sz="2400" dirty="0" smtClean="0"/>
              <a:t>design</a:t>
            </a:r>
          </a:p>
          <a:p>
            <a:pPr marL="685800" indent="-685800">
              <a:lnSpc>
                <a:spcPct val="80000"/>
              </a:lnSpc>
              <a:buFontTx/>
              <a:buAutoNum type="arabicPeriod"/>
            </a:pPr>
            <a:endParaRPr lang="en-US" sz="2400" dirty="0"/>
          </a:p>
          <a:p>
            <a:pPr marL="0" indent="0" algn="ctr">
              <a:lnSpc>
                <a:spcPct val="80000"/>
              </a:lnSpc>
              <a:buNone/>
            </a:pPr>
            <a:r>
              <a:rPr lang="en-US" sz="2400" b="1" dirty="0" smtClean="0">
                <a:solidFill>
                  <a:srgbClr val="00B0F0"/>
                </a:solidFill>
              </a:rPr>
              <a:t>[What about your stakeholders?]</a:t>
            </a:r>
            <a:endParaRPr lang="en-US" sz="2400" b="1" dirty="0">
              <a:solidFill>
                <a:srgbClr val="00B0F0"/>
              </a:solidFill>
            </a:endParaRPr>
          </a:p>
        </p:txBody>
      </p:sp>
      <p:grpSp>
        <p:nvGrpSpPr>
          <p:cNvPr id="480260" name="Group 4"/>
          <p:cNvGrpSpPr>
            <a:grpSpLocks/>
          </p:cNvGrpSpPr>
          <p:nvPr/>
        </p:nvGrpSpPr>
        <p:grpSpPr bwMode="auto">
          <a:xfrm>
            <a:off x="304800" y="2647950"/>
            <a:ext cx="2895600" cy="2609850"/>
            <a:chOff x="3696" y="1632"/>
            <a:chExt cx="1824" cy="1644"/>
          </a:xfrm>
        </p:grpSpPr>
        <p:pic>
          <p:nvPicPr>
            <p:cNvPr id="480261" name="Picture 5" descr="post it"/>
            <p:cNvPicPr>
              <a:picLocks noChangeAspect="1" noChangeArrowheads="1"/>
            </p:cNvPicPr>
            <p:nvPr/>
          </p:nvPicPr>
          <p:blipFill>
            <a:blip r:embed="rId3" cstate="print">
              <a:extLst>
                <a:ext uri="{28A0092B-C50C-407E-A947-70E740481C1C}">
                  <a14:useLocalDpi xmlns:a14="http://schemas.microsoft.com/office/drawing/2010/main" val="0"/>
                </a:ext>
              </a:extLst>
            </a:blip>
            <a:srcRect l="3528" t="2116" r="3528"/>
            <a:stretch>
              <a:fillRect/>
            </a:stretch>
          </p:blipFill>
          <p:spPr bwMode="auto">
            <a:xfrm rot="-225572">
              <a:off x="3696" y="1632"/>
              <a:ext cx="1824" cy="1644"/>
            </a:xfrm>
            <a:prstGeom prst="rect">
              <a:avLst/>
            </a:prstGeom>
            <a:noFill/>
            <a:extLst>
              <a:ext uri="{909E8E84-426E-40DD-AFC4-6F175D3DCCD1}">
                <a14:hiddenFill xmlns:a14="http://schemas.microsoft.com/office/drawing/2010/main">
                  <a:solidFill>
                    <a:srgbClr val="FFFFFF"/>
                  </a:solidFill>
                </a14:hiddenFill>
              </a:ext>
            </a:extLst>
          </p:spPr>
        </p:pic>
        <p:sp>
          <p:nvSpPr>
            <p:cNvPr id="480262" name="Text Box 6"/>
            <p:cNvSpPr txBox="1">
              <a:spLocks noChangeArrowheads="1"/>
            </p:cNvSpPr>
            <p:nvPr/>
          </p:nvSpPr>
          <p:spPr bwMode="auto">
            <a:xfrm rot="-223847">
              <a:off x="3785" y="1781"/>
              <a:ext cx="1647" cy="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000">
                  <a:latin typeface="Arial" charset="0"/>
                  <a:ea typeface="ＭＳ Ｐゴシック" pitchFamily="96" charset="-128"/>
                </a:rPr>
                <a:t>Again, it really isn’t about the particular solution</a:t>
              </a:r>
            </a:p>
            <a:p>
              <a:pPr algn="ctr" eaLnBrk="0" hangingPunct="0"/>
              <a:endParaRPr lang="en-US" sz="1000">
                <a:latin typeface="Arial" charset="0"/>
                <a:ea typeface="ＭＳ Ｐゴシック" pitchFamily="96" charset="-128"/>
              </a:endParaRPr>
            </a:p>
            <a:p>
              <a:pPr algn="ctr" eaLnBrk="0" hangingPunct="0"/>
              <a:r>
                <a:rPr lang="en-US" sz="2000">
                  <a:latin typeface="Arial" charset="0"/>
                  <a:ea typeface="ＭＳ Ｐゴシック" pitchFamily="96" charset="-128"/>
                </a:rPr>
                <a:t>How do you overcome these reasons?</a:t>
              </a:r>
            </a:p>
          </p:txBody>
        </p:sp>
      </p:grpSp>
    </p:spTree>
    <p:extLst>
      <p:ext uri="{BB962C8B-B14F-4D97-AF65-F5344CB8AC3E}">
        <p14:creationId xmlns:p14="http://schemas.microsoft.com/office/powerpoint/2010/main" val="26067976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a:xfrm>
            <a:off x="1143000" y="457200"/>
            <a:ext cx="7890933" cy="749300"/>
          </a:xfrm>
        </p:spPr>
        <p:txBody>
          <a:bodyPr>
            <a:normAutofit/>
          </a:bodyPr>
          <a:lstStyle/>
          <a:p>
            <a:r>
              <a:rPr lang="en-US" sz="4000" dirty="0"/>
              <a:t>Factors Influencing Awareness</a:t>
            </a:r>
          </a:p>
        </p:txBody>
      </p:sp>
      <p:sp>
        <p:nvSpPr>
          <p:cNvPr id="80899" name="Rectangle 3"/>
          <p:cNvSpPr>
            <a:spLocks noGrp="1"/>
          </p:cNvSpPr>
          <p:nvPr>
            <p:ph type="body" idx="1"/>
          </p:nvPr>
        </p:nvSpPr>
        <p:spPr>
          <a:xfrm>
            <a:off x="711200" y="1295399"/>
            <a:ext cx="8229600" cy="5187421"/>
          </a:xfrm>
        </p:spPr>
        <p:txBody>
          <a:bodyPr>
            <a:normAutofit/>
          </a:bodyPr>
          <a:lstStyle/>
          <a:p>
            <a:pPr>
              <a:lnSpc>
                <a:spcPct val="80000"/>
              </a:lnSpc>
              <a:buFontTx/>
              <a:buNone/>
            </a:pPr>
            <a:r>
              <a:rPr lang="en-US" sz="2000" b="1" u="sng" dirty="0"/>
              <a:t>Factor 1</a:t>
            </a:r>
            <a:r>
              <a:rPr lang="en-US" sz="2000" dirty="0"/>
              <a:t> – A person’s view of the current state</a:t>
            </a:r>
          </a:p>
          <a:p>
            <a:pPr lvl="1">
              <a:lnSpc>
                <a:spcPct val="80000"/>
              </a:lnSpc>
            </a:pPr>
            <a:r>
              <a:rPr lang="en-US" sz="1800" dirty="0"/>
              <a:t>Denial - If it’s not broke – don’t fix it!</a:t>
            </a:r>
          </a:p>
          <a:p>
            <a:pPr lvl="1">
              <a:lnSpc>
                <a:spcPct val="80000"/>
              </a:lnSpc>
            </a:pPr>
            <a:r>
              <a:rPr lang="en-US" sz="1800" dirty="0"/>
              <a:t>I told you that needed to be fixed a long time ago</a:t>
            </a:r>
          </a:p>
          <a:p>
            <a:pPr>
              <a:lnSpc>
                <a:spcPct val="80000"/>
              </a:lnSpc>
              <a:buFontTx/>
              <a:buNone/>
            </a:pPr>
            <a:r>
              <a:rPr lang="en-US" sz="2000" b="1" u="sng" dirty="0"/>
              <a:t>Factor 2</a:t>
            </a:r>
            <a:r>
              <a:rPr lang="en-US" sz="2000" dirty="0"/>
              <a:t> - How a person perceives problems</a:t>
            </a:r>
          </a:p>
          <a:p>
            <a:pPr lvl="1">
              <a:lnSpc>
                <a:spcPct val="80000"/>
              </a:lnSpc>
            </a:pPr>
            <a:r>
              <a:rPr lang="en-US" sz="1800" dirty="0"/>
              <a:t>Adaptive and aware of internal threats?</a:t>
            </a:r>
          </a:p>
          <a:p>
            <a:pPr lvl="1">
              <a:lnSpc>
                <a:spcPct val="80000"/>
              </a:lnSpc>
            </a:pPr>
            <a:r>
              <a:rPr lang="en-US" sz="1800" dirty="0"/>
              <a:t>How we internalize and approach warnings</a:t>
            </a:r>
          </a:p>
          <a:p>
            <a:pPr>
              <a:lnSpc>
                <a:spcPct val="80000"/>
              </a:lnSpc>
              <a:buFontTx/>
              <a:buNone/>
            </a:pPr>
            <a:r>
              <a:rPr lang="en-US" sz="2000" b="1" u="sng" dirty="0"/>
              <a:t>Factor 3</a:t>
            </a:r>
            <a:r>
              <a:rPr lang="en-US" sz="2000" dirty="0"/>
              <a:t> – The credibility of the sender</a:t>
            </a:r>
          </a:p>
          <a:p>
            <a:pPr lvl="1">
              <a:lnSpc>
                <a:spcPct val="80000"/>
              </a:lnSpc>
            </a:pPr>
            <a:r>
              <a:rPr lang="en-US" sz="1800" dirty="0"/>
              <a:t>Who delivers the message is as critical as the message</a:t>
            </a:r>
          </a:p>
          <a:p>
            <a:pPr lvl="1">
              <a:lnSpc>
                <a:spcPct val="80000"/>
              </a:lnSpc>
            </a:pPr>
            <a:r>
              <a:rPr lang="en-US" sz="1800" dirty="0"/>
              <a:t>Why the change from Execs; How the change by supervisors</a:t>
            </a:r>
          </a:p>
          <a:p>
            <a:pPr>
              <a:lnSpc>
                <a:spcPct val="80000"/>
              </a:lnSpc>
              <a:buFontTx/>
              <a:buNone/>
            </a:pPr>
            <a:r>
              <a:rPr lang="en-US" sz="2000" b="1" u="sng" dirty="0"/>
              <a:t>Factor 4</a:t>
            </a:r>
            <a:r>
              <a:rPr lang="en-US" sz="2000" dirty="0"/>
              <a:t> – Circulation of misinformation &amp; rumors</a:t>
            </a:r>
          </a:p>
          <a:p>
            <a:pPr lvl="1">
              <a:lnSpc>
                <a:spcPct val="80000"/>
              </a:lnSpc>
            </a:pPr>
            <a:r>
              <a:rPr lang="en-US" sz="1800" dirty="0"/>
              <a:t>What is real &amp; what is fabricated?</a:t>
            </a:r>
          </a:p>
          <a:p>
            <a:pPr lvl="1">
              <a:lnSpc>
                <a:spcPct val="80000"/>
              </a:lnSpc>
            </a:pPr>
            <a:r>
              <a:rPr lang="en-US" sz="1800" dirty="0"/>
              <a:t>What analogies to other attempts at change can influence this one?</a:t>
            </a:r>
          </a:p>
          <a:p>
            <a:pPr>
              <a:lnSpc>
                <a:spcPct val="80000"/>
              </a:lnSpc>
              <a:buFontTx/>
              <a:buNone/>
            </a:pPr>
            <a:r>
              <a:rPr lang="en-US" sz="2000" b="1" u="sng" dirty="0"/>
              <a:t>Factor 5</a:t>
            </a:r>
            <a:r>
              <a:rPr lang="en-US" sz="2000" dirty="0"/>
              <a:t> – </a:t>
            </a:r>
            <a:r>
              <a:rPr lang="en-US" sz="2000" dirty="0" smtClean="0"/>
              <a:t>Contestability </a:t>
            </a:r>
            <a:r>
              <a:rPr lang="en-US" sz="2000" dirty="0"/>
              <a:t>of the reasons for change</a:t>
            </a:r>
          </a:p>
          <a:p>
            <a:pPr lvl="1">
              <a:lnSpc>
                <a:spcPct val="80000"/>
              </a:lnSpc>
            </a:pPr>
            <a:r>
              <a:rPr lang="en-US" sz="1800" dirty="0"/>
              <a:t>Are their external or internal reasons for doubt?</a:t>
            </a:r>
          </a:p>
          <a:p>
            <a:pPr lvl="1">
              <a:lnSpc>
                <a:spcPct val="80000"/>
              </a:lnSpc>
            </a:pPr>
            <a:r>
              <a:rPr lang="en-US" sz="1800" dirty="0"/>
              <a:t>Is it debatable about the need for the change</a:t>
            </a:r>
          </a:p>
        </p:txBody>
      </p:sp>
    </p:spTree>
    <p:extLst>
      <p:ext uri="{BB962C8B-B14F-4D97-AF65-F5344CB8AC3E}">
        <p14:creationId xmlns:p14="http://schemas.microsoft.com/office/powerpoint/2010/main" val="1067521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1219200" y="533400"/>
            <a:ext cx="7613650" cy="982663"/>
          </a:xfrm>
        </p:spPr>
        <p:txBody>
          <a:bodyPr>
            <a:normAutofit/>
          </a:bodyPr>
          <a:lstStyle/>
          <a:p>
            <a:r>
              <a:rPr lang="en-US" sz="4400" dirty="0"/>
              <a:t>Factors Influencing Desire</a:t>
            </a:r>
          </a:p>
        </p:txBody>
      </p:sp>
      <p:sp>
        <p:nvSpPr>
          <p:cNvPr id="81924" name="Rectangle 4"/>
          <p:cNvSpPr>
            <a:spLocks noChangeArrowheads="1"/>
          </p:cNvSpPr>
          <p:nvPr/>
        </p:nvSpPr>
        <p:spPr bwMode="auto">
          <a:xfrm>
            <a:off x="920750" y="1676400"/>
            <a:ext cx="7300913" cy="489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1</a:t>
            </a:r>
            <a:r>
              <a:rPr lang="en-US" sz="2000" b="0" dirty="0">
                <a:ea typeface="ＭＳ Ｐゴシック" pitchFamily="34" charset="-128"/>
              </a:rPr>
              <a:t> – The nature of the change and WIIFM</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What “it” is, is important, what it means for me is more important!</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2</a:t>
            </a:r>
            <a:r>
              <a:rPr lang="en-US" sz="2000" b="0" dirty="0">
                <a:ea typeface="ＭＳ Ｐゴシック" pitchFamily="34" charset="-128"/>
              </a:rPr>
              <a:t> – Organizational or environmental context</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Past changes, Org. history, can some opt out?</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Will vary from person to person</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3</a:t>
            </a:r>
            <a:r>
              <a:rPr lang="en-US" sz="2000" b="0" dirty="0">
                <a:ea typeface="ＭＳ Ｐゴシック" pitchFamily="34" charset="-128"/>
              </a:rPr>
              <a:t> – An individual’s personal situation</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Family &amp; personal life factors influence Desire</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Each person has a unique capacity for change</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4</a:t>
            </a:r>
            <a:r>
              <a:rPr lang="en-US" sz="2000" b="0" dirty="0">
                <a:ea typeface="ＭＳ Ｐゴシック" pitchFamily="34" charset="-128"/>
              </a:rPr>
              <a:t> – Intrinsic Motivation</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Desire to help make things better?</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Desire for power? Respect? Position?</a:t>
            </a:r>
          </a:p>
        </p:txBody>
      </p:sp>
    </p:spTree>
    <p:extLst>
      <p:ext uri="{BB962C8B-B14F-4D97-AF65-F5344CB8AC3E}">
        <p14:creationId xmlns:p14="http://schemas.microsoft.com/office/powerpoint/2010/main" val="3971838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Attachment Impacts Desire</a:t>
            </a:r>
            <a:endParaRPr lang="en-US" sz="4000" dirty="0"/>
          </a:p>
        </p:txBody>
      </p:sp>
      <p:sp>
        <p:nvSpPr>
          <p:cNvPr id="3" name="Content Placeholder 2"/>
          <p:cNvSpPr>
            <a:spLocks noGrp="1"/>
          </p:cNvSpPr>
          <p:nvPr>
            <p:ph idx="1"/>
          </p:nvPr>
        </p:nvSpPr>
        <p:spPr/>
        <p:txBody>
          <a:bodyPr/>
          <a:lstStyle/>
          <a:p>
            <a:r>
              <a:rPr lang="en-US" dirty="0" smtClean="0"/>
              <a:t>Identifying the “attachments” that people have can help find leverage points around how to move them forward</a:t>
            </a:r>
            <a:endParaRPr lang="en-US" dirty="0"/>
          </a:p>
        </p:txBody>
      </p:sp>
      <p:sp>
        <p:nvSpPr>
          <p:cNvPr id="4" name="Slide Number Placeholder 3"/>
          <p:cNvSpPr>
            <a:spLocks noGrp="1"/>
          </p:cNvSpPr>
          <p:nvPr>
            <p:ph type="sldNum" sz="quarter" idx="12"/>
          </p:nvPr>
        </p:nvSpPr>
        <p:spPr/>
        <p:txBody>
          <a:bodyPr/>
          <a:lstStyle/>
          <a:p>
            <a:fld id="{FA42FED6-CA9B-4DC5-943D-896F432D661F}" type="slidenum">
              <a:rPr lang="en-US" smtClean="0"/>
              <a:t>28</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971800"/>
            <a:ext cx="5564717" cy="298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858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529430" y="533400"/>
            <a:ext cx="8229600" cy="1143000"/>
          </a:xfrm>
        </p:spPr>
        <p:txBody>
          <a:bodyPr>
            <a:normAutofit/>
          </a:bodyPr>
          <a:lstStyle/>
          <a:p>
            <a:r>
              <a:rPr lang="en-US" sz="4000" dirty="0"/>
              <a:t>Factors Influencing Knowledge</a:t>
            </a:r>
          </a:p>
        </p:txBody>
      </p:sp>
      <p:sp>
        <p:nvSpPr>
          <p:cNvPr id="82947" name="Rectangle 3"/>
          <p:cNvSpPr>
            <a:spLocks noChangeArrowheads="1"/>
          </p:cNvSpPr>
          <p:nvPr/>
        </p:nvSpPr>
        <p:spPr bwMode="auto">
          <a:xfrm>
            <a:off x="1066799" y="1676400"/>
            <a:ext cx="715486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1</a:t>
            </a:r>
            <a:r>
              <a:rPr lang="en-US" sz="2000" b="0" dirty="0">
                <a:ea typeface="ＭＳ Ｐゴシック" pitchFamily="34" charset="-128"/>
              </a:rPr>
              <a:t> – The current knowledge base of the individual</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Is “the knowledge” already present?</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What is the gap between current and future needs?  How big?</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2</a:t>
            </a:r>
            <a:r>
              <a:rPr lang="en-US" sz="2000" b="0" dirty="0">
                <a:ea typeface="ＭＳ Ｐゴシック" pitchFamily="34" charset="-128"/>
              </a:rPr>
              <a:t> – The capacity or capability of the person</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Can the person actually perform the new tasks?</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One size fits all training might not work across the board</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3</a:t>
            </a:r>
            <a:r>
              <a:rPr lang="en-US" sz="2000" b="0" dirty="0">
                <a:ea typeface="ＭＳ Ｐゴシック" pitchFamily="34" charset="-128"/>
              </a:rPr>
              <a:t> – Resources available for education/training</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Can we provide the resources to direct the training?</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What job aids can be created to simplify actions required?</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4</a:t>
            </a:r>
            <a:r>
              <a:rPr lang="en-US" sz="2000" b="0" dirty="0">
                <a:ea typeface="ＭＳ Ｐゴシック" pitchFamily="34" charset="-128"/>
              </a:rPr>
              <a:t> – Access to, or existence of, the required knowledge</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Do we have the expertise?</a:t>
            </a:r>
          </a:p>
          <a:p>
            <a:pPr marL="460375" lvl="1" indent="-176213" defTabSz="457200">
              <a:lnSpc>
                <a:spcPct val="80000"/>
              </a:lnSpc>
              <a:spcBef>
                <a:spcPts val="500"/>
              </a:spcBef>
              <a:buClr>
                <a:srgbClr val="B2B5BB"/>
              </a:buClr>
              <a:buSzPct val="125000"/>
              <a:buFontTx/>
              <a:buChar char="•"/>
            </a:pPr>
            <a:r>
              <a:rPr lang="en-US" b="0" dirty="0">
                <a:ea typeface="ＭＳ Ｐゴシック" pitchFamily="34" charset="-128"/>
              </a:rPr>
              <a:t>What would this do to our project timeline?</a:t>
            </a:r>
          </a:p>
        </p:txBody>
      </p:sp>
    </p:spTree>
    <p:extLst>
      <p:ext uri="{BB962C8B-B14F-4D97-AF65-F5344CB8AC3E}">
        <p14:creationId xmlns:p14="http://schemas.microsoft.com/office/powerpoint/2010/main" val="394425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4000" dirty="0" smtClean="0"/>
              <a:t>What that really means…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I’m just a low level flunky</a:t>
            </a:r>
          </a:p>
          <a:p>
            <a:r>
              <a:rPr lang="en-US" dirty="0" smtClean="0"/>
              <a:t>Don’t go out and buy, sell, or even talk about the company based on what I say</a:t>
            </a:r>
          </a:p>
          <a:p>
            <a:r>
              <a:rPr lang="en-US" dirty="0" smtClean="0"/>
              <a:t>Seriously, don’t think I know more than I know</a:t>
            </a:r>
          </a:p>
          <a:p>
            <a:r>
              <a:rPr lang="en-US" dirty="0" smtClean="0"/>
              <a:t>These are my thoughts and aspirations</a:t>
            </a:r>
          </a:p>
          <a:p>
            <a:endParaRPr lang="en-US" dirty="0"/>
          </a:p>
          <a:p>
            <a:r>
              <a:rPr lang="en-US" dirty="0" smtClean="0"/>
              <a:t>I invoke the Tooter the Turtle Philosophy:</a:t>
            </a:r>
          </a:p>
          <a:p>
            <a:pPr marL="393192" lvl="1" indent="0" algn="ctr">
              <a:buNone/>
            </a:pPr>
            <a:r>
              <a:rPr lang="en-US" dirty="0" smtClean="0"/>
              <a:t>“</a:t>
            </a:r>
            <a:r>
              <a:rPr lang="en-US" i="1" dirty="0" smtClean="0"/>
              <a:t>Be just what you is, not what you is not. Folks what does this is the happier lot.” </a:t>
            </a:r>
          </a:p>
          <a:p>
            <a:pPr marL="393192" lvl="1" indent="0" algn="r">
              <a:buNone/>
            </a:pPr>
            <a:r>
              <a:rPr lang="en-US" i="1" dirty="0" smtClean="0"/>
              <a:t>M. Wizard</a:t>
            </a:r>
            <a:endParaRPr lang="en-US" i="1" dirty="0"/>
          </a:p>
        </p:txBody>
      </p:sp>
    </p:spTree>
    <p:extLst>
      <p:ext uri="{BB962C8B-B14F-4D97-AF65-F5344CB8AC3E}">
        <p14:creationId xmlns:p14="http://schemas.microsoft.com/office/powerpoint/2010/main" val="2320652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1062566" y="685800"/>
            <a:ext cx="7780867" cy="749300"/>
          </a:xfrm>
        </p:spPr>
        <p:txBody>
          <a:bodyPr>
            <a:normAutofit/>
          </a:bodyPr>
          <a:lstStyle/>
          <a:p>
            <a:r>
              <a:rPr lang="en-US" sz="4000" dirty="0"/>
              <a:t>Factors Influencing Ability</a:t>
            </a:r>
          </a:p>
        </p:txBody>
      </p:sp>
      <p:sp>
        <p:nvSpPr>
          <p:cNvPr id="83971" name="Rectangle 3"/>
          <p:cNvSpPr>
            <a:spLocks noChangeArrowheads="1"/>
          </p:cNvSpPr>
          <p:nvPr/>
        </p:nvSpPr>
        <p:spPr bwMode="auto">
          <a:xfrm>
            <a:off x="762000" y="1676400"/>
            <a:ext cx="8382000"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1</a:t>
            </a:r>
            <a:r>
              <a:rPr lang="en-US" sz="2000" b="0" dirty="0">
                <a:ea typeface="ＭＳ Ｐゴシック" pitchFamily="34" charset="-128"/>
              </a:rPr>
              <a:t> – Psychological blocks</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Is there an inherent fear within the individual that will block ability?</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Public speaking – most people fear it more than death!</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2 </a:t>
            </a:r>
            <a:r>
              <a:rPr lang="en-US" sz="2000" b="0" dirty="0">
                <a:ea typeface="ＭＳ Ｐゴシック" pitchFamily="34" charset="-128"/>
              </a:rPr>
              <a:t>– Physical ability</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Are there limitations that will have to be addressed?</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Strength? Dexterity</a:t>
            </a:r>
            <a:r>
              <a:rPr lang="en-US" sz="1600" b="0" dirty="0">
                <a:ea typeface="ＭＳ Ｐゴシック" pitchFamily="34" charset="-128"/>
              </a:rPr>
              <a:t>?</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3</a:t>
            </a:r>
            <a:r>
              <a:rPr lang="en-US" sz="2000" b="0" dirty="0">
                <a:ea typeface="ＭＳ Ｐゴシック" pitchFamily="34" charset="-128"/>
              </a:rPr>
              <a:t> – Intellectual capability</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Is there a disconnect between current state requirements and future?</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Will there be technological or learning related problems</a:t>
            </a:r>
            <a:r>
              <a:rPr lang="en-US" sz="1600" b="0" dirty="0">
                <a:ea typeface="ＭＳ Ｐゴシック" pitchFamily="34" charset="-128"/>
              </a:rPr>
              <a:t>?</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4</a:t>
            </a:r>
            <a:r>
              <a:rPr lang="en-US" sz="2000" b="0" dirty="0">
                <a:ea typeface="ＭＳ Ｐゴシック" pitchFamily="34" charset="-128"/>
              </a:rPr>
              <a:t> – Time available to develop skills</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Even if the person has the potential to adapt – do we have the time?</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What external factors drive the implementation schedule</a:t>
            </a:r>
            <a:r>
              <a:rPr lang="en-US" sz="1600" b="0" dirty="0">
                <a:ea typeface="ＭＳ Ｐゴシック" pitchFamily="34" charset="-128"/>
              </a:rPr>
              <a:t>?</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5</a:t>
            </a:r>
            <a:r>
              <a:rPr lang="en-US" sz="2000" b="0" dirty="0">
                <a:ea typeface="ＭＳ Ｐゴシック" pitchFamily="34" charset="-128"/>
              </a:rPr>
              <a:t> – Availability of resources</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Is there support during the developmental period – financial, tools, coaching, access to SME/Experts?</a:t>
            </a:r>
          </a:p>
        </p:txBody>
      </p:sp>
    </p:spTree>
    <p:extLst>
      <p:ext uri="{BB962C8B-B14F-4D97-AF65-F5344CB8AC3E}">
        <p14:creationId xmlns:p14="http://schemas.microsoft.com/office/powerpoint/2010/main" val="881641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685800" y="381000"/>
            <a:ext cx="8077200" cy="982663"/>
          </a:xfrm>
        </p:spPr>
        <p:txBody>
          <a:bodyPr>
            <a:noAutofit/>
          </a:bodyPr>
          <a:lstStyle/>
          <a:p>
            <a:r>
              <a:rPr lang="en-US" sz="4000" dirty="0"/>
              <a:t>Factors </a:t>
            </a:r>
            <a:r>
              <a:rPr lang="en-US" sz="4000" dirty="0" smtClean="0"/>
              <a:t>Influencing Reinforcement</a:t>
            </a:r>
            <a:endParaRPr lang="en-US" sz="4000" dirty="0"/>
          </a:p>
        </p:txBody>
      </p:sp>
      <p:sp>
        <p:nvSpPr>
          <p:cNvPr id="84995" name="Rectangle 3"/>
          <p:cNvSpPr>
            <a:spLocks noChangeArrowheads="1"/>
          </p:cNvSpPr>
          <p:nvPr/>
        </p:nvSpPr>
        <p:spPr bwMode="auto">
          <a:xfrm>
            <a:off x="920750" y="1509712"/>
            <a:ext cx="7300913" cy="534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1</a:t>
            </a:r>
            <a:r>
              <a:rPr lang="en-US" sz="2000" b="0" dirty="0">
                <a:ea typeface="ＭＳ Ｐゴシック" pitchFamily="34" charset="-128"/>
              </a:rPr>
              <a:t> – Meaningful</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Recognition/reward/punishment has to mean something at the individual level</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2 </a:t>
            </a:r>
            <a:r>
              <a:rPr lang="en-US" sz="2000" b="0" dirty="0">
                <a:ea typeface="ＭＳ Ｐゴシック" pitchFamily="34" charset="-128"/>
              </a:rPr>
              <a:t>– Association with the actual accomplishment</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Can we celebrate small successes?</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Key metrics need to be established</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3</a:t>
            </a:r>
            <a:r>
              <a:rPr lang="en-US" sz="2000" b="0" dirty="0">
                <a:ea typeface="ＭＳ Ｐゴシック" pitchFamily="34" charset="-128"/>
              </a:rPr>
              <a:t> – Absence of negative consequences</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Need to clarify expectations for non-conformance</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Peer pressure can be good or bad</a:t>
            </a:r>
          </a:p>
          <a:p>
            <a:pPr marL="169863" indent="-169863" defTabSz="457200">
              <a:lnSpc>
                <a:spcPct val="80000"/>
              </a:lnSpc>
              <a:spcBef>
                <a:spcPts val="1000"/>
              </a:spcBef>
              <a:buClr>
                <a:srgbClr val="FF6600"/>
              </a:buClr>
              <a:buSzPct val="125000"/>
            </a:pPr>
            <a:r>
              <a:rPr lang="en-US" sz="2000" b="1" u="sng" dirty="0">
                <a:ea typeface="ＭＳ Ｐゴシック" pitchFamily="34" charset="-128"/>
              </a:rPr>
              <a:t>Factor 4</a:t>
            </a:r>
            <a:r>
              <a:rPr lang="en-US" sz="2000" b="0" dirty="0">
                <a:ea typeface="ＭＳ Ｐゴシック" pitchFamily="34" charset="-128"/>
              </a:rPr>
              <a:t> – Accountability systems</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Performance management systems</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Individual – Boss/Subordinate, Peer/Peer, Mentee/Mentor</a:t>
            </a:r>
          </a:p>
          <a:p>
            <a:pPr marL="460375" lvl="1" indent="-176213" defTabSz="457200">
              <a:lnSpc>
                <a:spcPct val="80000"/>
              </a:lnSpc>
              <a:spcBef>
                <a:spcPts val="500"/>
              </a:spcBef>
              <a:buClr>
                <a:srgbClr val="B2B5BB"/>
              </a:buClr>
              <a:buSzPct val="125000"/>
              <a:buFontTx/>
              <a:buChar char="•"/>
            </a:pPr>
            <a:r>
              <a:rPr lang="en-US" sz="1800" b="0" dirty="0">
                <a:ea typeface="ＭＳ Ｐゴシック" pitchFamily="34" charset="-128"/>
              </a:rPr>
              <a:t>Recognition &amp; continual reinforcement</a:t>
            </a:r>
          </a:p>
        </p:txBody>
      </p:sp>
    </p:spTree>
    <p:extLst>
      <p:ext uri="{BB962C8B-B14F-4D97-AF65-F5344CB8AC3E}">
        <p14:creationId xmlns:p14="http://schemas.microsoft.com/office/powerpoint/2010/main" val="817058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to reinforce the behaviors…</a:t>
            </a:r>
            <a:endParaRPr lang="en-US" sz="4000" dirty="0"/>
          </a:p>
        </p:txBody>
      </p:sp>
      <p:sp>
        <p:nvSpPr>
          <p:cNvPr id="3" name="Content Placeholder 2"/>
          <p:cNvSpPr>
            <a:spLocks noGrp="1"/>
          </p:cNvSpPr>
          <p:nvPr>
            <p:ph idx="1"/>
          </p:nvPr>
        </p:nvSpPr>
        <p:spPr/>
        <p:txBody>
          <a:bodyPr/>
          <a:lstStyle/>
          <a:p>
            <a:r>
              <a:rPr lang="en-US" dirty="0" smtClean="0"/>
              <a:t>In contrast to the big strategy messages from Executive Leaders…</a:t>
            </a:r>
          </a:p>
          <a:p>
            <a:r>
              <a:rPr lang="en-US" dirty="0" smtClean="0"/>
              <a:t>Individuals want their direct supervisor to engage on what they do to change behaviors</a:t>
            </a:r>
            <a:endParaRPr lang="en-US" dirty="0"/>
          </a:p>
        </p:txBody>
      </p:sp>
      <p:sp>
        <p:nvSpPr>
          <p:cNvPr id="4" name="Slide Number Placeholder 3"/>
          <p:cNvSpPr>
            <a:spLocks noGrp="1"/>
          </p:cNvSpPr>
          <p:nvPr>
            <p:ph type="sldNum" sz="quarter" idx="10"/>
          </p:nvPr>
        </p:nvSpPr>
        <p:spPr/>
        <p:txBody>
          <a:bodyPr/>
          <a:lstStyle/>
          <a:p>
            <a:fld id="{483468CF-7269-4401-BB56-992379D35484}" type="slidenum">
              <a:rPr lang="en-US" smtClean="0">
                <a:solidFill>
                  <a:srgbClr val="005C84"/>
                </a:solidFill>
              </a:rPr>
              <a:pPr/>
              <a:t>32</a:t>
            </a:fld>
            <a:endParaRPr lang="en-US" dirty="0">
              <a:solidFill>
                <a:srgbClr val="005C84"/>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39853">
            <a:off x="4500485" y="3662236"/>
            <a:ext cx="3430332" cy="277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29199" y="6305826"/>
            <a:ext cx="3547534" cy="276999"/>
          </a:xfrm>
          <a:prstGeom prst="rect">
            <a:avLst/>
          </a:prstGeom>
          <a:noFill/>
        </p:spPr>
        <p:txBody>
          <a:bodyPr wrap="square" rtlCol="0">
            <a:spAutoFit/>
          </a:bodyPr>
          <a:lstStyle/>
          <a:p>
            <a:r>
              <a:rPr lang="en-US" sz="1200" dirty="0" smtClean="0"/>
              <a:t>Source: </a:t>
            </a:r>
            <a:r>
              <a:rPr lang="en-US" sz="1200" i="1" dirty="0" smtClean="0"/>
              <a:t>PROSCI 2013 Best Practices research</a:t>
            </a:r>
            <a:endParaRPr lang="en-US" sz="1200" i="1" dirty="0"/>
          </a:p>
        </p:txBody>
      </p:sp>
    </p:spTree>
    <p:extLst>
      <p:ext uri="{BB962C8B-B14F-4D97-AF65-F5344CB8AC3E}">
        <p14:creationId xmlns:p14="http://schemas.microsoft.com/office/powerpoint/2010/main" val="1738284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Peer Pressure – another lever</a:t>
            </a:r>
            <a:endParaRPr lang="en-US" sz="4000" dirty="0"/>
          </a:p>
        </p:txBody>
      </p:sp>
      <p:sp>
        <p:nvSpPr>
          <p:cNvPr id="4" name="Content Placeholder 3"/>
          <p:cNvSpPr>
            <a:spLocks noGrp="1"/>
          </p:cNvSpPr>
          <p:nvPr>
            <p:ph idx="1"/>
          </p:nvPr>
        </p:nvSpPr>
        <p:spPr>
          <a:xfrm>
            <a:off x="457200" y="1935480"/>
            <a:ext cx="5562600" cy="4389120"/>
          </a:xfrm>
        </p:spPr>
        <p:txBody>
          <a:bodyPr>
            <a:normAutofit fontScale="92500" lnSpcReduction="10000"/>
          </a:bodyPr>
          <a:lstStyle/>
          <a:p>
            <a:r>
              <a:rPr lang="en-US" dirty="0" smtClean="0"/>
              <a:t>Influence – producing an effect in another person without apparent exertion of force</a:t>
            </a:r>
          </a:p>
          <a:p>
            <a:r>
              <a:rPr lang="en-US" dirty="0" smtClean="0"/>
              <a:t>Peers exert a type of influence that leverages the promise of acceptance</a:t>
            </a:r>
          </a:p>
          <a:p>
            <a:pPr lvl="1"/>
            <a:r>
              <a:rPr lang="en-US" dirty="0" smtClean="0"/>
              <a:t>Social pressure by members of one’s peer group to take a certain action, adopt certain behaviors, or otherwise conform in order to be accepted</a:t>
            </a:r>
            <a:endParaRPr lang="en-US" dirty="0"/>
          </a:p>
          <a:p>
            <a:r>
              <a:rPr lang="en-US" dirty="0" smtClean="0"/>
              <a:t>Identify “who are the cool kids?”</a:t>
            </a:r>
          </a:p>
          <a:p>
            <a:r>
              <a:rPr lang="en-US" dirty="0" smtClean="0"/>
              <a:t>What are the characteristics of those with informal influence?</a:t>
            </a:r>
            <a:endParaRPr lang="en-US" dirty="0"/>
          </a:p>
        </p:txBody>
      </p:sp>
      <p:sp>
        <p:nvSpPr>
          <p:cNvPr id="3" name="Slide Number Placeholder 2"/>
          <p:cNvSpPr>
            <a:spLocks noGrp="1"/>
          </p:cNvSpPr>
          <p:nvPr>
            <p:ph type="sldNum" sz="quarter" idx="12"/>
          </p:nvPr>
        </p:nvSpPr>
        <p:spPr/>
        <p:txBody>
          <a:bodyPr/>
          <a:lstStyle/>
          <a:p>
            <a:fld id="{FA42FED6-CA9B-4DC5-943D-896F432D661F}" type="slidenum">
              <a:rPr lang="en-US" smtClean="0"/>
              <a:t>33</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964503"/>
            <a:ext cx="2670704" cy="1436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89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415" y="381000"/>
            <a:ext cx="8229600" cy="1143000"/>
          </a:xfrm>
        </p:spPr>
        <p:txBody>
          <a:bodyPr>
            <a:normAutofit/>
          </a:bodyPr>
          <a:lstStyle/>
          <a:p>
            <a:r>
              <a:rPr lang="en-US" sz="4000" dirty="0" smtClean="0"/>
              <a:t>Sponsor Engagement	</a:t>
            </a:r>
            <a:endParaRPr lang="en-US" sz="4000"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pPr marL="0" indent="0">
              <a:buNone/>
            </a:pPr>
            <a:r>
              <a:rPr lang="en-US" sz="1800" b="1" u="sng" dirty="0" smtClean="0"/>
              <a:t>Biggest Mistakes</a:t>
            </a:r>
          </a:p>
          <a:p>
            <a:pPr>
              <a:buFont typeface="+mj-lt"/>
              <a:buAutoNum type="arabicPeriod"/>
            </a:pPr>
            <a:r>
              <a:rPr lang="en-US" sz="1800" dirty="0" smtClean="0"/>
              <a:t>Failed to remain visible &amp; engaged throughout the process</a:t>
            </a:r>
          </a:p>
          <a:p>
            <a:pPr>
              <a:buFont typeface="+mj-lt"/>
              <a:buAutoNum type="arabicPeriod"/>
            </a:pPr>
            <a:r>
              <a:rPr lang="en-US" sz="1800" dirty="0" smtClean="0"/>
              <a:t>Failed to demonstrate support in words &amp; actions</a:t>
            </a:r>
          </a:p>
          <a:p>
            <a:pPr>
              <a:buFont typeface="+mj-lt"/>
              <a:buAutoNum type="arabicPeriod"/>
            </a:pPr>
            <a:r>
              <a:rPr lang="en-US" sz="1800" dirty="0" smtClean="0"/>
              <a:t>Failed to effectively communicate messages</a:t>
            </a:r>
          </a:p>
          <a:p>
            <a:pPr>
              <a:buFont typeface="+mj-lt"/>
              <a:buAutoNum type="arabicPeriod"/>
            </a:pPr>
            <a:r>
              <a:rPr lang="en-US" sz="1800" dirty="0" smtClean="0"/>
              <a:t>Ignored the people side of the change</a:t>
            </a:r>
          </a:p>
          <a:p>
            <a:pPr>
              <a:buFont typeface="+mj-lt"/>
              <a:buAutoNum type="arabicPeriod"/>
            </a:pPr>
            <a:r>
              <a:rPr lang="en-US" sz="1800" dirty="0" smtClean="0"/>
              <a:t>Delegated or abdicated the sponsorship role &amp; responsibilities</a:t>
            </a:r>
            <a:endParaRPr lang="en-US" sz="1800" dirty="0"/>
          </a:p>
        </p:txBody>
      </p:sp>
      <p:sp>
        <p:nvSpPr>
          <p:cNvPr id="5" name="Content Placeholder 4"/>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US" sz="1800" b="1" u="sng" dirty="0" smtClean="0"/>
              <a:t>Effective Tactics</a:t>
            </a:r>
          </a:p>
          <a:p>
            <a:pPr>
              <a:buFont typeface="+mj-lt"/>
              <a:buAutoNum type="arabicPeriod"/>
            </a:pPr>
            <a:r>
              <a:rPr lang="en-US" sz="1800" dirty="0" smtClean="0"/>
              <a:t>Provide behind-the-scenes assistance to Sponsors</a:t>
            </a:r>
          </a:p>
          <a:p>
            <a:pPr>
              <a:buFont typeface="+mj-lt"/>
              <a:buAutoNum type="arabicPeriod"/>
            </a:pPr>
            <a:r>
              <a:rPr lang="en-US" sz="1800" dirty="0" smtClean="0"/>
              <a:t>Coach the Sponsor on their role</a:t>
            </a:r>
          </a:p>
          <a:p>
            <a:pPr>
              <a:buFont typeface="+mj-lt"/>
              <a:buAutoNum type="arabicPeriod"/>
            </a:pPr>
            <a:r>
              <a:rPr lang="en-US" sz="1800" dirty="0" smtClean="0"/>
              <a:t>Hold regular meetings with Sponsor(s)</a:t>
            </a:r>
          </a:p>
          <a:p>
            <a:pPr>
              <a:buFont typeface="+mj-lt"/>
              <a:buAutoNum type="arabicPeriod"/>
            </a:pPr>
            <a:r>
              <a:rPr lang="en-US" sz="1800" dirty="0" smtClean="0"/>
              <a:t>Ensure Sponsor communicates directly with employees</a:t>
            </a:r>
          </a:p>
          <a:p>
            <a:pPr>
              <a:buFont typeface="+mj-lt"/>
              <a:buAutoNum type="arabicPeriod"/>
            </a:pPr>
            <a:r>
              <a:rPr lang="en-US" sz="1800" dirty="0" smtClean="0"/>
              <a:t>Hold Sponsor accountable for their role</a:t>
            </a:r>
            <a:endParaRPr lang="en-US" sz="1800" dirty="0"/>
          </a:p>
        </p:txBody>
      </p:sp>
      <p:sp>
        <p:nvSpPr>
          <p:cNvPr id="4" name="Slide Number Placeholder 3"/>
          <p:cNvSpPr>
            <a:spLocks noGrp="1"/>
          </p:cNvSpPr>
          <p:nvPr>
            <p:ph type="sldNum" sz="quarter" idx="10"/>
          </p:nvPr>
        </p:nvSpPr>
        <p:spPr/>
        <p:txBody>
          <a:bodyPr/>
          <a:lstStyle/>
          <a:p>
            <a:fld id="{FA42FED6-CA9B-4DC5-943D-896F432D661F}" type="slidenum">
              <a:rPr lang="en-US" smtClean="0"/>
              <a:t>34</a:t>
            </a:fld>
            <a:endParaRPr lang="en-US" dirty="0"/>
          </a:p>
        </p:txBody>
      </p:sp>
      <p:sp>
        <p:nvSpPr>
          <p:cNvPr id="6" name="TextBox 5"/>
          <p:cNvSpPr txBox="1"/>
          <p:nvPr/>
        </p:nvSpPr>
        <p:spPr>
          <a:xfrm>
            <a:off x="5113866" y="6121399"/>
            <a:ext cx="3547534" cy="276999"/>
          </a:xfrm>
          <a:prstGeom prst="rect">
            <a:avLst/>
          </a:prstGeom>
          <a:noFill/>
        </p:spPr>
        <p:txBody>
          <a:bodyPr wrap="square" rtlCol="0">
            <a:spAutoFit/>
          </a:bodyPr>
          <a:lstStyle/>
          <a:p>
            <a:r>
              <a:rPr lang="en-US" sz="1200" dirty="0" smtClean="0"/>
              <a:t>Source: </a:t>
            </a:r>
            <a:r>
              <a:rPr lang="en-US" sz="1200" i="1" dirty="0" smtClean="0"/>
              <a:t>PROSCI 2013 Best Practices research</a:t>
            </a:r>
            <a:endParaRPr lang="en-US" sz="1200" i="1" dirty="0"/>
          </a:p>
        </p:txBody>
      </p:sp>
    </p:spTree>
    <p:extLst>
      <p:ext uri="{BB962C8B-B14F-4D97-AF65-F5344CB8AC3E}">
        <p14:creationId xmlns:p14="http://schemas.microsoft.com/office/powerpoint/2010/main" val="1667553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5092" y="1676400"/>
            <a:ext cx="8597420" cy="3429000"/>
          </a:xfrm>
        </p:spPr>
      </p:pic>
    </p:spTree>
    <p:extLst>
      <p:ext uri="{BB962C8B-B14F-4D97-AF65-F5344CB8AC3E}">
        <p14:creationId xmlns:p14="http://schemas.microsoft.com/office/powerpoint/2010/main" val="1016032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dirty="0" smtClean="0"/>
              <a:t>The </a:t>
            </a:r>
            <a:r>
              <a:rPr lang="en-US" sz="4000" i="1" dirty="0" smtClean="0"/>
              <a:t>Soft</a:t>
            </a:r>
            <a:r>
              <a:rPr lang="en-US" sz="4000" dirty="0" smtClean="0"/>
              <a:t> stuff </a:t>
            </a:r>
            <a:r>
              <a:rPr lang="en-US" sz="4000" b="1" i="1" u="sng" dirty="0" smtClean="0"/>
              <a:t>is</a:t>
            </a:r>
            <a:r>
              <a:rPr lang="en-US" sz="4000" dirty="0" smtClean="0"/>
              <a:t> the </a:t>
            </a:r>
            <a:r>
              <a:rPr lang="en-US" sz="4000" i="1" dirty="0" smtClean="0"/>
              <a:t>Hard</a:t>
            </a:r>
            <a:r>
              <a:rPr lang="en-US" sz="4000" dirty="0" smtClean="0"/>
              <a:t> Stuff!!</a:t>
            </a:r>
            <a:endParaRPr lang="en-US" sz="4000" dirty="0"/>
          </a:p>
        </p:txBody>
      </p:sp>
      <p:sp>
        <p:nvSpPr>
          <p:cNvPr id="3" name="Content Placeholder 2"/>
          <p:cNvSpPr>
            <a:spLocks noGrp="1"/>
          </p:cNvSpPr>
          <p:nvPr>
            <p:ph idx="1"/>
          </p:nvPr>
        </p:nvSpPr>
        <p:spPr/>
        <p:txBody>
          <a:bodyPr/>
          <a:lstStyle/>
          <a:p>
            <a:r>
              <a:rPr lang="en-US" dirty="0" smtClean="0"/>
              <a:t>Moving people from here to there is tough!</a:t>
            </a:r>
          </a:p>
          <a:p>
            <a:pPr lvl="1"/>
            <a:r>
              <a:rPr lang="en-US" dirty="0" smtClean="0"/>
              <a:t>Even when they know “here” is bad!</a:t>
            </a:r>
          </a:p>
          <a:p>
            <a:r>
              <a:rPr lang="en-US" dirty="0" smtClean="0"/>
              <a:t>Change Management is more than a simple communications plan</a:t>
            </a:r>
          </a:p>
          <a:p>
            <a:r>
              <a:rPr lang="en-US" dirty="0" smtClean="0"/>
              <a:t>Actively involving stakeholders at the right time, with the right information, with the right intent is critical</a:t>
            </a:r>
          </a:p>
          <a:p>
            <a:r>
              <a:rPr lang="en-US" dirty="0" smtClean="0"/>
              <a:t>There are processes &amp; tools that help identify the key levers &amp; constraints</a:t>
            </a:r>
          </a:p>
          <a:p>
            <a:r>
              <a:rPr lang="en-US" dirty="0" smtClean="0"/>
              <a:t>You can learn how to lead change!</a:t>
            </a:r>
          </a:p>
          <a:p>
            <a:endParaRPr lang="en-US" dirty="0"/>
          </a:p>
        </p:txBody>
      </p:sp>
    </p:spTree>
    <p:extLst>
      <p:ext uri="{BB962C8B-B14F-4D97-AF65-F5344CB8AC3E}">
        <p14:creationId xmlns:p14="http://schemas.microsoft.com/office/powerpoint/2010/main" val="285303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sz="4400" dirty="0" smtClean="0"/>
              <a:t>AFDO/WAFDO/FDA/RMRAS</a:t>
            </a:r>
            <a:endParaRPr lang="en-US" sz="4400" dirty="0"/>
          </a:p>
        </p:txBody>
      </p:sp>
      <p:sp>
        <p:nvSpPr>
          <p:cNvPr id="3" name="Content Placeholder 2"/>
          <p:cNvSpPr>
            <a:spLocks noGrp="1"/>
          </p:cNvSpPr>
          <p:nvPr>
            <p:ph idx="1"/>
          </p:nvPr>
        </p:nvSpPr>
        <p:spPr/>
        <p:txBody>
          <a:bodyPr/>
          <a:lstStyle/>
          <a:p>
            <a:pPr marL="0" indent="0" algn="ctr">
              <a:buNone/>
            </a:pPr>
            <a:r>
              <a:rPr lang="en-US" dirty="0" smtClean="0"/>
              <a:t>“Food, Feed, Drug Safety – Mission Critical – Working Together”</a:t>
            </a:r>
          </a:p>
          <a:p>
            <a:pPr marL="0" indent="0" algn="ctr">
              <a:buNone/>
            </a:pPr>
            <a:endParaRPr lang="en-US" dirty="0"/>
          </a:p>
          <a:p>
            <a:pPr marL="0" indent="0">
              <a:buNone/>
            </a:pPr>
            <a:r>
              <a:rPr lang="en-US" b="1" u="sng" dirty="0" smtClean="0"/>
              <a:t>Learning Objectives</a:t>
            </a:r>
            <a:r>
              <a:rPr lang="en-US" dirty="0" smtClean="0"/>
              <a:t>: </a:t>
            </a:r>
          </a:p>
          <a:p>
            <a:pPr lvl="1"/>
            <a:r>
              <a:rPr lang="en-US" dirty="0" smtClean="0"/>
              <a:t>Explore change management fundamentals &amp; concepts</a:t>
            </a:r>
          </a:p>
          <a:p>
            <a:pPr lvl="1"/>
            <a:r>
              <a:rPr lang="en-US" dirty="0" smtClean="0"/>
              <a:t>Practical application for each participant</a:t>
            </a:r>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953000"/>
            <a:ext cx="2119745" cy="1295400"/>
          </a:xfrm>
          <a:prstGeom prst="rect">
            <a:avLst/>
          </a:prstGeom>
        </p:spPr>
      </p:pic>
    </p:spTree>
    <p:extLst>
      <p:ext uri="{BB962C8B-B14F-4D97-AF65-F5344CB8AC3E}">
        <p14:creationId xmlns:p14="http://schemas.microsoft.com/office/powerpoint/2010/main" val="66727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25" y="1708907"/>
            <a:ext cx="272891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03" y="4729554"/>
            <a:ext cx="1616075"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215" y="5121667"/>
            <a:ext cx="214153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6998" y="1369427"/>
            <a:ext cx="2157413"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65176" y="280736"/>
            <a:ext cx="8305800" cy="1143000"/>
          </a:xfrm>
        </p:spPr>
        <p:txBody>
          <a:bodyPr>
            <a:normAutofit/>
          </a:bodyPr>
          <a:lstStyle/>
          <a:p>
            <a:r>
              <a:rPr lang="en-US" sz="4400" dirty="0" smtClean="0"/>
              <a:t>Your World?</a:t>
            </a:r>
            <a:endParaRPr lang="en-US" sz="4400" dirty="0"/>
          </a:p>
        </p:txBody>
      </p:sp>
      <p:sp>
        <p:nvSpPr>
          <p:cNvPr id="4" name="TextBox 3"/>
          <p:cNvSpPr txBox="1"/>
          <p:nvPr/>
        </p:nvSpPr>
        <p:spPr>
          <a:xfrm rot="1322100" flipH="1">
            <a:off x="5166358" y="1726460"/>
            <a:ext cx="2621281" cy="400110"/>
          </a:xfrm>
          <a:prstGeom prst="rect">
            <a:avLst/>
          </a:prstGeom>
          <a:noFill/>
        </p:spPr>
        <p:txBody>
          <a:bodyPr wrap="square" rtlCol="0">
            <a:spAutoFit/>
          </a:bodyPr>
          <a:lstStyle/>
          <a:p>
            <a:r>
              <a:rPr lang="en-US" sz="2000" dirty="0" smtClean="0">
                <a:latin typeface="Aharoni" panose="02010803020104030203" pitchFamily="2" charset="-79"/>
                <a:cs typeface="Aharoni" panose="02010803020104030203" pitchFamily="2" charset="-79"/>
              </a:rPr>
              <a:t>Food Protection</a:t>
            </a:r>
            <a:endParaRPr lang="en-US" sz="2000" dirty="0">
              <a:latin typeface="Aharoni" panose="02010803020104030203" pitchFamily="2" charset="-79"/>
              <a:cs typeface="Aharoni" panose="02010803020104030203" pitchFamily="2" charset="-79"/>
            </a:endParaRPr>
          </a:p>
        </p:txBody>
      </p:sp>
      <p:sp>
        <p:nvSpPr>
          <p:cNvPr id="5" name="TextBox 4"/>
          <p:cNvSpPr txBox="1"/>
          <p:nvPr/>
        </p:nvSpPr>
        <p:spPr>
          <a:xfrm rot="19529214" flipH="1">
            <a:off x="3374974" y="2419008"/>
            <a:ext cx="2621281" cy="369332"/>
          </a:xfrm>
          <a:prstGeom prst="rect">
            <a:avLst/>
          </a:prstGeom>
          <a:noFill/>
        </p:spPr>
        <p:txBody>
          <a:bodyPr wrap="square" rtlCol="0">
            <a:spAutoFit/>
          </a:bodyPr>
          <a:lstStyle/>
          <a:p>
            <a:r>
              <a:rPr lang="en-US" dirty="0" smtClean="0">
                <a:solidFill>
                  <a:srgbClr val="FF0000"/>
                </a:solidFill>
                <a:latin typeface="Berlin Sans FB Demi" panose="020E0802020502020306" pitchFamily="34" charset="0"/>
              </a:rPr>
              <a:t>Emergency Response</a:t>
            </a:r>
            <a:endParaRPr lang="en-US" dirty="0">
              <a:solidFill>
                <a:srgbClr val="FF0000"/>
              </a:solidFill>
              <a:latin typeface="Berlin Sans FB Demi" panose="020E0802020502020306" pitchFamily="34" charset="0"/>
            </a:endParaRPr>
          </a:p>
        </p:txBody>
      </p:sp>
      <p:sp>
        <p:nvSpPr>
          <p:cNvPr id="7" name="TextBox 6"/>
          <p:cNvSpPr txBox="1"/>
          <p:nvPr/>
        </p:nvSpPr>
        <p:spPr>
          <a:xfrm rot="20366220" flipH="1">
            <a:off x="4417821" y="4600331"/>
            <a:ext cx="3017519" cy="400110"/>
          </a:xfrm>
          <a:prstGeom prst="rect">
            <a:avLst/>
          </a:prstGeom>
          <a:noFill/>
        </p:spPr>
        <p:txBody>
          <a:bodyPr wrap="square" rtlCol="0">
            <a:spAutoFit/>
          </a:bodyPr>
          <a:lstStyle/>
          <a:p>
            <a:r>
              <a:rPr lang="en-US" sz="2000" b="1" dirty="0" smtClean="0">
                <a:solidFill>
                  <a:schemeClr val="tx2"/>
                </a:solidFill>
                <a:latin typeface="Broadway" panose="04040905080B02020502" pitchFamily="82" charset="0"/>
              </a:rPr>
              <a:t>Seafood HACCP</a:t>
            </a:r>
            <a:endParaRPr lang="en-US" sz="2000" b="1" dirty="0">
              <a:solidFill>
                <a:schemeClr val="tx2"/>
              </a:solidFill>
              <a:latin typeface="Broadway" panose="04040905080B02020502" pitchFamily="82" charset="0"/>
            </a:endParaRPr>
          </a:p>
        </p:txBody>
      </p:sp>
      <p:sp>
        <p:nvSpPr>
          <p:cNvPr id="8" name="TextBox 7"/>
          <p:cNvSpPr txBox="1"/>
          <p:nvPr/>
        </p:nvSpPr>
        <p:spPr>
          <a:xfrm rot="1690303" flipH="1">
            <a:off x="290815" y="3552301"/>
            <a:ext cx="4495799" cy="400110"/>
          </a:xfrm>
          <a:prstGeom prst="rect">
            <a:avLst/>
          </a:prstGeom>
          <a:noFill/>
        </p:spPr>
        <p:txBody>
          <a:bodyPr wrap="square" rtlCol="0">
            <a:spAutoFit/>
          </a:bodyPr>
          <a:lstStyle/>
          <a:p>
            <a:r>
              <a:rPr lang="en-US" sz="2000" dirty="0" smtClean="0">
                <a:solidFill>
                  <a:srgbClr val="7030A0"/>
                </a:solidFill>
                <a:latin typeface="Copperplate Gothic Bold" panose="020E0705020206020404" pitchFamily="34" charset="0"/>
              </a:rPr>
              <a:t>Drugs, Devices &amp; Cosmetics</a:t>
            </a:r>
            <a:endParaRPr lang="en-US" sz="2000" dirty="0">
              <a:solidFill>
                <a:srgbClr val="7030A0"/>
              </a:solidFill>
              <a:latin typeface="Copperplate Gothic Bold" panose="020E0705020206020404" pitchFamily="34" charset="0"/>
            </a:endParaRPr>
          </a:p>
        </p:txBody>
      </p:sp>
      <p:sp>
        <p:nvSpPr>
          <p:cNvPr id="9" name="TextBox 8"/>
          <p:cNvSpPr txBox="1"/>
          <p:nvPr/>
        </p:nvSpPr>
        <p:spPr>
          <a:xfrm flipH="1">
            <a:off x="4391526" y="4152466"/>
            <a:ext cx="2621281" cy="400110"/>
          </a:xfrm>
          <a:prstGeom prst="rect">
            <a:avLst/>
          </a:prstGeom>
          <a:noFill/>
        </p:spPr>
        <p:txBody>
          <a:bodyPr wrap="square" rtlCol="0">
            <a:spAutoFit/>
          </a:bodyPr>
          <a:lstStyle/>
          <a:p>
            <a:r>
              <a:rPr lang="en-US" sz="2000" dirty="0" smtClean="0">
                <a:solidFill>
                  <a:schemeClr val="accent2">
                    <a:lumMod val="60000"/>
                    <a:lumOff val="40000"/>
                  </a:schemeClr>
                </a:solidFill>
                <a:latin typeface="Goudy Stout" panose="0202090407030B020401" pitchFamily="18" charset="0"/>
              </a:rPr>
              <a:t>Body Art</a:t>
            </a:r>
            <a:endParaRPr lang="en-US" sz="2000" dirty="0">
              <a:solidFill>
                <a:schemeClr val="accent2">
                  <a:lumMod val="60000"/>
                  <a:lumOff val="40000"/>
                </a:schemeClr>
              </a:solidFill>
              <a:latin typeface="Goudy Stout" panose="0202090407030B020401" pitchFamily="18" charset="0"/>
            </a:endParaRPr>
          </a:p>
        </p:txBody>
      </p:sp>
      <p:sp>
        <p:nvSpPr>
          <p:cNvPr id="10" name="TextBox 9"/>
          <p:cNvSpPr txBox="1"/>
          <p:nvPr/>
        </p:nvSpPr>
        <p:spPr>
          <a:xfrm rot="20846722" flipH="1">
            <a:off x="533400" y="4084949"/>
            <a:ext cx="2621281" cy="400110"/>
          </a:xfrm>
          <a:prstGeom prst="rect">
            <a:avLst/>
          </a:prstGeom>
          <a:noFill/>
        </p:spPr>
        <p:txBody>
          <a:bodyPr wrap="square" rtlCol="0">
            <a:spAutoFit/>
          </a:bodyPr>
          <a:lstStyle/>
          <a:p>
            <a:r>
              <a:rPr lang="en-US" sz="2000" dirty="0" smtClean="0">
                <a:solidFill>
                  <a:srgbClr val="FFC000"/>
                </a:solidFill>
                <a:latin typeface="Bodoni MT Black" panose="02070A03080606020203" pitchFamily="18" charset="0"/>
              </a:rPr>
              <a:t>Medical Devices</a:t>
            </a:r>
            <a:endParaRPr lang="en-US" sz="2000" dirty="0">
              <a:solidFill>
                <a:srgbClr val="FFC000"/>
              </a:solidFill>
              <a:latin typeface="Bodoni MT Black" panose="02070A03080606020203" pitchFamily="18" charset="0"/>
            </a:endParaRPr>
          </a:p>
        </p:txBody>
      </p:sp>
      <p:sp>
        <p:nvSpPr>
          <p:cNvPr id="11" name="TextBox 10"/>
          <p:cNvSpPr txBox="1"/>
          <p:nvPr/>
        </p:nvSpPr>
        <p:spPr>
          <a:xfrm rot="20194945" flipH="1">
            <a:off x="609600" y="5181600"/>
            <a:ext cx="3124200" cy="400110"/>
          </a:xfrm>
          <a:prstGeom prst="rect">
            <a:avLst/>
          </a:prstGeom>
          <a:noFill/>
        </p:spPr>
        <p:txBody>
          <a:bodyPr wrap="square" rtlCol="0">
            <a:spAutoFit/>
          </a:bodyPr>
          <a:lstStyle/>
          <a:p>
            <a:r>
              <a:rPr lang="en-US" sz="2000" dirty="0" smtClean="0">
                <a:solidFill>
                  <a:srgbClr val="FF0000"/>
                </a:solidFill>
                <a:latin typeface="Rockwell Extra Bold" panose="02060903040505020403" pitchFamily="18" charset="0"/>
              </a:rPr>
              <a:t>Risk Management</a:t>
            </a:r>
            <a:endParaRPr lang="en-US" sz="2000" dirty="0">
              <a:solidFill>
                <a:srgbClr val="FF0000"/>
              </a:solidFill>
              <a:latin typeface="Rockwell Extra Bold" panose="02060903040505020403" pitchFamily="18" charset="0"/>
            </a:endParaRPr>
          </a:p>
        </p:txBody>
      </p:sp>
      <p:sp>
        <p:nvSpPr>
          <p:cNvPr id="12" name="TextBox 11"/>
          <p:cNvSpPr txBox="1"/>
          <p:nvPr/>
        </p:nvSpPr>
        <p:spPr>
          <a:xfrm flipH="1">
            <a:off x="3019125" y="3438295"/>
            <a:ext cx="3294250" cy="400110"/>
          </a:xfrm>
          <a:prstGeom prst="rect">
            <a:avLst/>
          </a:prstGeom>
          <a:noFill/>
        </p:spPr>
        <p:txBody>
          <a:bodyPr wrap="square" rtlCol="0">
            <a:spAutoFit/>
          </a:bodyPr>
          <a:lstStyle/>
          <a:p>
            <a:r>
              <a:rPr lang="en-US" sz="2000" dirty="0" smtClean="0">
                <a:solidFill>
                  <a:schemeClr val="bg2">
                    <a:lumMod val="50000"/>
                  </a:schemeClr>
                </a:solidFill>
                <a:latin typeface="Broadway" panose="04040905080B02020502" pitchFamily="82" charset="0"/>
              </a:rPr>
              <a:t>Consumer Protection</a:t>
            </a:r>
            <a:endParaRPr lang="en-US" sz="2000" dirty="0">
              <a:solidFill>
                <a:schemeClr val="bg2">
                  <a:lumMod val="50000"/>
                </a:schemeClr>
              </a:solidFill>
              <a:latin typeface="Broadway" panose="04040905080B02020502" pitchFamily="82" charset="0"/>
            </a:endParaRPr>
          </a:p>
        </p:txBody>
      </p:sp>
      <p:sp>
        <p:nvSpPr>
          <p:cNvPr id="13" name="TextBox 12"/>
          <p:cNvSpPr txBox="1"/>
          <p:nvPr/>
        </p:nvSpPr>
        <p:spPr>
          <a:xfrm rot="20151911" flipH="1">
            <a:off x="2183599" y="1963523"/>
            <a:ext cx="2621281" cy="461665"/>
          </a:xfrm>
          <a:prstGeom prst="rect">
            <a:avLst/>
          </a:prstGeom>
          <a:solidFill>
            <a:schemeClr val="bg1"/>
          </a:solidFill>
        </p:spPr>
        <p:txBody>
          <a:bodyPr wrap="square" rtlCol="0">
            <a:spAutoFit/>
          </a:bodyPr>
          <a:lstStyle/>
          <a:p>
            <a:r>
              <a:rPr lang="en-US" sz="2400" dirty="0" smtClean="0">
                <a:solidFill>
                  <a:schemeClr val="accent2">
                    <a:lumMod val="75000"/>
                  </a:schemeClr>
                </a:solidFill>
                <a:latin typeface="Baskerville Old Face" panose="02020602080505020303" pitchFamily="18" charset="0"/>
              </a:rPr>
              <a:t>Food Regulation</a:t>
            </a:r>
            <a:endParaRPr lang="en-US" sz="2400" dirty="0">
              <a:solidFill>
                <a:schemeClr val="accent2">
                  <a:lumMod val="75000"/>
                </a:schemeClr>
              </a:solidFill>
              <a:latin typeface="Baskerville Old Face" panose="02020602080505020303" pitchFamily="18" charset="0"/>
            </a:endParaRPr>
          </a:p>
        </p:txBody>
      </p:sp>
      <p:sp>
        <p:nvSpPr>
          <p:cNvPr id="14" name="TextBox 13"/>
          <p:cNvSpPr txBox="1"/>
          <p:nvPr/>
        </p:nvSpPr>
        <p:spPr>
          <a:xfrm rot="2662209" flipH="1">
            <a:off x="6183430" y="3240977"/>
            <a:ext cx="2621281" cy="400110"/>
          </a:xfrm>
          <a:prstGeom prst="rect">
            <a:avLst/>
          </a:prstGeom>
          <a:noFill/>
        </p:spPr>
        <p:txBody>
          <a:bodyPr wrap="square" rtlCol="0">
            <a:spAutoFit/>
          </a:bodyPr>
          <a:lstStyle/>
          <a:p>
            <a:r>
              <a:rPr lang="en-US" sz="2000" dirty="0" smtClean="0">
                <a:solidFill>
                  <a:schemeClr val="accent5">
                    <a:lumMod val="75000"/>
                  </a:schemeClr>
                </a:solidFill>
                <a:latin typeface="Bauhaus 93" panose="04030905020B02020C02" pitchFamily="82" charset="0"/>
              </a:rPr>
              <a:t>Case for Quality</a:t>
            </a:r>
            <a:endParaRPr lang="en-US" sz="2000" dirty="0">
              <a:solidFill>
                <a:schemeClr val="accent5">
                  <a:lumMod val="75000"/>
                </a:schemeClr>
              </a:solidFill>
              <a:latin typeface="Bauhaus 93" panose="04030905020B02020C02" pitchFamily="82" charset="0"/>
            </a:endParaRPr>
          </a:p>
        </p:txBody>
      </p:sp>
      <p:sp>
        <p:nvSpPr>
          <p:cNvPr id="15" name="TextBox 14"/>
          <p:cNvSpPr txBox="1"/>
          <p:nvPr/>
        </p:nvSpPr>
        <p:spPr>
          <a:xfrm rot="3439920" flipH="1">
            <a:off x="7015849" y="5140886"/>
            <a:ext cx="2005329" cy="400110"/>
          </a:xfrm>
          <a:prstGeom prst="rect">
            <a:avLst/>
          </a:prstGeom>
          <a:noFill/>
        </p:spPr>
        <p:txBody>
          <a:bodyPr wrap="square" rtlCol="0">
            <a:spAutoFit/>
          </a:bodyPr>
          <a:lstStyle/>
          <a:p>
            <a:r>
              <a:rPr lang="en-US" sz="2000" b="1" dirty="0" smtClean="0">
                <a:solidFill>
                  <a:srgbClr val="00B050"/>
                </a:solidFill>
                <a:latin typeface="Cooper Black" panose="0208090404030B020404" pitchFamily="18" charset="0"/>
              </a:rPr>
              <a:t>Inspections</a:t>
            </a:r>
            <a:endParaRPr lang="en-US" b="1" dirty="0">
              <a:solidFill>
                <a:srgbClr val="00B050"/>
              </a:solidFill>
              <a:latin typeface="Cooper Black" panose="0208090404030B020404" pitchFamily="18" charset="0"/>
            </a:endParaRPr>
          </a:p>
        </p:txBody>
      </p:sp>
      <p:sp>
        <p:nvSpPr>
          <p:cNvPr id="16" name="TextBox 15"/>
          <p:cNvSpPr txBox="1"/>
          <p:nvPr/>
        </p:nvSpPr>
        <p:spPr>
          <a:xfrm rot="745182" flipH="1">
            <a:off x="5106639" y="3058366"/>
            <a:ext cx="2621281" cy="369332"/>
          </a:xfrm>
          <a:prstGeom prst="rect">
            <a:avLst/>
          </a:prstGeom>
          <a:noFill/>
        </p:spPr>
        <p:txBody>
          <a:bodyPr wrap="square" rtlCol="0">
            <a:spAutoFit/>
          </a:bodyPr>
          <a:lstStyle/>
          <a:p>
            <a:r>
              <a:rPr lang="en-US" b="1" dirty="0" smtClean="0">
                <a:solidFill>
                  <a:schemeClr val="accent5">
                    <a:lumMod val="75000"/>
                  </a:schemeClr>
                </a:solidFill>
                <a:latin typeface="Arial" panose="020B0604020202020204" pitchFamily="34" charset="0"/>
                <a:cs typeface="Arial" panose="020B0604020202020204" pitchFamily="34" charset="0"/>
              </a:rPr>
              <a:t>GMP’s</a:t>
            </a:r>
            <a:endParaRPr lang="en-US" b="1" dirty="0">
              <a:solidFill>
                <a:schemeClr val="accent5">
                  <a:lumMod val="75000"/>
                </a:schemeClr>
              </a:solidFill>
              <a:latin typeface="Arial" panose="020B0604020202020204" pitchFamily="34" charset="0"/>
              <a:cs typeface="Arial" panose="020B0604020202020204" pitchFamily="34" charset="0"/>
            </a:endParaRPr>
          </a:p>
        </p:txBody>
      </p:sp>
      <p:sp>
        <p:nvSpPr>
          <p:cNvPr id="17" name="TextBox 16"/>
          <p:cNvSpPr txBox="1"/>
          <p:nvPr/>
        </p:nvSpPr>
        <p:spPr>
          <a:xfrm rot="21098823" flipH="1">
            <a:off x="4615939" y="5660900"/>
            <a:ext cx="2621281" cy="369332"/>
          </a:xfrm>
          <a:prstGeom prst="rect">
            <a:avLst/>
          </a:prstGeom>
          <a:noFill/>
        </p:spPr>
        <p:txBody>
          <a:bodyPr wrap="square" rtlCol="0">
            <a:spAutoFit/>
          </a:bodyPr>
          <a:lstStyle/>
          <a:p>
            <a:r>
              <a:rPr lang="en-US" b="1" dirty="0" smtClean="0">
                <a:solidFill>
                  <a:srgbClr val="FF0000"/>
                </a:solidFill>
              </a:rPr>
              <a:t>Audits</a:t>
            </a:r>
            <a:endParaRPr lang="en-US" b="1" dirty="0">
              <a:solidFill>
                <a:srgbClr val="FF0000"/>
              </a:solidFill>
            </a:endParaRPr>
          </a:p>
        </p:txBody>
      </p:sp>
      <p:sp>
        <p:nvSpPr>
          <p:cNvPr id="18" name="TextBox 17"/>
          <p:cNvSpPr txBox="1"/>
          <p:nvPr/>
        </p:nvSpPr>
        <p:spPr>
          <a:xfrm flipH="1">
            <a:off x="1659481" y="6177372"/>
            <a:ext cx="3137032" cy="400110"/>
          </a:xfrm>
          <a:prstGeom prst="rect">
            <a:avLst/>
          </a:prstGeom>
          <a:noFill/>
        </p:spPr>
        <p:txBody>
          <a:bodyPr wrap="square" rtlCol="0">
            <a:spAutoFit/>
          </a:bodyPr>
          <a:lstStyle/>
          <a:p>
            <a:r>
              <a:rPr lang="en-US" sz="2000" dirty="0" smtClean="0">
                <a:solidFill>
                  <a:schemeClr val="accent6">
                    <a:lumMod val="75000"/>
                  </a:schemeClr>
                </a:solidFill>
                <a:latin typeface="Cooper Black" panose="0208090404030B020404" pitchFamily="18" charset="0"/>
              </a:rPr>
              <a:t>Food Worker Behavior</a:t>
            </a:r>
            <a:endParaRPr lang="en-US" sz="2000" dirty="0">
              <a:solidFill>
                <a:schemeClr val="accent6">
                  <a:lumMod val="75000"/>
                </a:schemeClr>
              </a:solidFill>
              <a:latin typeface="Cooper Black" panose="0208090404030B020404" pitchFamily="18" charset="0"/>
            </a:endParaRPr>
          </a:p>
        </p:txBody>
      </p:sp>
    </p:spTree>
    <p:extLst>
      <p:ext uri="{BB962C8B-B14F-4D97-AF65-F5344CB8AC3E}">
        <p14:creationId xmlns:p14="http://schemas.microsoft.com/office/powerpoint/2010/main" val="361373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066800" y="76200"/>
            <a:ext cx="7561886" cy="982662"/>
          </a:xfrm>
        </p:spPr>
        <p:txBody>
          <a:bodyPr>
            <a:normAutofit/>
          </a:bodyPr>
          <a:lstStyle/>
          <a:p>
            <a:r>
              <a:rPr lang="en-US" sz="4000" dirty="0" smtClean="0"/>
              <a:t>My World - The People</a:t>
            </a:r>
            <a:endParaRPr lang="en-US" sz="4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38271" y="1475589"/>
            <a:ext cx="2136291" cy="2136291"/>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355513">
            <a:off x="6837629" y="2152695"/>
            <a:ext cx="1973580" cy="147828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189011">
            <a:off x="355376" y="1344340"/>
            <a:ext cx="2103120" cy="1394460"/>
          </a:xfrm>
          <a:prstGeom prst="rect">
            <a:avLst/>
          </a:prstGeom>
        </p:spPr>
      </p:pic>
      <p:sp>
        <p:nvSpPr>
          <p:cNvPr id="14" name="TextBox 13"/>
          <p:cNvSpPr txBox="1"/>
          <p:nvPr/>
        </p:nvSpPr>
        <p:spPr>
          <a:xfrm>
            <a:off x="85985" y="6246984"/>
            <a:ext cx="3114415" cy="369332"/>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Petro-geophysicist</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TextBox 16"/>
          <p:cNvSpPr txBox="1"/>
          <p:nvPr/>
        </p:nvSpPr>
        <p:spPr>
          <a:xfrm>
            <a:off x="1680157" y="4595629"/>
            <a:ext cx="1996586"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Drillin</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Boss</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8" name="TextBox 17"/>
          <p:cNvSpPr txBox="1"/>
          <p:nvPr/>
        </p:nvSpPr>
        <p:spPr>
          <a:xfrm>
            <a:off x="6841617" y="6249153"/>
            <a:ext cx="1524000" cy="369332"/>
          </a:xfrm>
          <a:prstGeom prst="rect">
            <a:avLst/>
          </a:prstGeom>
          <a:noFill/>
        </p:spPr>
        <p:txBody>
          <a:bodyPr wrap="squar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Frac Tech</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 name="TextBox 19"/>
          <p:cNvSpPr txBox="1"/>
          <p:nvPr/>
        </p:nvSpPr>
        <p:spPr>
          <a:xfrm>
            <a:off x="4786738" y="4696218"/>
            <a:ext cx="1524000" cy="461665"/>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solidFill>
                  <a:srgbClr val="7030A0"/>
                </a:solidFill>
              </a:rPr>
              <a:t>Pumper</a:t>
            </a:r>
            <a:endParaRPr lang="en-US" sz="2400" b="1" dirty="0">
              <a:ln w="10541" cmpd="sng">
                <a:solidFill>
                  <a:schemeClr val="accent1">
                    <a:shade val="88000"/>
                    <a:satMod val="110000"/>
                  </a:schemeClr>
                </a:solidFill>
                <a:prstDash val="solid"/>
              </a:ln>
              <a:solidFill>
                <a:srgbClr val="7030A0"/>
              </a:solidFill>
            </a:endParaRPr>
          </a:p>
        </p:txBody>
      </p:sp>
      <p:sp>
        <p:nvSpPr>
          <p:cNvPr id="2" name="Rectangle 1"/>
          <p:cNvSpPr/>
          <p:nvPr/>
        </p:nvSpPr>
        <p:spPr>
          <a:xfrm rot="20197335">
            <a:off x="562952" y="2546187"/>
            <a:ext cx="2404110" cy="523220"/>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Worm</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3107009" y="1331482"/>
            <a:ext cx="2904320"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solidFill>
                  <a:srgbClr val="FF0000"/>
                </a:solidFill>
                <a:effectLst>
                  <a:reflection blurRad="12700" stA="50000" endPos="50000" dist="5000" dir="5400000" sy="-100000" rotWithShape="0"/>
                </a:effectLst>
              </a:rPr>
              <a:t>Company Man</a:t>
            </a:r>
            <a:endParaRPr lang="en-US" sz="2800" b="1" cap="all" dirty="0">
              <a:ln w="0"/>
              <a:solidFill>
                <a:srgbClr val="FF0000"/>
              </a:solidFill>
              <a:effectLst>
                <a:reflection blurRad="12700" stA="50000" endPos="50000" dist="5000" dir="5400000" sy="-100000" rotWithShape="0"/>
              </a:effectLst>
            </a:endParaRPr>
          </a:p>
        </p:txBody>
      </p:sp>
      <p:sp>
        <p:nvSpPr>
          <p:cNvPr id="6" name="Rectangle 5"/>
          <p:cNvSpPr/>
          <p:nvPr/>
        </p:nvSpPr>
        <p:spPr>
          <a:xfrm rot="1319465">
            <a:off x="6442372" y="3500682"/>
            <a:ext cx="2108911" cy="523220"/>
          </a:xfrm>
          <a:prstGeom prst="rect">
            <a:avLst/>
          </a:prstGeom>
          <a:noFill/>
        </p:spPr>
        <p:txBody>
          <a:bodyPr wrap="none" lIns="91440" tIns="45720" rIns="91440" bIns="45720">
            <a:spAutoFit/>
          </a:bodyPr>
          <a:lstStyle/>
          <a:p>
            <a:pPr algn="ctr"/>
            <a:r>
              <a:rPr lang="en-US" sz="2800" b="1" dirty="0" smtClean="0">
                <a:ln w="10541" cmpd="sng">
                  <a:solidFill>
                    <a:schemeClr val="accent1">
                      <a:shade val="88000"/>
                      <a:satMod val="110000"/>
                    </a:schemeClr>
                  </a:solidFill>
                  <a:prstDash val="solid"/>
                </a:ln>
                <a:solidFill>
                  <a:srgbClr val="FFC000"/>
                </a:solidFill>
              </a:rPr>
              <a:t>Roughneck</a:t>
            </a:r>
            <a:endParaRPr lang="en-US" sz="2800" b="1" dirty="0">
              <a:ln w="10541" cmpd="sng">
                <a:solidFill>
                  <a:schemeClr val="accent1">
                    <a:shade val="88000"/>
                    <a:satMod val="110000"/>
                  </a:schemeClr>
                </a:solidFill>
                <a:prstDash val="solid"/>
              </a:ln>
              <a:solidFill>
                <a:srgbClr val="FFC000"/>
              </a:solidFill>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06663" y="3276600"/>
            <a:ext cx="1885400" cy="1254648"/>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l="8040" t="17863" r="12799"/>
          <a:stretch/>
        </p:blipFill>
        <p:spPr>
          <a:xfrm>
            <a:off x="6629400" y="4977790"/>
            <a:ext cx="1837944" cy="1271363"/>
          </a:xfrm>
          <a:prstGeom prst="rect">
            <a:avLst/>
          </a:prstGeom>
        </p:spPr>
      </p:pic>
      <p:pic>
        <p:nvPicPr>
          <p:cNvPr id="15" name="Picture 14"/>
          <p:cNvPicPr>
            <a:picLocks noChangeAspect="1"/>
          </p:cNvPicPr>
          <p:nvPr/>
        </p:nvPicPr>
        <p:blipFill rotWithShape="1">
          <a:blip r:embed="rId7" cstate="email">
            <a:extLst>
              <a:ext uri="{28A0092B-C50C-407E-A947-70E740481C1C}">
                <a14:useLocalDpi xmlns:a14="http://schemas.microsoft.com/office/drawing/2010/main"/>
              </a:ext>
            </a:extLst>
          </a:blip>
          <a:srcRect r="28756" b="14140"/>
          <a:stretch/>
        </p:blipFill>
        <p:spPr>
          <a:xfrm>
            <a:off x="3886200" y="5156656"/>
            <a:ext cx="1458364" cy="1171694"/>
          </a:xfrm>
          <a:prstGeom prst="rect">
            <a:avLst/>
          </a:prstGeom>
        </p:spPr>
      </p:pic>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29400" y="228600"/>
            <a:ext cx="1666008" cy="142604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1376" y="5009687"/>
            <a:ext cx="1851120" cy="1282072"/>
          </a:xfrm>
          <a:prstGeom prst="rect">
            <a:avLst/>
          </a:prstGeom>
        </p:spPr>
      </p:pic>
      <p:sp>
        <p:nvSpPr>
          <p:cNvPr id="21" name="TextBox 20"/>
          <p:cNvSpPr txBox="1"/>
          <p:nvPr/>
        </p:nvSpPr>
        <p:spPr>
          <a:xfrm>
            <a:off x="6555866" y="1407876"/>
            <a:ext cx="2283333" cy="369332"/>
          </a:xfrm>
          <a:prstGeom prst="rect">
            <a:avLst/>
          </a:prstGeom>
          <a:solidFill>
            <a:schemeClr val="bg1"/>
          </a:solidFill>
        </p:spPr>
        <p:txBody>
          <a:bodyPr wrap="square" rtlCol="0">
            <a:spAutoFit/>
          </a:bodyPr>
          <a:lstStyle/>
          <a:p>
            <a:r>
              <a:rPr lang="en-US" dirty="0" smtClean="0">
                <a:effectLst>
                  <a:glow rad="101600">
                    <a:srgbClr val="92D050">
                      <a:alpha val="60000"/>
                    </a:srgbClr>
                  </a:glow>
                </a:effectLst>
              </a:rPr>
              <a:t>Petroleum engineer</a:t>
            </a:r>
            <a:endParaRPr lang="en-US" dirty="0">
              <a:effectLst>
                <a:glow rad="101600">
                  <a:srgbClr val="92D050">
                    <a:alpha val="60000"/>
                  </a:srgbClr>
                </a:glow>
              </a:effectLst>
            </a:endParaRPr>
          </a:p>
        </p:txBody>
      </p:sp>
      <p:sp>
        <p:nvSpPr>
          <p:cNvPr id="25" name="Rectangle 24"/>
          <p:cNvSpPr/>
          <p:nvPr/>
        </p:nvSpPr>
        <p:spPr>
          <a:xfrm>
            <a:off x="3778811" y="6172209"/>
            <a:ext cx="1801262" cy="523220"/>
          </a:xfrm>
          <a:prstGeom prst="rect">
            <a:avLst/>
          </a:prstGeom>
          <a:noFill/>
        </p:spPr>
        <p:txBody>
          <a:bodyPr wrap="none" lIns="91440" tIns="45720" rIns="91440" bIns="45720">
            <a:spAutoFit/>
          </a:bodyPr>
          <a:lstStyle/>
          <a:p>
            <a:pPr algn="ct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Landman</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3345" y="3557964"/>
            <a:ext cx="1877393" cy="1222331"/>
          </a:xfrm>
          <a:prstGeom prst="rect">
            <a:avLst/>
          </a:prstGeom>
        </p:spPr>
      </p:pic>
    </p:spTree>
    <p:extLst>
      <p:ext uri="{BB962C8B-B14F-4D97-AF65-F5344CB8AC3E}">
        <p14:creationId xmlns:p14="http://schemas.microsoft.com/office/powerpoint/2010/main" val="4156569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1143000"/>
          </a:xfrm>
        </p:spPr>
        <p:txBody>
          <a:bodyPr>
            <a:normAutofit/>
          </a:bodyPr>
          <a:lstStyle/>
          <a:p>
            <a:r>
              <a:rPr lang="en-US" sz="4000" dirty="0" smtClean="0"/>
              <a:t>The Environment</a:t>
            </a:r>
            <a:endParaRPr lang="en-US" sz="4000" dirty="0"/>
          </a:p>
        </p:txBody>
      </p:sp>
      <p:sp>
        <p:nvSpPr>
          <p:cNvPr id="3" name="Content Placeholder 2"/>
          <p:cNvSpPr>
            <a:spLocks noGrp="1"/>
          </p:cNvSpPr>
          <p:nvPr>
            <p:ph idx="1"/>
          </p:nvPr>
        </p:nvSpPr>
        <p:spPr/>
        <p:txBody>
          <a:bodyPr/>
          <a:lstStyle/>
          <a:p>
            <a:r>
              <a:rPr lang="en-US" dirty="0" smtClean="0"/>
              <a:t>Our Factory!?!</a:t>
            </a:r>
          </a:p>
          <a:p>
            <a:r>
              <a:rPr lang="en-US" dirty="0" smtClean="0"/>
              <a:t>“Dirty Oil”</a:t>
            </a:r>
          </a:p>
          <a:p>
            <a:r>
              <a:rPr lang="en-US" dirty="0" smtClean="0"/>
              <a:t>“Clean solar”</a:t>
            </a:r>
          </a:p>
          <a:p>
            <a:r>
              <a:rPr lang="en-US" dirty="0" smtClean="0"/>
              <a:t>NIMBY</a:t>
            </a:r>
          </a:p>
          <a:p>
            <a:r>
              <a:rPr lang="en-US" dirty="0" smtClean="0"/>
              <a:t>“Fracing”</a:t>
            </a:r>
          </a:p>
          <a:p>
            <a:r>
              <a:rPr lang="en-US" dirty="0" smtClean="0"/>
              <a:t>“Cracking the technical nut”</a:t>
            </a:r>
          </a:p>
          <a:p>
            <a:r>
              <a:rPr lang="en-US" dirty="0" smtClean="0"/>
              <a:t>Social License to operate</a:t>
            </a:r>
            <a:endParaRPr lang="en-US"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0408" y="2590800"/>
            <a:ext cx="2026920" cy="144018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1728" y="5105400"/>
            <a:ext cx="1981200" cy="147066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0968" y="5266944"/>
            <a:ext cx="1882140" cy="155448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6608" y="3872484"/>
            <a:ext cx="2095500" cy="139446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5131" y="3137154"/>
            <a:ext cx="1397977" cy="121158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1234974"/>
            <a:ext cx="2819400" cy="1846259"/>
          </a:xfrm>
          <a:prstGeom prst="rect">
            <a:avLst/>
          </a:prstGeom>
        </p:spPr>
      </p:pic>
    </p:spTree>
    <p:extLst>
      <p:ext uri="{BB962C8B-B14F-4D97-AF65-F5344CB8AC3E}">
        <p14:creationId xmlns:p14="http://schemas.microsoft.com/office/powerpoint/2010/main" val="2120746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50" y="228600"/>
            <a:ext cx="8229600" cy="1143000"/>
          </a:xfrm>
        </p:spPr>
        <p:txBody>
          <a:bodyPr>
            <a:noAutofit/>
          </a:bodyPr>
          <a:lstStyle/>
          <a:p>
            <a:r>
              <a:rPr lang="en-US" sz="4000" dirty="0" smtClean="0"/>
              <a:t>Oodles &amp; Oodles of Models &amp; Models</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err="1" smtClean="0"/>
              <a:t>Lewin</a:t>
            </a:r>
            <a:endParaRPr lang="en-US" dirty="0" smtClean="0"/>
          </a:p>
          <a:p>
            <a:r>
              <a:rPr lang="en-US" dirty="0" smtClean="0"/>
              <a:t>Bridges</a:t>
            </a:r>
          </a:p>
          <a:p>
            <a:r>
              <a:rPr lang="en-US" dirty="0" err="1" smtClean="0"/>
              <a:t>Kotter</a:t>
            </a:r>
            <a:endParaRPr lang="en-US" dirty="0" smtClean="0"/>
          </a:p>
          <a:p>
            <a:r>
              <a:rPr lang="en-US" dirty="0" err="1" smtClean="0"/>
              <a:t>Jick</a:t>
            </a:r>
            <a:endParaRPr lang="en-US" dirty="0" smtClean="0"/>
          </a:p>
          <a:p>
            <a:r>
              <a:rPr lang="en-US" dirty="0" smtClean="0"/>
              <a:t>PROSCI</a:t>
            </a:r>
          </a:p>
          <a:p>
            <a:r>
              <a:rPr lang="en-US" dirty="0" smtClean="0"/>
              <a:t>Lawler &amp; Worley</a:t>
            </a:r>
          </a:p>
          <a:p>
            <a:r>
              <a:rPr lang="en-US" dirty="0" smtClean="0"/>
              <a:t>Heath &amp; Heath</a:t>
            </a:r>
          </a:p>
          <a:p>
            <a:r>
              <a:rPr lang="en-US" dirty="0" smtClean="0"/>
              <a:t>Peter Block</a:t>
            </a:r>
          </a:p>
          <a:p>
            <a:r>
              <a:rPr lang="en-US" dirty="0" smtClean="0"/>
              <a:t>GE CAP</a:t>
            </a:r>
          </a:p>
          <a:p>
            <a:r>
              <a:rPr lang="en-US" dirty="0" smtClean="0"/>
              <a:t>Peter Sandman</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2438400"/>
            <a:ext cx="1996440" cy="146304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6752" y="1371600"/>
            <a:ext cx="2560320" cy="11430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6242" y="1708392"/>
            <a:ext cx="3526308" cy="1917216"/>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2538" y="3487960"/>
            <a:ext cx="1966915" cy="3005408"/>
          </a:xfrm>
          <a:prstGeom prst="rect">
            <a:avLst/>
          </a:prstGeom>
        </p:spPr>
      </p:pic>
      <p:sp>
        <p:nvSpPr>
          <p:cNvPr id="9" name="TextBox 8"/>
          <p:cNvSpPr txBox="1"/>
          <p:nvPr/>
        </p:nvSpPr>
        <p:spPr>
          <a:xfrm>
            <a:off x="533400" y="5986439"/>
            <a:ext cx="2819400" cy="338554"/>
          </a:xfrm>
          <a:prstGeom prst="rect">
            <a:avLst/>
          </a:prstGeom>
          <a:noFill/>
          <a:ln w="38100">
            <a:solidFill>
              <a:schemeClr val="accent2">
                <a:lumMod val="75000"/>
              </a:schemeClr>
            </a:solidFill>
          </a:ln>
        </p:spPr>
        <p:txBody>
          <a:bodyPr wrap="square" rtlCol="0">
            <a:spAutoFit/>
          </a:bodyPr>
          <a:lstStyle/>
          <a:p>
            <a:pPr algn="ctr"/>
            <a:r>
              <a:rPr lang="en-US" sz="1600" dirty="0" smtClean="0"/>
              <a:t>Risk = ƒ(Hazard x Outrage)</a:t>
            </a:r>
            <a:endParaRPr lang="en-US" sz="1600" dirty="0"/>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97710" y="3774835"/>
            <a:ext cx="2728086" cy="2211604"/>
          </a:xfrm>
          <a:prstGeom prst="rect">
            <a:avLst/>
          </a:pr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8753" y="4648200"/>
            <a:ext cx="1508093" cy="102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8985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normAutofit fontScale="90000"/>
          </a:bodyPr>
          <a:lstStyle/>
          <a:p>
            <a:r>
              <a:rPr lang="en-US" sz="4000" dirty="0" smtClean="0"/>
              <a:t>Sidebar on that </a:t>
            </a:r>
            <a:r>
              <a:rPr lang="en-US" sz="4000" i="1" dirty="0" smtClean="0"/>
              <a:t>“Valley of Despair” </a:t>
            </a:r>
            <a:r>
              <a:rPr lang="en-US" sz="4000" dirty="0" smtClean="0"/>
              <a:t>thing</a:t>
            </a:r>
            <a:endParaRPr lang="en-US" sz="4000" dirty="0"/>
          </a:p>
        </p:txBody>
      </p:sp>
      <p:sp>
        <p:nvSpPr>
          <p:cNvPr id="3" name="Content Placeholder 2"/>
          <p:cNvSpPr>
            <a:spLocks noGrp="1"/>
          </p:cNvSpPr>
          <p:nvPr>
            <p:ph idx="1"/>
          </p:nvPr>
        </p:nvSpPr>
        <p:spPr>
          <a:xfrm>
            <a:off x="381000" y="1575816"/>
            <a:ext cx="4800600" cy="4389120"/>
          </a:xfrm>
        </p:spPr>
        <p:txBody>
          <a:bodyPr>
            <a:normAutofit fontScale="85000" lnSpcReduction="20000"/>
          </a:bodyPr>
          <a:lstStyle/>
          <a:p>
            <a:r>
              <a:rPr lang="en-US" dirty="0" smtClean="0"/>
              <a:t>Most folks grasp the concept &amp; the impact readiness, agility, saturation, and (</a:t>
            </a:r>
            <a:r>
              <a:rPr lang="en-US" sz="2400" i="1" dirty="0" smtClean="0"/>
              <a:t>fill in your favorite buzzword…) </a:t>
            </a:r>
            <a:r>
              <a:rPr lang="en-US" sz="2400" dirty="0" smtClean="0"/>
              <a:t>can have on the “</a:t>
            </a:r>
            <a:r>
              <a:rPr lang="en-US" sz="2400" b="1" u="sng" dirty="0" smtClean="0"/>
              <a:t>Amplitude</a:t>
            </a:r>
            <a:r>
              <a:rPr lang="en-US" sz="2400" dirty="0" smtClean="0"/>
              <a:t>” of the valley…</a:t>
            </a:r>
          </a:p>
          <a:p>
            <a:endParaRPr lang="en-US" sz="2400" i="1" dirty="0" smtClean="0"/>
          </a:p>
          <a:p>
            <a:r>
              <a:rPr lang="en-US" sz="2400" i="1" dirty="0" smtClean="0"/>
              <a:t>But, the more important concept for large scale change is….</a:t>
            </a:r>
          </a:p>
          <a:p>
            <a:endParaRPr lang="en-US" sz="2400" i="1" dirty="0" smtClean="0"/>
          </a:p>
          <a:p>
            <a:r>
              <a:rPr lang="en-US" sz="2400" b="1" u="sng" dirty="0" smtClean="0"/>
              <a:t>“Phase Shift”</a:t>
            </a:r>
          </a:p>
          <a:p>
            <a:pPr lvl="1"/>
            <a:r>
              <a:rPr lang="en-US" dirty="0" smtClean="0"/>
              <a:t>Everyone not at same pace</a:t>
            </a:r>
          </a:p>
          <a:p>
            <a:pPr lvl="1"/>
            <a:r>
              <a:rPr lang="en-US" dirty="0" smtClean="0"/>
              <a:t>Don’t learn at same rate</a:t>
            </a:r>
          </a:p>
          <a:p>
            <a:pPr lvl="1"/>
            <a:r>
              <a:rPr lang="en-US" dirty="0" smtClean="0"/>
              <a:t>Don’t have same level of visibility</a:t>
            </a:r>
          </a:p>
          <a:p>
            <a:pPr lvl="1"/>
            <a:r>
              <a:rPr lang="en-US" dirty="0" smtClean="0"/>
              <a:t>Even related to level in organization</a:t>
            </a:r>
          </a:p>
          <a:p>
            <a:pPr lvl="1"/>
            <a:r>
              <a:rPr lang="en-US" dirty="0" smtClean="0"/>
              <a:t>WIFFM is different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00200"/>
            <a:ext cx="35242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5360" y="3886200"/>
            <a:ext cx="426614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6984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7037</TotalTime>
  <Words>2949</Words>
  <Application>Microsoft Office PowerPoint</Application>
  <PresentationFormat>On-screen Show (4:3)</PresentationFormat>
  <Paragraphs>338</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Enhancing Organizational Effectiveness – Change Management Principles &amp; Practices</vt:lpstr>
      <vt:lpstr>Future Oriented Information</vt:lpstr>
      <vt:lpstr>What that really means…</vt:lpstr>
      <vt:lpstr>AFDO/WAFDO/FDA/RMRAS</vt:lpstr>
      <vt:lpstr>Your World?</vt:lpstr>
      <vt:lpstr>My World - The People</vt:lpstr>
      <vt:lpstr>The Environment</vt:lpstr>
      <vt:lpstr>Oodles &amp; Oodles of Models &amp; Models</vt:lpstr>
      <vt:lpstr>Sidebar on that “Valley of Despair” thing</vt:lpstr>
      <vt:lpstr>Example 1…</vt:lpstr>
      <vt:lpstr>Example 2…</vt:lpstr>
      <vt:lpstr>A moment on “SNA”</vt:lpstr>
      <vt:lpstr>So do you hear “Crickets?”</vt:lpstr>
      <vt:lpstr>So what’s a humble practitioner supposed to do??</vt:lpstr>
      <vt:lpstr>How do we do this? The ADKAR Model</vt:lpstr>
      <vt:lpstr>Example ADKAR Assessment</vt:lpstr>
      <vt:lpstr>Without ADKAR</vt:lpstr>
      <vt:lpstr>The ADKAR Model</vt:lpstr>
      <vt:lpstr>Importance of Matching Message &amp; Sender</vt:lpstr>
      <vt:lpstr>The ADKAR Model</vt:lpstr>
      <vt:lpstr>The ADKAR Model</vt:lpstr>
      <vt:lpstr>The ADKAR Model</vt:lpstr>
      <vt:lpstr>The ADKAR Model</vt:lpstr>
      <vt:lpstr>Greatest Contributors to Success</vt:lpstr>
      <vt:lpstr>Resistance: most common reasons managers resist change</vt:lpstr>
      <vt:lpstr>Factors Influencing Awareness</vt:lpstr>
      <vt:lpstr>Factors Influencing Desire</vt:lpstr>
      <vt:lpstr>Attachment Impacts Desire</vt:lpstr>
      <vt:lpstr>Factors Influencing Knowledge</vt:lpstr>
      <vt:lpstr>Factors Influencing Ability</vt:lpstr>
      <vt:lpstr>Factors Influencing Reinforcement</vt:lpstr>
      <vt:lpstr>How to reinforce the behaviors…</vt:lpstr>
      <vt:lpstr>Peer Pressure – another lever</vt:lpstr>
      <vt:lpstr>Sponsor Engagement </vt:lpstr>
      <vt:lpstr>PowerPoint Presentation</vt:lpstr>
      <vt:lpstr>The Soft stuff is the Hard Stuff!!</vt:lpstr>
    </vt:vector>
  </TitlesOfParts>
  <Company>Encana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that “soft &amp; squishy stuff” with Drillers &amp; Roughnecks</dc:title>
  <dc:creator>Versen, Rick</dc:creator>
  <cp:lastModifiedBy>Randy Young</cp:lastModifiedBy>
  <cp:revision>50</cp:revision>
  <dcterms:created xsi:type="dcterms:W3CDTF">2014-01-30T17:17:04Z</dcterms:created>
  <dcterms:modified xsi:type="dcterms:W3CDTF">2014-06-20T22:48:20Z</dcterms:modified>
</cp:coreProperties>
</file>