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83" r:id="rId2"/>
    <p:sldId id="697" r:id="rId3"/>
    <p:sldId id="668" r:id="rId4"/>
    <p:sldId id="724" r:id="rId5"/>
    <p:sldId id="730" r:id="rId6"/>
    <p:sldId id="687" r:id="rId7"/>
    <p:sldId id="727" r:id="rId8"/>
    <p:sldId id="701" r:id="rId9"/>
    <p:sldId id="702" r:id="rId10"/>
    <p:sldId id="737" r:id="rId11"/>
    <p:sldId id="703" r:id="rId12"/>
    <p:sldId id="732" r:id="rId13"/>
    <p:sldId id="704" r:id="rId14"/>
    <p:sldId id="706" r:id="rId15"/>
    <p:sldId id="708" r:id="rId16"/>
    <p:sldId id="705" r:id="rId17"/>
    <p:sldId id="707" r:id="rId18"/>
    <p:sldId id="731" r:id="rId19"/>
    <p:sldId id="713" r:id="rId20"/>
    <p:sldId id="714" r:id="rId21"/>
    <p:sldId id="715" r:id="rId22"/>
    <p:sldId id="717" r:id="rId23"/>
    <p:sldId id="718" r:id="rId24"/>
    <p:sldId id="719" r:id="rId25"/>
    <p:sldId id="720" r:id="rId26"/>
    <p:sldId id="733" r:id="rId27"/>
    <p:sldId id="716" r:id="rId28"/>
    <p:sldId id="722" r:id="rId29"/>
    <p:sldId id="721" r:id="rId30"/>
    <p:sldId id="738" r:id="rId31"/>
    <p:sldId id="725" r:id="rId32"/>
  </p:sldIdLst>
  <p:sldSz cx="9875838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t, Alan M" initials="Alan T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00FFFF"/>
    <a:srgbClr val="339933"/>
    <a:srgbClr val="FFCC99"/>
    <a:srgbClr val="006699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82552" autoAdjust="0"/>
  </p:normalViewPr>
  <p:slideViewPr>
    <p:cSldViewPr>
      <p:cViewPr>
        <p:scale>
          <a:sx n="72" d="100"/>
          <a:sy n="72" d="100"/>
        </p:scale>
        <p:origin x="-331" y="629"/>
      </p:cViewPr>
      <p:guideLst>
        <p:guide orient="horz" pos="2160"/>
        <p:guide pos="3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8"/>
    </p:cViewPr>
  </p:sorterViewPr>
  <p:notesViewPr>
    <p:cSldViewPr>
      <p:cViewPr varScale="1">
        <p:scale>
          <a:sx n="54" d="100"/>
          <a:sy n="54" d="100"/>
        </p:scale>
        <p:origin x="-183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DBB3182-9C70-4B1E-BCB3-35D00D6F6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7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696913"/>
            <a:ext cx="5019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59EE4E-B1AD-46CB-BAC7-8E4527F42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9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A743E-4E81-4E6F-9D03-8FED9AB3728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FCD2AD-B4AC-4F29-8E01-FD0F26F693C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69E9D5-F3D2-485E-9F6C-BCD988DE81E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endParaRPr lang="en-US" altLang="en-US" sz="16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766C1F-C894-4826-8D30-88E6FD1FDABF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4DA78B-153C-4606-A1FE-7AE21847EB3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07777F-7718-4969-92B9-6D8412226214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FE883-02F3-4D17-801A-0DCADF1463C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A1D435-8AEF-497D-B211-BB4443920FA2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D4ACB-7C40-47F6-BBC5-4D19DA083A9A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2B818E-C06E-4CDE-823F-7A7C2E69E9AC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8ECA91-8001-422F-BE8C-5744632F50FF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74663" lvl="1" eaLnBrk="1" hangingPunct="1">
              <a:lnSpc>
                <a:spcPct val="80000"/>
              </a:lnSpc>
            </a:pPr>
            <a:endParaRPr lang="en-US" altLang="en-US" sz="3200" smtClean="0"/>
          </a:p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631DBA-49E4-4CF1-9C3F-3B698EAFC44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10CCCE-9748-4579-BE55-D99FA07DD89A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983280-2F93-48B7-BD37-EF0A2178456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DCCDA9-1DC4-47BA-BE81-1A653DCC3650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6661D-2A95-441F-AAF7-08EEB9D03E0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CF4B59-078C-4ECA-A6CB-E89C0DE0C23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D7EF2A-E50A-4853-AA39-8D697D8279BC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9EE4E-B1AD-46CB-BAC7-8E4527F429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2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97ED8-53D2-4CCE-ADD8-DCFBDEEA7E6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63C854-BDC7-49D6-BD3A-CF684AA0429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6ABE52-5E02-41AA-8AFC-A015D6E21A3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4C881-2253-4E7A-B4D5-DAF4CFE9E466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363" y="2130425"/>
            <a:ext cx="839311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138" y="3886200"/>
            <a:ext cx="691356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305E-B5A1-4E35-8425-C93677D90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44FB-2BC8-48A0-BB19-7F625CEF5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838200"/>
            <a:ext cx="2220912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13" y="838200"/>
            <a:ext cx="65151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3A30-E40C-4CE4-A3DE-464312DCA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3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3713" y="838200"/>
            <a:ext cx="8888412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A4E2-2745-4F3F-9198-819157038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6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838200"/>
            <a:ext cx="85582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3713" y="1981200"/>
            <a:ext cx="43672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1200"/>
            <a:ext cx="4368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5FD0-C71A-48AB-9230-2037CC96B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26EA-51A0-468C-A16E-38C4A4FA1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406900"/>
            <a:ext cx="83947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906713"/>
            <a:ext cx="83947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303B-11BC-4CC2-8A78-38540F6C5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981200"/>
            <a:ext cx="436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1200"/>
            <a:ext cx="4368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74376-770F-48A3-920D-3138ACF6A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4638"/>
            <a:ext cx="88884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1535113"/>
            <a:ext cx="43640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2174875"/>
            <a:ext cx="43640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500" y="1535113"/>
            <a:ext cx="4365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500" y="2174875"/>
            <a:ext cx="4365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6EB2-A82C-4A2D-96A8-E4E677A33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06AE-A977-43BC-A5AE-01F291B33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49D6-377E-4E85-83B4-94528BD35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6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3050"/>
            <a:ext cx="3249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0" y="273050"/>
            <a:ext cx="55213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13" y="1435100"/>
            <a:ext cx="32496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DB49-FB16-4E80-91DA-5A9DB82D2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63" y="4800600"/>
            <a:ext cx="59261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163" y="612775"/>
            <a:ext cx="59261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163" y="5367338"/>
            <a:ext cx="59261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7E2E-C302-4314-BA68-A72F819F5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813" y="838200"/>
            <a:ext cx="8558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8" tIns="47544" rIns="95088" bIns="47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981200"/>
            <a:ext cx="88884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45225"/>
            <a:ext cx="2305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defTabSz="950913">
              <a:defRPr sz="15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5025" y="6245225"/>
            <a:ext cx="312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 defTabSz="950913">
              <a:defRPr sz="15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7075" y="6245225"/>
            <a:ext cx="2305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 defTabSz="950913">
              <a:defRPr sz="1500" b="0">
                <a:latin typeface="Arial" charset="0"/>
              </a:defRPr>
            </a:lvl1pPr>
          </a:lstStyle>
          <a:p>
            <a:pPr>
              <a:defRPr/>
            </a:pPr>
            <a:fld id="{6C1B0067-4D28-479D-9530-108265D01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consumer_blue_wav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26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jpeg"/><Relationship Id="rId5" Type="http://schemas.openxmlformats.org/officeDocument/2006/relationships/image" Target="http://www.fda.gov/graphics/homepageart/images/photos2/image_02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fdo.org/retailstandar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jpeg"/><Relationship Id="rId3" Type="http://schemas.openxmlformats.org/officeDocument/2006/relationships/notesSlide" Target="../notesSlides/notesSlide23.xml"/><Relationship Id="rId7" Type="http://schemas.openxmlformats.org/officeDocument/2006/relationships/image" Target="http://www.fda.gov/graphics/homepageart/images/photos2/image_02.jpg" TargetMode="Externa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3.png"/><Relationship Id="rId5" Type="http://schemas.openxmlformats.org/officeDocument/2006/relationships/hyperlink" Target="mailto:Peter.Salsbury@fda.hhs.gov" TargetMode="External"/><Relationship Id="rId10" Type="http://schemas.openxmlformats.org/officeDocument/2006/relationships/oleObject" Target="../embeddings/oleObject4.bin"/><Relationship Id="rId4" Type="http://schemas.openxmlformats.org/officeDocument/2006/relationships/hyperlink" Target="mailto:catherine.hosman@fda.hhs.gov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620713" y="1447800"/>
            <a:ext cx="8558212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Funding Opportunities for State, Local, Tribal, and Territorial Retail Food Regulatory Programs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57213" y="3048000"/>
            <a:ext cx="8685212" cy="914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Cathy Hosman and Pete Salsbury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U.S. Food and Drug Administration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National Retail Food Team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052" name="Group 5" descr="Multiple images of FDA employees and areas of regulation"/>
          <p:cNvGrpSpPr>
            <a:grpSpLocks/>
          </p:cNvGrpSpPr>
          <p:nvPr/>
        </p:nvGrpSpPr>
        <p:grpSpPr bwMode="auto">
          <a:xfrm>
            <a:off x="231775" y="5621338"/>
            <a:ext cx="7242175" cy="854075"/>
            <a:chOff x="192" y="3600"/>
            <a:chExt cx="4224" cy="538"/>
          </a:xfrm>
        </p:grpSpPr>
        <p:pic>
          <p:nvPicPr>
            <p:cNvPr id="2055" name="Picture 6" descr="Multiple images of FDA employees and areas of regulation.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00"/>
              <a:ext cx="293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6" name="Object 7"/>
            <p:cNvGraphicFramePr>
              <a:graphicFrameLocks noChangeAspect="1"/>
            </p:cNvGraphicFramePr>
            <p:nvPr/>
          </p:nvGraphicFramePr>
          <p:xfrm>
            <a:off x="3120" y="3600"/>
            <a:ext cx="720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Photo Editor Photo" r:id="rId6" imgW="905001" imgH="647619" progId="MSPhotoEd.3">
                    <p:embed/>
                  </p:oleObj>
                </mc:Choice>
                <mc:Fallback>
                  <p:oleObj name="Photo Editor Photo" r:id="rId6" imgW="905001" imgH="647619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600"/>
                          <a:ext cx="720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8"/>
            <p:cNvGraphicFramePr>
              <a:graphicFrameLocks noChangeAspect="1"/>
            </p:cNvGraphicFramePr>
            <p:nvPr/>
          </p:nvGraphicFramePr>
          <p:xfrm>
            <a:off x="3840" y="3600"/>
            <a:ext cx="576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Photo Editor Photo" r:id="rId8" imgW="581106" imgH="647619" progId="MSPhotoEd.3">
                    <p:embed/>
                  </p:oleObj>
                </mc:Choice>
                <mc:Fallback>
                  <p:oleObj name="Photo Editor Photo" r:id="rId8" imgW="581106" imgH="647619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600"/>
                          <a:ext cx="576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9" descr="fdaimage_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600"/>
              <a:ext cx="58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4" descr="FDA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621338"/>
            <a:ext cx="1811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3" y="4508500"/>
            <a:ext cx="8915400" cy="1125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509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AFDO Annual Education Conference</a:t>
            </a:r>
          </a:p>
          <a:p>
            <a:pPr algn="ctr" defTabSz="9509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June 24, 2014</a:t>
            </a:r>
          </a:p>
          <a:p>
            <a:pPr algn="ctr" defTabSz="9509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Denver,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84388" y="5334000"/>
          <a:ext cx="5592762" cy="1436688"/>
        </p:xfrm>
        <a:graphic>
          <a:graphicData uri="http://schemas.openxmlformats.org/drawingml/2006/table">
            <a:tbl>
              <a:tblPr firstRow="1" firstCol="1"/>
              <a:tblGrid>
                <a:gridCol w="5592762"/>
              </a:tblGrid>
              <a:tr h="143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Yellow: </a:t>
                      </a:r>
                      <a:r>
                        <a:rPr lang="en-US" sz="1200" baseline="0" dirty="0" smtClean="0"/>
                        <a:t>State Department, Department of Agriculture, Health and Human   Services that have </a:t>
                      </a:r>
                      <a:r>
                        <a:rPr lang="en-US" sz="1200" b="1" baseline="0" dirty="0" smtClean="0"/>
                        <a:t>1-yr award</a:t>
                      </a:r>
                      <a:r>
                        <a:rPr lang="en-US" sz="1200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Green: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aseline="0" dirty="0" smtClean="0"/>
                        <a:t>State Department, Department of Agriculture, Health and Human Services that have </a:t>
                      </a:r>
                      <a:r>
                        <a:rPr lang="en-US" sz="1200" b="1" baseline="0" dirty="0" smtClean="0"/>
                        <a:t>3-yr awards</a:t>
                      </a:r>
                      <a:r>
                        <a:rPr lang="en-US" sz="1200" baseline="0" dirty="0" smtClean="0"/>
                        <a:t>.</a:t>
                      </a:r>
                      <a:endParaRPr lang="en-US" sz="12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accent2"/>
                          </a:solidFill>
                        </a:rPr>
                        <a:t>Blue</a:t>
                      </a:r>
                      <a:r>
                        <a:rPr lang="en-US" sz="1200" b="1" baseline="0" dirty="0" smtClean="0"/>
                        <a:t>: </a:t>
                      </a:r>
                      <a:r>
                        <a:rPr lang="en-US" sz="1200" baseline="0" dirty="0" smtClean="0"/>
                        <a:t>State Department, Department of Agriculture, Health and Human Services that have </a:t>
                      </a:r>
                      <a:r>
                        <a:rPr lang="en-US" sz="1200" b="1" baseline="0" dirty="0" smtClean="0"/>
                        <a:t>5-yr awards</a:t>
                      </a:r>
                      <a:r>
                        <a:rPr lang="en-US" sz="1200" baseline="0" dirty="0" smtClean="0"/>
                        <a:t>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Red Star: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Local (County and City) Health Department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769" marR="98769" marT="45725" marB="4572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711200" y="7620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cs typeface="Arial" charset="0"/>
              </a:rPr>
              <a:t>“Retail </a:t>
            </a:r>
            <a:r>
              <a:rPr lang="en-US" altLang="en-US" sz="3200" dirty="0" smtClean="0">
                <a:cs typeface="Arial" charset="0"/>
              </a:rPr>
              <a:t>Program Standards</a:t>
            </a:r>
            <a:r>
              <a:rPr lang="en-US" altLang="en-US" sz="3200" dirty="0">
                <a:cs typeface="Arial" charset="0"/>
              </a:rPr>
              <a:t>” Cooperative Agreements </a:t>
            </a:r>
          </a:p>
        </p:txBody>
      </p:sp>
      <p:grpSp>
        <p:nvGrpSpPr>
          <p:cNvPr id="82" name="Group 97"/>
          <p:cNvGrpSpPr>
            <a:grpSpLocks/>
          </p:cNvGrpSpPr>
          <p:nvPr/>
        </p:nvGrpSpPr>
        <p:grpSpPr bwMode="auto">
          <a:xfrm>
            <a:off x="1091509" y="1565204"/>
            <a:ext cx="6940550" cy="3656012"/>
            <a:chOff x="728" y="1077"/>
            <a:chExt cx="4372" cy="2303"/>
          </a:xfrm>
          <a:solidFill>
            <a:srgbClr val="FFFFFF"/>
          </a:solidFill>
        </p:grpSpPr>
        <p:grpSp>
          <p:nvGrpSpPr>
            <p:cNvPr id="83" name="Group 90"/>
            <p:cNvGrpSpPr>
              <a:grpSpLocks/>
            </p:cNvGrpSpPr>
            <p:nvPr/>
          </p:nvGrpSpPr>
          <p:grpSpPr bwMode="auto">
            <a:xfrm>
              <a:off x="728" y="1077"/>
              <a:ext cx="4372" cy="2247"/>
              <a:chOff x="728" y="1077"/>
              <a:chExt cx="4372" cy="2247"/>
            </a:xfrm>
            <a:grpFill/>
          </p:grpSpPr>
          <p:sp>
            <p:nvSpPr>
              <p:cNvPr id="85" name="Freeform 2"/>
              <p:cNvSpPr>
                <a:spLocks/>
              </p:cNvSpPr>
              <p:nvPr/>
            </p:nvSpPr>
            <p:spPr bwMode="auto">
              <a:xfrm>
                <a:off x="4849" y="1189"/>
                <a:ext cx="251" cy="385"/>
              </a:xfrm>
              <a:custGeom>
                <a:avLst/>
                <a:gdLst>
                  <a:gd name="T0" fmla="*/ 81319 w 49"/>
                  <a:gd name="T1" fmla="*/ 549295 h 79"/>
                  <a:gd name="T2" fmla="*/ 81319 w 49"/>
                  <a:gd name="T3" fmla="*/ 564768 h 79"/>
                  <a:gd name="T4" fmla="*/ 97583 w 49"/>
                  <a:gd name="T5" fmla="*/ 580241 h 79"/>
                  <a:gd name="T6" fmla="*/ 105714 w 49"/>
                  <a:gd name="T7" fmla="*/ 587977 h 79"/>
                  <a:gd name="T8" fmla="*/ 113846 w 49"/>
                  <a:gd name="T9" fmla="*/ 611187 h 79"/>
                  <a:gd name="T10" fmla="*/ 121978 w 49"/>
                  <a:gd name="T11" fmla="*/ 595714 h 79"/>
                  <a:gd name="T12" fmla="*/ 130110 w 49"/>
                  <a:gd name="T13" fmla="*/ 564768 h 79"/>
                  <a:gd name="T14" fmla="*/ 146374 w 49"/>
                  <a:gd name="T15" fmla="*/ 526085 h 79"/>
                  <a:gd name="T16" fmla="*/ 146374 w 49"/>
                  <a:gd name="T17" fmla="*/ 518349 h 79"/>
                  <a:gd name="T18" fmla="*/ 162638 w 49"/>
                  <a:gd name="T19" fmla="*/ 487402 h 79"/>
                  <a:gd name="T20" fmla="*/ 170769 w 49"/>
                  <a:gd name="T21" fmla="*/ 495139 h 79"/>
                  <a:gd name="T22" fmla="*/ 178901 w 49"/>
                  <a:gd name="T23" fmla="*/ 495139 h 79"/>
                  <a:gd name="T24" fmla="*/ 178901 w 49"/>
                  <a:gd name="T25" fmla="*/ 479666 h 79"/>
                  <a:gd name="T26" fmla="*/ 211429 w 49"/>
                  <a:gd name="T27" fmla="*/ 471929 h 79"/>
                  <a:gd name="T28" fmla="*/ 211429 w 49"/>
                  <a:gd name="T29" fmla="*/ 456456 h 79"/>
                  <a:gd name="T30" fmla="*/ 227693 w 49"/>
                  <a:gd name="T31" fmla="*/ 448720 h 79"/>
                  <a:gd name="T32" fmla="*/ 235824 w 49"/>
                  <a:gd name="T33" fmla="*/ 433246 h 79"/>
                  <a:gd name="T34" fmla="*/ 252088 w 49"/>
                  <a:gd name="T35" fmla="*/ 402300 h 79"/>
                  <a:gd name="T36" fmla="*/ 252088 w 49"/>
                  <a:gd name="T37" fmla="*/ 394564 h 79"/>
                  <a:gd name="T38" fmla="*/ 276484 w 49"/>
                  <a:gd name="T39" fmla="*/ 394564 h 79"/>
                  <a:gd name="T40" fmla="*/ 284616 w 49"/>
                  <a:gd name="T41" fmla="*/ 379091 h 79"/>
                  <a:gd name="T42" fmla="*/ 300879 w 49"/>
                  <a:gd name="T43" fmla="*/ 363618 h 79"/>
                  <a:gd name="T44" fmla="*/ 325275 w 49"/>
                  <a:gd name="T45" fmla="*/ 371354 h 79"/>
                  <a:gd name="T46" fmla="*/ 349671 w 49"/>
                  <a:gd name="T47" fmla="*/ 340408 h 79"/>
                  <a:gd name="T48" fmla="*/ 374066 w 49"/>
                  <a:gd name="T49" fmla="*/ 317198 h 79"/>
                  <a:gd name="T50" fmla="*/ 390330 w 49"/>
                  <a:gd name="T51" fmla="*/ 309462 h 79"/>
                  <a:gd name="T52" fmla="*/ 398462 w 49"/>
                  <a:gd name="T53" fmla="*/ 293989 h 79"/>
                  <a:gd name="T54" fmla="*/ 390330 w 49"/>
                  <a:gd name="T55" fmla="*/ 286252 h 79"/>
                  <a:gd name="T56" fmla="*/ 382198 w 49"/>
                  <a:gd name="T57" fmla="*/ 278516 h 79"/>
                  <a:gd name="T58" fmla="*/ 390330 w 49"/>
                  <a:gd name="T59" fmla="*/ 270779 h 79"/>
                  <a:gd name="T60" fmla="*/ 382198 w 49"/>
                  <a:gd name="T61" fmla="*/ 247569 h 79"/>
                  <a:gd name="T62" fmla="*/ 365934 w 49"/>
                  <a:gd name="T63" fmla="*/ 239833 h 79"/>
                  <a:gd name="T64" fmla="*/ 349671 w 49"/>
                  <a:gd name="T65" fmla="*/ 247569 h 79"/>
                  <a:gd name="T66" fmla="*/ 333407 w 49"/>
                  <a:gd name="T67" fmla="*/ 216623 h 79"/>
                  <a:gd name="T68" fmla="*/ 333407 w 49"/>
                  <a:gd name="T69" fmla="*/ 201150 h 79"/>
                  <a:gd name="T70" fmla="*/ 325275 w 49"/>
                  <a:gd name="T71" fmla="*/ 201150 h 79"/>
                  <a:gd name="T72" fmla="*/ 309011 w 49"/>
                  <a:gd name="T73" fmla="*/ 201150 h 79"/>
                  <a:gd name="T74" fmla="*/ 292748 w 49"/>
                  <a:gd name="T75" fmla="*/ 193414 h 79"/>
                  <a:gd name="T76" fmla="*/ 284616 w 49"/>
                  <a:gd name="T77" fmla="*/ 170204 h 79"/>
                  <a:gd name="T78" fmla="*/ 195165 w 49"/>
                  <a:gd name="T79" fmla="*/ 0 h 79"/>
                  <a:gd name="T80" fmla="*/ 178901 w 49"/>
                  <a:gd name="T81" fmla="*/ 0 h 79"/>
                  <a:gd name="T82" fmla="*/ 170769 w 49"/>
                  <a:gd name="T83" fmla="*/ 15473 h 79"/>
                  <a:gd name="T84" fmla="*/ 146374 w 49"/>
                  <a:gd name="T85" fmla="*/ 15473 h 79"/>
                  <a:gd name="T86" fmla="*/ 121978 w 49"/>
                  <a:gd name="T87" fmla="*/ 38683 h 79"/>
                  <a:gd name="T88" fmla="*/ 113846 w 49"/>
                  <a:gd name="T89" fmla="*/ 15473 h 79"/>
                  <a:gd name="T90" fmla="*/ 105714 w 49"/>
                  <a:gd name="T91" fmla="*/ 7737 h 79"/>
                  <a:gd name="T92" fmla="*/ 48791 w 49"/>
                  <a:gd name="T93" fmla="*/ 123785 h 79"/>
                  <a:gd name="T94" fmla="*/ 56923 w 49"/>
                  <a:gd name="T95" fmla="*/ 146994 h 79"/>
                  <a:gd name="T96" fmla="*/ 56923 w 49"/>
                  <a:gd name="T97" fmla="*/ 170204 h 79"/>
                  <a:gd name="T98" fmla="*/ 40659 w 49"/>
                  <a:gd name="T99" fmla="*/ 185677 h 79"/>
                  <a:gd name="T100" fmla="*/ 48791 w 49"/>
                  <a:gd name="T101" fmla="*/ 247569 h 79"/>
                  <a:gd name="T102" fmla="*/ 32528 w 49"/>
                  <a:gd name="T103" fmla="*/ 278516 h 79"/>
                  <a:gd name="T104" fmla="*/ 32528 w 49"/>
                  <a:gd name="T105" fmla="*/ 301725 h 79"/>
                  <a:gd name="T106" fmla="*/ 24396 w 49"/>
                  <a:gd name="T107" fmla="*/ 309462 h 79"/>
                  <a:gd name="T108" fmla="*/ 24396 w 49"/>
                  <a:gd name="T109" fmla="*/ 324935 h 79"/>
                  <a:gd name="T110" fmla="*/ 8132 w 49"/>
                  <a:gd name="T111" fmla="*/ 317198 h 79"/>
                  <a:gd name="T112" fmla="*/ 0 w 49"/>
                  <a:gd name="T113" fmla="*/ 324935 h 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"/>
                  <a:gd name="T172" fmla="*/ 0 h 79"/>
                  <a:gd name="T173" fmla="*/ 49 w 49"/>
                  <a:gd name="T174" fmla="*/ 79 h 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" h="79">
                    <a:moveTo>
                      <a:pt x="0" y="42"/>
                    </a:moveTo>
                    <a:lnTo>
                      <a:pt x="10" y="71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6" y="73"/>
                    </a:lnTo>
                    <a:lnTo>
                      <a:pt x="17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7" y="65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8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3" y="52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5" y="49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2" y="45"/>
                    </a:lnTo>
                    <a:lnTo>
                      <a:pt x="43" y="44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8" y="34"/>
                    </a:lnTo>
                    <a:lnTo>
                      <a:pt x="47" y="32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1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6" name="Freeform 3"/>
              <p:cNvSpPr>
                <a:spLocks/>
              </p:cNvSpPr>
              <p:nvPr/>
            </p:nvSpPr>
            <p:spPr bwMode="auto">
              <a:xfrm>
                <a:off x="1661" y="1077"/>
                <a:ext cx="460" cy="322"/>
              </a:xfrm>
              <a:custGeom>
                <a:avLst/>
                <a:gdLst>
                  <a:gd name="T0" fmla="*/ 8114 w 90"/>
                  <a:gd name="T1" fmla="*/ 309803 h 66"/>
                  <a:gd name="T2" fmla="*/ 0 w 90"/>
                  <a:gd name="T3" fmla="*/ 309803 h 66"/>
                  <a:gd name="T4" fmla="*/ 8114 w 90"/>
                  <a:gd name="T5" fmla="*/ 286568 h 66"/>
                  <a:gd name="T6" fmla="*/ 8114 w 90"/>
                  <a:gd name="T7" fmla="*/ 271078 h 66"/>
                  <a:gd name="T8" fmla="*/ 8114 w 90"/>
                  <a:gd name="T9" fmla="*/ 271078 h 66"/>
                  <a:gd name="T10" fmla="*/ 16228 w 90"/>
                  <a:gd name="T11" fmla="*/ 278823 h 66"/>
                  <a:gd name="T12" fmla="*/ 8114 w 90"/>
                  <a:gd name="T13" fmla="*/ 286568 h 66"/>
                  <a:gd name="T14" fmla="*/ 24342 w 90"/>
                  <a:gd name="T15" fmla="*/ 278823 h 66"/>
                  <a:gd name="T16" fmla="*/ 24342 w 90"/>
                  <a:gd name="T17" fmla="*/ 271078 h 66"/>
                  <a:gd name="T18" fmla="*/ 24342 w 90"/>
                  <a:gd name="T19" fmla="*/ 255588 h 66"/>
                  <a:gd name="T20" fmla="*/ 16228 w 90"/>
                  <a:gd name="T21" fmla="*/ 232352 h 66"/>
                  <a:gd name="T22" fmla="*/ 24342 w 90"/>
                  <a:gd name="T23" fmla="*/ 232352 h 66"/>
                  <a:gd name="T24" fmla="*/ 40569 w 90"/>
                  <a:gd name="T25" fmla="*/ 224607 h 66"/>
                  <a:gd name="T26" fmla="*/ 32456 w 90"/>
                  <a:gd name="T27" fmla="*/ 216862 h 66"/>
                  <a:gd name="T28" fmla="*/ 24342 w 90"/>
                  <a:gd name="T29" fmla="*/ 224607 h 66"/>
                  <a:gd name="T30" fmla="*/ 24342 w 90"/>
                  <a:gd name="T31" fmla="*/ 193627 h 66"/>
                  <a:gd name="T32" fmla="*/ 24342 w 90"/>
                  <a:gd name="T33" fmla="*/ 170392 h 66"/>
                  <a:gd name="T34" fmla="*/ 24342 w 90"/>
                  <a:gd name="T35" fmla="*/ 131666 h 66"/>
                  <a:gd name="T36" fmla="*/ 16228 w 90"/>
                  <a:gd name="T37" fmla="*/ 85196 h 66"/>
                  <a:gd name="T38" fmla="*/ 16228 w 90"/>
                  <a:gd name="T39" fmla="*/ 46470 h 66"/>
                  <a:gd name="T40" fmla="*/ 89253 w 90"/>
                  <a:gd name="T41" fmla="*/ 69706 h 66"/>
                  <a:gd name="T42" fmla="*/ 154164 w 90"/>
                  <a:gd name="T43" fmla="*/ 100686 h 66"/>
                  <a:gd name="T44" fmla="*/ 186619 w 90"/>
                  <a:gd name="T45" fmla="*/ 108431 h 66"/>
                  <a:gd name="T46" fmla="*/ 194733 w 90"/>
                  <a:gd name="T47" fmla="*/ 116176 h 66"/>
                  <a:gd name="T48" fmla="*/ 194733 w 90"/>
                  <a:gd name="T49" fmla="*/ 154902 h 66"/>
                  <a:gd name="T50" fmla="*/ 178506 w 90"/>
                  <a:gd name="T51" fmla="*/ 178137 h 66"/>
                  <a:gd name="T52" fmla="*/ 178506 w 90"/>
                  <a:gd name="T53" fmla="*/ 193627 h 66"/>
                  <a:gd name="T54" fmla="*/ 178506 w 90"/>
                  <a:gd name="T55" fmla="*/ 209117 h 66"/>
                  <a:gd name="T56" fmla="*/ 186619 w 90"/>
                  <a:gd name="T57" fmla="*/ 216862 h 66"/>
                  <a:gd name="T58" fmla="*/ 202847 w 90"/>
                  <a:gd name="T59" fmla="*/ 185882 h 66"/>
                  <a:gd name="T60" fmla="*/ 219075 w 90"/>
                  <a:gd name="T61" fmla="*/ 162647 h 66"/>
                  <a:gd name="T62" fmla="*/ 235303 w 90"/>
                  <a:gd name="T63" fmla="*/ 139411 h 66"/>
                  <a:gd name="T64" fmla="*/ 210961 w 90"/>
                  <a:gd name="T65" fmla="*/ 77451 h 66"/>
                  <a:gd name="T66" fmla="*/ 219075 w 90"/>
                  <a:gd name="T67" fmla="*/ 69706 h 66"/>
                  <a:gd name="T68" fmla="*/ 235303 w 90"/>
                  <a:gd name="T69" fmla="*/ 54216 h 66"/>
                  <a:gd name="T70" fmla="*/ 219075 w 90"/>
                  <a:gd name="T71" fmla="*/ 38725 h 66"/>
                  <a:gd name="T72" fmla="*/ 219075 w 90"/>
                  <a:gd name="T73" fmla="*/ 0 h 66"/>
                  <a:gd name="T74" fmla="*/ 503061 w 90"/>
                  <a:gd name="T75" fmla="*/ 69706 h 66"/>
                  <a:gd name="T76" fmla="*/ 730250 w 90"/>
                  <a:gd name="T77" fmla="*/ 123921 h 66"/>
                  <a:gd name="T78" fmla="*/ 649111 w 90"/>
                  <a:gd name="T79" fmla="*/ 456959 h 66"/>
                  <a:gd name="T80" fmla="*/ 649111 w 90"/>
                  <a:gd name="T81" fmla="*/ 464704 h 66"/>
                  <a:gd name="T82" fmla="*/ 649111 w 90"/>
                  <a:gd name="T83" fmla="*/ 472450 h 66"/>
                  <a:gd name="T84" fmla="*/ 657225 w 90"/>
                  <a:gd name="T85" fmla="*/ 487940 h 66"/>
                  <a:gd name="T86" fmla="*/ 649111 w 90"/>
                  <a:gd name="T87" fmla="*/ 495685 h 66"/>
                  <a:gd name="T88" fmla="*/ 649111 w 90"/>
                  <a:gd name="T89" fmla="*/ 511175 h 66"/>
                  <a:gd name="T90" fmla="*/ 446264 w 90"/>
                  <a:gd name="T91" fmla="*/ 472450 h 66"/>
                  <a:gd name="T92" fmla="*/ 421922 w 90"/>
                  <a:gd name="T93" fmla="*/ 472450 h 66"/>
                  <a:gd name="T94" fmla="*/ 405694 w 90"/>
                  <a:gd name="T95" fmla="*/ 464704 h 66"/>
                  <a:gd name="T96" fmla="*/ 381353 w 90"/>
                  <a:gd name="T97" fmla="*/ 472450 h 66"/>
                  <a:gd name="T98" fmla="*/ 357011 w 90"/>
                  <a:gd name="T99" fmla="*/ 464704 h 66"/>
                  <a:gd name="T100" fmla="*/ 332669 w 90"/>
                  <a:gd name="T101" fmla="*/ 472450 h 66"/>
                  <a:gd name="T102" fmla="*/ 300214 w 90"/>
                  <a:gd name="T103" fmla="*/ 464704 h 66"/>
                  <a:gd name="T104" fmla="*/ 243417 w 90"/>
                  <a:gd name="T105" fmla="*/ 464704 h 66"/>
                  <a:gd name="T106" fmla="*/ 194733 w 90"/>
                  <a:gd name="T107" fmla="*/ 449214 h 66"/>
                  <a:gd name="T108" fmla="*/ 154164 w 90"/>
                  <a:gd name="T109" fmla="*/ 449214 h 66"/>
                  <a:gd name="T110" fmla="*/ 97367 w 90"/>
                  <a:gd name="T111" fmla="*/ 433724 h 66"/>
                  <a:gd name="T112" fmla="*/ 89253 w 90"/>
                  <a:gd name="T113" fmla="*/ 387254 h 66"/>
                  <a:gd name="T114" fmla="*/ 89253 w 90"/>
                  <a:gd name="T115" fmla="*/ 364019 h 66"/>
                  <a:gd name="T116" fmla="*/ 56797 w 90"/>
                  <a:gd name="T117" fmla="*/ 340783 h 66"/>
                  <a:gd name="T118" fmla="*/ 48683 w 90"/>
                  <a:gd name="T119" fmla="*/ 333038 h 66"/>
                  <a:gd name="T120" fmla="*/ 24342 w 90"/>
                  <a:gd name="T121" fmla="*/ 325293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6"/>
                  <a:gd name="T185" fmla="*/ 90 w 90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6">
                    <a:moveTo>
                      <a:pt x="3" y="42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11" y="9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6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61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4" y="58"/>
                    </a:lnTo>
                    <a:lnTo>
                      <a:pt x="22" y="57"/>
                    </a:lnTo>
                    <a:lnTo>
                      <a:pt x="19" y="58"/>
                    </a:lnTo>
                    <a:lnTo>
                      <a:pt x="15" y="57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3" y="42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" name="Freeform 4"/>
              <p:cNvSpPr>
                <a:spLocks/>
              </p:cNvSpPr>
              <p:nvPr/>
            </p:nvSpPr>
            <p:spPr bwMode="auto">
              <a:xfrm>
                <a:off x="1989" y="1155"/>
                <a:ext cx="415" cy="634"/>
              </a:xfrm>
              <a:custGeom>
                <a:avLst/>
                <a:gdLst>
                  <a:gd name="T0" fmla="*/ 56934 w 81"/>
                  <a:gd name="T1" fmla="*/ 665822 h 130"/>
                  <a:gd name="T2" fmla="*/ 65068 w 81"/>
                  <a:gd name="T3" fmla="*/ 634853 h 130"/>
                  <a:gd name="T4" fmla="*/ 73201 w 81"/>
                  <a:gd name="T5" fmla="*/ 627111 h 130"/>
                  <a:gd name="T6" fmla="*/ 73201 w 81"/>
                  <a:gd name="T7" fmla="*/ 611627 h 130"/>
                  <a:gd name="T8" fmla="*/ 48801 w 81"/>
                  <a:gd name="T9" fmla="*/ 596143 h 130"/>
                  <a:gd name="T10" fmla="*/ 81335 w 81"/>
                  <a:gd name="T11" fmla="*/ 541948 h 130"/>
                  <a:gd name="T12" fmla="*/ 105735 w 81"/>
                  <a:gd name="T13" fmla="*/ 526464 h 130"/>
                  <a:gd name="T14" fmla="*/ 113869 w 81"/>
                  <a:gd name="T15" fmla="*/ 510980 h 130"/>
                  <a:gd name="T16" fmla="*/ 162670 w 81"/>
                  <a:gd name="T17" fmla="*/ 418074 h 130"/>
                  <a:gd name="T18" fmla="*/ 138269 w 81"/>
                  <a:gd name="T19" fmla="*/ 410332 h 130"/>
                  <a:gd name="T20" fmla="*/ 130136 w 81"/>
                  <a:gd name="T21" fmla="*/ 387106 h 130"/>
                  <a:gd name="T22" fmla="*/ 130136 w 81"/>
                  <a:gd name="T23" fmla="*/ 363879 h 130"/>
                  <a:gd name="T24" fmla="*/ 130136 w 81"/>
                  <a:gd name="T25" fmla="*/ 348395 h 130"/>
                  <a:gd name="T26" fmla="*/ 130136 w 81"/>
                  <a:gd name="T27" fmla="*/ 332911 h 130"/>
                  <a:gd name="T28" fmla="*/ 211471 w 81"/>
                  <a:gd name="T29" fmla="*/ 0 h 130"/>
                  <a:gd name="T30" fmla="*/ 276538 w 81"/>
                  <a:gd name="T31" fmla="*/ 147100 h 130"/>
                  <a:gd name="T32" fmla="*/ 292805 w 81"/>
                  <a:gd name="T33" fmla="*/ 201295 h 130"/>
                  <a:gd name="T34" fmla="*/ 284672 w 81"/>
                  <a:gd name="T35" fmla="*/ 224521 h 130"/>
                  <a:gd name="T36" fmla="*/ 300939 w 81"/>
                  <a:gd name="T37" fmla="*/ 240006 h 130"/>
                  <a:gd name="T38" fmla="*/ 341606 w 81"/>
                  <a:gd name="T39" fmla="*/ 301942 h 130"/>
                  <a:gd name="T40" fmla="*/ 349740 w 81"/>
                  <a:gd name="T41" fmla="*/ 332911 h 130"/>
                  <a:gd name="T42" fmla="*/ 366007 w 81"/>
                  <a:gd name="T43" fmla="*/ 348395 h 130"/>
                  <a:gd name="T44" fmla="*/ 398541 w 81"/>
                  <a:gd name="T45" fmla="*/ 356137 h 130"/>
                  <a:gd name="T46" fmla="*/ 374140 w 81"/>
                  <a:gd name="T47" fmla="*/ 402590 h 130"/>
                  <a:gd name="T48" fmla="*/ 366007 w 81"/>
                  <a:gd name="T49" fmla="*/ 433558 h 130"/>
                  <a:gd name="T50" fmla="*/ 366007 w 81"/>
                  <a:gd name="T51" fmla="*/ 441300 h 130"/>
                  <a:gd name="T52" fmla="*/ 349740 w 81"/>
                  <a:gd name="T53" fmla="*/ 464527 h 130"/>
                  <a:gd name="T54" fmla="*/ 349740 w 81"/>
                  <a:gd name="T55" fmla="*/ 480011 h 130"/>
                  <a:gd name="T56" fmla="*/ 374140 w 81"/>
                  <a:gd name="T57" fmla="*/ 503238 h 130"/>
                  <a:gd name="T58" fmla="*/ 406674 w 81"/>
                  <a:gd name="T59" fmla="*/ 472269 h 130"/>
                  <a:gd name="T60" fmla="*/ 414808 w 81"/>
                  <a:gd name="T61" fmla="*/ 487753 h 130"/>
                  <a:gd name="T62" fmla="*/ 422941 w 81"/>
                  <a:gd name="T63" fmla="*/ 495495 h 130"/>
                  <a:gd name="T64" fmla="*/ 422941 w 81"/>
                  <a:gd name="T65" fmla="*/ 534206 h 130"/>
                  <a:gd name="T66" fmla="*/ 439208 w 81"/>
                  <a:gd name="T67" fmla="*/ 572917 h 130"/>
                  <a:gd name="T68" fmla="*/ 431074 w 81"/>
                  <a:gd name="T69" fmla="*/ 588401 h 130"/>
                  <a:gd name="T70" fmla="*/ 455475 w 81"/>
                  <a:gd name="T71" fmla="*/ 603885 h 130"/>
                  <a:gd name="T72" fmla="*/ 463608 w 81"/>
                  <a:gd name="T73" fmla="*/ 627111 h 130"/>
                  <a:gd name="T74" fmla="*/ 463608 w 81"/>
                  <a:gd name="T75" fmla="*/ 650338 h 130"/>
                  <a:gd name="T76" fmla="*/ 479875 w 81"/>
                  <a:gd name="T77" fmla="*/ 673564 h 130"/>
                  <a:gd name="T78" fmla="*/ 496142 w 81"/>
                  <a:gd name="T79" fmla="*/ 650338 h 130"/>
                  <a:gd name="T80" fmla="*/ 528676 w 81"/>
                  <a:gd name="T81" fmla="*/ 665822 h 130"/>
                  <a:gd name="T82" fmla="*/ 544943 w 81"/>
                  <a:gd name="T83" fmla="*/ 650338 h 130"/>
                  <a:gd name="T84" fmla="*/ 577477 w 81"/>
                  <a:gd name="T85" fmla="*/ 658080 h 130"/>
                  <a:gd name="T86" fmla="*/ 593744 w 81"/>
                  <a:gd name="T87" fmla="*/ 665822 h 130"/>
                  <a:gd name="T88" fmla="*/ 618145 w 81"/>
                  <a:gd name="T89" fmla="*/ 650338 h 130"/>
                  <a:gd name="T90" fmla="*/ 642545 w 81"/>
                  <a:gd name="T91" fmla="*/ 658080 h 130"/>
                  <a:gd name="T92" fmla="*/ 658812 w 81"/>
                  <a:gd name="T93" fmla="*/ 681306 h 130"/>
                  <a:gd name="T94" fmla="*/ 601878 w 81"/>
                  <a:gd name="T95" fmla="*/ 1006475 h 130"/>
                  <a:gd name="T96" fmla="*/ 0 w 81"/>
                  <a:gd name="T97" fmla="*/ 898085 h 1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30"/>
                  <a:gd name="T149" fmla="*/ 81 w 81"/>
                  <a:gd name="T150" fmla="*/ 130 h 1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30">
                    <a:moveTo>
                      <a:pt x="0" y="116"/>
                    </a:moveTo>
                    <a:lnTo>
                      <a:pt x="7" y="86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1"/>
                    </a:lnTo>
                    <a:lnTo>
                      <a:pt x="10" y="80"/>
                    </a:lnTo>
                    <a:lnTo>
                      <a:pt x="9" y="79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7" y="75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4" y="66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19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40" y="34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5" y="53"/>
                    </a:lnTo>
                    <a:lnTo>
                      <a:pt x="45" y="56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3" y="76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8" y="86"/>
                    </a:lnTo>
                    <a:lnTo>
                      <a:pt x="59" y="87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71" y="85"/>
                    </a:lnTo>
                    <a:lnTo>
                      <a:pt x="72" y="86"/>
                    </a:lnTo>
                    <a:lnTo>
                      <a:pt x="73" y="86"/>
                    </a:lnTo>
                    <a:lnTo>
                      <a:pt x="76" y="86"/>
                    </a:lnTo>
                    <a:lnTo>
                      <a:pt x="76" y="84"/>
                    </a:lnTo>
                    <a:lnTo>
                      <a:pt x="77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81" y="88"/>
                    </a:lnTo>
                    <a:lnTo>
                      <a:pt x="75" y="130"/>
                    </a:lnTo>
                    <a:lnTo>
                      <a:pt x="74" y="130"/>
                    </a:lnTo>
                    <a:lnTo>
                      <a:pt x="37" y="124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2164" y="1170"/>
                <a:ext cx="706" cy="424"/>
              </a:xfrm>
              <a:custGeom>
                <a:avLst/>
                <a:gdLst>
                  <a:gd name="T0" fmla="*/ 389835 w 138"/>
                  <a:gd name="T1" fmla="*/ 595732 h 87"/>
                  <a:gd name="T2" fmla="*/ 365470 w 138"/>
                  <a:gd name="T3" fmla="*/ 649890 h 87"/>
                  <a:gd name="T4" fmla="*/ 349227 w 138"/>
                  <a:gd name="T5" fmla="*/ 618943 h 87"/>
                  <a:gd name="T6" fmla="*/ 341105 w 138"/>
                  <a:gd name="T7" fmla="*/ 642153 h 87"/>
                  <a:gd name="T8" fmla="*/ 308619 w 138"/>
                  <a:gd name="T9" fmla="*/ 642153 h 87"/>
                  <a:gd name="T10" fmla="*/ 268011 w 138"/>
                  <a:gd name="T11" fmla="*/ 634416 h 87"/>
                  <a:gd name="T12" fmla="*/ 259890 w 138"/>
                  <a:gd name="T13" fmla="*/ 634416 h 87"/>
                  <a:gd name="T14" fmla="*/ 235525 w 138"/>
                  <a:gd name="T15" fmla="*/ 634416 h 87"/>
                  <a:gd name="T16" fmla="*/ 211160 w 138"/>
                  <a:gd name="T17" fmla="*/ 634416 h 87"/>
                  <a:gd name="T18" fmla="*/ 194917 w 138"/>
                  <a:gd name="T19" fmla="*/ 642153 h 87"/>
                  <a:gd name="T20" fmla="*/ 186796 w 138"/>
                  <a:gd name="T21" fmla="*/ 618943 h 87"/>
                  <a:gd name="T22" fmla="*/ 186796 w 138"/>
                  <a:gd name="T23" fmla="*/ 595732 h 87"/>
                  <a:gd name="T24" fmla="*/ 162431 w 138"/>
                  <a:gd name="T25" fmla="*/ 580259 h 87"/>
                  <a:gd name="T26" fmla="*/ 162431 w 138"/>
                  <a:gd name="T27" fmla="*/ 557048 h 87"/>
                  <a:gd name="T28" fmla="*/ 146188 w 138"/>
                  <a:gd name="T29" fmla="*/ 533838 h 87"/>
                  <a:gd name="T30" fmla="*/ 146188 w 138"/>
                  <a:gd name="T31" fmla="*/ 487417 h 87"/>
                  <a:gd name="T32" fmla="*/ 138066 w 138"/>
                  <a:gd name="T33" fmla="*/ 464207 h 87"/>
                  <a:gd name="T34" fmla="*/ 129945 w 138"/>
                  <a:gd name="T35" fmla="*/ 456470 h 87"/>
                  <a:gd name="T36" fmla="*/ 121823 w 138"/>
                  <a:gd name="T37" fmla="*/ 456470 h 87"/>
                  <a:gd name="T38" fmla="*/ 89337 w 138"/>
                  <a:gd name="T39" fmla="*/ 479680 h 87"/>
                  <a:gd name="T40" fmla="*/ 73094 w 138"/>
                  <a:gd name="T41" fmla="*/ 448733 h 87"/>
                  <a:gd name="T42" fmla="*/ 73094 w 138"/>
                  <a:gd name="T43" fmla="*/ 433260 h 87"/>
                  <a:gd name="T44" fmla="*/ 89337 w 138"/>
                  <a:gd name="T45" fmla="*/ 410049 h 87"/>
                  <a:gd name="T46" fmla="*/ 89337 w 138"/>
                  <a:gd name="T47" fmla="*/ 386839 h 87"/>
                  <a:gd name="T48" fmla="*/ 97459 w 138"/>
                  <a:gd name="T49" fmla="*/ 371366 h 87"/>
                  <a:gd name="T50" fmla="*/ 113702 w 138"/>
                  <a:gd name="T51" fmla="*/ 324945 h 87"/>
                  <a:gd name="T52" fmla="*/ 89337 w 138"/>
                  <a:gd name="T53" fmla="*/ 309471 h 87"/>
                  <a:gd name="T54" fmla="*/ 64972 w 138"/>
                  <a:gd name="T55" fmla="*/ 293998 h 87"/>
                  <a:gd name="T56" fmla="*/ 48729 w 138"/>
                  <a:gd name="T57" fmla="*/ 239840 h 87"/>
                  <a:gd name="T58" fmla="*/ 16243 w 138"/>
                  <a:gd name="T59" fmla="*/ 208893 h 87"/>
                  <a:gd name="T60" fmla="*/ 16243 w 138"/>
                  <a:gd name="T61" fmla="*/ 193420 h 87"/>
                  <a:gd name="T62" fmla="*/ 16243 w 138"/>
                  <a:gd name="T63" fmla="*/ 154736 h 87"/>
                  <a:gd name="T64" fmla="*/ 24365 w 138"/>
                  <a:gd name="T65" fmla="*/ 0 h 87"/>
                  <a:gd name="T66" fmla="*/ 397956 w 138"/>
                  <a:gd name="T67" fmla="*/ 61894 h 87"/>
                  <a:gd name="T68" fmla="*/ 1120775 w 138"/>
                  <a:gd name="T69" fmla="*/ 146999 h 87"/>
                  <a:gd name="T70" fmla="*/ 1072046 w 138"/>
                  <a:gd name="T71" fmla="*/ 673100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8"/>
                  <a:gd name="T109" fmla="*/ 0 h 87"/>
                  <a:gd name="T110" fmla="*/ 138 w 138"/>
                  <a:gd name="T111" fmla="*/ 87 h 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8" h="87">
                    <a:moveTo>
                      <a:pt x="132" y="87"/>
                    </a:moveTo>
                    <a:lnTo>
                      <a:pt x="48" y="77"/>
                    </a:lnTo>
                    <a:lnTo>
                      <a:pt x="47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0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2"/>
                    </a:lnTo>
                    <a:lnTo>
                      <a:pt x="33" y="82"/>
                    </a:lnTo>
                    <a:lnTo>
                      <a:pt x="33" y="81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6" y="82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9" y="73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18" y="69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9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5" y="43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49" y="8"/>
                    </a:lnTo>
                    <a:lnTo>
                      <a:pt x="84" y="13"/>
                    </a:lnTo>
                    <a:lnTo>
                      <a:pt x="138" y="19"/>
                    </a:lnTo>
                    <a:lnTo>
                      <a:pt x="133" y="70"/>
                    </a:lnTo>
                    <a:lnTo>
                      <a:pt x="132" y="87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  *</a:t>
                </a:r>
              </a:p>
            </p:txBody>
          </p:sp>
          <p:sp>
            <p:nvSpPr>
              <p:cNvPr id="89" name="Freeform 6"/>
              <p:cNvSpPr>
                <a:spLocks/>
              </p:cNvSpPr>
              <p:nvPr/>
            </p:nvSpPr>
            <p:spPr bwMode="auto">
              <a:xfrm>
                <a:off x="2844" y="1262"/>
                <a:ext cx="456" cy="269"/>
              </a:xfrm>
              <a:custGeom>
                <a:avLst/>
                <a:gdLst>
                  <a:gd name="T0" fmla="*/ 0 w 89"/>
                  <a:gd name="T1" fmla="*/ 395981 h 55"/>
                  <a:gd name="T2" fmla="*/ 40669 w 89"/>
                  <a:gd name="T3" fmla="*/ 0 h 55"/>
                  <a:gd name="T4" fmla="*/ 357883 w 89"/>
                  <a:gd name="T5" fmla="*/ 23293 h 55"/>
                  <a:gd name="T6" fmla="*/ 666964 w 89"/>
                  <a:gd name="T7" fmla="*/ 31057 h 55"/>
                  <a:gd name="T8" fmla="*/ 666964 w 89"/>
                  <a:gd name="T9" fmla="*/ 38822 h 55"/>
                  <a:gd name="T10" fmla="*/ 675098 w 89"/>
                  <a:gd name="T11" fmla="*/ 69879 h 55"/>
                  <a:gd name="T12" fmla="*/ 675098 w 89"/>
                  <a:gd name="T13" fmla="*/ 77643 h 55"/>
                  <a:gd name="T14" fmla="*/ 666964 w 89"/>
                  <a:gd name="T15" fmla="*/ 100936 h 55"/>
                  <a:gd name="T16" fmla="*/ 666964 w 89"/>
                  <a:gd name="T17" fmla="*/ 139758 h 55"/>
                  <a:gd name="T18" fmla="*/ 683231 w 89"/>
                  <a:gd name="T19" fmla="*/ 178580 h 55"/>
                  <a:gd name="T20" fmla="*/ 691365 w 89"/>
                  <a:gd name="T21" fmla="*/ 194108 h 55"/>
                  <a:gd name="T22" fmla="*/ 699499 w 89"/>
                  <a:gd name="T23" fmla="*/ 232930 h 55"/>
                  <a:gd name="T24" fmla="*/ 699499 w 89"/>
                  <a:gd name="T25" fmla="*/ 295044 h 55"/>
                  <a:gd name="T26" fmla="*/ 707633 w 89"/>
                  <a:gd name="T27" fmla="*/ 310573 h 55"/>
                  <a:gd name="T28" fmla="*/ 707633 w 89"/>
                  <a:gd name="T29" fmla="*/ 333866 h 55"/>
                  <a:gd name="T30" fmla="*/ 707633 w 89"/>
                  <a:gd name="T31" fmla="*/ 341630 h 55"/>
                  <a:gd name="T32" fmla="*/ 723900 w 89"/>
                  <a:gd name="T33" fmla="*/ 395981 h 55"/>
                  <a:gd name="T34" fmla="*/ 723900 w 89"/>
                  <a:gd name="T35" fmla="*/ 411509 h 55"/>
                  <a:gd name="T36" fmla="*/ 723900 w 89"/>
                  <a:gd name="T37" fmla="*/ 427038 h 55"/>
                  <a:gd name="T38" fmla="*/ 0 w 89"/>
                  <a:gd name="T39" fmla="*/ 395981 h 55"/>
                  <a:gd name="T40" fmla="*/ 0 w 89"/>
                  <a:gd name="T41" fmla="*/ 395981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55"/>
                  <a:gd name="T65" fmla="*/ 89 w 8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" name="Freeform 7"/>
              <p:cNvSpPr>
                <a:spLocks/>
              </p:cNvSpPr>
              <p:nvPr/>
            </p:nvSpPr>
            <p:spPr bwMode="auto">
              <a:xfrm>
                <a:off x="2824" y="1511"/>
                <a:ext cx="483" cy="312"/>
              </a:xfrm>
              <a:custGeom>
                <a:avLst/>
                <a:gdLst>
                  <a:gd name="T0" fmla="*/ 0 w 94"/>
                  <a:gd name="T1" fmla="*/ 394692 h 64"/>
                  <a:gd name="T2" fmla="*/ 24471 w 94"/>
                  <a:gd name="T3" fmla="*/ 131564 h 64"/>
                  <a:gd name="T4" fmla="*/ 32628 w 94"/>
                  <a:gd name="T5" fmla="*/ 0 h 64"/>
                  <a:gd name="T6" fmla="*/ 758606 w 94"/>
                  <a:gd name="T7" fmla="*/ 30956 h 64"/>
                  <a:gd name="T8" fmla="*/ 758606 w 94"/>
                  <a:gd name="T9" fmla="*/ 46434 h 64"/>
                  <a:gd name="T10" fmla="*/ 750449 w 94"/>
                  <a:gd name="T11" fmla="*/ 54173 h 64"/>
                  <a:gd name="T12" fmla="*/ 734135 w 94"/>
                  <a:gd name="T13" fmla="*/ 77391 h 64"/>
                  <a:gd name="T14" fmla="*/ 734135 w 94"/>
                  <a:gd name="T15" fmla="*/ 85130 h 64"/>
                  <a:gd name="T16" fmla="*/ 766763 w 94"/>
                  <a:gd name="T17" fmla="*/ 116086 h 64"/>
                  <a:gd name="T18" fmla="*/ 766763 w 94"/>
                  <a:gd name="T19" fmla="*/ 355997 h 64"/>
                  <a:gd name="T20" fmla="*/ 766763 w 94"/>
                  <a:gd name="T21" fmla="*/ 355997 h 64"/>
                  <a:gd name="T22" fmla="*/ 750449 w 94"/>
                  <a:gd name="T23" fmla="*/ 355997 h 64"/>
                  <a:gd name="T24" fmla="*/ 758606 w 94"/>
                  <a:gd name="T25" fmla="*/ 363736 h 64"/>
                  <a:gd name="T26" fmla="*/ 766763 w 94"/>
                  <a:gd name="T27" fmla="*/ 371475 h 64"/>
                  <a:gd name="T28" fmla="*/ 758606 w 94"/>
                  <a:gd name="T29" fmla="*/ 386953 h 64"/>
                  <a:gd name="T30" fmla="*/ 766763 w 94"/>
                  <a:gd name="T31" fmla="*/ 394692 h 64"/>
                  <a:gd name="T32" fmla="*/ 766763 w 94"/>
                  <a:gd name="T33" fmla="*/ 417909 h 64"/>
                  <a:gd name="T34" fmla="*/ 758606 w 94"/>
                  <a:gd name="T35" fmla="*/ 417909 h 64"/>
                  <a:gd name="T36" fmla="*/ 766763 w 94"/>
                  <a:gd name="T37" fmla="*/ 433387 h 64"/>
                  <a:gd name="T38" fmla="*/ 750449 w 94"/>
                  <a:gd name="T39" fmla="*/ 456605 h 64"/>
                  <a:gd name="T40" fmla="*/ 766763 w 94"/>
                  <a:gd name="T41" fmla="*/ 479822 h 64"/>
                  <a:gd name="T42" fmla="*/ 766763 w 94"/>
                  <a:gd name="T43" fmla="*/ 495300 h 64"/>
                  <a:gd name="T44" fmla="*/ 766763 w 94"/>
                  <a:gd name="T45" fmla="*/ 495300 h 64"/>
                  <a:gd name="T46" fmla="*/ 742292 w 94"/>
                  <a:gd name="T47" fmla="*/ 479822 h 64"/>
                  <a:gd name="T48" fmla="*/ 701507 w 94"/>
                  <a:gd name="T49" fmla="*/ 456605 h 64"/>
                  <a:gd name="T50" fmla="*/ 685192 w 94"/>
                  <a:gd name="T51" fmla="*/ 448866 h 64"/>
                  <a:gd name="T52" fmla="*/ 668878 w 94"/>
                  <a:gd name="T53" fmla="*/ 448866 h 64"/>
                  <a:gd name="T54" fmla="*/ 652564 w 94"/>
                  <a:gd name="T55" fmla="*/ 464344 h 64"/>
                  <a:gd name="T56" fmla="*/ 644407 w 94"/>
                  <a:gd name="T57" fmla="*/ 464344 h 64"/>
                  <a:gd name="T58" fmla="*/ 628093 w 94"/>
                  <a:gd name="T59" fmla="*/ 464344 h 64"/>
                  <a:gd name="T60" fmla="*/ 619936 w 94"/>
                  <a:gd name="T61" fmla="*/ 441126 h 64"/>
                  <a:gd name="T62" fmla="*/ 611779 w 94"/>
                  <a:gd name="T63" fmla="*/ 433387 h 64"/>
                  <a:gd name="T64" fmla="*/ 595465 w 94"/>
                  <a:gd name="T65" fmla="*/ 441126 h 64"/>
                  <a:gd name="T66" fmla="*/ 579151 w 94"/>
                  <a:gd name="T67" fmla="*/ 441126 h 64"/>
                  <a:gd name="T68" fmla="*/ 562837 w 94"/>
                  <a:gd name="T69" fmla="*/ 417909 h 64"/>
                  <a:gd name="T70" fmla="*/ 0 w 94"/>
                  <a:gd name="T71" fmla="*/ 394692 h 64"/>
                  <a:gd name="T72" fmla="*/ 0 w 94"/>
                  <a:gd name="T73" fmla="*/ 394692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4"/>
                  <a:gd name="T112" fmla="*/ 0 h 64"/>
                  <a:gd name="T113" fmla="*/ 94 w 94"/>
                  <a:gd name="T114" fmla="*/ 64 h 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4" h="64">
                    <a:moveTo>
                      <a:pt x="0" y="51"/>
                    </a:moveTo>
                    <a:lnTo>
                      <a:pt x="3" y="17"/>
                    </a:lnTo>
                    <a:lnTo>
                      <a:pt x="4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8"/>
                    </a:lnTo>
                    <a:lnTo>
                      <a:pt x="93" y="50"/>
                    </a:lnTo>
                    <a:lnTo>
                      <a:pt x="94" y="51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1" y="62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75" y="56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69" y="5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1" name="Freeform 8"/>
              <p:cNvSpPr>
                <a:spLocks/>
              </p:cNvSpPr>
              <p:nvPr/>
            </p:nvSpPr>
            <p:spPr bwMode="auto">
              <a:xfrm>
                <a:off x="2921" y="2018"/>
                <a:ext cx="512" cy="259"/>
              </a:xfrm>
              <a:custGeom>
                <a:avLst/>
                <a:gdLst>
                  <a:gd name="T0" fmla="*/ 24384 w 100"/>
                  <a:gd name="T1" fmla="*/ 0 h 53"/>
                  <a:gd name="T2" fmla="*/ 723392 w 100"/>
                  <a:gd name="T3" fmla="*/ 15516 h 53"/>
                  <a:gd name="T4" fmla="*/ 772160 w 100"/>
                  <a:gd name="T5" fmla="*/ 46547 h 53"/>
                  <a:gd name="T6" fmla="*/ 755904 w 100"/>
                  <a:gd name="T7" fmla="*/ 62062 h 53"/>
                  <a:gd name="T8" fmla="*/ 755904 w 100"/>
                  <a:gd name="T9" fmla="*/ 77578 h 53"/>
                  <a:gd name="T10" fmla="*/ 764032 w 100"/>
                  <a:gd name="T11" fmla="*/ 93094 h 53"/>
                  <a:gd name="T12" fmla="*/ 772160 w 100"/>
                  <a:gd name="T13" fmla="*/ 93094 h 53"/>
                  <a:gd name="T14" fmla="*/ 780288 w 100"/>
                  <a:gd name="T15" fmla="*/ 116367 h 53"/>
                  <a:gd name="T16" fmla="*/ 788416 w 100"/>
                  <a:gd name="T17" fmla="*/ 124125 h 53"/>
                  <a:gd name="T18" fmla="*/ 804672 w 100"/>
                  <a:gd name="T19" fmla="*/ 124125 h 53"/>
                  <a:gd name="T20" fmla="*/ 804672 w 100"/>
                  <a:gd name="T21" fmla="*/ 131882 h 53"/>
                  <a:gd name="T22" fmla="*/ 812800 w 100"/>
                  <a:gd name="T23" fmla="*/ 411163 h 53"/>
                  <a:gd name="T24" fmla="*/ 0 w 100"/>
                  <a:gd name="T25" fmla="*/ 395647 h 53"/>
                  <a:gd name="T26" fmla="*/ 24384 w 100"/>
                  <a:gd name="T27" fmla="*/ 0 h 53"/>
                  <a:gd name="T28" fmla="*/ 24384 w 10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53"/>
                  <a:gd name="T47" fmla="*/ 100 w 10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53">
                    <a:moveTo>
                      <a:pt x="3" y="0"/>
                    </a:moveTo>
                    <a:lnTo>
                      <a:pt x="89" y="2"/>
                    </a:lnTo>
                    <a:lnTo>
                      <a:pt x="95" y="6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6" y="15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100" y="53"/>
                    </a:lnTo>
                    <a:lnTo>
                      <a:pt x="0" y="5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3296" y="1726"/>
                <a:ext cx="420" cy="263"/>
              </a:xfrm>
              <a:custGeom>
                <a:avLst/>
                <a:gdLst>
                  <a:gd name="T0" fmla="*/ 536652 w 82"/>
                  <a:gd name="T1" fmla="*/ 0 h 54"/>
                  <a:gd name="T2" fmla="*/ 552915 w 82"/>
                  <a:gd name="T3" fmla="*/ 30927 h 54"/>
                  <a:gd name="T4" fmla="*/ 544784 w 82"/>
                  <a:gd name="T5" fmla="*/ 46390 h 54"/>
                  <a:gd name="T6" fmla="*/ 561046 w 82"/>
                  <a:gd name="T7" fmla="*/ 100512 h 54"/>
                  <a:gd name="T8" fmla="*/ 601701 w 82"/>
                  <a:gd name="T9" fmla="*/ 123708 h 54"/>
                  <a:gd name="T10" fmla="*/ 609832 w 82"/>
                  <a:gd name="T11" fmla="*/ 139171 h 54"/>
                  <a:gd name="T12" fmla="*/ 634226 w 82"/>
                  <a:gd name="T13" fmla="*/ 162366 h 54"/>
                  <a:gd name="T14" fmla="*/ 666750 w 82"/>
                  <a:gd name="T15" fmla="*/ 201025 h 54"/>
                  <a:gd name="T16" fmla="*/ 650488 w 82"/>
                  <a:gd name="T17" fmla="*/ 224220 h 54"/>
                  <a:gd name="T18" fmla="*/ 650488 w 82"/>
                  <a:gd name="T19" fmla="*/ 239683 h 54"/>
                  <a:gd name="T20" fmla="*/ 609832 w 82"/>
                  <a:gd name="T21" fmla="*/ 262879 h 54"/>
                  <a:gd name="T22" fmla="*/ 585439 w 82"/>
                  <a:gd name="T23" fmla="*/ 270610 h 54"/>
                  <a:gd name="T24" fmla="*/ 569177 w 82"/>
                  <a:gd name="T25" fmla="*/ 293805 h 54"/>
                  <a:gd name="T26" fmla="*/ 585439 w 82"/>
                  <a:gd name="T27" fmla="*/ 317001 h 54"/>
                  <a:gd name="T28" fmla="*/ 585439 w 82"/>
                  <a:gd name="T29" fmla="*/ 340196 h 54"/>
                  <a:gd name="T30" fmla="*/ 552915 w 82"/>
                  <a:gd name="T31" fmla="*/ 386586 h 54"/>
                  <a:gd name="T32" fmla="*/ 544784 w 82"/>
                  <a:gd name="T33" fmla="*/ 409781 h 54"/>
                  <a:gd name="T34" fmla="*/ 512259 w 82"/>
                  <a:gd name="T35" fmla="*/ 386586 h 54"/>
                  <a:gd name="T36" fmla="*/ 89442 w 82"/>
                  <a:gd name="T37" fmla="*/ 394318 h 54"/>
                  <a:gd name="T38" fmla="*/ 89442 w 82"/>
                  <a:gd name="T39" fmla="*/ 371123 h 54"/>
                  <a:gd name="T40" fmla="*/ 73180 w 82"/>
                  <a:gd name="T41" fmla="*/ 347928 h 54"/>
                  <a:gd name="T42" fmla="*/ 81311 w 82"/>
                  <a:gd name="T43" fmla="*/ 324732 h 54"/>
                  <a:gd name="T44" fmla="*/ 65049 w 82"/>
                  <a:gd name="T45" fmla="*/ 301537 h 54"/>
                  <a:gd name="T46" fmla="*/ 65049 w 82"/>
                  <a:gd name="T47" fmla="*/ 278342 h 54"/>
                  <a:gd name="T48" fmla="*/ 48787 w 82"/>
                  <a:gd name="T49" fmla="*/ 255147 h 54"/>
                  <a:gd name="T50" fmla="*/ 40655 w 82"/>
                  <a:gd name="T51" fmla="*/ 239683 h 54"/>
                  <a:gd name="T52" fmla="*/ 24393 w 82"/>
                  <a:gd name="T53" fmla="*/ 201025 h 54"/>
                  <a:gd name="T54" fmla="*/ 32524 w 82"/>
                  <a:gd name="T55" fmla="*/ 177830 h 54"/>
                  <a:gd name="T56" fmla="*/ 16262 w 82"/>
                  <a:gd name="T57" fmla="*/ 154634 h 54"/>
                  <a:gd name="T58" fmla="*/ 16262 w 82"/>
                  <a:gd name="T59" fmla="*/ 139171 h 54"/>
                  <a:gd name="T60" fmla="*/ 16262 w 82"/>
                  <a:gd name="T61" fmla="*/ 92781 h 54"/>
                  <a:gd name="T62" fmla="*/ 16262 w 82"/>
                  <a:gd name="T63" fmla="*/ 77317 h 54"/>
                  <a:gd name="T64" fmla="*/ 8131 w 82"/>
                  <a:gd name="T65" fmla="*/ 46390 h 54"/>
                  <a:gd name="T66" fmla="*/ 8131 w 82"/>
                  <a:gd name="T67" fmla="*/ 23195 h 54"/>
                  <a:gd name="T68" fmla="*/ 16262 w 82"/>
                  <a:gd name="T69" fmla="*/ 15463 h 54"/>
                  <a:gd name="T70" fmla="*/ 16262 w 82"/>
                  <a:gd name="T71" fmla="*/ 1546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54"/>
                  <a:gd name="T110" fmla="*/ 82 w 82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>
                <a:off x="3526" y="1438"/>
                <a:ext cx="364" cy="371"/>
              </a:xfrm>
              <a:custGeom>
                <a:avLst/>
                <a:gdLst>
                  <a:gd name="T0" fmla="*/ 236023 w 71"/>
                  <a:gd name="T1" fmla="*/ 581213 h 76"/>
                  <a:gd name="T2" fmla="*/ 195330 w 71"/>
                  <a:gd name="T3" fmla="*/ 557965 h 76"/>
                  <a:gd name="T4" fmla="*/ 179052 w 71"/>
                  <a:gd name="T5" fmla="*/ 503718 h 76"/>
                  <a:gd name="T6" fmla="*/ 187191 w 71"/>
                  <a:gd name="T7" fmla="*/ 488219 h 76"/>
                  <a:gd name="T8" fmla="*/ 170913 w 71"/>
                  <a:gd name="T9" fmla="*/ 457221 h 76"/>
                  <a:gd name="T10" fmla="*/ 170913 w 71"/>
                  <a:gd name="T11" fmla="*/ 418474 h 76"/>
                  <a:gd name="T12" fmla="*/ 138358 w 71"/>
                  <a:gd name="T13" fmla="*/ 387476 h 76"/>
                  <a:gd name="T14" fmla="*/ 97665 w 71"/>
                  <a:gd name="T15" fmla="*/ 348728 h 76"/>
                  <a:gd name="T16" fmla="*/ 65110 w 71"/>
                  <a:gd name="T17" fmla="*/ 333229 h 76"/>
                  <a:gd name="T18" fmla="*/ 56971 w 71"/>
                  <a:gd name="T19" fmla="*/ 325480 h 76"/>
                  <a:gd name="T20" fmla="*/ 24416 w 71"/>
                  <a:gd name="T21" fmla="*/ 317730 h 76"/>
                  <a:gd name="T22" fmla="*/ 8139 w 71"/>
                  <a:gd name="T23" fmla="*/ 302231 h 76"/>
                  <a:gd name="T24" fmla="*/ 16277 w 71"/>
                  <a:gd name="T25" fmla="*/ 240235 h 76"/>
                  <a:gd name="T26" fmla="*/ 24416 w 71"/>
                  <a:gd name="T27" fmla="*/ 216986 h 76"/>
                  <a:gd name="T28" fmla="*/ 0 w 71"/>
                  <a:gd name="T29" fmla="*/ 193738 h 76"/>
                  <a:gd name="T30" fmla="*/ 8139 w 71"/>
                  <a:gd name="T31" fmla="*/ 170489 h 76"/>
                  <a:gd name="T32" fmla="*/ 40694 w 71"/>
                  <a:gd name="T33" fmla="*/ 131742 h 76"/>
                  <a:gd name="T34" fmla="*/ 56971 w 71"/>
                  <a:gd name="T35" fmla="*/ 123992 h 76"/>
                  <a:gd name="T36" fmla="*/ 56971 w 71"/>
                  <a:gd name="T37" fmla="*/ 46497 h 76"/>
                  <a:gd name="T38" fmla="*/ 73249 w 71"/>
                  <a:gd name="T39" fmla="*/ 38748 h 76"/>
                  <a:gd name="T40" fmla="*/ 105804 w 71"/>
                  <a:gd name="T41" fmla="*/ 38748 h 76"/>
                  <a:gd name="T42" fmla="*/ 179052 w 71"/>
                  <a:gd name="T43" fmla="*/ 7750 h 76"/>
                  <a:gd name="T44" fmla="*/ 195330 w 71"/>
                  <a:gd name="T45" fmla="*/ 7750 h 76"/>
                  <a:gd name="T46" fmla="*/ 187191 w 71"/>
                  <a:gd name="T47" fmla="*/ 23249 h 76"/>
                  <a:gd name="T48" fmla="*/ 179052 w 71"/>
                  <a:gd name="T49" fmla="*/ 46497 h 76"/>
                  <a:gd name="T50" fmla="*/ 211607 w 71"/>
                  <a:gd name="T51" fmla="*/ 38748 h 76"/>
                  <a:gd name="T52" fmla="*/ 227884 w 71"/>
                  <a:gd name="T53" fmla="*/ 46497 h 76"/>
                  <a:gd name="T54" fmla="*/ 252301 w 71"/>
                  <a:gd name="T55" fmla="*/ 61996 h 76"/>
                  <a:gd name="T56" fmla="*/ 260439 w 71"/>
                  <a:gd name="T57" fmla="*/ 77495 h 76"/>
                  <a:gd name="T58" fmla="*/ 358104 w 71"/>
                  <a:gd name="T59" fmla="*/ 100744 h 76"/>
                  <a:gd name="T60" fmla="*/ 390659 w 71"/>
                  <a:gd name="T61" fmla="*/ 116243 h 76"/>
                  <a:gd name="T62" fmla="*/ 406937 w 71"/>
                  <a:gd name="T63" fmla="*/ 116243 h 76"/>
                  <a:gd name="T64" fmla="*/ 415075 w 71"/>
                  <a:gd name="T65" fmla="*/ 116243 h 76"/>
                  <a:gd name="T66" fmla="*/ 455769 w 71"/>
                  <a:gd name="T67" fmla="*/ 123992 h 76"/>
                  <a:gd name="T68" fmla="*/ 455769 w 71"/>
                  <a:gd name="T69" fmla="*/ 131742 h 76"/>
                  <a:gd name="T70" fmla="*/ 472046 w 71"/>
                  <a:gd name="T71" fmla="*/ 139491 h 76"/>
                  <a:gd name="T72" fmla="*/ 496463 w 71"/>
                  <a:gd name="T73" fmla="*/ 162740 h 76"/>
                  <a:gd name="T74" fmla="*/ 488324 w 71"/>
                  <a:gd name="T75" fmla="*/ 193738 h 76"/>
                  <a:gd name="T76" fmla="*/ 512740 w 71"/>
                  <a:gd name="T77" fmla="*/ 193738 h 76"/>
                  <a:gd name="T78" fmla="*/ 504601 w 71"/>
                  <a:gd name="T79" fmla="*/ 209237 h 76"/>
                  <a:gd name="T80" fmla="*/ 520879 w 71"/>
                  <a:gd name="T81" fmla="*/ 232485 h 76"/>
                  <a:gd name="T82" fmla="*/ 496463 w 71"/>
                  <a:gd name="T83" fmla="*/ 255734 h 76"/>
                  <a:gd name="T84" fmla="*/ 480185 w 71"/>
                  <a:gd name="T85" fmla="*/ 294482 h 76"/>
                  <a:gd name="T86" fmla="*/ 480185 w 71"/>
                  <a:gd name="T87" fmla="*/ 302231 h 76"/>
                  <a:gd name="T88" fmla="*/ 512740 w 71"/>
                  <a:gd name="T89" fmla="*/ 271233 h 76"/>
                  <a:gd name="T90" fmla="*/ 537156 w 71"/>
                  <a:gd name="T91" fmla="*/ 255734 h 76"/>
                  <a:gd name="T92" fmla="*/ 553434 w 71"/>
                  <a:gd name="T93" fmla="*/ 240235 h 76"/>
                  <a:gd name="T94" fmla="*/ 553434 w 71"/>
                  <a:gd name="T95" fmla="*/ 216986 h 76"/>
                  <a:gd name="T96" fmla="*/ 561573 w 71"/>
                  <a:gd name="T97" fmla="*/ 209237 h 76"/>
                  <a:gd name="T98" fmla="*/ 569711 w 71"/>
                  <a:gd name="T99" fmla="*/ 193738 h 76"/>
                  <a:gd name="T100" fmla="*/ 577850 w 71"/>
                  <a:gd name="T101" fmla="*/ 201487 h 76"/>
                  <a:gd name="T102" fmla="*/ 561573 w 71"/>
                  <a:gd name="T103" fmla="*/ 255734 h 76"/>
                  <a:gd name="T104" fmla="*/ 553434 w 71"/>
                  <a:gd name="T105" fmla="*/ 271233 h 76"/>
                  <a:gd name="T106" fmla="*/ 537156 w 71"/>
                  <a:gd name="T107" fmla="*/ 309981 h 76"/>
                  <a:gd name="T108" fmla="*/ 537156 w 71"/>
                  <a:gd name="T109" fmla="*/ 348728 h 76"/>
                  <a:gd name="T110" fmla="*/ 520879 w 71"/>
                  <a:gd name="T111" fmla="*/ 364227 h 76"/>
                  <a:gd name="T112" fmla="*/ 529018 w 71"/>
                  <a:gd name="T113" fmla="*/ 418474 h 76"/>
                  <a:gd name="T114" fmla="*/ 512740 w 71"/>
                  <a:gd name="T115" fmla="*/ 457221 h 76"/>
                  <a:gd name="T116" fmla="*/ 529018 w 71"/>
                  <a:gd name="T117" fmla="*/ 542466 h 76"/>
                  <a:gd name="T118" fmla="*/ 529018 w 71"/>
                  <a:gd name="T119" fmla="*/ 550215 h 76"/>
                  <a:gd name="T120" fmla="*/ 529018 w 71"/>
                  <a:gd name="T121" fmla="*/ 573464 h 76"/>
                  <a:gd name="T122" fmla="*/ 244162 w 71"/>
                  <a:gd name="T123" fmla="*/ 588963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76"/>
                  <a:gd name="T188" fmla="*/ 71 w 71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76">
                    <a:moveTo>
                      <a:pt x="30" y="76"/>
                    </a:moveTo>
                    <a:lnTo>
                      <a:pt x="29" y="75"/>
                    </a:lnTo>
                    <a:lnTo>
                      <a:pt x="28" y="73"/>
                    </a:lnTo>
                    <a:lnTo>
                      <a:pt x="24" y="72"/>
                    </a:lnTo>
                    <a:lnTo>
                      <a:pt x="23" y="67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3" y="63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7" y="50"/>
                    </a:lnTo>
                    <a:lnTo>
                      <a:pt x="13" y="48"/>
                    </a:lnTo>
                    <a:lnTo>
                      <a:pt x="12" y="45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8"/>
                    </a:lnTo>
                    <a:lnTo>
                      <a:pt x="64" y="30"/>
                    </a:lnTo>
                    <a:lnTo>
                      <a:pt x="61" y="33"/>
                    </a:lnTo>
                    <a:lnTo>
                      <a:pt x="60" y="36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1" y="38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69" y="33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9"/>
                    </a:lnTo>
                    <a:lnTo>
                      <a:pt x="63" y="65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30" y="76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*</a:t>
                </a:r>
              </a:p>
            </p:txBody>
          </p:sp>
          <p:sp>
            <p:nvSpPr>
              <p:cNvPr id="94" name="Freeform 11"/>
              <p:cNvSpPr>
                <a:spLocks/>
              </p:cNvSpPr>
              <p:nvPr/>
            </p:nvSpPr>
            <p:spPr bwMode="auto">
              <a:xfrm>
                <a:off x="4060" y="1789"/>
                <a:ext cx="291" cy="307"/>
              </a:xfrm>
              <a:custGeom>
                <a:avLst/>
                <a:gdLst>
                  <a:gd name="T0" fmla="*/ 40523 w 57"/>
                  <a:gd name="T1" fmla="*/ 425475 h 63"/>
                  <a:gd name="T2" fmla="*/ 64837 w 57"/>
                  <a:gd name="T3" fmla="*/ 433211 h 63"/>
                  <a:gd name="T4" fmla="*/ 81046 w 57"/>
                  <a:gd name="T5" fmla="*/ 425475 h 63"/>
                  <a:gd name="T6" fmla="*/ 105360 w 57"/>
                  <a:gd name="T7" fmla="*/ 456418 h 63"/>
                  <a:gd name="T8" fmla="*/ 145883 w 57"/>
                  <a:gd name="T9" fmla="*/ 464154 h 63"/>
                  <a:gd name="T10" fmla="*/ 178302 w 57"/>
                  <a:gd name="T11" fmla="*/ 471890 h 63"/>
                  <a:gd name="T12" fmla="*/ 202615 w 57"/>
                  <a:gd name="T13" fmla="*/ 471890 h 63"/>
                  <a:gd name="T14" fmla="*/ 226929 w 57"/>
                  <a:gd name="T15" fmla="*/ 471890 h 63"/>
                  <a:gd name="T16" fmla="*/ 235034 w 57"/>
                  <a:gd name="T17" fmla="*/ 456418 h 63"/>
                  <a:gd name="T18" fmla="*/ 251243 w 57"/>
                  <a:gd name="T19" fmla="*/ 456418 h 63"/>
                  <a:gd name="T20" fmla="*/ 275557 w 57"/>
                  <a:gd name="T21" fmla="*/ 479626 h 63"/>
                  <a:gd name="T22" fmla="*/ 291766 w 57"/>
                  <a:gd name="T23" fmla="*/ 487362 h 63"/>
                  <a:gd name="T24" fmla="*/ 316080 w 57"/>
                  <a:gd name="T25" fmla="*/ 471890 h 63"/>
                  <a:gd name="T26" fmla="*/ 324185 w 57"/>
                  <a:gd name="T27" fmla="*/ 448682 h 63"/>
                  <a:gd name="T28" fmla="*/ 332289 w 57"/>
                  <a:gd name="T29" fmla="*/ 402267 h 63"/>
                  <a:gd name="T30" fmla="*/ 356603 w 57"/>
                  <a:gd name="T31" fmla="*/ 417739 h 63"/>
                  <a:gd name="T32" fmla="*/ 364708 w 57"/>
                  <a:gd name="T33" fmla="*/ 394531 h 63"/>
                  <a:gd name="T34" fmla="*/ 380917 w 57"/>
                  <a:gd name="T35" fmla="*/ 363588 h 63"/>
                  <a:gd name="T36" fmla="*/ 389021 w 57"/>
                  <a:gd name="T37" fmla="*/ 348116 h 63"/>
                  <a:gd name="T38" fmla="*/ 413335 w 57"/>
                  <a:gd name="T39" fmla="*/ 340380 h 63"/>
                  <a:gd name="T40" fmla="*/ 429545 w 57"/>
                  <a:gd name="T41" fmla="*/ 317172 h 63"/>
                  <a:gd name="T42" fmla="*/ 445754 w 57"/>
                  <a:gd name="T43" fmla="*/ 301700 h 63"/>
                  <a:gd name="T44" fmla="*/ 445754 w 57"/>
                  <a:gd name="T45" fmla="*/ 278493 h 63"/>
                  <a:gd name="T46" fmla="*/ 453858 w 57"/>
                  <a:gd name="T47" fmla="*/ 263021 h 63"/>
                  <a:gd name="T48" fmla="*/ 437649 w 57"/>
                  <a:gd name="T49" fmla="*/ 201134 h 63"/>
                  <a:gd name="T50" fmla="*/ 445754 w 57"/>
                  <a:gd name="T51" fmla="*/ 177926 h 63"/>
                  <a:gd name="T52" fmla="*/ 461963 w 57"/>
                  <a:gd name="T53" fmla="*/ 170190 h 63"/>
                  <a:gd name="T54" fmla="*/ 372812 w 57"/>
                  <a:gd name="T55" fmla="*/ 23208 h 63"/>
                  <a:gd name="T56" fmla="*/ 340394 w 57"/>
                  <a:gd name="T57" fmla="*/ 46415 h 63"/>
                  <a:gd name="T58" fmla="*/ 299871 w 57"/>
                  <a:gd name="T59" fmla="*/ 77359 h 63"/>
                  <a:gd name="T60" fmla="*/ 275557 w 57"/>
                  <a:gd name="T61" fmla="*/ 77359 h 63"/>
                  <a:gd name="T62" fmla="*/ 243138 w 57"/>
                  <a:gd name="T63" fmla="*/ 100567 h 63"/>
                  <a:gd name="T64" fmla="*/ 218825 w 57"/>
                  <a:gd name="T65" fmla="*/ 92831 h 63"/>
                  <a:gd name="T66" fmla="*/ 202615 w 57"/>
                  <a:gd name="T67" fmla="*/ 92831 h 63"/>
                  <a:gd name="T68" fmla="*/ 202615 w 57"/>
                  <a:gd name="T69" fmla="*/ 85095 h 63"/>
                  <a:gd name="T70" fmla="*/ 153988 w 57"/>
                  <a:gd name="T71" fmla="*/ 69623 h 63"/>
                  <a:gd name="T72" fmla="*/ 137778 w 57"/>
                  <a:gd name="T73" fmla="*/ 77359 h 63"/>
                  <a:gd name="T74" fmla="*/ 0 w 57"/>
                  <a:gd name="T75" fmla="*/ 85095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7"/>
                  <a:gd name="T115" fmla="*/ 0 h 63"/>
                  <a:gd name="T116" fmla="*/ 57 w 57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7" h="63">
                    <a:moveTo>
                      <a:pt x="0" y="11"/>
                    </a:moveTo>
                    <a:lnTo>
                      <a:pt x="5" y="55"/>
                    </a:lnTo>
                    <a:lnTo>
                      <a:pt x="6" y="55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3" y="61"/>
                    </a:lnTo>
                    <a:lnTo>
                      <a:pt x="34" y="62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6" y="34"/>
                    </a:lnTo>
                    <a:lnTo>
                      <a:pt x="57" y="27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3" y="0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2" y="6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000000"/>
                    </a:solidFill>
                    <a:cs typeface="Arial" charset="0"/>
                  </a:rPr>
                  <a:t>  *</a:t>
                </a:r>
              </a:p>
            </p:txBody>
          </p:sp>
          <p:sp>
            <p:nvSpPr>
              <p:cNvPr id="95" name="Freeform 12"/>
              <p:cNvSpPr>
                <a:spLocks/>
              </p:cNvSpPr>
              <p:nvPr/>
            </p:nvSpPr>
            <p:spPr bwMode="auto">
              <a:xfrm>
                <a:off x="3962" y="2716"/>
                <a:ext cx="632" cy="453"/>
              </a:xfrm>
              <a:custGeom>
                <a:avLst/>
                <a:gdLst>
                  <a:gd name="T0" fmla="*/ 0 w 123"/>
                  <a:gd name="T1" fmla="*/ 61861 h 93"/>
                  <a:gd name="T2" fmla="*/ 0 w 123"/>
                  <a:gd name="T3" fmla="*/ 77327 h 93"/>
                  <a:gd name="T4" fmla="*/ 16314 w 123"/>
                  <a:gd name="T5" fmla="*/ 92792 h 93"/>
                  <a:gd name="T6" fmla="*/ 24471 w 123"/>
                  <a:gd name="T7" fmla="*/ 115990 h 93"/>
                  <a:gd name="T8" fmla="*/ 32628 w 123"/>
                  <a:gd name="T9" fmla="*/ 131455 h 93"/>
                  <a:gd name="T10" fmla="*/ 24471 w 123"/>
                  <a:gd name="T11" fmla="*/ 146921 h 93"/>
                  <a:gd name="T12" fmla="*/ 57098 w 123"/>
                  <a:gd name="T13" fmla="*/ 139188 h 93"/>
                  <a:gd name="T14" fmla="*/ 73412 w 123"/>
                  <a:gd name="T15" fmla="*/ 115990 h 93"/>
                  <a:gd name="T16" fmla="*/ 81569 w 123"/>
                  <a:gd name="T17" fmla="*/ 115990 h 93"/>
                  <a:gd name="T18" fmla="*/ 73412 w 123"/>
                  <a:gd name="T19" fmla="*/ 131455 h 93"/>
                  <a:gd name="T20" fmla="*/ 154981 w 123"/>
                  <a:gd name="T21" fmla="*/ 108257 h 93"/>
                  <a:gd name="T22" fmla="*/ 154981 w 123"/>
                  <a:gd name="T23" fmla="*/ 123723 h 93"/>
                  <a:gd name="T24" fmla="*/ 203923 w 123"/>
                  <a:gd name="T25" fmla="*/ 131455 h 93"/>
                  <a:gd name="T26" fmla="*/ 236550 w 123"/>
                  <a:gd name="T27" fmla="*/ 139188 h 93"/>
                  <a:gd name="T28" fmla="*/ 252864 w 123"/>
                  <a:gd name="T29" fmla="*/ 146921 h 93"/>
                  <a:gd name="T30" fmla="*/ 252864 w 123"/>
                  <a:gd name="T31" fmla="*/ 154653 h 93"/>
                  <a:gd name="T32" fmla="*/ 293649 w 123"/>
                  <a:gd name="T33" fmla="*/ 185584 h 93"/>
                  <a:gd name="T34" fmla="*/ 285492 w 123"/>
                  <a:gd name="T35" fmla="*/ 193317 h 93"/>
                  <a:gd name="T36" fmla="*/ 277335 w 123"/>
                  <a:gd name="T37" fmla="*/ 201049 h 93"/>
                  <a:gd name="T38" fmla="*/ 334433 w 123"/>
                  <a:gd name="T39" fmla="*/ 185584 h 93"/>
                  <a:gd name="T40" fmla="*/ 407846 w 123"/>
                  <a:gd name="T41" fmla="*/ 162386 h 93"/>
                  <a:gd name="T42" fmla="*/ 407846 w 123"/>
                  <a:gd name="T43" fmla="*/ 139188 h 93"/>
                  <a:gd name="T44" fmla="*/ 497572 w 123"/>
                  <a:gd name="T45" fmla="*/ 162386 h 93"/>
                  <a:gd name="T46" fmla="*/ 562827 w 123"/>
                  <a:gd name="T47" fmla="*/ 216515 h 93"/>
                  <a:gd name="T48" fmla="*/ 603611 w 123"/>
                  <a:gd name="T49" fmla="*/ 231980 h 93"/>
                  <a:gd name="T50" fmla="*/ 628082 w 123"/>
                  <a:gd name="T51" fmla="*/ 278376 h 93"/>
                  <a:gd name="T52" fmla="*/ 619925 w 123"/>
                  <a:gd name="T53" fmla="*/ 371168 h 93"/>
                  <a:gd name="T54" fmla="*/ 652553 w 123"/>
                  <a:gd name="T55" fmla="*/ 417564 h 93"/>
                  <a:gd name="T56" fmla="*/ 644396 w 123"/>
                  <a:gd name="T57" fmla="*/ 386633 h 93"/>
                  <a:gd name="T58" fmla="*/ 668867 w 123"/>
                  <a:gd name="T59" fmla="*/ 394366 h 93"/>
                  <a:gd name="T60" fmla="*/ 677024 w 123"/>
                  <a:gd name="T61" fmla="*/ 386633 h 93"/>
                  <a:gd name="T62" fmla="*/ 677024 w 123"/>
                  <a:gd name="T63" fmla="*/ 409831 h 93"/>
                  <a:gd name="T64" fmla="*/ 652553 w 123"/>
                  <a:gd name="T65" fmla="*/ 440762 h 93"/>
                  <a:gd name="T66" fmla="*/ 677024 w 123"/>
                  <a:gd name="T67" fmla="*/ 471693 h 93"/>
                  <a:gd name="T68" fmla="*/ 725965 w 123"/>
                  <a:gd name="T69" fmla="*/ 525821 h 93"/>
                  <a:gd name="T70" fmla="*/ 742279 w 123"/>
                  <a:gd name="T71" fmla="*/ 533554 h 93"/>
                  <a:gd name="T72" fmla="*/ 766750 w 123"/>
                  <a:gd name="T73" fmla="*/ 572217 h 93"/>
                  <a:gd name="T74" fmla="*/ 807534 w 123"/>
                  <a:gd name="T75" fmla="*/ 634079 h 93"/>
                  <a:gd name="T76" fmla="*/ 880946 w 123"/>
                  <a:gd name="T77" fmla="*/ 680475 h 93"/>
                  <a:gd name="T78" fmla="*/ 905417 w 123"/>
                  <a:gd name="T79" fmla="*/ 695940 h 93"/>
                  <a:gd name="T80" fmla="*/ 897260 w 123"/>
                  <a:gd name="T81" fmla="*/ 703673 h 93"/>
                  <a:gd name="T82" fmla="*/ 889103 w 123"/>
                  <a:gd name="T83" fmla="*/ 711405 h 93"/>
                  <a:gd name="T84" fmla="*/ 921731 w 123"/>
                  <a:gd name="T85" fmla="*/ 711405 h 93"/>
                  <a:gd name="T86" fmla="*/ 986986 w 123"/>
                  <a:gd name="T87" fmla="*/ 680475 h 93"/>
                  <a:gd name="T88" fmla="*/ 986986 w 123"/>
                  <a:gd name="T89" fmla="*/ 634079 h 93"/>
                  <a:gd name="T90" fmla="*/ 995143 w 123"/>
                  <a:gd name="T91" fmla="*/ 572217 h 93"/>
                  <a:gd name="T92" fmla="*/ 986986 w 123"/>
                  <a:gd name="T93" fmla="*/ 471693 h 93"/>
                  <a:gd name="T94" fmla="*/ 921731 w 123"/>
                  <a:gd name="T95" fmla="*/ 371168 h 93"/>
                  <a:gd name="T96" fmla="*/ 897260 w 123"/>
                  <a:gd name="T97" fmla="*/ 332505 h 93"/>
                  <a:gd name="T98" fmla="*/ 897260 w 123"/>
                  <a:gd name="T99" fmla="*/ 293841 h 93"/>
                  <a:gd name="T100" fmla="*/ 840162 w 123"/>
                  <a:gd name="T101" fmla="*/ 224247 h 93"/>
                  <a:gd name="T102" fmla="*/ 807534 w 123"/>
                  <a:gd name="T103" fmla="*/ 185584 h 93"/>
                  <a:gd name="T104" fmla="*/ 750436 w 123"/>
                  <a:gd name="T105" fmla="*/ 61861 h 93"/>
                  <a:gd name="T106" fmla="*/ 734122 w 123"/>
                  <a:gd name="T107" fmla="*/ 46396 h 93"/>
                  <a:gd name="T108" fmla="*/ 717808 w 123"/>
                  <a:gd name="T109" fmla="*/ 7733 h 93"/>
                  <a:gd name="T110" fmla="*/ 668867 w 123"/>
                  <a:gd name="T111" fmla="*/ 7733 h 93"/>
                  <a:gd name="T112" fmla="*/ 668867 w 123"/>
                  <a:gd name="T113" fmla="*/ 54129 h 93"/>
                  <a:gd name="T114" fmla="*/ 652553 w 123"/>
                  <a:gd name="T115" fmla="*/ 61861 h 93"/>
                  <a:gd name="T116" fmla="*/ 318120 w 123"/>
                  <a:gd name="T117" fmla="*/ 54129 h 93"/>
                  <a:gd name="T118" fmla="*/ 309963 w 123"/>
                  <a:gd name="T119" fmla="*/ 23198 h 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3"/>
                  <a:gd name="T181" fmla="*/ 0 h 93"/>
                  <a:gd name="T182" fmla="*/ 123 w 123"/>
                  <a:gd name="T183" fmla="*/ 93 h 9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3" h="93">
                    <a:moveTo>
                      <a:pt x="38" y="3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5" y="27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5" y="17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5" y="25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76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7" y="43"/>
                    </a:lnTo>
                    <a:lnTo>
                      <a:pt x="76" y="48"/>
                    </a:lnTo>
                    <a:lnTo>
                      <a:pt x="76" y="51"/>
                    </a:lnTo>
                    <a:lnTo>
                      <a:pt x="77" y="53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80" y="49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1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2" y="54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1" y="59"/>
                    </a:lnTo>
                    <a:lnTo>
                      <a:pt x="83" y="61"/>
                    </a:lnTo>
                    <a:lnTo>
                      <a:pt x="85" y="66"/>
                    </a:lnTo>
                    <a:lnTo>
                      <a:pt x="89" y="68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2" y="73"/>
                    </a:lnTo>
                    <a:lnTo>
                      <a:pt x="94" y="74"/>
                    </a:lnTo>
                    <a:lnTo>
                      <a:pt x="95" y="74"/>
                    </a:lnTo>
                    <a:lnTo>
                      <a:pt x="98" y="81"/>
                    </a:lnTo>
                    <a:lnTo>
                      <a:pt x="99" y="82"/>
                    </a:lnTo>
                    <a:lnTo>
                      <a:pt x="102" y="83"/>
                    </a:lnTo>
                    <a:lnTo>
                      <a:pt x="104" y="83"/>
                    </a:lnTo>
                    <a:lnTo>
                      <a:pt x="108" y="88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9" y="91"/>
                    </a:lnTo>
                    <a:lnTo>
                      <a:pt x="109" y="92"/>
                    </a:lnTo>
                    <a:lnTo>
                      <a:pt x="110" y="93"/>
                    </a:lnTo>
                    <a:lnTo>
                      <a:pt x="112" y="93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20" y="90"/>
                    </a:lnTo>
                    <a:lnTo>
                      <a:pt x="121" y="88"/>
                    </a:lnTo>
                    <a:lnTo>
                      <a:pt x="121" y="87"/>
                    </a:lnTo>
                    <a:lnTo>
                      <a:pt x="121" y="84"/>
                    </a:lnTo>
                    <a:lnTo>
                      <a:pt x="121" y="82"/>
                    </a:lnTo>
                    <a:lnTo>
                      <a:pt x="122" y="79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22" y="71"/>
                    </a:lnTo>
                    <a:lnTo>
                      <a:pt x="122" y="66"/>
                    </a:lnTo>
                    <a:lnTo>
                      <a:pt x="121" y="61"/>
                    </a:lnTo>
                    <a:lnTo>
                      <a:pt x="120" y="60"/>
                    </a:lnTo>
                    <a:lnTo>
                      <a:pt x="116" y="54"/>
                    </a:lnTo>
                    <a:lnTo>
                      <a:pt x="113" y="48"/>
                    </a:lnTo>
                    <a:lnTo>
                      <a:pt x="110" y="44"/>
                    </a:lnTo>
                    <a:lnTo>
                      <a:pt x="110" y="43"/>
                    </a:lnTo>
                    <a:lnTo>
                      <a:pt x="109" y="40"/>
                    </a:lnTo>
                    <a:lnTo>
                      <a:pt x="109" y="39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06" y="31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4"/>
                    </a:lnTo>
                    <a:lnTo>
                      <a:pt x="95" y="17"/>
                    </a:lnTo>
                    <a:lnTo>
                      <a:pt x="94" y="14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1" y="7"/>
                    </a:lnTo>
                    <a:lnTo>
                      <a:pt x="90" y="6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0" y="8"/>
                    </a:lnTo>
                    <a:lnTo>
                      <a:pt x="79" y="6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8" y="3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6" name="Freeform 13"/>
              <p:cNvSpPr>
                <a:spLocks/>
              </p:cNvSpPr>
              <p:nvPr/>
            </p:nvSpPr>
            <p:spPr bwMode="auto">
              <a:xfrm>
                <a:off x="1492" y="1596"/>
                <a:ext cx="553" cy="897"/>
              </a:xfrm>
              <a:custGeom>
                <a:avLst/>
                <a:gdLst>
                  <a:gd name="T0" fmla="*/ 495844 w 108"/>
                  <a:gd name="T1" fmla="*/ 1385293 h 184"/>
                  <a:gd name="T2" fmla="*/ 495844 w 108"/>
                  <a:gd name="T3" fmla="*/ 1369815 h 184"/>
                  <a:gd name="T4" fmla="*/ 487716 w 108"/>
                  <a:gd name="T5" fmla="*/ 1354336 h 184"/>
                  <a:gd name="T6" fmla="*/ 463330 w 108"/>
                  <a:gd name="T7" fmla="*/ 1261468 h 184"/>
                  <a:gd name="T8" fmla="*/ 406430 w 108"/>
                  <a:gd name="T9" fmla="*/ 1207294 h 184"/>
                  <a:gd name="T10" fmla="*/ 390172 w 108"/>
                  <a:gd name="T11" fmla="*/ 1184077 h 184"/>
                  <a:gd name="T12" fmla="*/ 373915 w 108"/>
                  <a:gd name="T13" fmla="*/ 1160860 h 184"/>
                  <a:gd name="T14" fmla="*/ 317015 w 108"/>
                  <a:gd name="T15" fmla="*/ 1137643 h 184"/>
                  <a:gd name="T16" fmla="*/ 268244 w 108"/>
                  <a:gd name="T17" fmla="*/ 1091208 h 184"/>
                  <a:gd name="T18" fmla="*/ 178829 w 108"/>
                  <a:gd name="T19" fmla="*/ 1052513 h 184"/>
                  <a:gd name="T20" fmla="*/ 178829 w 108"/>
                  <a:gd name="T21" fmla="*/ 1021557 h 184"/>
                  <a:gd name="T22" fmla="*/ 186958 w 108"/>
                  <a:gd name="T23" fmla="*/ 982861 h 184"/>
                  <a:gd name="T24" fmla="*/ 170700 w 108"/>
                  <a:gd name="T25" fmla="*/ 944166 h 184"/>
                  <a:gd name="T26" fmla="*/ 178829 w 108"/>
                  <a:gd name="T27" fmla="*/ 928688 h 184"/>
                  <a:gd name="T28" fmla="*/ 130058 w 108"/>
                  <a:gd name="T29" fmla="*/ 843558 h 184"/>
                  <a:gd name="T30" fmla="*/ 97543 w 108"/>
                  <a:gd name="T31" fmla="*/ 789385 h 184"/>
                  <a:gd name="T32" fmla="*/ 113800 w 108"/>
                  <a:gd name="T33" fmla="*/ 742950 h 184"/>
                  <a:gd name="T34" fmla="*/ 113800 w 108"/>
                  <a:gd name="T35" fmla="*/ 704255 h 184"/>
                  <a:gd name="T36" fmla="*/ 73157 w 108"/>
                  <a:gd name="T37" fmla="*/ 665560 h 184"/>
                  <a:gd name="T38" fmla="*/ 73157 w 108"/>
                  <a:gd name="T39" fmla="*/ 603647 h 184"/>
                  <a:gd name="T40" fmla="*/ 89415 w 108"/>
                  <a:gd name="T41" fmla="*/ 580430 h 184"/>
                  <a:gd name="T42" fmla="*/ 97543 w 108"/>
                  <a:gd name="T43" fmla="*/ 611386 h 184"/>
                  <a:gd name="T44" fmla="*/ 121929 w 108"/>
                  <a:gd name="T45" fmla="*/ 603647 h 184"/>
                  <a:gd name="T46" fmla="*/ 113800 w 108"/>
                  <a:gd name="T47" fmla="*/ 549474 h 184"/>
                  <a:gd name="T48" fmla="*/ 97543 w 108"/>
                  <a:gd name="T49" fmla="*/ 564952 h 184"/>
                  <a:gd name="T50" fmla="*/ 56900 w 108"/>
                  <a:gd name="T51" fmla="*/ 541735 h 184"/>
                  <a:gd name="T52" fmla="*/ 48772 w 108"/>
                  <a:gd name="T53" fmla="*/ 472083 h 184"/>
                  <a:gd name="T54" fmla="*/ 8129 w 108"/>
                  <a:gd name="T55" fmla="*/ 394692 h 184"/>
                  <a:gd name="T56" fmla="*/ 8129 w 108"/>
                  <a:gd name="T57" fmla="*/ 355997 h 184"/>
                  <a:gd name="T58" fmla="*/ 32514 w 108"/>
                  <a:gd name="T59" fmla="*/ 309563 h 184"/>
                  <a:gd name="T60" fmla="*/ 16257 w 108"/>
                  <a:gd name="T61" fmla="*/ 247650 h 184"/>
                  <a:gd name="T62" fmla="*/ 0 w 108"/>
                  <a:gd name="T63" fmla="*/ 216694 h 184"/>
                  <a:gd name="T64" fmla="*/ 0 w 108"/>
                  <a:gd name="T65" fmla="*/ 185738 h 184"/>
                  <a:gd name="T66" fmla="*/ 48772 w 108"/>
                  <a:gd name="T67" fmla="*/ 116086 h 184"/>
                  <a:gd name="T68" fmla="*/ 73157 w 108"/>
                  <a:gd name="T69" fmla="*/ 77391 h 184"/>
                  <a:gd name="T70" fmla="*/ 73157 w 108"/>
                  <a:gd name="T71" fmla="*/ 7739 h 184"/>
                  <a:gd name="T72" fmla="*/ 390172 w 108"/>
                  <a:gd name="T73" fmla="*/ 495300 h 184"/>
                  <a:gd name="T74" fmla="*/ 845374 w 108"/>
                  <a:gd name="T75" fmla="*/ 1153121 h 184"/>
                  <a:gd name="T76" fmla="*/ 853502 w 108"/>
                  <a:gd name="T77" fmla="*/ 1184077 h 184"/>
                  <a:gd name="T78" fmla="*/ 861631 w 108"/>
                  <a:gd name="T79" fmla="*/ 1215033 h 184"/>
                  <a:gd name="T80" fmla="*/ 869759 w 108"/>
                  <a:gd name="T81" fmla="*/ 1238250 h 184"/>
                  <a:gd name="T82" fmla="*/ 837245 w 108"/>
                  <a:gd name="T83" fmla="*/ 1253729 h 184"/>
                  <a:gd name="T84" fmla="*/ 796602 w 108"/>
                  <a:gd name="T85" fmla="*/ 1331119 h 184"/>
                  <a:gd name="T86" fmla="*/ 788474 w 108"/>
                  <a:gd name="T87" fmla="*/ 1346597 h 184"/>
                  <a:gd name="T88" fmla="*/ 780345 w 108"/>
                  <a:gd name="T89" fmla="*/ 1377554 h 184"/>
                  <a:gd name="T90" fmla="*/ 796602 w 108"/>
                  <a:gd name="T91" fmla="*/ 1400771 h 184"/>
                  <a:gd name="T92" fmla="*/ 780345 w 108"/>
                  <a:gd name="T93" fmla="*/ 1423988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8"/>
                  <a:gd name="T142" fmla="*/ 0 h 184"/>
                  <a:gd name="T143" fmla="*/ 108 w 108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8" h="184">
                    <a:moveTo>
                      <a:pt x="94" y="183"/>
                    </a:moveTo>
                    <a:lnTo>
                      <a:pt x="61" y="180"/>
                    </a:lnTo>
                    <a:lnTo>
                      <a:pt x="61" y="179"/>
                    </a:lnTo>
                    <a:lnTo>
                      <a:pt x="60" y="178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74"/>
                    </a:lnTo>
                    <a:lnTo>
                      <a:pt x="60" y="169"/>
                    </a:lnTo>
                    <a:lnTo>
                      <a:pt x="57" y="163"/>
                    </a:lnTo>
                    <a:lnTo>
                      <a:pt x="55" y="161"/>
                    </a:lnTo>
                    <a:lnTo>
                      <a:pt x="54" y="159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7" y="155"/>
                    </a:lnTo>
                    <a:lnTo>
                      <a:pt x="48" y="153"/>
                    </a:lnTo>
                    <a:lnTo>
                      <a:pt x="48" y="152"/>
                    </a:lnTo>
                    <a:lnTo>
                      <a:pt x="48" y="151"/>
                    </a:lnTo>
                    <a:lnTo>
                      <a:pt x="46" y="150"/>
                    </a:lnTo>
                    <a:lnTo>
                      <a:pt x="43" y="149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7" y="143"/>
                    </a:lnTo>
                    <a:lnTo>
                      <a:pt x="35" y="141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2" y="132"/>
                    </a:lnTo>
                    <a:lnTo>
                      <a:pt x="22" y="129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2" y="124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22" y="120"/>
                    </a:lnTo>
                    <a:lnTo>
                      <a:pt x="20" y="118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2" y="102"/>
                    </a:lnTo>
                    <a:lnTo>
                      <a:pt x="12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9" y="86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4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4" y="75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5" y="69"/>
                    </a:lnTo>
                    <a:lnTo>
                      <a:pt x="6" y="68"/>
                    </a:lnTo>
                    <a:lnTo>
                      <a:pt x="6" y="61"/>
                    </a:lnTo>
                    <a:lnTo>
                      <a:pt x="4" y="59"/>
                    </a:lnTo>
                    <a:lnTo>
                      <a:pt x="3" y="56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61" y="13"/>
                    </a:lnTo>
                    <a:lnTo>
                      <a:pt x="48" y="64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4" y="150"/>
                    </a:lnTo>
                    <a:lnTo>
                      <a:pt x="105" y="152"/>
                    </a:lnTo>
                    <a:lnTo>
                      <a:pt x="105" y="153"/>
                    </a:lnTo>
                    <a:lnTo>
                      <a:pt x="105" y="155"/>
                    </a:lnTo>
                    <a:lnTo>
                      <a:pt x="106" y="157"/>
                    </a:lnTo>
                    <a:lnTo>
                      <a:pt x="107" y="158"/>
                    </a:lnTo>
                    <a:lnTo>
                      <a:pt x="108" y="160"/>
                    </a:lnTo>
                    <a:lnTo>
                      <a:pt x="107" y="160"/>
                    </a:lnTo>
                    <a:lnTo>
                      <a:pt x="105" y="161"/>
                    </a:lnTo>
                    <a:lnTo>
                      <a:pt x="103" y="162"/>
                    </a:lnTo>
                    <a:lnTo>
                      <a:pt x="102" y="164"/>
                    </a:lnTo>
                    <a:lnTo>
                      <a:pt x="100" y="169"/>
                    </a:lnTo>
                    <a:lnTo>
                      <a:pt x="98" y="172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7" y="174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8"/>
                    </a:lnTo>
                    <a:lnTo>
                      <a:pt x="98" y="180"/>
                    </a:lnTo>
                    <a:lnTo>
                      <a:pt x="99" y="181"/>
                    </a:lnTo>
                    <a:lnTo>
                      <a:pt x="98" y="181"/>
                    </a:lnTo>
                    <a:lnTo>
                      <a:pt x="98" y="183"/>
                    </a:lnTo>
                    <a:lnTo>
                      <a:pt x="97" y="184"/>
                    </a:lnTo>
                    <a:lnTo>
                      <a:pt x="96" y="184"/>
                    </a:lnTo>
                    <a:lnTo>
                      <a:pt x="94" y="183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cs typeface="Arial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*</a:t>
                </a:r>
              </a:p>
            </p:txBody>
          </p:sp>
          <p:sp>
            <p:nvSpPr>
              <p:cNvPr id="97" name="Freeform 14"/>
              <p:cNvSpPr>
                <a:spLocks/>
              </p:cNvSpPr>
              <p:nvPr/>
            </p:nvSpPr>
            <p:spPr bwMode="auto">
              <a:xfrm>
                <a:off x="2357" y="1545"/>
                <a:ext cx="483" cy="381"/>
              </a:xfrm>
              <a:custGeom>
                <a:avLst/>
                <a:gdLst>
                  <a:gd name="T0" fmla="*/ 717820 w 94"/>
                  <a:gd name="T1" fmla="*/ 604837 h 78"/>
                  <a:gd name="T2" fmla="*/ 742291 w 94"/>
                  <a:gd name="T3" fmla="*/ 341190 h 78"/>
                  <a:gd name="T4" fmla="*/ 766762 w 94"/>
                  <a:gd name="T5" fmla="*/ 77543 h 78"/>
                  <a:gd name="T6" fmla="*/ 81570 w 94"/>
                  <a:gd name="T7" fmla="*/ 0 h 78"/>
                  <a:gd name="T8" fmla="*/ 73413 w 94"/>
                  <a:gd name="T9" fmla="*/ 62035 h 78"/>
                  <a:gd name="T10" fmla="*/ 24471 w 94"/>
                  <a:gd name="T11" fmla="*/ 387716 h 78"/>
                  <a:gd name="T12" fmla="*/ 16314 w 94"/>
                  <a:gd name="T13" fmla="*/ 387716 h 78"/>
                  <a:gd name="T14" fmla="*/ 0 w 94"/>
                  <a:gd name="T15" fmla="*/ 519540 h 78"/>
                  <a:gd name="T16" fmla="*/ 203926 w 94"/>
                  <a:gd name="T17" fmla="*/ 550557 h 78"/>
                  <a:gd name="T18" fmla="*/ 717820 w 94"/>
                  <a:gd name="T19" fmla="*/ 604837 h 78"/>
                  <a:gd name="T20" fmla="*/ 717820 w 94"/>
                  <a:gd name="T21" fmla="*/ 604837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4"/>
                  <a:gd name="T34" fmla="*/ 0 h 78"/>
                  <a:gd name="T35" fmla="*/ 94 w 94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4" h="78">
                    <a:moveTo>
                      <a:pt x="88" y="78"/>
                    </a:moveTo>
                    <a:lnTo>
                      <a:pt x="91" y="44"/>
                    </a:lnTo>
                    <a:lnTo>
                      <a:pt x="94" y="10"/>
                    </a:lnTo>
                    <a:lnTo>
                      <a:pt x="10" y="0"/>
                    </a:lnTo>
                    <a:lnTo>
                      <a:pt x="9" y="8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67"/>
                    </a:lnTo>
                    <a:lnTo>
                      <a:pt x="25" y="71"/>
                    </a:lnTo>
                    <a:lnTo>
                      <a:pt x="88" y="78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8" name="Freeform 15"/>
              <p:cNvSpPr>
                <a:spLocks/>
              </p:cNvSpPr>
              <p:nvPr/>
            </p:nvSpPr>
            <p:spPr bwMode="auto">
              <a:xfrm>
                <a:off x="2435" y="1892"/>
                <a:ext cx="507" cy="375"/>
              </a:xfrm>
              <a:custGeom>
                <a:avLst/>
                <a:gdLst>
                  <a:gd name="T0" fmla="*/ 0 w 99"/>
                  <a:gd name="T1" fmla="*/ 518000 h 77"/>
                  <a:gd name="T2" fmla="*/ 81299 w 99"/>
                  <a:gd name="T3" fmla="*/ 0 h 77"/>
                  <a:gd name="T4" fmla="*/ 593484 w 99"/>
                  <a:gd name="T5" fmla="*/ 54119 h 77"/>
                  <a:gd name="T6" fmla="*/ 804862 w 99"/>
                  <a:gd name="T7" fmla="*/ 69582 h 77"/>
                  <a:gd name="T8" fmla="*/ 796732 w 99"/>
                  <a:gd name="T9" fmla="*/ 201015 h 77"/>
                  <a:gd name="T10" fmla="*/ 772342 w 99"/>
                  <a:gd name="T11" fmla="*/ 595313 h 77"/>
                  <a:gd name="T12" fmla="*/ 666653 w 99"/>
                  <a:gd name="T13" fmla="*/ 587582 h 77"/>
                  <a:gd name="T14" fmla="*/ 0 w 99"/>
                  <a:gd name="T15" fmla="*/ 518000 h 77"/>
                  <a:gd name="T16" fmla="*/ 0 w 99"/>
                  <a:gd name="T17" fmla="*/ 51800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77"/>
                  <a:gd name="T29" fmla="*/ 99 w 99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77">
                    <a:moveTo>
                      <a:pt x="0" y="67"/>
                    </a:moveTo>
                    <a:lnTo>
                      <a:pt x="10" y="0"/>
                    </a:lnTo>
                    <a:lnTo>
                      <a:pt x="73" y="7"/>
                    </a:lnTo>
                    <a:lnTo>
                      <a:pt x="99" y="9"/>
                    </a:lnTo>
                    <a:lnTo>
                      <a:pt x="98" y="26"/>
                    </a:lnTo>
                    <a:lnTo>
                      <a:pt x="95" y="77"/>
                    </a:lnTo>
                    <a:lnTo>
                      <a:pt x="82" y="76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*</a:t>
                </a:r>
              </a:p>
            </p:txBody>
          </p:sp>
          <p:sp>
            <p:nvSpPr>
              <p:cNvPr id="99" name="Freeform 16"/>
              <p:cNvSpPr>
                <a:spLocks/>
              </p:cNvSpPr>
              <p:nvPr/>
            </p:nvSpPr>
            <p:spPr bwMode="auto">
              <a:xfrm>
                <a:off x="2368" y="2218"/>
                <a:ext cx="486" cy="478"/>
              </a:xfrm>
              <a:custGeom>
                <a:avLst/>
                <a:gdLst>
                  <a:gd name="T0" fmla="*/ 105577 w 95"/>
                  <a:gd name="T1" fmla="*/ 0 h 98"/>
                  <a:gd name="T2" fmla="*/ 0 w 95"/>
                  <a:gd name="T3" fmla="*/ 743339 h 98"/>
                  <a:gd name="T4" fmla="*/ 0 w 95"/>
                  <a:gd name="T5" fmla="*/ 743339 h 98"/>
                  <a:gd name="T6" fmla="*/ 97456 w 95"/>
                  <a:gd name="T7" fmla="*/ 758825 h 98"/>
                  <a:gd name="T8" fmla="*/ 105577 w 95"/>
                  <a:gd name="T9" fmla="*/ 696880 h 98"/>
                  <a:gd name="T10" fmla="*/ 300489 w 95"/>
                  <a:gd name="T11" fmla="*/ 720109 h 98"/>
                  <a:gd name="T12" fmla="*/ 300489 w 95"/>
                  <a:gd name="T13" fmla="*/ 720109 h 98"/>
                  <a:gd name="T14" fmla="*/ 292367 w 95"/>
                  <a:gd name="T15" fmla="*/ 712366 h 98"/>
                  <a:gd name="T16" fmla="*/ 300489 w 95"/>
                  <a:gd name="T17" fmla="*/ 704623 h 98"/>
                  <a:gd name="T18" fmla="*/ 292367 w 95"/>
                  <a:gd name="T19" fmla="*/ 696880 h 98"/>
                  <a:gd name="T20" fmla="*/ 292367 w 95"/>
                  <a:gd name="T21" fmla="*/ 696880 h 98"/>
                  <a:gd name="T22" fmla="*/ 292367 w 95"/>
                  <a:gd name="T23" fmla="*/ 696880 h 98"/>
                  <a:gd name="T24" fmla="*/ 706554 w 95"/>
                  <a:gd name="T25" fmla="*/ 727853 h 98"/>
                  <a:gd name="T26" fmla="*/ 755282 w 95"/>
                  <a:gd name="T27" fmla="*/ 139376 h 98"/>
                  <a:gd name="T28" fmla="*/ 763404 w 95"/>
                  <a:gd name="T29" fmla="*/ 139376 h 98"/>
                  <a:gd name="T30" fmla="*/ 771525 w 95"/>
                  <a:gd name="T31" fmla="*/ 69688 h 98"/>
                  <a:gd name="T32" fmla="*/ 105577 w 95"/>
                  <a:gd name="T33" fmla="*/ 0 h 98"/>
                  <a:gd name="T34" fmla="*/ 105577 w 95"/>
                  <a:gd name="T35" fmla="*/ 0 h 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5"/>
                  <a:gd name="T55" fmla="*/ 0 h 98"/>
                  <a:gd name="T56" fmla="*/ 95 w 95"/>
                  <a:gd name="T57" fmla="*/ 98 h 9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5" h="98">
                    <a:moveTo>
                      <a:pt x="13" y="0"/>
                    </a:moveTo>
                    <a:lnTo>
                      <a:pt x="0" y="96"/>
                    </a:lnTo>
                    <a:lnTo>
                      <a:pt x="12" y="98"/>
                    </a:lnTo>
                    <a:lnTo>
                      <a:pt x="13" y="90"/>
                    </a:lnTo>
                    <a:lnTo>
                      <a:pt x="37" y="93"/>
                    </a:lnTo>
                    <a:lnTo>
                      <a:pt x="36" y="92"/>
                    </a:lnTo>
                    <a:lnTo>
                      <a:pt x="37" y="91"/>
                    </a:lnTo>
                    <a:lnTo>
                      <a:pt x="36" y="90"/>
                    </a:lnTo>
                    <a:lnTo>
                      <a:pt x="87" y="94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9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2553" y="2302"/>
                <a:ext cx="968" cy="898"/>
              </a:xfrm>
              <a:custGeom>
                <a:avLst/>
                <a:gdLst>
                  <a:gd name="T0" fmla="*/ 1390348 w 189"/>
                  <a:gd name="T1" fmla="*/ 387385 h 184"/>
                  <a:gd name="T2" fmla="*/ 1292779 w 189"/>
                  <a:gd name="T3" fmla="*/ 364141 h 184"/>
                  <a:gd name="T4" fmla="*/ 1227734 w 189"/>
                  <a:gd name="T5" fmla="*/ 379637 h 184"/>
                  <a:gd name="T6" fmla="*/ 1178950 w 189"/>
                  <a:gd name="T7" fmla="*/ 379637 h 184"/>
                  <a:gd name="T8" fmla="*/ 1162688 w 189"/>
                  <a:gd name="T9" fmla="*/ 379637 h 184"/>
                  <a:gd name="T10" fmla="*/ 1138296 w 189"/>
                  <a:gd name="T11" fmla="*/ 364141 h 184"/>
                  <a:gd name="T12" fmla="*/ 1113904 w 189"/>
                  <a:gd name="T13" fmla="*/ 395132 h 184"/>
                  <a:gd name="T14" fmla="*/ 1097643 w 189"/>
                  <a:gd name="T15" fmla="*/ 371889 h 184"/>
                  <a:gd name="T16" fmla="*/ 1048859 w 189"/>
                  <a:gd name="T17" fmla="*/ 364141 h 184"/>
                  <a:gd name="T18" fmla="*/ 1016336 w 189"/>
                  <a:gd name="T19" fmla="*/ 356394 h 184"/>
                  <a:gd name="T20" fmla="*/ 967552 w 189"/>
                  <a:gd name="T21" fmla="*/ 340898 h 184"/>
                  <a:gd name="T22" fmla="*/ 935029 w 189"/>
                  <a:gd name="T23" fmla="*/ 333151 h 184"/>
                  <a:gd name="T24" fmla="*/ 886245 w 189"/>
                  <a:gd name="T25" fmla="*/ 317655 h 184"/>
                  <a:gd name="T26" fmla="*/ 861853 w 189"/>
                  <a:gd name="T27" fmla="*/ 294412 h 184"/>
                  <a:gd name="T28" fmla="*/ 813069 w 189"/>
                  <a:gd name="T29" fmla="*/ 278917 h 184"/>
                  <a:gd name="T30" fmla="*/ 471580 w 189"/>
                  <a:gd name="T31" fmla="*/ 0 h 184"/>
                  <a:gd name="T32" fmla="*/ 0 w 189"/>
                  <a:gd name="T33" fmla="*/ 557834 h 184"/>
                  <a:gd name="T34" fmla="*/ 8131 w 189"/>
                  <a:gd name="T35" fmla="*/ 581077 h 184"/>
                  <a:gd name="T36" fmla="*/ 40653 w 189"/>
                  <a:gd name="T37" fmla="*/ 627563 h 184"/>
                  <a:gd name="T38" fmla="*/ 187006 w 189"/>
                  <a:gd name="T39" fmla="*/ 767021 h 184"/>
                  <a:gd name="T40" fmla="*/ 203267 w 189"/>
                  <a:gd name="T41" fmla="*/ 805760 h 184"/>
                  <a:gd name="T42" fmla="*/ 308966 w 189"/>
                  <a:gd name="T43" fmla="*/ 952966 h 184"/>
                  <a:gd name="T44" fmla="*/ 398404 w 189"/>
                  <a:gd name="T45" fmla="*/ 968461 h 184"/>
                  <a:gd name="T46" fmla="*/ 455318 w 189"/>
                  <a:gd name="T47" fmla="*/ 883237 h 184"/>
                  <a:gd name="T48" fmla="*/ 487841 w 189"/>
                  <a:gd name="T49" fmla="*/ 875489 h 184"/>
                  <a:gd name="T50" fmla="*/ 544756 w 189"/>
                  <a:gd name="T51" fmla="*/ 890984 h 184"/>
                  <a:gd name="T52" fmla="*/ 609802 w 189"/>
                  <a:gd name="T53" fmla="*/ 921975 h 184"/>
                  <a:gd name="T54" fmla="*/ 626063 w 189"/>
                  <a:gd name="T55" fmla="*/ 937470 h 184"/>
                  <a:gd name="T56" fmla="*/ 674847 w 189"/>
                  <a:gd name="T57" fmla="*/ 999452 h 184"/>
                  <a:gd name="T58" fmla="*/ 764285 w 189"/>
                  <a:gd name="T59" fmla="*/ 1154406 h 184"/>
                  <a:gd name="T60" fmla="*/ 813069 w 189"/>
                  <a:gd name="T61" fmla="*/ 1200892 h 184"/>
                  <a:gd name="T62" fmla="*/ 829330 w 189"/>
                  <a:gd name="T63" fmla="*/ 1278369 h 184"/>
                  <a:gd name="T64" fmla="*/ 902506 w 189"/>
                  <a:gd name="T65" fmla="*/ 1363593 h 184"/>
                  <a:gd name="T66" fmla="*/ 1024467 w 189"/>
                  <a:gd name="T67" fmla="*/ 1402332 h 184"/>
                  <a:gd name="T68" fmla="*/ 1097643 w 189"/>
                  <a:gd name="T69" fmla="*/ 1410080 h 184"/>
                  <a:gd name="T70" fmla="*/ 1089512 w 189"/>
                  <a:gd name="T71" fmla="*/ 1394584 h 184"/>
                  <a:gd name="T72" fmla="*/ 1065120 w 189"/>
                  <a:gd name="T73" fmla="*/ 1255126 h 184"/>
                  <a:gd name="T74" fmla="*/ 1056990 w 189"/>
                  <a:gd name="T75" fmla="*/ 1239630 h 184"/>
                  <a:gd name="T76" fmla="*/ 1081382 w 189"/>
                  <a:gd name="T77" fmla="*/ 1185397 h 184"/>
                  <a:gd name="T78" fmla="*/ 1089512 w 189"/>
                  <a:gd name="T79" fmla="*/ 1169901 h 184"/>
                  <a:gd name="T80" fmla="*/ 1113904 w 189"/>
                  <a:gd name="T81" fmla="*/ 1123415 h 184"/>
                  <a:gd name="T82" fmla="*/ 1130166 w 189"/>
                  <a:gd name="T83" fmla="*/ 1123415 h 184"/>
                  <a:gd name="T84" fmla="*/ 1146427 w 189"/>
                  <a:gd name="T85" fmla="*/ 1100172 h 184"/>
                  <a:gd name="T86" fmla="*/ 1162688 w 189"/>
                  <a:gd name="T87" fmla="*/ 1100172 h 184"/>
                  <a:gd name="T88" fmla="*/ 1195211 w 189"/>
                  <a:gd name="T89" fmla="*/ 1084677 h 184"/>
                  <a:gd name="T90" fmla="*/ 1211473 w 189"/>
                  <a:gd name="T91" fmla="*/ 1053686 h 184"/>
                  <a:gd name="T92" fmla="*/ 1219603 w 189"/>
                  <a:gd name="T93" fmla="*/ 1069181 h 184"/>
                  <a:gd name="T94" fmla="*/ 1341564 w 189"/>
                  <a:gd name="T95" fmla="*/ 1007200 h 184"/>
                  <a:gd name="T96" fmla="*/ 1365956 w 189"/>
                  <a:gd name="T97" fmla="*/ 937470 h 184"/>
                  <a:gd name="T98" fmla="*/ 1390348 w 189"/>
                  <a:gd name="T99" fmla="*/ 929723 h 184"/>
                  <a:gd name="T100" fmla="*/ 1471655 w 189"/>
                  <a:gd name="T101" fmla="*/ 921975 h 184"/>
                  <a:gd name="T102" fmla="*/ 1496047 w 189"/>
                  <a:gd name="T103" fmla="*/ 906480 h 184"/>
                  <a:gd name="T104" fmla="*/ 1504177 w 189"/>
                  <a:gd name="T105" fmla="*/ 883237 h 184"/>
                  <a:gd name="T106" fmla="*/ 1512308 w 189"/>
                  <a:gd name="T107" fmla="*/ 821255 h 184"/>
                  <a:gd name="T108" fmla="*/ 1528569 w 189"/>
                  <a:gd name="T109" fmla="*/ 782517 h 184"/>
                  <a:gd name="T110" fmla="*/ 1520439 w 189"/>
                  <a:gd name="T111" fmla="*/ 705040 h 184"/>
                  <a:gd name="T112" fmla="*/ 1504177 w 189"/>
                  <a:gd name="T113" fmla="*/ 681797 h 184"/>
                  <a:gd name="T114" fmla="*/ 1496047 w 189"/>
                  <a:gd name="T115" fmla="*/ 635311 h 184"/>
                  <a:gd name="T116" fmla="*/ 1463524 w 189"/>
                  <a:gd name="T117" fmla="*/ 410628 h 184"/>
                  <a:gd name="T118" fmla="*/ 1414740 w 189"/>
                  <a:gd name="T119" fmla="*/ 395132 h 1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"/>
                  <a:gd name="T181" fmla="*/ 0 h 184"/>
                  <a:gd name="T182" fmla="*/ 189 w 189"/>
                  <a:gd name="T183" fmla="*/ 184 h 1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         </a:t>
                </a: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*</a:t>
                </a:r>
              </a:p>
            </p:txBody>
          </p:sp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>
                <a:off x="4373" y="1453"/>
                <a:ext cx="522" cy="380"/>
              </a:xfrm>
              <a:custGeom>
                <a:avLst/>
                <a:gdLst>
                  <a:gd name="T0" fmla="*/ 633693 w 102"/>
                  <a:gd name="T1" fmla="*/ 541378 h 78"/>
                  <a:gd name="T2" fmla="*/ 617444 w 102"/>
                  <a:gd name="T3" fmla="*/ 564580 h 78"/>
                  <a:gd name="T4" fmla="*/ 609320 w 102"/>
                  <a:gd name="T5" fmla="*/ 580048 h 78"/>
                  <a:gd name="T6" fmla="*/ 609320 w 102"/>
                  <a:gd name="T7" fmla="*/ 603250 h 78"/>
                  <a:gd name="T8" fmla="*/ 625568 w 102"/>
                  <a:gd name="T9" fmla="*/ 587782 h 78"/>
                  <a:gd name="T10" fmla="*/ 658065 w 102"/>
                  <a:gd name="T11" fmla="*/ 580048 h 78"/>
                  <a:gd name="T12" fmla="*/ 706811 w 102"/>
                  <a:gd name="T13" fmla="*/ 564580 h 78"/>
                  <a:gd name="T14" fmla="*/ 779929 w 102"/>
                  <a:gd name="T15" fmla="*/ 510442 h 78"/>
                  <a:gd name="T16" fmla="*/ 804302 w 102"/>
                  <a:gd name="T17" fmla="*/ 494974 h 78"/>
                  <a:gd name="T18" fmla="*/ 828675 w 102"/>
                  <a:gd name="T19" fmla="*/ 471772 h 78"/>
                  <a:gd name="T20" fmla="*/ 812426 w 102"/>
                  <a:gd name="T21" fmla="*/ 479506 h 78"/>
                  <a:gd name="T22" fmla="*/ 788054 w 102"/>
                  <a:gd name="T23" fmla="*/ 494974 h 78"/>
                  <a:gd name="T24" fmla="*/ 763681 w 102"/>
                  <a:gd name="T25" fmla="*/ 502708 h 78"/>
                  <a:gd name="T26" fmla="*/ 788054 w 102"/>
                  <a:gd name="T27" fmla="*/ 471772 h 78"/>
                  <a:gd name="T28" fmla="*/ 771805 w 102"/>
                  <a:gd name="T29" fmla="*/ 479506 h 78"/>
                  <a:gd name="T30" fmla="*/ 698687 w 102"/>
                  <a:gd name="T31" fmla="*/ 518176 h 78"/>
                  <a:gd name="T32" fmla="*/ 649941 w 102"/>
                  <a:gd name="T33" fmla="*/ 556846 h 78"/>
                  <a:gd name="T34" fmla="*/ 641817 w 102"/>
                  <a:gd name="T35" fmla="*/ 525910 h 78"/>
                  <a:gd name="T36" fmla="*/ 658065 w 102"/>
                  <a:gd name="T37" fmla="*/ 494974 h 78"/>
                  <a:gd name="T38" fmla="*/ 641817 w 102"/>
                  <a:gd name="T39" fmla="*/ 378965 h 78"/>
                  <a:gd name="T40" fmla="*/ 625568 w 102"/>
                  <a:gd name="T41" fmla="*/ 262955 h 78"/>
                  <a:gd name="T42" fmla="*/ 609320 w 102"/>
                  <a:gd name="T43" fmla="*/ 193349 h 78"/>
                  <a:gd name="T44" fmla="*/ 601196 w 102"/>
                  <a:gd name="T45" fmla="*/ 185615 h 78"/>
                  <a:gd name="T46" fmla="*/ 593071 w 102"/>
                  <a:gd name="T47" fmla="*/ 162413 h 78"/>
                  <a:gd name="T48" fmla="*/ 584947 w 102"/>
                  <a:gd name="T49" fmla="*/ 92808 h 78"/>
                  <a:gd name="T50" fmla="*/ 560574 w 102"/>
                  <a:gd name="T51" fmla="*/ 23202 h 78"/>
                  <a:gd name="T52" fmla="*/ 552450 w 102"/>
                  <a:gd name="T53" fmla="*/ 0 h 78"/>
                  <a:gd name="T54" fmla="*/ 414338 w 102"/>
                  <a:gd name="T55" fmla="*/ 30936 h 78"/>
                  <a:gd name="T56" fmla="*/ 341219 w 102"/>
                  <a:gd name="T57" fmla="*/ 108276 h 78"/>
                  <a:gd name="T58" fmla="*/ 333095 w 102"/>
                  <a:gd name="T59" fmla="*/ 139212 h 78"/>
                  <a:gd name="T60" fmla="*/ 292474 w 102"/>
                  <a:gd name="T61" fmla="*/ 177881 h 78"/>
                  <a:gd name="T62" fmla="*/ 308722 w 102"/>
                  <a:gd name="T63" fmla="*/ 193349 h 78"/>
                  <a:gd name="T64" fmla="*/ 308722 w 102"/>
                  <a:gd name="T65" fmla="*/ 208817 h 78"/>
                  <a:gd name="T66" fmla="*/ 316846 w 102"/>
                  <a:gd name="T67" fmla="*/ 247487 h 78"/>
                  <a:gd name="T68" fmla="*/ 243728 w 102"/>
                  <a:gd name="T69" fmla="*/ 301625 h 78"/>
                  <a:gd name="T70" fmla="*/ 154361 w 102"/>
                  <a:gd name="T71" fmla="*/ 301625 h 78"/>
                  <a:gd name="T72" fmla="*/ 73118 w 102"/>
                  <a:gd name="T73" fmla="*/ 324827 h 78"/>
                  <a:gd name="T74" fmla="*/ 48746 w 102"/>
                  <a:gd name="T75" fmla="*/ 355763 h 78"/>
                  <a:gd name="T76" fmla="*/ 73118 w 102"/>
                  <a:gd name="T77" fmla="*/ 402167 h 78"/>
                  <a:gd name="T78" fmla="*/ 16249 w 102"/>
                  <a:gd name="T79" fmla="*/ 464038 h 78"/>
                  <a:gd name="T80" fmla="*/ 454959 w 102"/>
                  <a:gd name="T81" fmla="*/ 425369 h 78"/>
                  <a:gd name="T82" fmla="*/ 463083 w 102"/>
                  <a:gd name="T83" fmla="*/ 440836 h 78"/>
                  <a:gd name="T84" fmla="*/ 479332 w 102"/>
                  <a:gd name="T85" fmla="*/ 448570 h 78"/>
                  <a:gd name="T86" fmla="*/ 503704 w 102"/>
                  <a:gd name="T87" fmla="*/ 487240 h 78"/>
                  <a:gd name="T88" fmla="*/ 536202 w 102"/>
                  <a:gd name="T89" fmla="*/ 494974 h 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"/>
                  <a:gd name="T136" fmla="*/ 0 h 78"/>
                  <a:gd name="T137" fmla="*/ 102 w 102"/>
                  <a:gd name="T138" fmla="*/ 78 h 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" h="78">
                    <a:moveTo>
                      <a:pt x="66" y="64"/>
                    </a:moveTo>
                    <a:lnTo>
                      <a:pt x="77" y="68"/>
                    </a:lnTo>
                    <a:lnTo>
                      <a:pt x="78" y="70"/>
                    </a:lnTo>
                    <a:lnTo>
                      <a:pt x="77" y="71"/>
                    </a:lnTo>
                    <a:lnTo>
                      <a:pt x="77" y="72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78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4" y="75"/>
                    </a:lnTo>
                    <a:lnTo>
                      <a:pt x="86" y="74"/>
                    </a:lnTo>
                    <a:lnTo>
                      <a:pt x="87" y="73"/>
                    </a:lnTo>
                    <a:lnTo>
                      <a:pt x="88" y="72"/>
                    </a:lnTo>
                    <a:lnTo>
                      <a:pt x="94" y="67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1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7" y="64"/>
                    </a:lnTo>
                    <a:lnTo>
                      <a:pt x="96" y="65"/>
                    </a:lnTo>
                    <a:lnTo>
                      <a:pt x="95" y="66"/>
                    </a:lnTo>
                    <a:lnTo>
                      <a:pt x="94" y="65"/>
                    </a:lnTo>
                    <a:lnTo>
                      <a:pt x="95" y="64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6" y="61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1" y="65"/>
                    </a:lnTo>
                    <a:lnTo>
                      <a:pt x="86" y="67"/>
                    </a:lnTo>
                    <a:lnTo>
                      <a:pt x="83" y="69"/>
                    </a:lnTo>
                    <a:lnTo>
                      <a:pt x="81" y="70"/>
                    </a:lnTo>
                    <a:lnTo>
                      <a:pt x="80" y="72"/>
                    </a:lnTo>
                    <a:lnTo>
                      <a:pt x="79" y="71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81" y="67"/>
                    </a:lnTo>
                    <a:lnTo>
                      <a:pt x="79" y="66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1" y="62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37"/>
                    </a:lnTo>
                    <a:lnTo>
                      <a:pt x="77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1" y="9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9" y="2"/>
                    </a:lnTo>
                    <a:lnTo>
                      <a:pt x="68" y="0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0" y="5"/>
                    </a:lnTo>
                    <a:lnTo>
                      <a:pt x="46" y="9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1" y="18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30" y="39"/>
                    </a:lnTo>
                    <a:lnTo>
                      <a:pt x="23" y="40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3" y="40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56" y="55"/>
                    </a:lnTo>
                    <a:lnTo>
                      <a:pt x="57" y="56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5" y="64"/>
                    </a:lnTo>
                    <a:lnTo>
                      <a:pt x="66" y="64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   </a:t>
                </a: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*</a:t>
                </a:r>
              </a:p>
            </p:txBody>
          </p:sp>
          <p:sp>
            <p:nvSpPr>
              <p:cNvPr id="102" name="Freeform 19"/>
              <p:cNvSpPr>
                <a:spLocks/>
              </p:cNvSpPr>
              <p:nvPr/>
            </p:nvSpPr>
            <p:spPr bwMode="auto">
              <a:xfrm>
                <a:off x="4721" y="1428"/>
                <a:ext cx="118" cy="205"/>
              </a:xfrm>
              <a:custGeom>
                <a:avLst/>
                <a:gdLst>
                  <a:gd name="T0" fmla="*/ 0 w 23"/>
                  <a:gd name="T1" fmla="*/ 38743 h 42"/>
                  <a:gd name="T2" fmla="*/ 8145 w 23"/>
                  <a:gd name="T3" fmla="*/ 54240 h 42"/>
                  <a:gd name="T4" fmla="*/ 0 w 23"/>
                  <a:gd name="T5" fmla="*/ 61988 h 42"/>
                  <a:gd name="T6" fmla="*/ 8145 w 23"/>
                  <a:gd name="T7" fmla="*/ 61988 h 42"/>
                  <a:gd name="T8" fmla="*/ 8145 w 23"/>
                  <a:gd name="T9" fmla="*/ 69737 h 42"/>
                  <a:gd name="T10" fmla="*/ 24434 w 23"/>
                  <a:gd name="T11" fmla="*/ 108479 h 42"/>
                  <a:gd name="T12" fmla="*/ 32578 w 23"/>
                  <a:gd name="T13" fmla="*/ 131725 h 42"/>
                  <a:gd name="T14" fmla="*/ 24434 w 23"/>
                  <a:gd name="T15" fmla="*/ 147222 h 42"/>
                  <a:gd name="T16" fmla="*/ 24434 w 23"/>
                  <a:gd name="T17" fmla="*/ 162719 h 42"/>
                  <a:gd name="T18" fmla="*/ 40723 w 23"/>
                  <a:gd name="T19" fmla="*/ 201462 h 42"/>
                  <a:gd name="T20" fmla="*/ 40723 w 23"/>
                  <a:gd name="T21" fmla="*/ 216959 h 42"/>
                  <a:gd name="T22" fmla="*/ 40723 w 23"/>
                  <a:gd name="T23" fmla="*/ 224707 h 42"/>
                  <a:gd name="T24" fmla="*/ 48867 w 23"/>
                  <a:gd name="T25" fmla="*/ 224707 h 42"/>
                  <a:gd name="T26" fmla="*/ 40723 w 23"/>
                  <a:gd name="T27" fmla="*/ 216959 h 42"/>
                  <a:gd name="T28" fmla="*/ 48867 w 23"/>
                  <a:gd name="T29" fmla="*/ 216959 h 42"/>
                  <a:gd name="T30" fmla="*/ 57012 w 23"/>
                  <a:gd name="T31" fmla="*/ 232456 h 42"/>
                  <a:gd name="T32" fmla="*/ 65157 w 23"/>
                  <a:gd name="T33" fmla="*/ 263450 h 42"/>
                  <a:gd name="T34" fmla="*/ 65157 w 23"/>
                  <a:gd name="T35" fmla="*/ 286695 h 42"/>
                  <a:gd name="T36" fmla="*/ 73301 w 23"/>
                  <a:gd name="T37" fmla="*/ 302192 h 42"/>
                  <a:gd name="T38" fmla="*/ 81446 w 23"/>
                  <a:gd name="T39" fmla="*/ 325438 h 42"/>
                  <a:gd name="T40" fmla="*/ 162891 w 23"/>
                  <a:gd name="T41" fmla="*/ 309941 h 42"/>
                  <a:gd name="T42" fmla="*/ 154747 w 23"/>
                  <a:gd name="T43" fmla="*/ 302192 h 42"/>
                  <a:gd name="T44" fmla="*/ 146602 w 23"/>
                  <a:gd name="T45" fmla="*/ 294444 h 42"/>
                  <a:gd name="T46" fmla="*/ 146602 w 23"/>
                  <a:gd name="T47" fmla="*/ 286695 h 42"/>
                  <a:gd name="T48" fmla="*/ 154747 w 23"/>
                  <a:gd name="T49" fmla="*/ 278947 h 42"/>
                  <a:gd name="T50" fmla="*/ 146602 w 23"/>
                  <a:gd name="T51" fmla="*/ 263450 h 42"/>
                  <a:gd name="T52" fmla="*/ 146602 w 23"/>
                  <a:gd name="T53" fmla="*/ 209210 h 42"/>
                  <a:gd name="T54" fmla="*/ 146602 w 23"/>
                  <a:gd name="T55" fmla="*/ 193713 h 42"/>
                  <a:gd name="T56" fmla="*/ 154747 w 23"/>
                  <a:gd name="T57" fmla="*/ 162719 h 42"/>
                  <a:gd name="T58" fmla="*/ 154747 w 23"/>
                  <a:gd name="T59" fmla="*/ 147222 h 42"/>
                  <a:gd name="T60" fmla="*/ 154747 w 23"/>
                  <a:gd name="T61" fmla="*/ 131725 h 42"/>
                  <a:gd name="T62" fmla="*/ 154747 w 23"/>
                  <a:gd name="T63" fmla="*/ 116228 h 42"/>
                  <a:gd name="T64" fmla="*/ 154747 w 23"/>
                  <a:gd name="T65" fmla="*/ 108479 h 42"/>
                  <a:gd name="T66" fmla="*/ 154747 w 23"/>
                  <a:gd name="T67" fmla="*/ 100731 h 42"/>
                  <a:gd name="T68" fmla="*/ 179180 w 23"/>
                  <a:gd name="T69" fmla="*/ 85234 h 42"/>
                  <a:gd name="T70" fmla="*/ 187325 w 23"/>
                  <a:gd name="T71" fmla="*/ 54240 h 42"/>
                  <a:gd name="T72" fmla="*/ 179180 w 23"/>
                  <a:gd name="T73" fmla="*/ 38743 h 42"/>
                  <a:gd name="T74" fmla="*/ 179180 w 23"/>
                  <a:gd name="T75" fmla="*/ 23246 h 42"/>
                  <a:gd name="T76" fmla="*/ 179180 w 23"/>
                  <a:gd name="T77" fmla="*/ 23246 h 42"/>
                  <a:gd name="T78" fmla="*/ 179180 w 23"/>
                  <a:gd name="T79" fmla="*/ 15497 h 42"/>
                  <a:gd name="T80" fmla="*/ 171036 w 23"/>
                  <a:gd name="T81" fmla="*/ 0 h 42"/>
                  <a:gd name="T82" fmla="*/ 0 w 23"/>
                  <a:gd name="T83" fmla="*/ 38743 h 42"/>
                  <a:gd name="T84" fmla="*/ 0 w 23"/>
                  <a:gd name="T85" fmla="*/ 38743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"/>
                  <a:gd name="T130" fmla="*/ 0 h 42"/>
                  <a:gd name="T131" fmla="*/ 23 w 23"/>
                  <a:gd name="T132" fmla="*/ 42 h 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" h="42">
                    <a:moveTo>
                      <a:pt x="0" y="5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9" y="39"/>
                    </a:lnTo>
                    <a:lnTo>
                      <a:pt x="10" y="42"/>
                    </a:lnTo>
                    <a:lnTo>
                      <a:pt x="20" y="40"/>
                    </a:lnTo>
                    <a:lnTo>
                      <a:pt x="19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2" y="11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" name="Freeform 20"/>
              <p:cNvSpPr>
                <a:spLocks/>
              </p:cNvSpPr>
              <p:nvPr/>
            </p:nvSpPr>
            <p:spPr bwMode="auto">
              <a:xfrm>
                <a:off x="2096" y="1760"/>
                <a:ext cx="390" cy="458"/>
              </a:xfrm>
              <a:custGeom>
                <a:avLst/>
                <a:gdLst>
                  <a:gd name="T0" fmla="*/ 537661 w 76"/>
                  <a:gd name="T1" fmla="*/ 727075 h 94"/>
                  <a:gd name="T2" fmla="*/ 619125 w 76"/>
                  <a:gd name="T3" fmla="*/ 208841 h 94"/>
                  <a:gd name="T4" fmla="*/ 415465 w 76"/>
                  <a:gd name="T5" fmla="*/ 177901 h 94"/>
                  <a:gd name="T6" fmla="*/ 431758 w 76"/>
                  <a:gd name="T7" fmla="*/ 46409 h 94"/>
                  <a:gd name="T8" fmla="*/ 130342 w 76"/>
                  <a:gd name="T9" fmla="*/ 0 h 94"/>
                  <a:gd name="T10" fmla="*/ 0 w 76"/>
                  <a:gd name="T11" fmla="*/ 649727 h 94"/>
                  <a:gd name="T12" fmla="*/ 0 w 76"/>
                  <a:gd name="T13" fmla="*/ 649727 h 94"/>
                  <a:gd name="T14" fmla="*/ 537661 w 76"/>
                  <a:gd name="T15" fmla="*/ 727075 h 94"/>
                  <a:gd name="T16" fmla="*/ 537661 w 76"/>
                  <a:gd name="T17" fmla="*/ 72707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94"/>
                  <a:gd name="T29" fmla="*/ 76 w 76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94">
                    <a:moveTo>
                      <a:pt x="66" y="94"/>
                    </a:moveTo>
                    <a:lnTo>
                      <a:pt x="76" y="27"/>
                    </a:lnTo>
                    <a:lnTo>
                      <a:pt x="51" y="23"/>
                    </a:lnTo>
                    <a:lnTo>
                      <a:pt x="53" y="6"/>
                    </a:lnTo>
                    <a:lnTo>
                      <a:pt x="16" y="0"/>
                    </a:lnTo>
                    <a:lnTo>
                      <a:pt x="0" y="84"/>
                    </a:lnTo>
                    <a:lnTo>
                      <a:pt x="66" y="94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" name="Freeform 21"/>
              <p:cNvSpPr>
                <a:spLocks/>
              </p:cNvSpPr>
              <p:nvPr/>
            </p:nvSpPr>
            <p:spPr bwMode="auto">
              <a:xfrm>
                <a:off x="1541" y="1282"/>
                <a:ext cx="555" cy="439"/>
              </a:xfrm>
              <a:custGeom>
                <a:avLst/>
                <a:gdLst>
                  <a:gd name="T0" fmla="*/ 0 w 108"/>
                  <a:gd name="T1" fmla="*/ 518813 h 90"/>
                  <a:gd name="T2" fmla="*/ 0 w 108"/>
                  <a:gd name="T3" fmla="*/ 480096 h 90"/>
                  <a:gd name="T4" fmla="*/ 8158 w 108"/>
                  <a:gd name="T5" fmla="*/ 441378 h 90"/>
                  <a:gd name="T6" fmla="*/ 16316 w 108"/>
                  <a:gd name="T7" fmla="*/ 394917 h 90"/>
                  <a:gd name="T8" fmla="*/ 24474 w 108"/>
                  <a:gd name="T9" fmla="*/ 379430 h 90"/>
                  <a:gd name="T10" fmla="*/ 40790 w 108"/>
                  <a:gd name="T11" fmla="*/ 363943 h 90"/>
                  <a:gd name="T12" fmla="*/ 40790 w 108"/>
                  <a:gd name="T13" fmla="*/ 348457 h 90"/>
                  <a:gd name="T14" fmla="*/ 81580 w 108"/>
                  <a:gd name="T15" fmla="*/ 286509 h 90"/>
                  <a:gd name="T16" fmla="*/ 130528 w 108"/>
                  <a:gd name="T17" fmla="*/ 178100 h 90"/>
                  <a:gd name="T18" fmla="*/ 163160 w 108"/>
                  <a:gd name="T19" fmla="*/ 100665 h 90"/>
                  <a:gd name="T20" fmla="*/ 195792 w 108"/>
                  <a:gd name="T21" fmla="*/ 23230 h 90"/>
                  <a:gd name="T22" fmla="*/ 195792 w 108"/>
                  <a:gd name="T23" fmla="*/ 0 h 90"/>
                  <a:gd name="T24" fmla="*/ 220266 w 108"/>
                  <a:gd name="T25" fmla="*/ 0 h 90"/>
                  <a:gd name="T26" fmla="*/ 244739 w 108"/>
                  <a:gd name="T27" fmla="*/ 7743 h 90"/>
                  <a:gd name="T28" fmla="*/ 252897 w 108"/>
                  <a:gd name="T29" fmla="*/ 15487 h 90"/>
                  <a:gd name="T30" fmla="*/ 285529 w 108"/>
                  <a:gd name="T31" fmla="*/ 38717 h 90"/>
                  <a:gd name="T32" fmla="*/ 285529 w 108"/>
                  <a:gd name="T33" fmla="*/ 61948 h 90"/>
                  <a:gd name="T34" fmla="*/ 293687 w 108"/>
                  <a:gd name="T35" fmla="*/ 108409 h 90"/>
                  <a:gd name="T36" fmla="*/ 350793 w 108"/>
                  <a:gd name="T37" fmla="*/ 123896 h 90"/>
                  <a:gd name="T38" fmla="*/ 391583 w 108"/>
                  <a:gd name="T39" fmla="*/ 123896 h 90"/>
                  <a:gd name="T40" fmla="*/ 440531 w 108"/>
                  <a:gd name="T41" fmla="*/ 139383 h 90"/>
                  <a:gd name="T42" fmla="*/ 497637 w 108"/>
                  <a:gd name="T43" fmla="*/ 139383 h 90"/>
                  <a:gd name="T44" fmla="*/ 530269 w 108"/>
                  <a:gd name="T45" fmla="*/ 147126 h 90"/>
                  <a:gd name="T46" fmla="*/ 554743 w 108"/>
                  <a:gd name="T47" fmla="*/ 139383 h 90"/>
                  <a:gd name="T48" fmla="*/ 579217 w 108"/>
                  <a:gd name="T49" fmla="*/ 147126 h 90"/>
                  <a:gd name="T50" fmla="*/ 603691 w 108"/>
                  <a:gd name="T51" fmla="*/ 139383 h 90"/>
                  <a:gd name="T52" fmla="*/ 620007 w 108"/>
                  <a:gd name="T53" fmla="*/ 147126 h 90"/>
                  <a:gd name="T54" fmla="*/ 644481 w 108"/>
                  <a:gd name="T55" fmla="*/ 147126 h 90"/>
                  <a:gd name="T56" fmla="*/ 848430 w 108"/>
                  <a:gd name="T57" fmla="*/ 185843 h 90"/>
                  <a:gd name="T58" fmla="*/ 856588 w 108"/>
                  <a:gd name="T59" fmla="*/ 209074 h 90"/>
                  <a:gd name="T60" fmla="*/ 881062 w 108"/>
                  <a:gd name="T61" fmla="*/ 216817 h 90"/>
                  <a:gd name="T62" fmla="*/ 832114 w 108"/>
                  <a:gd name="T63" fmla="*/ 309739 h 90"/>
                  <a:gd name="T64" fmla="*/ 823956 w 108"/>
                  <a:gd name="T65" fmla="*/ 325226 h 90"/>
                  <a:gd name="T66" fmla="*/ 799482 w 108"/>
                  <a:gd name="T67" fmla="*/ 340713 h 90"/>
                  <a:gd name="T68" fmla="*/ 766850 w 108"/>
                  <a:gd name="T69" fmla="*/ 394917 h 90"/>
                  <a:gd name="T70" fmla="*/ 791324 w 108"/>
                  <a:gd name="T71" fmla="*/ 410404 h 90"/>
                  <a:gd name="T72" fmla="*/ 791324 w 108"/>
                  <a:gd name="T73" fmla="*/ 425891 h 90"/>
                  <a:gd name="T74" fmla="*/ 783166 w 108"/>
                  <a:gd name="T75" fmla="*/ 433635 h 90"/>
                  <a:gd name="T76" fmla="*/ 775008 w 108"/>
                  <a:gd name="T77" fmla="*/ 464609 h 90"/>
                  <a:gd name="T78" fmla="*/ 424215 w 108"/>
                  <a:gd name="T79" fmla="*/ 627222 h 90"/>
                  <a:gd name="T80" fmla="*/ 8158 w 108"/>
                  <a:gd name="T81" fmla="*/ 526557 h 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90"/>
                  <a:gd name="T125" fmla="*/ 108 w 108"/>
                  <a:gd name="T126" fmla="*/ 90 h 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90">
                    <a:moveTo>
                      <a:pt x="1" y="68"/>
                    </a:moveTo>
                    <a:lnTo>
                      <a:pt x="0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1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9" y="41"/>
                    </a:lnTo>
                    <a:lnTo>
                      <a:pt x="10" y="37"/>
                    </a:lnTo>
                    <a:lnTo>
                      <a:pt x="13" y="32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9" y="15"/>
                    </a:lnTo>
                    <a:lnTo>
                      <a:pt x="43" y="16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0" y="18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8" y="28"/>
                    </a:lnTo>
                    <a:lnTo>
                      <a:pt x="108" y="31"/>
                    </a:lnTo>
                    <a:lnTo>
                      <a:pt x="102" y="40"/>
                    </a:lnTo>
                    <a:lnTo>
                      <a:pt x="101" y="41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8" y="44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5" y="52"/>
                    </a:lnTo>
                    <a:lnTo>
                      <a:pt x="97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0"/>
                    </a:lnTo>
                    <a:lnTo>
                      <a:pt x="88" y="90"/>
                    </a:lnTo>
                    <a:lnTo>
                      <a:pt x="52" y="81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*</a:t>
                </a:r>
              </a:p>
            </p:txBody>
          </p:sp>
          <p:sp>
            <p:nvSpPr>
              <p:cNvPr id="105" name="Freeform 22"/>
              <p:cNvSpPr>
                <a:spLocks/>
              </p:cNvSpPr>
              <p:nvPr/>
            </p:nvSpPr>
            <p:spPr bwMode="auto">
              <a:xfrm>
                <a:off x="1738" y="1677"/>
                <a:ext cx="440" cy="649"/>
              </a:xfrm>
              <a:custGeom>
                <a:avLst/>
                <a:gdLst>
                  <a:gd name="T0" fmla="*/ 105587 w 86"/>
                  <a:gd name="T1" fmla="*/ 0 h 133"/>
                  <a:gd name="T2" fmla="*/ 0 w 86"/>
                  <a:gd name="T3" fmla="*/ 395072 h 133"/>
                  <a:gd name="T4" fmla="*/ 454837 w 86"/>
                  <a:gd name="T5" fmla="*/ 1030287 h 133"/>
                  <a:gd name="T6" fmla="*/ 454837 w 86"/>
                  <a:gd name="T7" fmla="*/ 1022540 h 133"/>
                  <a:gd name="T8" fmla="*/ 454837 w 86"/>
                  <a:gd name="T9" fmla="*/ 1014794 h 133"/>
                  <a:gd name="T10" fmla="*/ 462959 w 86"/>
                  <a:gd name="T11" fmla="*/ 983808 h 133"/>
                  <a:gd name="T12" fmla="*/ 462959 w 86"/>
                  <a:gd name="T13" fmla="*/ 976061 h 133"/>
                  <a:gd name="T14" fmla="*/ 462959 w 86"/>
                  <a:gd name="T15" fmla="*/ 914089 h 133"/>
                  <a:gd name="T16" fmla="*/ 462959 w 86"/>
                  <a:gd name="T17" fmla="*/ 890849 h 133"/>
                  <a:gd name="T18" fmla="*/ 462959 w 86"/>
                  <a:gd name="T19" fmla="*/ 883103 h 133"/>
                  <a:gd name="T20" fmla="*/ 487326 w 86"/>
                  <a:gd name="T21" fmla="*/ 883103 h 133"/>
                  <a:gd name="T22" fmla="*/ 503570 w 86"/>
                  <a:gd name="T23" fmla="*/ 883103 h 133"/>
                  <a:gd name="T24" fmla="*/ 511692 w 86"/>
                  <a:gd name="T25" fmla="*/ 890849 h 133"/>
                  <a:gd name="T26" fmla="*/ 511692 w 86"/>
                  <a:gd name="T27" fmla="*/ 898596 h 133"/>
                  <a:gd name="T28" fmla="*/ 519814 w 86"/>
                  <a:gd name="T29" fmla="*/ 906343 h 133"/>
                  <a:gd name="T30" fmla="*/ 536058 w 86"/>
                  <a:gd name="T31" fmla="*/ 906343 h 133"/>
                  <a:gd name="T32" fmla="*/ 552302 w 86"/>
                  <a:gd name="T33" fmla="*/ 852117 h 133"/>
                  <a:gd name="T34" fmla="*/ 568547 w 86"/>
                  <a:gd name="T35" fmla="*/ 782398 h 133"/>
                  <a:gd name="T36" fmla="*/ 698500 w 86"/>
                  <a:gd name="T37" fmla="*/ 131691 h 133"/>
                  <a:gd name="T38" fmla="*/ 397983 w 86"/>
                  <a:gd name="T39" fmla="*/ 69719 h 133"/>
                  <a:gd name="T40" fmla="*/ 105587 w 86"/>
                  <a:gd name="T41" fmla="*/ 0 h 133"/>
                  <a:gd name="T42" fmla="*/ 105587 w 86"/>
                  <a:gd name="T43" fmla="*/ 0 h 1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33"/>
                  <a:gd name="T68" fmla="*/ 86 w 86"/>
                  <a:gd name="T69" fmla="*/ 133 h 1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33">
                    <a:moveTo>
                      <a:pt x="13" y="0"/>
                    </a:moveTo>
                    <a:lnTo>
                      <a:pt x="0" y="51"/>
                    </a:lnTo>
                    <a:lnTo>
                      <a:pt x="56" y="133"/>
                    </a:lnTo>
                    <a:lnTo>
                      <a:pt x="56" y="132"/>
                    </a:lnTo>
                    <a:lnTo>
                      <a:pt x="56" y="131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3" y="116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8" y="110"/>
                    </a:lnTo>
                    <a:lnTo>
                      <a:pt x="70" y="101"/>
                    </a:lnTo>
                    <a:lnTo>
                      <a:pt x="86" y="17"/>
                    </a:lnTo>
                    <a:lnTo>
                      <a:pt x="49" y="9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*</a:t>
                </a:r>
              </a:p>
            </p:txBody>
          </p:sp>
          <p:sp>
            <p:nvSpPr>
              <p:cNvPr id="106" name="Freeform 23"/>
              <p:cNvSpPr>
                <a:spLocks/>
              </p:cNvSpPr>
              <p:nvPr/>
            </p:nvSpPr>
            <p:spPr bwMode="auto">
              <a:xfrm>
                <a:off x="1968" y="2170"/>
                <a:ext cx="467" cy="517"/>
              </a:xfrm>
              <a:custGeom>
                <a:avLst/>
                <a:gdLst>
                  <a:gd name="T0" fmla="*/ 635454 w 91"/>
                  <a:gd name="T1" fmla="*/ 820738 h 106"/>
                  <a:gd name="T2" fmla="*/ 741363 w 91"/>
                  <a:gd name="T3" fmla="*/ 77428 h 106"/>
                  <a:gd name="T4" fmla="*/ 203671 w 91"/>
                  <a:gd name="T5" fmla="*/ 0 h 106"/>
                  <a:gd name="T6" fmla="*/ 203671 w 91"/>
                  <a:gd name="T7" fmla="*/ 0 h 106"/>
                  <a:gd name="T8" fmla="*/ 187377 w 91"/>
                  <a:gd name="T9" fmla="*/ 69685 h 106"/>
                  <a:gd name="T10" fmla="*/ 171084 w 91"/>
                  <a:gd name="T11" fmla="*/ 123885 h 106"/>
                  <a:gd name="T12" fmla="*/ 154790 w 91"/>
                  <a:gd name="T13" fmla="*/ 123885 h 106"/>
                  <a:gd name="T14" fmla="*/ 146643 w 91"/>
                  <a:gd name="T15" fmla="*/ 116142 h 106"/>
                  <a:gd name="T16" fmla="*/ 146643 w 91"/>
                  <a:gd name="T17" fmla="*/ 108399 h 106"/>
                  <a:gd name="T18" fmla="*/ 138496 w 91"/>
                  <a:gd name="T19" fmla="*/ 100657 h 106"/>
                  <a:gd name="T20" fmla="*/ 122203 w 91"/>
                  <a:gd name="T21" fmla="*/ 100657 h 106"/>
                  <a:gd name="T22" fmla="*/ 97762 w 91"/>
                  <a:gd name="T23" fmla="*/ 100657 h 106"/>
                  <a:gd name="T24" fmla="*/ 97762 w 91"/>
                  <a:gd name="T25" fmla="*/ 108399 h 106"/>
                  <a:gd name="T26" fmla="*/ 97762 w 91"/>
                  <a:gd name="T27" fmla="*/ 131628 h 106"/>
                  <a:gd name="T28" fmla="*/ 97762 w 91"/>
                  <a:gd name="T29" fmla="*/ 193570 h 106"/>
                  <a:gd name="T30" fmla="*/ 97762 w 91"/>
                  <a:gd name="T31" fmla="*/ 201313 h 106"/>
                  <a:gd name="T32" fmla="*/ 89615 w 91"/>
                  <a:gd name="T33" fmla="*/ 232284 h 106"/>
                  <a:gd name="T34" fmla="*/ 89615 w 91"/>
                  <a:gd name="T35" fmla="*/ 240027 h 106"/>
                  <a:gd name="T36" fmla="*/ 89615 w 91"/>
                  <a:gd name="T37" fmla="*/ 247770 h 106"/>
                  <a:gd name="T38" fmla="*/ 89615 w 91"/>
                  <a:gd name="T39" fmla="*/ 263256 h 106"/>
                  <a:gd name="T40" fmla="*/ 89615 w 91"/>
                  <a:gd name="T41" fmla="*/ 270998 h 106"/>
                  <a:gd name="T42" fmla="*/ 89615 w 91"/>
                  <a:gd name="T43" fmla="*/ 278741 h 106"/>
                  <a:gd name="T44" fmla="*/ 97762 w 91"/>
                  <a:gd name="T45" fmla="*/ 294227 h 106"/>
                  <a:gd name="T46" fmla="*/ 97762 w 91"/>
                  <a:gd name="T47" fmla="*/ 301970 h 106"/>
                  <a:gd name="T48" fmla="*/ 97762 w 91"/>
                  <a:gd name="T49" fmla="*/ 317455 h 106"/>
                  <a:gd name="T50" fmla="*/ 105909 w 91"/>
                  <a:gd name="T51" fmla="*/ 332941 h 106"/>
                  <a:gd name="T52" fmla="*/ 105909 w 91"/>
                  <a:gd name="T53" fmla="*/ 332941 h 106"/>
                  <a:gd name="T54" fmla="*/ 114056 w 91"/>
                  <a:gd name="T55" fmla="*/ 340684 h 106"/>
                  <a:gd name="T56" fmla="*/ 122203 w 91"/>
                  <a:gd name="T57" fmla="*/ 356169 h 106"/>
                  <a:gd name="T58" fmla="*/ 114056 w 91"/>
                  <a:gd name="T59" fmla="*/ 356169 h 106"/>
                  <a:gd name="T60" fmla="*/ 114056 w 91"/>
                  <a:gd name="T61" fmla="*/ 356169 h 106"/>
                  <a:gd name="T62" fmla="*/ 97762 w 91"/>
                  <a:gd name="T63" fmla="*/ 363912 h 106"/>
                  <a:gd name="T64" fmla="*/ 81468 w 91"/>
                  <a:gd name="T65" fmla="*/ 371655 h 106"/>
                  <a:gd name="T66" fmla="*/ 73322 w 91"/>
                  <a:gd name="T67" fmla="*/ 387141 h 106"/>
                  <a:gd name="T68" fmla="*/ 57028 w 91"/>
                  <a:gd name="T69" fmla="*/ 425855 h 106"/>
                  <a:gd name="T70" fmla="*/ 40734 w 91"/>
                  <a:gd name="T71" fmla="*/ 449083 h 106"/>
                  <a:gd name="T72" fmla="*/ 24441 w 91"/>
                  <a:gd name="T73" fmla="*/ 449083 h 106"/>
                  <a:gd name="T74" fmla="*/ 24441 w 91"/>
                  <a:gd name="T75" fmla="*/ 456826 h 106"/>
                  <a:gd name="T76" fmla="*/ 32587 w 91"/>
                  <a:gd name="T77" fmla="*/ 464569 h 106"/>
                  <a:gd name="T78" fmla="*/ 24441 w 91"/>
                  <a:gd name="T79" fmla="*/ 472311 h 106"/>
                  <a:gd name="T80" fmla="*/ 24441 w 91"/>
                  <a:gd name="T81" fmla="*/ 487797 h 106"/>
                  <a:gd name="T82" fmla="*/ 24441 w 91"/>
                  <a:gd name="T83" fmla="*/ 495540 h 106"/>
                  <a:gd name="T84" fmla="*/ 40734 w 91"/>
                  <a:gd name="T85" fmla="*/ 511026 h 106"/>
                  <a:gd name="T86" fmla="*/ 48881 w 91"/>
                  <a:gd name="T87" fmla="*/ 518768 h 106"/>
                  <a:gd name="T88" fmla="*/ 40734 w 91"/>
                  <a:gd name="T89" fmla="*/ 518768 h 106"/>
                  <a:gd name="T90" fmla="*/ 40734 w 91"/>
                  <a:gd name="T91" fmla="*/ 534254 h 106"/>
                  <a:gd name="T92" fmla="*/ 32587 w 91"/>
                  <a:gd name="T93" fmla="*/ 541997 h 106"/>
                  <a:gd name="T94" fmla="*/ 24441 w 91"/>
                  <a:gd name="T95" fmla="*/ 541997 h 106"/>
                  <a:gd name="T96" fmla="*/ 8147 w 91"/>
                  <a:gd name="T97" fmla="*/ 534254 h 106"/>
                  <a:gd name="T98" fmla="*/ 0 w 91"/>
                  <a:gd name="T99" fmla="*/ 565225 h 106"/>
                  <a:gd name="T100" fmla="*/ 399195 w 91"/>
                  <a:gd name="T101" fmla="*/ 789767 h 106"/>
                  <a:gd name="T102" fmla="*/ 635454 w 91"/>
                  <a:gd name="T103" fmla="*/ 820738 h 106"/>
                  <a:gd name="T104" fmla="*/ 635454 w 91"/>
                  <a:gd name="T105" fmla="*/ 820738 h 106"/>
                  <a:gd name="T106" fmla="*/ 635454 w 91"/>
                  <a:gd name="T107" fmla="*/ 820738 h 1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106"/>
                  <a:gd name="T164" fmla="*/ 91 w 91"/>
                  <a:gd name="T165" fmla="*/ 106 h 1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106">
                    <a:moveTo>
                      <a:pt x="78" y="106"/>
                    </a:moveTo>
                    <a:lnTo>
                      <a:pt x="91" y="10"/>
                    </a:lnTo>
                    <a:lnTo>
                      <a:pt x="25" y="0"/>
                    </a:lnTo>
                    <a:lnTo>
                      <a:pt x="23" y="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2" y="47"/>
                    </a:lnTo>
                    <a:lnTo>
                      <a:pt x="10" y="48"/>
                    </a:lnTo>
                    <a:lnTo>
                      <a:pt x="9" y="50"/>
                    </a:lnTo>
                    <a:lnTo>
                      <a:pt x="7" y="55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1" y="69"/>
                    </a:lnTo>
                    <a:lnTo>
                      <a:pt x="0" y="73"/>
                    </a:lnTo>
                    <a:lnTo>
                      <a:pt x="49" y="102"/>
                    </a:lnTo>
                    <a:lnTo>
                      <a:pt x="78" y="106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7" name="Freeform 24"/>
              <p:cNvSpPr>
                <a:spLocks/>
              </p:cNvSpPr>
              <p:nvPr/>
            </p:nvSpPr>
            <p:spPr bwMode="auto">
              <a:xfrm>
                <a:off x="3260" y="1248"/>
                <a:ext cx="456" cy="487"/>
              </a:xfrm>
              <a:custGeom>
                <a:avLst/>
                <a:gdLst>
                  <a:gd name="T0" fmla="*/ 65070 w 89"/>
                  <a:gd name="T1" fmla="*/ 533448 h 100"/>
                  <a:gd name="T2" fmla="*/ 32535 w 89"/>
                  <a:gd name="T3" fmla="*/ 494792 h 100"/>
                  <a:gd name="T4" fmla="*/ 56936 w 89"/>
                  <a:gd name="T5" fmla="*/ 463868 h 100"/>
                  <a:gd name="T6" fmla="*/ 56936 w 89"/>
                  <a:gd name="T7" fmla="*/ 432943 h 100"/>
                  <a:gd name="T8" fmla="*/ 40669 w 89"/>
                  <a:gd name="T9" fmla="*/ 363363 h 100"/>
                  <a:gd name="T10" fmla="*/ 40669 w 89"/>
                  <a:gd name="T11" fmla="*/ 332439 h 100"/>
                  <a:gd name="T12" fmla="*/ 32535 w 89"/>
                  <a:gd name="T13" fmla="*/ 255127 h 100"/>
                  <a:gd name="T14" fmla="*/ 16267 w 89"/>
                  <a:gd name="T15" fmla="*/ 201009 h 100"/>
                  <a:gd name="T16" fmla="*/ 0 w 89"/>
                  <a:gd name="T17" fmla="*/ 123698 h 100"/>
                  <a:gd name="T18" fmla="*/ 8134 w 89"/>
                  <a:gd name="T19" fmla="*/ 92774 h 100"/>
                  <a:gd name="T20" fmla="*/ 0 w 89"/>
                  <a:gd name="T21" fmla="*/ 54118 h 100"/>
                  <a:gd name="T22" fmla="*/ 187075 w 89"/>
                  <a:gd name="T23" fmla="*/ 23193 h 100"/>
                  <a:gd name="T24" fmla="*/ 203343 w 89"/>
                  <a:gd name="T25" fmla="*/ 7731 h 100"/>
                  <a:gd name="T26" fmla="*/ 227744 w 89"/>
                  <a:gd name="T27" fmla="*/ 38656 h 100"/>
                  <a:gd name="T28" fmla="*/ 227744 w 89"/>
                  <a:gd name="T29" fmla="*/ 77311 h 100"/>
                  <a:gd name="T30" fmla="*/ 260279 w 89"/>
                  <a:gd name="T31" fmla="*/ 92774 h 100"/>
                  <a:gd name="T32" fmla="*/ 276546 w 89"/>
                  <a:gd name="T33" fmla="*/ 100505 h 100"/>
                  <a:gd name="T34" fmla="*/ 309081 w 89"/>
                  <a:gd name="T35" fmla="*/ 100505 h 100"/>
                  <a:gd name="T36" fmla="*/ 317215 w 89"/>
                  <a:gd name="T37" fmla="*/ 108236 h 100"/>
                  <a:gd name="T38" fmla="*/ 349749 w 89"/>
                  <a:gd name="T39" fmla="*/ 100505 h 100"/>
                  <a:gd name="T40" fmla="*/ 414819 w 89"/>
                  <a:gd name="T41" fmla="*/ 108236 h 100"/>
                  <a:gd name="T42" fmla="*/ 422953 w 89"/>
                  <a:gd name="T43" fmla="*/ 115967 h 100"/>
                  <a:gd name="T44" fmla="*/ 431086 w 89"/>
                  <a:gd name="T45" fmla="*/ 115967 h 100"/>
                  <a:gd name="T46" fmla="*/ 439220 w 89"/>
                  <a:gd name="T47" fmla="*/ 139160 h 100"/>
                  <a:gd name="T48" fmla="*/ 463621 w 89"/>
                  <a:gd name="T49" fmla="*/ 131429 h 100"/>
                  <a:gd name="T50" fmla="*/ 479889 w 89"/>
                  <a:gd name="T51" fmla="*/ 131429 h 100"/>
                  <a:gd name="T52" fmla="*/ 504290 w 89"/>
                  <a:gd name="T53" fmla="*/ 146891 h 100"/>
                  <a:gd name="T54" fmla="*/ 520557 w 89"/>
                  <a:gd name="T55" fmla="*/ 162354 h 100"/>
                  <a:gd name="T56" fmla="*/ 553092 w 89"/>
                  <a:gd name="T57" fmla="*/ 162354 h 100"/>
                  <a:gd name="T58" fmla="*/ 593761 w 89"/>
                  <a:gd name="T59" fmla="*/ 139160 h 100"/>
                  <a:gd name="T60" fmla="*/ 658830 w 89"/>
                  <a:gd name="T61" fmla="*/ 154623 h 100"/>
                  <a:gd name="T62" fmla="*/ 675098 w 89"/>
                  <a:gd name="T63" fmla="*/ 154623 h 100"/>
                  <a:gd name="T64" fmla="*/ 699499 w 89"/>
                  <a:gd name="T65" fmla="*/ 162354 h 100"/>
                  <a:gd name="T66" fmla="*/ 707633 w 89"/>
                  <a:gd name="T67" fmla="*/ 170085 h 100"/>
                  <a:gd name="T68" fmla="*/ 658830 w 89"/>
                  <a:gd name="T69" fmla="*/ 193278 h 100"/>
                  <a:gd name="T70" fmla="*/ 634429 w 89"/>
                  <a:gd name="T71" fmla="*/ 216472 h 100"/>
                  <a:gd name="T72" fmla="*/ 593761 w 89"/>
                  <a:gd name="T73" fmla="*/ 231934 h 100"/>
                  <a:gd name="T74" fmla="*/ 479889 w 89"/>
                  <a:gd name="T75" fmla="*/ 340170 h 100"/>
                  <a:gd name="T76" fmla="*/ 463621 w 89"/>
                  <a:gd name="T77" fmla="*/ 355632 h 100"/>
                  <a:gd name="T78" fmla="*/ 463621 w 89"/>
                  <a:gd name="T79" fmla="*/ 432943 h 100"/>
                  <a:gd name="T80" fmla="*/ 422953 w 89"/>
                  <a:gd name="T81" fmla="*/ 456137 h 100"/>
                  <a:gd name="T82" fmla="*/ 422953 w 89"/>
                  <a:gd name="T83" fmla="*/ 471599 h 100"/>
                  <a:gd name="T84" fmla="*/ 422953 w 89"/>
                  <a:gd name="T85" fmla="*/ 502524 h 100"/>
                  <a:gd name="T86" fmla="*/ 431086 w 89"/>
                  <a:gd name="T87" fmla="*/ 533448 h 100"/>
                  <a:gd name="T88" fmla="*/ 422953 w 89"/>
                  <a:gd name="T89" fmla="*/ 564373 h 100"/>
                  <a:gd name="T90" fmla="*/ 431086 w 89"/>
                  <a:gd name="T91" fmla="*/ 610759 h 100"/>
                  <a:gd name="T92" fmla="*/ 447354 w 89"/>
                  <a:gd name="T93" fmla="*/ 618490 h 100"/>
                  <a:gd name="T94" fmla="*/ 471755 w 89"/>
                  <a:gd name="T95" fmla="*/ 626222 h 100"/>
                  <a:gd name="T96" fmla="*/ 479889 w 89"/>
                  <a:gd name="T97" fmla="*/ 641684 h 100"/>
                  <a:gd name="T98" fmla="*/ 520557 w 89"/>
                  <a:gd name="T99" fmla="*/ 672608 h 100"/>
                  <a:gd name="T100" fmla="*/ 585627 w 89"/>
                  <a:gd name="T101" fmla="*/ 711264 h 100"/>
                  <a:gd name="T102" fmla="*/ 585627 w 89"/>
                  <a:gd name="T103" fmla="*/ 734457 h 100"/>
                  <a:gd name="T104" fmla="*/ 65070 w 89"/>
                  <a:gd name="T105" fmla="*/ 773113 h 1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9"/>
                  <a:gd name="T160" fmla="*/ 0 h 100"/>
                  <a:gd name="T161" fmla="*/ 89 w 89"/>
                  <a:gd name="T162" fmla="*/ 100 h 1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9" h="100">
                    <a:moveTo>
                      <a:pt x="8" y="100"/>
                    </a:moveTo>
                    <a:lnTo>
                      <a:pt x="8" y="69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9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20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4" y="22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79" y="26"/>
                    </a:lnTo>
                    <a:lnTo>
                      <a:pt x="78" y="28"/>
                    </a:lnTo>
                    <a:lnTo>
                      <a:pt x="74" y="29"/>
                    </a:lnTo>
                    <a:lnTo>
                      <a:pt x="73" y="30"/>
                    </a:lnTo>
                    <a:lnTo>
                      <a:pt x="67" y="36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1" y="64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3"/>
                    </a:lnTo>
                    <a:lnTo>
                      <a:pt x="52" y="78"/>
                    </a:lnTo>
                    <a:lnTo>
                      <a:pt x="53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8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63" y="84"/>
                    </a:lnTo>
                    <a:lnTo>
                      <a:pt x="64" y="87"/>
                    </a:lnTo>
                    <a:lnTo>
                      <a:pt x="68" y="89"/>
                    </a:lnTo>
                    <a:lnTo>
                      <a:pt x="72" y="92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8" y="1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*</a:t>
                </a:r>
              </a:p>
            </p:txBody>
          </p:sp>
          <p:sp>
            <p:nvSpPr>
              <p:cNvPr id="108" name="Freeform 25"/>
              <p:cNvSpPr>
                <a:spLocks/>
              </p:cNvSpPr>
              <p:nvPr/>
            </p:nvSpPr>
            <p:spPr bwMode="auto">
              <a:xfrm>
                <a:off x="3634" y="1799"/>
                <a:ext cx="277" cy="463"/>
              </a:xfrm>
              <a:custGeom>
                <a:avLst/>
                <a:gdLst>
                  <a:gd name="T0" fmla="*/ 73290 w 54"/>
                  <a:gd name="T1" fmla="*/ 15474 h 95"/>
                  <a:gd name="T2" fmla="*/ 97720 w 54"/>
                  <a:gd name="T3" fmla="*/ 38685 h 95"/>
                  <a:gd name="T4" fmla="*/ 122149 w 54"/>
                  <a:gd name="T5" fmla="*/ 61896 h 95"/>
                  <a:gd name="T6" fmla="*/ 122149 w 54"/>
                  <a:gd name="T7" fmla="*/ 92844 h 95"/>
                  <a:gd name="T8" fmla="*/ 114006 w 54"/>
                  <a:gd name="T9" fmla="*/ 116055 h 95"/>
                  <a:gd name="T10" fmla="*/ 89576 w 54"/>
                  <a:gd name="T11" fmla="*/ 147002 h 95"/>
                  <a:gd name="T12" fmla="*/ 73290 w 54"/>
                  <a:gd name="T13" fmla="*/ 154739 h 95"/>
                  <a:gd name="T14" fmla="*/ 40716 w 54"/>
                  <a:gd name="T15" fmla="*/ 162476 h 95"/>
                  <a:gd name="T16" fmla="*/ 32573 w 54"/>
                  <a:gd name="T17" fmla="*/ 185687 h 95"/>
                  <a:gd name="T18" fmla="*/ 48860 w 54"/>
                  <a:gd name="T19" fmla="*/ 208898 h 95"/>
                  <a:gd name="T20" fmla="*/ 32573 w 54"/>
                  <a:gd name="T21" fmla="*/ 263057 h 95"/>
                  <a:gd name="T22" fmla="*/ 8143 w 54"/>
                  <a:gd name="T23" fmla="*/ 278531 h 95"/>
                  <a:gd name="T24" fmla="*/ 0 w 54"/>
                  <a:gd name="T25" fmla="*/ 301742 h 95"/>
                  <a:gd name="T26" fmla="*/ 0 w 54"/>
                  <a:gd name="T27" fmla="*/ 317216 h 95"/>
                  <a:gd name="T28" fmla="*/ 8143 w 54"/>
                  <a:gd name="T29" fmla="*/ 371374 h 95"/>
                  <a:gd name="T30" fmla="*/ 40716 w 54"/>
                  <a:gd name="T31" fmla="*/ 410059 h 95"/>
                  <a:gd name="T32" fmla="*/ 81433 w 54"/>
                  <a:gd name="T33" fmla="*/ 441007 h 95"/>
                  <a:gd name="T34" fmla="*/ 105863 w 54"/>
                  <a:gd name="T35" fmla="*/ 495166 h 95"/>
                  <a:gd name="T36" fmla="*/ 122149 w 54"/>
                  <a:gd name="T37" fmla="*/ 479692 h 95"/>
                  <a:gd name="T38" fmla="*/ 154723 w 54"/>
                  <a:gd name="T39" fmla="*/ 502903 h 95"/>
                  <a:gd name="T40" fmla="*/ 154723 w 54"/>
                  <a:gd name="T41" fmla="*/ 533851 h 95"/>
                  <a:gd name="T42" fmla="*/ 130293 w 54"/>
                  <a:gd name="T43" fmla="*/ 564799 h 95"/>
                  <a:gd name="T44" fmla="*/ 154723 w 54"/>
                  <a:gd name="T45" fmla="*/ 603484 h 95"/>
                  <a:gd name="T46" fmla="*/ 195439 w 54"/>
                  <a:gd name="T47" fmla="*/ 626694 h 95"/>
                  <a:gd name="T48" fmla="*/ 236156 w 54"/>
                  <a:gd name="T49" fmla="*/ 673116 h 95"/>
                  <a:gd name="T50" fmla="*/ 244299 w 54"/>
                  <a:gd name="T51" fmla="*/ 688590 h 95"/>
                  <a:gd name="T52" fmla="*/ 236156 w 54"/>
                  <a:gd name="T53" fmla="*/ 704064 h 95"/>
                  <a:gd name="T54" fmla="*/ 260586 w 54"/>
                  <a:gd name="T55" fmla="*/ 735012 h 95"/>
                  <a:gd name="T56" fmla="*/ 268729 w 54"/>
                  <a:gd name="T57" fmla="*/ 727275 h 95"/>
                  <a:gd name="T58" fmla="*/ 276872 w 54"/>
                  <a:gd name="T59" fmla="*/ 711801 h 95"/>
                  <a:gd name="T60" fmla="*/ 309445 w 54"/>
                  <a:gd name="T61" fmla="*/ 704064 h 95"/>
                  <a:gd name="T62" fmla="*/ 342018 w 54"/>
                  <a:gd name="T63" fmla="*/ 719538 h 95"/>
                  <a:gd name="T64" fmla="*/ 350162 w 54"/>
                  <a:gd name="T65" fmla="*/ 688590 h 95"/>
                  <a:gd name="T66" fmla="*/ 358305 w 54"/>
                  <a:gd name="T67" fmla="*/ 673116 h 95"/>
                  <a:gd name="T68" fmla="*/ 390878 w 54"/>
                  <a:gd name="T69" fmla="*/ 657642 h 95"/>
                  <a:gd name="T70" fmla="*/ 382735 w 54"/>
                  <a:gd name="T71" fmla="*/ 642168 h 95"/>
                  <a:gd name="T72" fmla="*/ 382735 w 54"/>
                  <a:gd name="T73" fmla="*/ 626694 h 95"/>
                  <a:gd name="T74" fmla="*/ 390878 w 54"/>
                  <a:gd name="T75" fmla="*/ 618958 h 95"/>
                  <a:gd name="T76" fmla="*/ 390878 w 54"/>
                  <a:gd name="T77" fmla="*/ 611221 h 95"/>
                  <a:gd name="T78" fmla="*/ 390878 w 54"/>
                  <a:gd name="T79" fmla="*/ 564799 h 95"/>
                  <a:gd name="T80" fmla="*/ 423451 w 54"/>
                  <a:gd name="T81" fmla="*/ 526114 h 95"/>
                  <a:gd name="T82" fmla="*/ 439738 w 54"/>
                  <a:gd name="T83" fmla="*/ 495166 h 95"/>
                  <a:gd name="T84" fmla="*/ 423451 w 54"/>
                  <a:gd name="T85" fmla="*/ 441007 h 95"/>
                  <a:gd name="T86" fmla="*/ 423451 w 54"/>
                  <a:gd name="T87" fmla="*/ 417796 h 95"/>
                  <a:gd name="T88" fmla="*/ 399022 w 54"/>
                  <a:gd name="T89" fmla="*/ 100581 h 95"/>
                  <a:gd name="T90" fmla="*/ 390878 w 54"/>
                  <a:gd name="T91" fmla="*/ 85107 h 95"/>
                  <a:gd name="T92" fmla="*/ 374592 w 54"/>
                  <a:gd name="T93" fmla="*/ 46422 h 95"/>
                  <a:gd name="T94" fmla="*/ 358305 w 54"/>
                  <a:gd name="T95" fmla="*/ 23211 h 95"/>
                  <a:gd name="T96" fmla="*/ 358305 w 54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95"/>
                  <a:gd name="T149" fmla="*/ 54 w 54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*</a:t>
                </a:r>
              </a:p>
            </p:txBody>
          </p:sp>
          <p:sp>
            <p:nvSpPr>
              <p:cNvPr id="109" name="Freeform 26" descr="75%"/>
              <p:cNvSpPr>
                <a:spLocks/>
              </p:cNvSpPr>
              <p:nvPr/>
            </p:nvSpPr>
            <p:spPr bwMode="auto">
              <a:xfrm>
                <a:off x="4244" y="1896"/>
                <a:ext cx="314" cy="293"/>
              </a:xfrm>
              <a:custGeom>
                <a:avLst/>
                <a:gdLst>
                  <a:gd name="T0" fmla="*/ 163434 w 61"/>
                  <a:gd name="T1" fmla="*/ 0 h 60"/>
                  <a:gd name="T2" fmla="*/ 163434 w 61"/>
                  <a:gd name="T3" fmla="*/ 23257 h 60"/>
                  <a:gd name="T4" fmla="*/ 171606 w 61"/>
                  <a:gd name="T5" fmla="*/ 38762 h 60"/>
                  <a:gd name="T6" fmla="*/ 155263 w 61"/>
                  <a:gd name="T7" fmla="*/ 100780 h 60"/>
                  <a:gd name="T8" fmla="*/ 155263 w 61"/>
                  <a:gd name="T9" fmla="*/ 116285 h 60"/>
                  <a:gd name="T10" fmla="*/ 147091 w 61"/>
                  <a:gd name="T11" fmla="*/ 147294 h 60"/>
                  <a:gd name="T12" fmla="*/ 122576 w 61"/>
                  <a:gd name="T13" fmla="*/ 170551 h 60"/>
                  <a:gd name="T14" fmla="*/ 106232 w 61"/>
                  <a:gd name="T15" fmla="*/ 178303 h 60"/>
                  <a:gd name="T16" fmla="*/ 89889 w 61"/>
                  <a:gd name="T17" fmla="*/ 186055 h 60"/>
                  <a:gd name="T18" fmla="*/ 81717 w 61"/>
                  <a:gd name="T19" fmla="*/ 201560 h 60"/>
                  <a:gd name="T20" fmla="*/ 73546 w 61"/>
                  <a:gd name="T21" fmla="*/ 232569 h 60"/>
                  <a:gd name="T22" fmla="*/ 49030 w 61"/>
                  <a:gd name="T23" fmla="*/ 232569 h 60"/>
                  <a:gd name="T24" fmla="*/ 32687 w 61"/>
                  <a:gd name="T25" fmla="*/ 263578 h 60"/>
                  <a:gd name="T26" fmla="*/ 32687 w 61"/>
                  <a:gd name="T27" fmla="*/ 294587 h 60"/>
                  <a:gd name="T28" fmla="*/ 16343 w 61"/>
                  <a:gd name="T29" fmla="*/ 317844 h 60"/>
                  <a:gd name="T30" fmla="*/ 0 w 61"/>
                  <a:gd name="T31" fmla="*/ 333349 h 60"/>
                  <a:gd name="T32" fmla="*/ 0 w 61"/>
                  <a:gd name="T33" fmla="*/ 356606 h 60"/>
                  <a:gd name="T34" fmla="*/ 24515 w 61"/>
                  <a:gd name="T35" fmla="*/ 395367 h 60"/>
                  <a:gd name="T36" fmla="*/ 49030 w 61"/>
                  <a:gd name="T37" fmla="*/ 418624 h 60"/>
                  <a:gd name="T38" fmla="*/ 65374 w 61"/>
                  <a:gd name="T39" fmla="*/ 418624 h 60"/>
                  <a:gd name="T40" fmla="*/ 65374 w 61"/>
                  <a:gd name="T41" fmla="*/ 426377 h 60"/>
                  <a:gd name="T42" fmla="*/ 81717 w 61"/>
                  <a:gd name="T43" fmla="*/ 426377 h 60"/>
                  <a:gd name="T44" fmla="*/ 81717 w 61"/>
                  <a:gd name="T45" fmla="*/ 441881 h 60"/>
                  <a:gd name="T46" fmla="*/ 122576 w 61"/>
                  <a:gd name="T47" fmla="*/ 465138 h 60"/>
                  <a:gd name="T48" fmla="*/ 147091 w 61"/>
                  <a:gd name="T49" fmla="*/ 457386 h 60"/>
                  <a:gd name="T50" fmla="*/ 155263 w 61"/>
                  <a:gd name="T51" fmla="*/ 441881 h 60"/>
                  <a:gd name="T52" fmla="*/ 171606 w 61"/>
                  <a:gd name="T53" fmla="*/ 457386 h 60"/>
                  <a:gd name="T54" fmla="*/ 204293 w 61"/>
                  <a:gd name="T55" fmla="*/ 441881 h 60"/>
                  <a:gd name="T56" fmla="*/ 212465 w 61"/>
                  <a:gd name="T57" fmla="*/ 426377 h 60"/>
                  <a:gd name="T58" fmla="*/ 245152 w 61"/>
                  <a:gd name="T59" fmla="*/ 410872 h 60"/>
                  <a:gd name="T60" fmla="*/ 269667 w 61"/>
                  <a:gd name="T61" fmla="*/ 395367 h 60"/>
                  <a:gd name="T62" fmla="*/ 269667 w 61"/>
                  <a:gd name="T63" fmla="*/ 372110 h 60"/>
                  <a:gd name="T64" fmla="*/ 310525 w 61"/>
                  <a:gd name="T65" fmla="*/ 248074 h 60"/>
                  <a:gd name="T66" fmla="*/ 326869 w 61"/>
                  <a:gd name="T67" fmla="*/ 255826 h 60"/>
                  <a:gd name="T68" fmla="*/ 335041 w 61"/>
                  <a:gd name="T69" fmla="*/ 271331 h 60"/>
                  <a:gd name="T70" fmla="*/ 359556 w 61"/>
                  <a:gd name="T71" fmla="*/ 248074 h 60"/>
                  <a:gd name="T72" fmla="*/ 375899 w 61"/>
                  <a:gd name="T73" fmla="*/ 209312 h 60"/>
                  <a:gd name="T74" fmla="*/ 400414 w 61"/>
                  <a:gd name="T75" fmla="*/ 193808 h 60"/>
                  <a:gd name="T76" fmla="*/ 416758 w 61"/>
                  <a:gd name="T77" fmla="*/ 178303 h 60"/>
                  <a:gd name="T78" fmla="*/ 424930 w 61"/>
                  <a:gd name="T79" fmla="*/ 155046 h 60"/>
                  <a:gd name="T80" fmla="*/ 424930 w 61"/>
                  <a:gd name="T81" fmla="*/ 147294 h 60"/>
                  <a:gd name="T82" fmla="*/ 424930 w 61"/>
                  <a:gd name="T83" fmla="*/ 116285 h 60"/>
                  <a:gd name="T84" fmla="*/ 482132 w 61"/>
                  <a:gd name="T85" fmla="*/ 147294 h 60"/>
                  <a:gd name="T86" fmla="*/ 490303 w 61"/>
                  <a:gd name="T87" fmla="*/ 147294 h 60"/>
                  <a:gd name="T88" fmla="*/ 482132 w 61"/>
                  <a:gd name="T89" fmla="*/ 100780 h 60"/>
                  <a:gd name="T90" fmla="*/ 473960 w 61"/>
                  <a:gd name="T91" fmla="*/ 85275 h 60"/>
                  <a:gd name="T92" fmla="*/ 457616 w 61"/>
                  <a:gd name="T93" fmla="*/ 85275 h 60"/>
                  <a:gd name="T94" fmla="*/ 416758 w 61"/>
                  <a:gd name="T95" fmla="*/ 93028 h 60"/>
                  <a:gd name="T96" fmla="*/ 400414 w 61"/>
                  <a:gd name="T97" fmla="*/ 108532 h 60"/>
                  <a:gd name="T98" fmla="*/ 375899 w 61"/>
                  <a:gd name="T99" fmla="*/ 100780 h 60"/>
                  <a:gd name="T100" fmla="*/ 367727 w 61"/>
                  <a:gd name="T101" fmla="*/ 116285 h 60"/>
                  <a:gd name="T102" fmla="*/ 343212 w 61"/>
                  <a:gd name="T103" fmla="*/ 131789 h 60"/>
                  <a:gd name="T104" fmla="*/ 318697 w 61"/>
                  <a:gd name="T105" fmla="*/ 155046 h 60"/>
                  <a:gd name="T106" fmla="*/ 294182 w 61"/>
                  <a:gd name="T107" fmla="*/ 100780 h 60"/>
                  <a:gd name="T108" fmla="*/ 171606 w 61"/>
                  <a:gd name="T109" fmla="*/ 0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60"/>
                  <a:gd name="T167" fmla="*/ 61 w 61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0" name="Freeform 27" descr="20%"/>
              <p:cNvSpPr>
                <a:spLocks/>
              </p:cNvSpPr>
              <p:nvPr/>
            </p:nvSpPr>
            <p:spPr bwMode="auto">
              <a:xfrm>
                <a:off x="3475" y="2604"/>
                <a:ext cx="394" cy="322"/>
              </a:xfrm>
              <a:custGeom>
                <a:avLst/>
                <a:gdLst>
                  <a:gd name="T0" fmla="*/ 333045 w 77"/>
                  <a:gd name="T1" fmla="*/ 7745 h 66"/>
                  <a:gd name="T2" fmla="*/ 357414 w 77"/>
                  <a:gd name="T3" fmla="*/ 77451 h 66"/>
                  <a:gd name="T4" fmla="*/ 349291 w 77"/>
                  <a:gd name="T5" fmla="*/ 100686 h 66"/>
                  <a:gd name="T6" fmla="*/ 324922 w 77"/>
                  <a:gd name="T7" fmla="*/ 170392 h 66"/>
                  <a:gd name="T8" fmla="*/ 519875 w 77"/>
                  <a:gd name="T9" fmla="*/ 255588 h 66"/>
                  <a:gd name="T10" fmla="*/ 519875 w 77"/>
                  <a:gd name="T11" fmla="*/ 309803 h 66"/>
                  <a:gd name="T12" fmla="*/ 511752 w 77"/>
                  <a:gd name="T13" fmla="*/ 348528 h 66"/>
                  <a:gd name="T14" fmla="*/ 471137 w 77"/>
                  <a:gd name="T15" fmla="*/ 340783 h 66"/>
                  <a:gd name="T16" fmla="*/ 454891 w 77"/>
                  <a:gd name="T17" fmla="*/ 379509 h 66"/>
                  <a:gd name="T18" fmla="*/ 503629 w 77"/>
                  <a:gd name="T19" fmla="*/ 371764 h 66"/>
                  <a:gd name="T20" fmla="*/ 536121 w 77"/>
                  <a:gd name="T21" fmla="*/ 364019 h 66"/>
                  <a:gd name="T22" fmla="*/ 519875 w 77"/>
                  <a:gd name="T23" fmla="*/ 379509 h 66"/>
                  <a:gd name="T24" fmla="*/ 536121 w 77"/>
                  <a:gd name="T25" fmla="*/ 394999 h 66"/>
                  <a:gd name="T26" fmla="*/ 576737 w 77"/>
                  <a:gd name="T27" fmla="*/ 364019 h 66"/>
                  <a:gd name="T28" fmla="*/ 601106 w 77"/>
                  <a:gd name="T29" fmla="*/ 371764 h 66"/>
                  <a:gd name="T30" fmla="*/ 592983 w 77"/>
                  <a:gd name="T31" fmla="*/ 394999 h 66"/>
                  <a:gd name="T32" fmla="*/ 552368 w 77"/>
                  <a:gd name="T33" fmla="*/ 433724 h 66"/>
                  <a:gd name="T34" fmla="*/ 576737 w 77"/>
                  <a:gd name="T35" fmla="*/ 464704 h 66"/>
                  <a:gd name="T36" fmla="*/ 625475 w 77"/>
                  <a:gd name="T37" fmla="*/ 503430 h 66"/>
                  <a:gd name="T38" fmla="*/ 576737 w 77"/>
                  <a:gd name="T39" fmla="*/ 487940 h 66"/>
                  <a:gd name="T40" fmla="*/ 519875 w 77"/>
                  <a:gd name="T41" fmla="*/ 456959 h 66"/>
                  <a:gd name="T42" fmla="*/ 495506 w 77"/>
                  <a:gd name="T43" fmla="*/ 480195 h 66"/>
                  <a:gd name="T44" fmla="*/ 487383 w 77"/>
                  <a:gd name="T45" fmla="*/ 503430 h 66"/>
                  <a:gd name="T46" fmla="*/ 463014 w 77"/>
                  <a:gd name="T47" fmla="*/ 487940 h 66"/>
                  <a:gd name="T48" fmla="*/ 438645 w 77"/>
                  <a:gd name="T49" fmla="*/ 487940 h 66"/>
                  <a:gd name="T50" fmla="*/ 398030 w 77"/>
                  <a:gd name="T51" fmla="*/ 495685 h 66"/>
                  <a:gd name="T52" fmla="*/ 333045 w 77"/>
                  <a:gd name="T53" fmla="*/ 456959 h 66"/>
                  <a:gd name="T54" fmla="*/ 308676 w 77"/>
                  <a:gd name="T55" fmla="*/ 441469 h 66"/>
                  <a:gd name="T56" fmla="*/ 300553 w 77"/>
                  <a:gd name="T57" fmla="*/ 433724 h 66"/>
                  <a:gd name="T58" fmla="*/ 276184 w 77"/>
                  <a:gd name="T59" fmla="*/ 425979 h 66"/>
                  <a:gd name="T60" fmla="*/ 268061 w 77"/>
                  <a:gd name="T61" fmla="*/ 418234 h 66"/>
                  <a:gd name="T62" fmla="*/ 251815 w 77"/>
                  <a:gd name="T63" fmla="*/ 449214 h 66"/>
                  <a:gd name="T64" fmla="*/ 121846 w 77"/>
                  <a:gd name="T65" fmla="*/ 433724 h 66"/>
                  <a:gd name="T66" fmla="*/ 32492 w 77"/>
                  <a:gd name="T67" fmla="*/ 425979 h 66"/>
                  <a:gd name="T68" fmla="*/ 40615 w 77"/>
                  <a:gd name="T69" fmla="*/ 410489 h 66"/>
                  <a:gd name="T70" fmla="*/ 48738 w 77"/>
                  <a:gd name="T71" fmla="*/ 356273 h 66"/>
                  <a:gd name="T72" fmla="*/ 48738 w 77"/>
                  <a:gd name="T73" fmla="*/ 325293 h 66"/>
                  <a:gd name="T74" fmla="*/ 73107 w 77"/>
                  <a:gd name="T75" fmla="*/ 286568 h 66"/>
                  <a:gd name="T76" fmla="*/ 56861 w 77"/>
                  <a:gd name="T77" fmla="*/ 232352 h 66"/>
                  <a:gd name="T78" fmla="*/ 48738 w 77"/>
                  <a:gd name="T79" fmla="*/ 216862 h 66"/>
                  <a:gd name="T80" fmla="*/ 32492 w 77"/>
                  <a:gd name="T81" fmla="*/ 193627 h 66"/>
                  <a:gd name="T82" fmla="*/ 8123 w 77"/>
                  <a:gd name="T83" fmla="*/ 147156 h 66"/>
                  <a:gd name="T84" fmla="*/ 0 w 77"/>
                  <a:gd name="T85" fmla="*/ 7745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66"/>
                  <a:gd name="T131" fmla="*/ 77 w 77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1" name="Freeform 28" descr="20%"/>
              <p:cNvSpPr>
                <a:spLocks/>
              </p:cNvSpPr>
              <p:nvPr/>
            </p:nvSpPr>
            <p:spPr bwMode="auto">
              <a:xfrm>
                <a:off x="3665" y="2423"/>
                <a:ext cx="240" cy="405"/>
              </a:xfrm>
              <a:custGeom>
                <a:avLst/>
                <a:gdLst>
                  <a:gd name="T0" fmla="*/ 356681 w 47"/>
                  <a:gd name="T1" fmla="*/ 0 h 83"/>
                  <a:gd name="T2" fmla="*/ 121596 w 47"/>
                  <a:gd name="T3" fmla="*/ 15492 h 83"/>
                  <a:gd name="T4" fmla="*/ 121596 w 47"/>
                  <a:gd name="T5" fmla="*/ 23239 h 83"/>
                  <a:gd name="T6" fmla="*/ 97277 w 47"/>
                  <a:gd name="T7" fmla="*/ 38731 h 83"/>
                  <a:gd name="T8" fmla="*/ 97277 w 47"/>
                  <a:gd name="T9" fmla="*/ 61970 h 83"/>
                  <a:gd name="T10" fmla="*/ 97277 w 47"/>
                  <a:gd name="T11" fmla="*/ 85209 h 83"/>
                  <a:gd name="T12" fmla="*/ 89170 w 47"/>
                  <a:gd name="T13" fmla="*/ 92955 h 83"/>
                  <a:gd name="T14" fmla="*/ 72957 w 47"/>
                  <a:gd name="T15" fmla="*/ 108447 h 83"/>
                  <a:gd name="T16" fmla="*/ 56745 w 47"/>
                  <a:gd name="T17" fmla="*/ 123940 h 83"/>
                  <a:gd name="T18" fmla="*/ 48638 w 47"/>
                  <a:gd name="T19" fmla="*/ 131686 h 83"/>
                  <a:gd name="T20" fmla="*/ 48638 w 47"/>
                  <a:gd name="T21" fmla="*/ 147178 h 83"/>
                  <a:gd name="T22" fmla="*/ 40532 w 47"/>
                  <a:gd name="T23" fmla="*/ 162671 h 83"/>
                  <a:gd name="T24" fmla="*/ 40532 w 47"/>
                  <a:gd name="T25" fmla="*/ 170417 h 83"/>
                  <a:gd name="T26" fmla="*/ 32426 w 47"/>
                  <a:gd name="T27" fmla="*/ 193656 h 83"/>
                  <a:gd name="T28" fmla="*/ 24319 w 47"/>
                  <a:gd name="T29" fmla="*/ 209148 h 83"/>
                  <a:gd name="T30" fmla="*/ 32426 w 47"/>
                  <a:gd name="T31" fmla="*/ 232387 h 83"/>
                  <a:gd name="T32" fmla="*/ 40532 w 47"/>
                  <a:gd name="T33" fmla="*/ 240133 h 83"/>
                  <a:gd name="T34" fmla="*/ 40532 w 47"/>
                  <a:gd name="T35" fmla="*/ 255626 h 83"/>
                  <a:gd name="T36" fmla="*/ 40532 w 47"/>
                  <a:gd name="T37" fmla="*/ 255626 h 83"/>
                  <a:gd name="T38" fmla="*/ 40532 w 47"/>
                  <a:gd name="T39" fmla="*/ 263372 h 83"/>
                  <a:gd name="T40" fmla="*/ 40532 w 47"/>
                  <a:gd name="T41" fmla="*/ 263372 h 83"/>
                  <a:gd name="T42" fmla="*/ 32426 w 47"/>
                  <a:gd name="T43" fmla="*/ 278864 h 83"/>
                  <a:gd name="T44" fmla="*/ 40532 w 47"/>
                  <a:gd name="T45" fmla="*/ 286610 h 83"/>
                  <a:gd name="T46" fmla="*/ 32426 w 47"/>
                  <a:gd name="T47" fmla="*/ 294357 h 83"/>
                  <a:gd name="T48" fmla="*/ 48638 w 47"/>
                  <a:gd name="T49" fmla="*/ 325342 h 83"/>
                  <a:gd name="T50" fmla="*/ 48638 w 47"/>
                  <a:gd name="T51" fmla="*/ 348580 h 83"/>
                  <a:gd name="T52" fmla="*/ 56745 w 47"/>
                  <a:gd name="T53" fmla="*/ 364073 h 83"/>
                  <a:gd name="T54" fmla="*/ 64851 w 47"/>
                  <a:gd name="T55" fmla="*/ 371819 h 83"/>
                  <a:gd name="T56" fmla="*/ 64851 w 47"/>
                  <a:gd name="T57" fmla="*/ 379565 h 83"/>
                  <a:gd name="T58" fmla="*/ 48638 w 47"/>
                  <a:gd name="T59" fmla="*/ 387311 h 83"/>
                  <a:gd name="T60" fmla="*/ 48638 w 47"/>
                  <a:gd name="T61" fmla="*/ 395058 h 83"/>
                  <a:gd name="T62" fmla="*/ 40532 w 47"/>
                  <a:gd name="T63" fmla="*/ 418296 h 83"/>
                  <a:gd name="T64" fmla="*/ 24319 w 47"/>
                  <a:gd name="T65" fmla="*/ 457027 h 83"/>
                  <a:gd name="T66" fmla="*/ 0 w 47"/>
                  <a:gd name="T67" fmla="*/ 511251 h 83"/>
                  <a:gd name="T68" fmla="*/ 0 w 47"/>
                  <a:gd name="T69" fmla="*/ 549982 h 83"/>
                  <a:gd name="T70" fmla="*/ 218872 w 47"/>
                  <a:gd name="T71" fmla="*/ 542236 h 83"/>
                  <a:gd name="T72" fmla="*/ 218872 w 47"/>
                  <a:gd name="T73" fmla="*/ 549982 h 83"/>
                  <a:gd name="T74" fmla="*/ 210766 w 47"/>
                  <a:gd name="T75" fmla="*/ 565475 h 83"/>
                  <a:gd name="T76" fmla="*/ 218872 w 47"/>
                  <a:gd name="T77" fmla="*/ 596460 h 83"/>
                  <a:gd name="T78" fmla="*/ 235085 w 47"/>
                  <a:gd name="T79" fmla="*/ 619698 h 83"/>
                  <a:gd name="T80" fmla="*/ 243191 w 47"/>
                  <a:gd name="T81" fmla="*/ 642937 h 83"/>
                  <a:gd name="T82" fmla="*/ 259404 w 47"/>
                  <a:gd name="T83" fmla="*/ 642937 h 83"/>
                  <a:gd name="T84" fmla="*/ 283723 w 47"/>
                  <a:gd name="T85" fmla="*/ 627445 h 83"/>
                  <a:gd name="T86" fmla="*/ 332362 w 47"/>
                  <a:gd name="T87" fmla="*/ 611952 h 83"/>
                  <a:gd name="T88" fmla="*/ 348574 w 47"/>
                  <a:gd name="T89" fmla="*/ 611952 h 83"/>
                  <a:gd name="T90" fmla="*/ 364787 w 47"/>
                  <a:gd name="T91" fmla="*/ 604206 h 83"/>
                  <a:gd name="T92" fmla="*/ 372894 w 47"/>
                  <a:gd name="T93" fmla="*/ 611952 h 83"/>
                  <a:gd name="T94" fmla="*/ 381000 w 47"/>
                  <a:gd name="T95" fmla="*/ 619698 h 83"/>
                  <a:gd name="T96" fmla="*/ 381000 w 47"/>
                  <a:gd name="T97" fmla="*/ 611952 h 83"/>
                  <a:gd name="T98" fmla="*/ 356681 w 47"/>
                  <a:gd name="T99" fmla="*/ 418296 h 83"/>
                  <a:gd name="T100" fmla="*/ 356681 w 47"/>
                  <a:gd name="T101" fmla="*/ 402804 h 83"/>
                  <a:gd name="T102" fmla="*/ 364787 w 47"/>
                  <a:gd name="T103" fmla="*/ 15492 h 83"/>
                  <a:gd name="T104" fmla="*/ 356681 w 47"/>
                  <a:gd name="T105" fmla="*/ 0 h 83"/>
                  <a:gd name="T106" fmla="*/ 356681 w 47"/>
                  <a:gd name="T107" fmla="*/ 0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"/>
                  <a:gd name="T163" fmla="*/ 0 h 83"/>
                  <a:gd name="T164" fmla="*/ 47 w 47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Freeform 29"/>
              <p:cNvSpPr>
                <a:spLocks/>
              </p:cNvSpPr>
              <p:nvPr/>
            </p:nvSpPr>
            <p:spPr bwMode="auto">
              <a:xfrm>
                <a:off x="4333" y="1721"/>
                <a:ext cx="403" cy="249"/>
              </a:xfrm>
              <a:custGeom>
                <a:avLst/>
                <a:gdLst>
                  <a:gd name="T0" fmla="*/ 153867 w 79"/>
                  <a:gd name="T1" fmla="*/ 379786 h 51"/>
                  <a:gd name="T2" fmla="*/ 445404 w 79"/>
                  <a:gd name="T3" fmla="*/ 325530 h 51"/>
                  <a:gd name="T4" fmla="*/ 534485 w 79"/>
                  <a:gd name="T5" fmla="*/ 310029 h 51"/>
                  <a:gd name="T6" fmla="*/ 542583 w 79"/>
                  <a:gd name="T7" fmla="*/ 310029 h 51"/>
                  <a:gd name="T8" fmla="*/ 542583 w 79"/>
                  <a:gd name="T9" fmla="*/ 302278 h 51"/>
                  <a:gd name="T10" fmla="*/ 542583 w 79"/>
                  <a:gd name="T11" fmla="*/ 294528 h 51"/>
                  <a:gd name="T12" fmla="*/ 550681 w 79"/>
                  <a:gd name="T13" fmla="*/ 286777 h 51"/>
                  <a:gd name="T14" fmla="*/ 566878 w 79"/>
                  <a:gd name="T15" fmla="*/ 286777 h 51"/>
                  <a:gd name="T16" fmla="*/ 574976 w 79"/>
                  <a:gd name="T17" fmla="*/ 286777 h 51"/>
                  <a:gd name="T18" fmla="*/ 599271 w 79"/>
                  <a:gd name="T19" fmla="*/ 271275 h 51"/>
                  <a:gd name="T20" fmla="*/ 599271 w 79"/>
                  <a:gd name="T21" fmla="*/ 255774 h 51"/>
                  <a:gd name="T22" fmla="*/ 623565 w 79"/>
                  <a:gd name="T23" fmla="*/ 240272 h 51"/>
                  <a:gd name="T24" fmla="*/ 639762 w 79"/>
                  <a:gd name="T25" fmla="*/ 232522 h 51"/>
                  <a:gd name="T26" fmla="*/ 639762 w 79"/>
                  <a:gd name="T27" fmla="*/ 224771 h 51"/>
                  <a:gd name="T28" fmla="*/ 623565 w 79"/>
                  <a:gd name="T29" fmla="*/ 217020 h 51"/>
                  <a:gd name="T30" fmla="*/ 615467 w 79"/>
                  <a:gd name="T31" fmla="*/ 209270 h 51"/>
                  <a:gd name="T32" fmla="*/ 607369 w 79"/>
                  <a:gd name="T33" fmla="*/ 209270 h 51"/>
                  <a:gd name="T34" fmla="*/ 607369 w 79"/>
                  <a:gd name="T35" fmla="*/ 201519 h 51"/>
                  <a:gd name="T36" fmla="*/ 591172 w 79"/>
                  <a:gd name="T37" fmla="*/ 201519 h 51"/>
                  <a:gd name="T38" fmla="*/ 591172 w 79"/>
                  <a:gd name="T39" fmla="*/ 186017 h 51"/>
                  <a:gd name="T40" fmla="*/ 574976 w 79"/>
                  <a:gd name="T41" fmla="*/ 186017 h 51"/>
                  <a:gd name="T42" fmla="*/ 574976 w 79"/>
                  <a:gd name="T43" fmla="*/ 178267 h 51"/>
                  <a:gd name="T44" fmla="*/ 574976 w 79"/>
                  <a:gd name="T45" fmla="*/ 155015 h 51"/>
                  <a:gd name="T46" fmla="*/ 583074 w 79"/>
                  <a:gd name="T47" fmla="*/ 155015 h 51"/>
                  <a:gd name="T48" fmla="*/ 574976 w 79"/>
                  <a:gd name="T49" fmla="*/ 139513 h 51"/>
                  <a:gd name="T50" fmla="*/ 566878 w 79"/>
                  <a:gd name="T51" fmla="*/ 131762 h 51"/>
                  <a:gd name="T52" fmla="*/ 566878 w 79"/>
                  <a:gd name="T53" fmla="*/ 131762 h 51"/>
                  <a:gd name="T54" fmla="*/ 574976 w 79"/>
                  <a:gd name="T55" fmla="*/ 124012 h 51"/>
                  <a:gd name="T56" fmla="*/ 583074 w 79"/>
                  <a:gd name="T57" fmla="*/ 116261 h 51"/>
                  <a:gd name="T58" fmla="*/ 591172 w 79"/>
                  <a:gd name="T59" fmla="*/ 93009 h 51"/>
                  <a:gd name="T60" fmla="*/ 591172 w 79"/>
                  <a:gd name="T61" fmla="*/ 85258 h 51"/>
                  <a:gd name="T62" fmla="*/ 599271 w 79"/>
                  <a:gd name="T63" fmla="*/ 77507 h 51"/>
                  <a:gd name="T64" fmla="*/ 599271 w 79"/>
                  <a:gd name="T65" fmla="*/ 69757 h 51"/>
                  <a:gd name="T66" fmla="*/ 591172 w 79"/>
                  <a:gd name="T67" fmla="*/ 69757 h 51"/>
                  <a:gd name="T68" fmla="*/ 566878 w 79"/>
                  <a:gd name="T69" fmla="*/ 62006 h 51"/>
                  <a:gd name="T70" fmla="*/ 566878 w 79"/>
                  <a:gd name="T71" fmla="*/ 62006 h 51"/>
                  <a:gd name="T72" fmla="*/ 558779 w 79"/>
                  <a:gd name="T73" fmla="*/ 54255 h 51"/>
                  <a:gd name="T74" fmla="*/ 558779 w 79"/>
                  <a:gd name="T75" fmla="*/ 46504 h 51"/>
                  <a:gd name="T76" fmla="*/ 542583 w 79"/>
                  <a:gd name="T77" fmla="*/ 23252 h 51"/>
                  <a:gd name="T78" fmla="*/ 534485 w 79"/>
                  <a:gd name="T79" fmla="*/ 23252 h 51"/>
                  <a:gd name="T80" fmla="*/ 534485 w 79"/>
                  <a:gd name="T81" fmla="*/ 15501 h 51"/>
                  <a:gd name="T82" fmla="*/ 526386 w 79"/>
                  <a:gd name="T83" fmla="*/ 15501 h 51"/>
                  <a:gd name="T84" fmla="*/ 526386 w 79"/>
                  <a:gd name="T85" fmla="*/ 15501 h 51"/>
                  <a:gd name="T86" fmla="*/ 526386 w 79"/>
                  <a:gd name="T87" fmla="*/ 7751 h 51"/>
                  <a:gd name="T88" fmla="*/ 518288 w 79"/>
                  <a:gd name="T89" fmla="*/ 0 h 51"/>
                  <a:gd name="T90" fmla="*/ 72884 w 79"/>
                  <a:gd name="T91" fmla="*/ 85258 h 51"/>
                  <a:gd name="T92" fmla="*/ 64786 w 79"/>
                  <a:gd name="T93" fmla="*/ 54255 h 51"/>
                  <a:gd name="T94" fmla="*/ 40491 w 79"/>
                  <a:gd name="T95" fmla="*/ 77507 h 51"/>
                  <a:gd name="T96" fmla="*/ 40491 w 79"/>
                  <a:gd name="T97" fmla="*/ 77507 h 51"/>
                  <a:gd name="T98" fmla="*/ 32393 w 79"/>
                  <a:gd name="T99" fmla="*/ 69757 h 51"/>
                  <a:gd name="T100" fmla="*/ 32393 w 79"/>
                  <a:gd name="T101" fmla="*/ 69757 h 51"/>
                  <a:gd name="T102" fmla="*/ 24295 w 79"/>
                  <a:gd name="T103" fmla="*/ 85258 h 51"/>
                  <a:gd name="T104" fmla="*/ 8098 w 79"/>
                  <a:gd name="T105" fmla="*/ 100759 h 51"/>
                  <a:gd name="T106" fmla="*/ 0 w 79"/>
                  <a:gd name="T107" fmla="*/ 108510 h 51"/>
                  <a:gd name="T108" fmla="*/ 32393 w 79"/>
                  <a:gd name="T109" fmla="*/ 279026 h 51"/>
                  <a:gd name="T110" fmla="*/ 48590 w 79"/>
                  <a:gd name="T111" fmla="*/ 395287 h 51"/>
                  <a:gd name="T112" fmla="*/ 153867 w 79"/>
                  <a:gd name="T113" fmla="*/ 379786 h 51"/>
                  <a:gd name="T114" fmla="*/ 153867 w 79"/>
                  <a:gd name="T115" fmla="*/ 379786 h 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9"/>
                  <a:gd name="T175" fmla="*/ 0 h 51"/>
                  <a:gd name="T176" fmla="*/ 79 w 79"/>
                  <a:gd name="T177" fmla="*/ 51 h 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9" h="51">
                    <a:moveTo>
                      <a:pt x="19" y="49"/>
                    </a:moveTo>
                    <a:lnTo>
                      <a:pt x="55" y="42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74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2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6"/>
                    </a:lnTo>
                    <a:lnTo>
                      <a:pt x="6" y="51"/>
                    </a:lnTo>
                    <a:lnTo>
                      <a:pt x="19" y="49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3" name="Freeform 30"/>
              <p:cNvSpPr>
                <a:spLocks/>
              </p:cNvSpPr>
              <p:nvPr/>
            </p:nvSpPr>
            <p:spPr bwMode="auto">
              <a:xfrm>
                <a:off x="4198" y="1970"/>
                <a:ext cx="523" cy="287"/>
              </a:xfrm>
              <a:custGeom>
                <a:avLst/>
                <a:gdLst>
                  <a:gd name="T0" fmla="*/ 252335 w 102"/>
                  <a:gd name="T1" fmla="*/ 424724 h 59"/>
                  <a:gd name="T2" fmla="*/ 211636 w 102"/>
                  <a:gd name="T3" fmla="*/ 432446 h 59"/>
                  <a:gd name="T4" fmla="*/ 179076 w 102"/>
                  <a:gd name="T5" fmla="*/ 432446 h 59"/>
                  <a:gd name="T6" fmla="*/ 40699 w 102"/>
                  <a:gd name="T7" fmla="*/ 432446 h 59"/>
                  <a:gd name="T8" fmla="*/ 73259 w 102"/>
                  <a:gd name="T9" fmla="*/ 401557 h 59"/>
                  <a:gd name="T10" fmla="*/ 81398 w 102"/>
                  <a:gd name="T11" fmla="*/ 378390 h 59"/>
                  <a:gd name="T12" fmla="*/ 154657 w 102"/>
                  <a:gd name="T13" fmla="*/ 308890 h 59"/>
                  <a:gd name="T14" fmla="*/ 170937 w 102"/>
                  <a:gd name="T15" fmla="*/ 339779 h 59"/>
                  <a:gd name="T16" fmla="*/ 219775 w 102"/>
                  <a:gd name="T17" fmla="*/ 339779 h 59"/>
                  <a:gd name="T18" fmla="*/ 236055 w 102"/>
                  <a:gd name="T19" fmla="*/ 332057 h 59"/>
                  <a:gd name="T20" fmla="*/ 276754 w 102"/>
                  <a:gd name="T21" fmla="*/ 324335 h 59"/>
                  <a:gd name="T22" fmla="*/ 293034 w 102"/>
                  <a:gd name="T23" fmla="*/ 316612 h 59"/>
                  <a:gd name="T24" fmla="*/ 341873 w 102"/>
                  <a:gd name="T25" fmla="*/ 278001 h 59"/>
                  <a:gd name="T26" fmla="*/ 358153 w 102"/>
                  <a:gd name="T27" fmla="*/ 216223 h 59"/>
                  <a:gd name="T28" fmla="*/ 398852 w 102"/>
                  <a:gd name="T29" fmla="*/ 139001 h 59"/>
                  <a:gd name="T30" fmla="*/ 423271 w 102"/>
                  <a:gd name="T31" fmla="*/ 146723 h 59"/>
                  <a:gd name="T32" fmla="*/ 447691 w 102"/>
                  <a:gd name="T33" fmla="*/ 92667 h 59"/>
                  <a:gd name="T34" fmla="*/ 480250 w 102"/>
                  <a:gd name="T35" fmla="*/ 77223 h 59"/>
                  <a:gd name="T36" fmla="*/ 496530 w 102"/>
                  <a:gd name="T37" fmla="*/ 38611 h 59"/>
                  <a:gd name="T38" fmla="*/ 496530 w 102"/>
                  <a:gd name="T39" fmla="*/ 7722 h 59"/>
                  <a:gd name="T40" fmla="*/ 553509 w 102"/>
                  <a:gd name="T41" fmla="*/ 30889 h 59"/>
                  <a:gd name="T42" fmla="*/ 569788 w 102"/>
                  <a:gd name="T43" fmla="*/ 7722 h 59"/>
                  <a:gd name="T44" fmla="*/ 594208 w 102"/>
                  <a:gd name="T45" fmla="*/ 15445 h 59"/>
                  <a:gd name="T46" fmla="*/ 618627 w 102"/>
                  <a:gd name="T47" fmla="*/ 30889 h 59"/>
                  <a:gd name="T48" fmla="*/ 651187 w 102"/>
                  <a:gd name="T49" fmla="*/ 61778 h 59"/>
                  <a:gd name="T50" fmla="*/ 626767 w 102"/>
                  <a:gd name="T51" fmla="*/ 108112 h 59"/>
                  <a:gd name="T52" fmla="*/ 659327 w 102"/>
                  <a:gd name="T53" fmla="*/ 115834 h 59"/>
                  <a:gd name="T54" fmla="*/ 683746 w 102"/>
                  <a:gd name="T55" fmla="*/ 131278 h 59"/>
                  <a:gd name="T56" fmla="*/ 708166 w 102"/>
                  <a:gd name="T57" fmla="*/ 139001 h 59"/>
                  <a:gd name="T58" fmla="*/ 757005 w 102"/>
                  <a:gd name="T59" fmla="*/ 154445 h 59"/>
                  <a:gd name="T60" fmla="*/ 757005 w 102"/>
                  <a:gd name="T61" fmla="*/ 177612 h 59"/>
                  <a:gd name="T62" fmla="*/ 748865 w 102"/>
                  <a:gd name="T63" fmla="*/ 200779 h 59"/>
                  <a:gd name="T64" fmla="*/ 773284 w 102"/>
                  <a:gd name="T65" fmla="*/ 223945 h 59"/>
                  <a:gd name="T66" fmla="*/ 757005 w 102"/>
                  <a:gd name="T67" fmla="*/ 231668 h 59"/>
                  <a:gd name="T68" fmla="*/ 765144 w 102"/>
                  <a:gd name="T69" fmla="*/ 239390 h 59"/>
                  <a:gd name="T70" fmla="*/ 748865 w 102"/>
                  <a:gd name="T71" fmla="*/ 247112 h 59"/>
                  <a:gd name="T72" fmla="*/ 765144 w 102"/>
                  <a:gd name="T73" fmla="*/ 254834 h 59"/>
                  <a:gd name="T74" fmla="*/ 765144 w 102"/>
                  <a:gd name="T75" fmla="*/ 278001 h 59"/>
                  <a:gd name="T76" fmla="*/ 748865 w 102"/>
                  <a:gd name="T77" fmla="*/ 278001 h 59"/>
                  <a:gd name="T78" fmla="*/ 781424 w 102"/>
                  <a:gd name="T79" fmla="*/ 285723 h 59"/>
                  <a:gd name="T80" fmla="*/ 813983 w 102"/>
                  <a:gd name="T81" fmla="*/ 278001 h 59"/>
                  <a:gd name="T82" fmla="*/ 822123 w 102"/>
                  <a:gd name="T83" fmla="*/ 324335 h 59"/>
                  <a:gd name="T84" fmla="*/ 822123 w 102"/>
                  <a:gd name="T85" fmla="*/ 332057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59"/>
                  <a:gd name="T131" fmla="*/ 102 w 10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59">
                    <a:moveTo>
                      <a:pt x="101" y="43"/>
                    </a:moveTo>
                    <a:lnTo>
                      <a:pt x="67" y="50"/>
                    </a:lnTo>
                    <a:lnTo>
                      <a:pt x="31" y="55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6" y="55"/>
                    </a:lnTo>
                    <a:lnTo>
                      <a:pt x="22" y="56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0" y="41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29" y="43"/>
                    </a:lnTo>
                    <a:lnTo>
                      <a:pt x="30" y="44"/>
                    </a:lnTo>
                    <a:lnTo>
                      <a:pt x="31" y="43"/>
                    </a:lnTo>
                    <a:lnTo>
                      <a:pt x="34" y="42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1" y="35"/>
                    </a:lnTo>
                    <a:lnTo>
                      <a:pt x="42" y="33"/>
                    </a:lnTo>
                    <a:lnTo>
                      <a:pt x="44" y="28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4" y="13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2"/>
                    </a:lnTo>
                    <a:lnTo>
                      <a:pt x="72" y="3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0" y="8"/>
                    </a:lnTo>
                    <a:lnTo>
                      <a:pt x="78" y="12"/>
                    </a:lnTo>
                    <a:lnTo>
                      <a:pt x="77" y="14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90" y="20"/>
                    </a:lnTo>
                    <a:lnTo>
                      <a:pt x="93" y="20"/>
                    </a:lnTo>
                    <a:lnTo>
                      <a:pt x="94" y="22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3" y="25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3" y="33"/>
                    </a:lnTo>
                    <a:lnTo>
                      <a:pt x="94" y="33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3" y="37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7" y="36"/>
                    </a:lnTo>
                    <a:lnTo>
                      <a:pt x="99" y="36"/>
                    </a:lnTo>
                    <a:lnTo>
                      <a:pt x="100" y="36"/>
                    </a:lnTo>
                    <a:lnTo>
                      <a:pt x="101" y="37"/>
                    </a:lnTo>
                    <a:lnTo>
                      <a:pt x="102" y="41"/>
                    </a:lnTo>
                    <a:lnTo>
                      <a:pt x="101" y="42"/>
                    </a:lnTo>
                    <a:lnTo>
                      <a:pt x="101" y="43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Freeform 31"/>
              <p:cNvSpPr>
                <a:spLocks/>
              </p:cNvSpPr>
              <p:nvPr/>
            </p:nvSpPr>
            <p:spPr bwMode="auto">
              <a:xfrm>
                <a:off x="2808" y="1760"/>
                <a:ext cx="571" cy="268"/>
              </a:xfrm>
              <a:custGeom>
                <a:avLst/>
                <a:gdLst>
                  <a:gd name="T0" fmla="*/ 0 w 111"/>
                  <a:gd name="T1" fmla="*/ 263005 h 55"/>
                  <a:gd name="T2" fmla="*/ 24499 w 111"/>
                  <a:gd name="T3" fmla="*/ 0 h 55"/>
                  <a:gd name="T4" fmla="*/ 587976 w 111"/>
                  <a:gd name="T5" fmla="*/ 23206 h 55"/>
                  <a:gd name="T6" fmla="*/ 604309 w 111"/>
                  <a:gd name="T7" fmla="*/ 46413 h 55"/>
                  <a:gd name="T8" fmla="*/ 620641 w 111"/>
                  <a:gd name="T9" fmla="*/ 46413 h 55"/>
                  <a:gd name="T10" fmla="*/ 636974 w 111"/>
                  <a:gd name="T11" fmla="*/ 38677 h 55"/>
                  <a:gd name="T12" fmla="*/ 645140 w 111"/>
                  <a:gd name="T13" fmla="*/ 46413 h 55"/>
                  <a:gd name="T14" fmla="*/ 653307 w 111"/>
                  <a:gd name="T15" fmla="*/ 69619 h 55"/>
                  <a:gd name="T16" fmla="*/ 669639 w 111"/>
                  <a:gd name="T17" fmla="*/ 69619 h 55"/>
                  <a:gd name="T18" fmla="*/ 677806 w 111"/>
                  <a:gd name="T19" fmla="*/ 69619 h 55"/>
                  <a:gd name="T20" fmla="*/ 694138 w 111"/>
                  <a:gd name="T21" fmla="*/ 54148 h 55"/>
                  <a:gd name="T22" fmla="*/ 710471 w 111"/>
                  <a:gd name="T23" fmla="*/ 54148 h 55"/>
                  <a:gd name="T24" fmla="*/ 726804 w 111"/>
                  <a:gd name="T25" fmla="*/ 61884 h 55"/>
                  <a:gd name="T26" fmla="*/ 767635 w 111"/>
                  <a:gd name="T27" fmla="*/ 85090 h 55"/>
                  <a:gd name="T28" fmla="*/ 792134 w 111"/>
                  <a:gd name="T29" fmla="*/ 100561 h 55"/>
                  <a:gd name="T30" fmla="*/ 792134 w 111"/>
                  <a:gd name="T31" fmla="*/ 116032 h 55"/>
                  <a:gd name="T32" fmla="*/ 808467 w 111"/>
                  <a:gd name="T33" fmla="*/ 123767 h 55"/>
                  <a:gd name="T34" fmla="*/ 808467 w 111"/>
                  <a:gd name="T35" fmla="*/ 131503 h 55"/>
                  <a:gd name="T36" fmla="*/ 800301 w 111"/>
                  <a:gd name="T37" fmla="*/ 146974 h 55"/>
                  <a:gd name="T38" fmla="*/ 808467 w 111"/>
                  <a:gd name="T39" fmla="*/ 162445 h 55"/>
                  <a:gd name="T40" fmla="*/ 816633 w 111"/>
                  <a:gd name="T41" fmla="*/ 185651 h 55"/>
                  <a:gd name="T42" fmla="*/ 824800 w 111"/>
                  <a:gd name="T43" fmla="*/ 193386 h 55"/>
                  <a:gd name="T44" fmla="*/ 824800 w 111"/>
                  <a:gd name="T45" fmla="*/ 201122 h 55"/>
                  <a:gd name="T46" fmla="*/ 824800 w 111"/>
                  <a:gd name="T47" fmla="*/ 216593 h 55"/>
                  <a:gd name="T48" fmla="*/ 841132 w 111"/>
                  <a:gd name="T49" fmla="*/ 224328 h 55"/>
                  <a:gd name="T50" fmla="*/ 849299 w 111"/>
                  <a:gd name="T51" fmla="*/ 232064 h 55"/>
                  <a:gd name="T52" fmla="*/ 841132 w 111"/>
                  <a:gd name="T53" fmla="*/ 247535 h 55"/>
                  <a:gd name="T54" fmla="*/ 841132 w 111"/>
                  <a:gd name="T55" fmla="*/ 263005 h 55"/>
                  <a:gd name="T56" fmla="*/ 857465 w 111"/>
                  <a:gd name="T57" fmla="*/ 270741 h 55"/>
                  <a:gd name="T58" fmla="*/ 857465 w 111"/>
                  <a:gd name="T59" fmla="*/ 286212 h 55"/>
                  <a:gd name="T60" fmla="*/ 849299 w 111"/>
                  <a:gd name="T61" fmla="*/ 293947 h 55"/>
                  <a:gd name="T62" fmla="*/ 857465 w 111"/>
                  <a:gd name="T63" fmla="*/ 301683 h 55"/>
                  <a:gd name="T64" fmla="*/ 865631 w 111"/>
                  <a:gd name="T65" fmla="*/ 317154 h 55"/>
                  <a:gd name="T66" fmla="*/ 857465 w 111"/>
                  <a:gd name="T67" fmla="*/ 324889 h 55"/>
                  <a:gd name="T68" fmla="*/ 865631 w 111"/>
                  <a:gd name="T69" fmla="*/ 340360 h 55"/>
                  <a:gd name="T70" fmla="*/ 865631 w 111"/>
                  <a:gd name="T71" fmla="*/ 348095 h 55"/>
                  <a:gd name="T72" fmla="*/ 873798 w 111"/>
                  <a:gd name="T73" fmla="*/ 355831 h 55"/>
                  <a:gd name="T74" fmla="*/ 881964 w 111"/>
                  <a:gd name="T75" fmla="*/ 371302 h 55"/>
                  <a:gd name="T76" fmla="*/ 890130 w 111"/>
                  <a:gd name="T77" fmla="*/ 386773 h 55"/>
                  <a:gd name="T78" fmla="*/ 906463 w 111"/>
                  <a:gd name="T79" fmla="*/ 402244 h 55"/>
                  <a:gd name="T80" fmla="*/ 906463 w 111"/>
                  <a:gd name="T81" fmla="*/ 409979 h 55"/>
                  <a:gd name="T82" fmla="*/ 906463 w 111"/>
                  <a:gd name="T83" fmla="*/ 417715 h 55"/>
                  <a:gd name="T84" fmla="*/ 906463 w 111"/>
                  <a:gd name="T85" fmla="*/ 425450 h 55"/>
                  <a:gd name="T86" fmla="*/ 204158 w 111"/>
                  <a:gd name="T87" fmla="*/ 409979 h 55"/>
                  <a:gd name="T88" fmla="*/ 212325 w 111"/>
                  <a:gd name="T89" fmla="*/ 278476 h 55"/>
                  <a:gd name="T90" fmla="*/ 0 w 111"/>
                  <a:gd name="T91" fmla="*/ 263005 h 55"/>
                  <a:gd name="T92" fmla="*/ 0 w 111"/>
                  <a:gd name="T93" fmla="*/ 263005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 *</a:t>
                </a:r>
              </a:p>
            </p:txBody>
          </p:sp>
          <p:sp>
            <p:nvSpPr>
              <p:cNvPr id="115" name="Freeform 32"/>
              <p:cNvSpPr>
                <a:spLocks/>
              </p:cNvSpPr>
              <p:nvPr/>
            </p:nvSpPr>
            <p:spPr bwMode="auto">
              <a:xfrm>
                <a:off x="2849" y="2262"/>
                <a:ext cx="595" cy="293"/>
              </a:xfrm>
              <a:custGeom>
                <a:avLst/>
                <a:gdLst>
                  <a:gd name="T0" fmla="*/ 113999 w 116"/>
                  <a:gd name="T1" fmla="*/ 7752 h 60"/>
                  <a:gd name="T2" fmla="*/ 0 w 116"/>
                  <a:gd name="T3" fmla="*/ 69771 h 60"/>
                  <a:gd name="T4" fmla="*/ 325711 w 116"/>
                  <a:gd name="T5" fmla="*/ 341101 h 60"/>
                  <a:gd name="T6" fmla="*/ 341997 w 116"/>
                  <a:gd name="T7" fmla="*/ 348854 h 60"/>
                  <a:gd name="T8" fmla="*/ 366425 w 116"/>
                  <a:gd name="T9" fmla="*/ 372110 h 60"/>
                  <a:gd name="T10" fmla="*/ 390853 w 116"/>
                  <a:gd name="T11" fmla="*/ 364358 h 60"/>
                  <a:gd name="T12" fmla="*/ 407139 w 116"/>
                  <a:gd name="T13" fmla="*/ 372110 h 60"/>
                  <a:gd name="T14" fmla="*/ 415282 w 116"/>
                  <a:gd name="T15" fmla="*/ 387615 h 60"/>
                  <a:gd name="T16" fmla="*/ 447853 w 116"/>
                  <a:gd name="T17" fmla="*/ 395367 h 60"/>
                  <a:gd name="T18" fmla="*/ 464138 w 116"/>
                  <a:gd name="T19" fmla="*/ 403120 h 60"/>
                  <a:gd name="T20" fmla="*/ 480424 w 116"/>
                  <a:gd name="T21" fmla="*/ 395367 h 60"/>
                  <a:gd name="T22" fmla="*/ 496709 w 116"/>
                  <a:gd name="T23" fmla="*/ 410872 h 60"/>
                  <a:gd name="T24" fmla="*/ 529281 w 116"/>
                  <a:gd name="T25" fmla="*/ 410872 h 60"/>
                  <a:gd name="T26" fmla="*/ 545566 w 116"/>
                  <a:gd name="T27" fmla="*/ 426377 h 60"/>
                  <a:gd name="T28" fmla="*/ 553709 w 116"/>
                  <a:gd name="T29" fmla="*/ 441881 h 60"/>
                  <a:gd name="T30" fmla="*/ 578137 w 116"/>
                  <a:gd name="T31" fmla="*/ 434129 h 60"/>
                  <a:gd name="T32" fmla="*/ 610708 w 116"/>
                  <a:gd name="T33" fmla="*/ 449633 h 60"/>
                  <a:gd name="T34" fmla="*/ 626994 w 116"/>
                  <a:gd name="T35" fmla="*/ 441881 h 60"/>
                  <a:gd name="T36" fmla="*/ 643279 w 116"/>
                  <a:gd name="T37" fmla="*/ 441881 h 60"/>
                  <a:gd name="T38" fmla="*/ 643279 w 116"/>
                  <a:gd name="T39" fmla="*/ 465138 h 60"/>
                  <a:gd name="T40" fmla="*/ 651422 w 116"/>
                  <a:gd name="T41" fmla="*/ 449633 h 60"/>
                  <a:gd name="T42" fmla="*/ 667708 w 116"/>
                  <a:gd name="T43" fmla="*/ 434129 h 60"/>
                  <a:gd name="T44" fmla="*/ 675850 w 116"/>
                  <a:gd name="T45" fmla="*/ 441881 h 60"/>
                  <a:gd name="T46" fmla="*/ 692136 w 116"/>
                  <a:gd name="T47" fmla="*/ 449633 h 60"/>
                  <a:gd name="T48" fmla="*/ 708422 w 116"/>
                  <a:gd name="T49" fmla="*/ 441881 h 60"/>
                  <a:gd name="T50" fmla="*/ 708422 w 116"/>
                  <a:gd name="T51" fmla="*/ 449633 h 60"/>
                  <a:gd name="T52" fmla="*/ 732850 w 116"/>
                  <a:gd name="T53" fmla="*/ 465138 h 60"/>
                  <a:gd name="T54" fmla="*/ 757278 w 116"/>
                  <a:gd name="T55" fmla="*/ 449633 h 60"/>
                  <a:gd name="T56" fmla="*/ 806135 w 116"/>
                  <a:gd name="T57" fmla="*/ 434129 h 60"/>
                  <a:gd name="T58" fmla="*/ 822420 w 116"/>
                  <a:gd name="T59" fmla="*/ 434129 h 60"/>
                  <a:gd name="T60" fmla="*/ 863134 w 116"/>
                  <a:gd name="T61" fmla="*/ 434129 h 60"/>
                  <a:gd name="T62" fmla="*/ 920134 w 116"/>
                  <a:gd name="T63" fmla="*/ 457386 h 60"/>
                  <a:gd name="T64" fmla="*/ 936419 w 116"/>
                  <a:gd name="T65" fmla="*/ 465138 h 60"/>
                  <a:gd name="T66" fmla="*/ 944562 w 116"/>
                  <a:gd name="T67" fmla="*/ 240321 h 60"/>
                  <a:gd name="T68" fmla="*/ 928276 w 116"/>
                  <a:gd name="T69" fmla="*/ 23257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"/>
                  <a:gd name="T106" fmla="*/ 0 h 60"/>
                  <a:gd name="T107" fmla="*/ 116 w 116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Freeform 33" descr="20%"/>
              <p:cNvSpPr>
                <a:spLocks/>
              </p:cNvSpPr>
              <p:nvPr/>
            </p:nvSpPr>
            <p:spPr bwMode="auto">
              <a:xfrm>
                <a:off x="3353" y="1970"/>
                <a:ext cx="460" cy="380"/>
              </a:xfrm>
              <a:custGeom>
                <a:avLst/>
                <a:gdLst>
                  <a:gd name="T0" fmla="*/ 616656 w 90"/>
                  <a:gd name="T1" fmla="*/ 533644 h 78"/>
                  <a:gd name="T2" fmla="*/ 624769 w 90"/>
                  <a:gd name="T3" fmla="*/ 549112 h 78"/>
                  <a:gd name="T4" fmla="*/ 624769 w 90"/>
                  <a:gd name="T5" fmla="*/ 572314 h 78"/>
                  <a:gd name="T6" fmla="*/ 600428 w 90"/>
                  <a:gd name="T7" fmla="*/ 595516 h 78"/>
                  <a:gd name="T8" fmla="*/ 673453 w 90"/>
                  <a:gd name="T9" fmla="*/ 603250 h 78"/>
                  <a:gd name="T10" fmla="*/ 673453 w 90"/>
                  <a:gd name="T11" fmla="*/ 572314 h 78"/>
                  <a:gd name="T12" fmla="*/ 689681 w 90"/>
                  <a:gd name="T13" fmla="*/ 533644 h 78"/>
                  <a:gd name="T14" fmla="*/ 714022 w 90"/>
                  <a:gd name="T15" fmla="*/ 518176 h 78"/>
                  <a:gd name="T16" fmla="*/ 722136 w 90"/>
                  <a:gd name="T17" fmla="*/ 518176 h 78"/>
                  <a:gd name="T18" fmla="*/ 730250 w 90"/>
                  <a:gd name="T19" fmla="*/ 471772 h 78"/>
                  <a:gd name="T20" fmla="*/ 722136 w 90"/>
                  <a:gd name="T21" fmla="*/ 464038 h 78"/>
                  <a:gd name="T22" fmla="*/ 714022 w 90"/>
                  <a:gd name="T23" fmla="*/ 456304 h 78"/>
                  <a:gd name="T24" fmla="*/ 705908 w 90"/>
                  <a:gd name="T25" fmla="*/ 464038 h 78"/>
                  <a:gd name="T26" fmla="*/ 681567 w 90"/>
                  <a:gd name="T27" fmla="*/ 433103 h 78"/>
                  <a:gd name="T28" fmla="*/ 689681 w 90"/>
                  <a:gd name="T29" fmla="*/ 417635 h 78"/>
                  <a:gd name="T30" fmla="*/ 681567 w 90"/>
                  <a:gd name="T31" fmla="*/ 402167 h 78"/>
                  <a:gd name="T32" fmla="*/ 640997 w 90"/>
                  <a:gd name="T33" fmla="*/ 355763 h 78"/>
                  <a:gd name="T34" fmla="*/ 600428 w 90"/>
                  <a:gd name="T35" fmla="*/ 332561 h 78"/>
                  <a:gd name="T36" fmla="*/ 576086 w 90"/>
                  <a:gd name="T37" fmla="*/ 293891 h 78"/>
                  <a:gd name="T38" fmla="*/ 600428 w 90"/>
                  <a:gd name="T39" fmla="*/ 262955 h 78"/>
                  <a:gd name="T40" fmla="*/ 600428 w 90"/>
                  <a:gd name="T41" fmla="*/ 232019 h 78"/>
                  <a:gd name="T42" fmla="*/ 567972 w 90"/>
                  <a:gd name="T43" fmla="*/ 208817 h 78"/>
                  <a:gd name="T44" fmla="*/ 551745 w 90"/>
                  <a:gd name="T45" fmla="*/ 224285 h 78"/>
                  <a:gd name="T46" fmla="*/ 527403 w 90"/>
                  <a:gd name="T47" fmla="*/ 170147 h 78"/>
                  <a:gd name="T48" fmla="*/ 486833 w 90"/>
                  <a:gd name="T49" fmla="*/ 139212 h 78"/>
                  <a:gd name="T50" fmla="*/ 454378 w 90"/>
                  <a:gd name="T51" fmla="*/ 100542 h 78"/>
                  <a:gd name="T52" fmla="*/ 446264 w 90"/>
                  <a:gd name="T53" fmla="*/ 46404 h 78"/>
                  <a:gd name="T54" fmla="*/ 446264 w 90"/>
                  <a:gd name="T55" fmla="*/ 30936 h 78"/>
                  <a:gd name="T56" fmla="*/ 0 w 90"/>
                  <a:gd name="T57" fmla="*/ 15468 h 78"/>
                  <a:gd name="T58" fmla="*/ 16228 w 90"/>
                  <a:gd name="T59" fmla="*/ 38670 h 78"/>
                  <a:gd name="T60" fmla="*/ 40569 w 90"/>
                  <a:gd name="T61" fmla="*/ 69606 h 78"/>
                  <a:gd name="T62" fmla="*/ 40569 w 90"/>
                  <a:gd name="T63" fmla="*/ 85074 h 78"/>
                  <a:gd name="T64" fmla="*/ 89253 w 90"/>
                  <a:gd name="T65" fmla="*/ 123744 h 78"/>
                  <a:gd name="T66" fmla="*/ 73025 w 90"/>
                  <a:gd name="T67" fmla="*/ 154679 h 78"/>
                  <a:gd name="T68" fmla="*/ 89253 w 90"/>
                  <a:gd name="T69" fmla="*/ 170147 h 78"/>
                  <a:gd name="T70" fmla="*/ 105481 w 90"/>
                  <a:gd name="T71" fmla="*/ 201083 h 78"/>
                  <a:gd name="T72" fmla="*/ 121708 w 90"/>
                  <a:gd name="T73" fmla="*/ 208817 h 78"/>
                  <a:gd name="T74" fmla="*/ 129822 w 90"/>
                  <a:gd name="T75" fmla="*/ 556846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    *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cs typeface="Arial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solidFill>
                      <a:srgbClr val="000000"/>
                    </a:solidFill>
                    <a:cs typeface="Arial" charset="0"/>
                  </a:rPr>
                  <a:t>    </a:t>
                </a:r>
                <a:r>
                  <a:rPr lang="en-US" sz="1800" b="0" kern="0" dirty="0">
                    <a:solidFill>
                      <a:srgbClr val="FF0000"/>
                    </a:solidFill>
                    <a:cs typeface="Arial" charset="0"/>
                  </a:rPr>
                  <a:t>*</a:t>
                </a:r>
              </a:p>
            </p:txBody>
          </p:sp>
          <p:sp>
            <p:nvSpPr>
              <p:cNvPr id="117" name="Freeform 34" descr="20%"/>
              <p:cNvSpPr>
                <a:spLocks/>
              </p:cNvSpPr>
              <p:nvPr/>
            </p:nvSpPr>
            <p:spPr bwMode="auto">
              <a:xfrm>
                <a:off x="3787" y="2057"/>
                <a:ext cx="510" cy="249"/>
              </a:xfrm>
              <a:custGeom>
                <a:avLst/>
                <a:gdLst>
                  <a:gd name="T0" fmla="*/ 163561 w 99"/>
                  <a:gd name="T1" fmla="*/ 379786 h 51"/>
                  <a:gd name="T2" fmla="*/ 155383 w 99"/>
                  <a:gd name="T3" fmla="*/ 364284 h 51"/>
                  <a:gd name="T4" fmla="*/ 179917 w 99"/>
                  <a:gd name="T5" fmla="*/ 364284 h 51"/>
                  <a:gd name="T6" fmla="*/ 654242 w 99"/>
                  <a:gd name="T7" fmla="*/ 317780 h 51"/>
                  <a:gd name="T8" fmla="*/ 695133 w 99"/>
                  <a:gd name="T9" fmla="*/ 294528 h 51"/>
                  <a:gd name="T10" fmla="*/ 727845 w 99"/>
                  <a:gd name="T11" fmla="*/ 271275 h 51"/>
                  <a:gd name="T12" fmla="*/ 727845 w 99"/>
                  <a:gd name="T13" fmla="*/ 255774 h 51"/>
                  <a:gd name="T14" fmla="*/ 736023 w 99"/>
                  <a:gd name="T15" fmla="*/ 240272 h 51"/>
                  <a:gd name="T16" fmla="*/ 809625 w 99"/>
                  <a:gd name="T17" fmla="*/ 178267 h 51"/>
                  <a:gd name="T18" fmla="*/ 801447 w 99"/>
                  <a:gd name="T19" fmla="*/ 170516 h 51"/>
                  <a:gd name="T20" fmla="*/ 793269 w 99"/>
                  <a:gd name="T21" fmla="*/ 162765 h 51"/>
                  <a:gd name="T22" fmla="*/ 776913 w 99"/>
                  <a:gd name="T23" fmla="*/ 155015 h 51"/>
                  <a:gd name="T24" fmla="*/ 768735 w 99"/>
                  <a:gd name="T25" fmla="*/ 155015 h 51"/>
                  <a:gd name="T26" fmla="*/ 736023 w 99"/>
                  <a:gd name="T27" fmla="*/ 108510 h 51"/>
                  <a:gd name="T28" fmla="*/ 727845 w 99"/>
                  <a:gd name="T29" fmla="*/ 93009 h 51"/>
                  <a:gd name="T30" fmla="*/ 727845 w 99"/>
                  <a:gd name="T31" fmla="*/ 62006 h 51"/>
                  <a:gd name="T32" fmla="*/ 711489 w 99"/>
                  <a:gd name="T33" fmla="*/ 54255 h 51"/>
                  <a:gd name="T34" fmla="*/ 686955 w 99"/>
                  <a:gd name="T35" fmla="*/ 31003 h 51"/>
                  <a:gd name="T36" fmla="*/ 670599 w 99"/>
                  <a:gd name="T37" fmla="*/ 31003 h 51"/>
                  <a:gd name="T38" fmla="*/ 662420 w 99"/>
                  <a:gd name="T39" fmla="*/ 46504 h 51"/>
                  <a:gd name="T40" fmla="*/ 637886 w 99"/>
                  <a:gd name="T41" fmla="*/ 46504 h 51"/>
                  <a:gd name="T42" fmla="*/ 613352 w 99"/>
                  <a:gd name="T43" fmla="*/ 46504 h 51"/>
                  <a:gd name="T44" fmla="*/ 580640 w 99"/>
                  <a:gd name="T45" fmla="*/ 38754 h 51"/>
                  <a:gd name="T46" fmla="*/ 539750 w 99"/>
                  <a:gd name="T47" fmla="*/ 31003 h 51"/>
                  <a:gd name="T48" fmla="*/ 515216 w 99"/>
                  <a:gd name="T49" fmla="*/ 0 h 51"/>
                  <a:gd name="T50" fmla="*/ 498860 w 99"/>
                  <a:gd name="T51" fmla="*/ 7751 h 51"/>
                  <a:gd name="T52" fmla="*/ 474326 w 99"/>
                  <a:gd name="T53" fmla="*/ 0 h 51"/>
                  <a:gd name="T54" fmla="*/ 474326 w 99"/>
                  <a:gd name="T55" fmla="*/ 15501 h 51"/>
                  <a:gd name="T56" fmla="*/ 474326 w 99"/>
                  <a:gd name="T57" fmla="*/ 46504 h 51"/>
                  <a:gd name="T58" fmla="*/ 449792 w 99"/>
                  <a:gd name="T59" fmla="*/ 62006 h 51"/>
                  <a:gd name="T60" fmla="*/ 417080 w 99"/>
                  <a:gd name="T61" fmla="*/ 62006 h 51"/>
                  <a:gd name="T62" fmla="*/ 376189 w 99"/>
                  <a:gd name="T63" fmla="*/ 139513 h 51"/>
                  <a:gd name="T64" fmla="*/ 343477 w 99"/>
                  <a:gd name="T65" fmla="*/ 162765 h 51"/>
                  <a:gd name="T66" fmla="*/ 318943 w 99"/>
                  <a:gd name="T67" fmla="*/ 147264 h 51"/>
                  <a:gd name="T68" fmla="*/ 302587 w 99"/>
                  <a:gd name="T69" fmla="*/ 186017 h 51"/>
                  <a:gd name="T70" fmla="*/ 286231 w 99"/>
                  <a:gd name="T71" fmla="*/ 186017 h 51"/>
                  <a:gd name="T72" fmla="*/ 261697 w 99"/>
                  <a:gd name="T73" fmla="*/ 178267 h 51"/>
                  <a:gd name="T74" fmla="*/ 245341 w 99"/>
                  <a:gd name="T75" fmla="*/ 201519 h 51"/>
                  <a:gd name="T76" fmla="*/ 212629 w 99"/>
                  <a:gd name="T77" fmla="*/ 186017 h 51"/>
                  <a:gd name="T78" fmla="*/ 163561 w 99"/>
                  <a:gd name="T79" fmla="*/ 193768 h 51"/>
                  <a:gd name="T80" fmla="*/ 163561 w 99"/>
                  <a:gd name="T81" fmla="*/ 209270 h 51"/>
                  <a:gd name="T82" fmla="*/ 147205 w 99"/>
                  <a:gd name="T83" fmla="*/ 209270 h 51"/>
                  <a:gd name="T84" fmla="*/ 147205 w 99"/>
                  <a:gd name="T85" fmla="*/ 209270 h 51"/>
                  <a:gd name="T86" fmla="*/ 139027 w 99"/>
                  <a:gd name="T87" fmla="*/ 232522 h 51"/>
                  <a:gd name="T88" fmla="*/ 139027 w 99"/>
                  <a:gd name="T89" fmla="*/ 232522 h 51"/>
                  <a:gd name="T90" fmla="*/ 147205 w 99"/>
                  <a:gd name="T91" fmla="*/ 255774 h 51"/>
                  <a:gd name="T92" fmla="*/ 98136 w 99"/>
                  <a:gd name="T93" fmla="*/ 263525 h 51"/>
                  <a:gd name="T94" fmla="*/ 106314 w 99"/>
                  <a:gd name="T95" fmla="*/ 310029 h 51"/>
                  <a:gd name="T96" fmla="*/ 81780 w 99"/>
                  <a:gd name="T97" fmla="*/ 302278 h 51"/>
                  <a:gd name="T98" fmla="*/ 49068 w 99"/>
                  <a:gd name="T99" fmla="*/ 294528 h 51"/>
                  <a:gd name="T100" fmla="*/ 32712 w 99"/>
                  <a:gd name="T101" fmla="*/ 325530 h 51"/>
                  <a:gd name="T102" fmla="*/ 32712 w 99"/>
                  <a:gd name="T103" fmla="*/ 325530 h 51"/>
                  <a:gd name="T104" fmla="*/ 40890 w 99"/>
                  <a:gd name="T105" fmla="*/ 341032 h 51"/>
                  <a:gd name="T106" fmla="*/ 24534 w 99"/>
                  <a:gd name="T107" fmla="*/ 379786 h 51"/>
                  <a:gd name="T108" fmla="*/ 8178 w 99"/>
                  <a:gd name="T109" fmla="*/ 379786 h 51"/>
                  <a:gd name="T110" fmla="*/ 0 w 99"/>
                  <a:gd name="T111" fmla="*/ 395287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Freeform 35" descr="20%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>
                  <a:gd name="T0" fmla="*/ 901700 w 111"/>
                  <a:gd name="T1" fmla="*/ 0 h 39"/>
                  <a:gd name="T2" fmla="*/ 722985 w 111"/>
                  <a:gd name="T3" fmla="*/ 23202 h 39"/>
                  <a:gd name="T4" fmla="*/ 706738 w 111"/>
                  <a:gd name="T5" fmla="*/ 30936 h 39"/>
                  <a:gd name="T6" fmla="*/ 251826 w 111"/>
                  <a:gd name="T7" fmla="*/ 69606 h 39"/>
                  <a:gd name="T8" fmla="*/ 251826 w 111"/>
                  <a:gd name="T9" fmla="*/ 61872 h 39"/>
                  <a:gd name="T10" fmla="*/ 227456 w 111"/>
                  <a:gd name="T11" fmla="*/ 69606 h 39"/>
                  <a:gd name="T12" fmla="*/ 235579 w 111"/>
                  <a:gd name="T13" fmla="*/ 77340 h 39"/>
                  <a:gd name="T14" fmla="*/ 235579 w 111"/>
                  <a:gd name="T15" fmla="*/ 85074 h 39"/>
                  <a:gd name="T16" fmla="*/ 73111 w 111"/>
                  <a:gd name="T17" fmla="*/ 100542 h 39"/>
                  <a:gd name="T18" fmla="*/ 64987 w 111"/>
                  <a:gd name="T19" fmla="*/ 116010 h 39"/>
                  <a:gd name="T20" fmla="*/ 56864 w 111"/>
                  <a:gd name="T21" fmla="*/ 139212 h 39"/>
                  <a:gd name="T22" fmla="*/ 64987 w 111"/>
                  <a:gd name="T23" fmla="*/ 146946 h 39"/>
                  <a:gd name="T24" fmla="*/ 56864 w 111"/>
                  <a:gd name="T25" fmla="*/ 170147 h 39"/>
                  <a:gd name="T26" fmla="*/ 56864 w 111"/>
                  <a:gd name="T27" fmla="*/ 170147 h 39"/>
                  <a:gd name="T28" fmla="*/ 56864 w 111"/>
                  <a:gd name="T29" fmla="*/ 177881 h 39"/>
                  <a:gd name="T30" fmla="*/ 48741 w 111"/>
                  <a:gd name="T31" fmla="*/ 193349 h 39"/>
                  <a:gd name="T32" fmla="*/ 40617 w 111"/>
                  <a:gd name="T33" fmla="*/ 201083 h 39"/>
                  <a:gd name="T34" fmla="*/ 32494 w 111"/>
                  <a:gd name="T35" fmla="*/ 232019 h 39"/>
                  <a:gd name="T36" fmla="*/ 16247 w 111"/>
                  <a:gd name="T37" fmla="*/ 247487 h 39"/>
                  <a:gd name="T38" fmla="*/ 16247 w 111"/>
                  <a:gd name="T39" fmla="*/ 270689 h 39"/>
                  <a:gd name="T40" fmla="*/ 16247 w 111"/>
                  <a:gd name="T41" fmla="*/ 293891 h 39"/>
                  <a:gd name="T42" fmla="*/ 16247 w 111"/>
                  <a:gd name="T43" fmla="*/ 293891 h 39"/>
                  <a:gd name="T44" fmla="*/ 0 w 111"/>
                  <a:gd name="T45" fmla="*/ 301625 h 39"/>
                  <a:gd name="T46" fmla="*/ 235579 w 111"/>
                  <a:gd name="T47" fmla="*/ 286157 h 39"/>
                  <a:gd name="T48" fmla="*/ 528023 w 111"/>
                  <a:gd name="T49" fmla="*/ 262955 h 39"/>
                  <a:gd name="T50" fmla="*/ 633627 w 111"/>
                  <a:gd name="T51" fmla="*/ 247487 h 39"/>
                  <a:gd name="T52" fmla="*/ 641751 w 111"/>
                  <a:gd name="T53" fmla="*/ 216551 h 39"/>
                  <a:gd name="T54" fmla="*/ 649874 w 111"/>
                  <a:gd name="T55" fmla="*/ 216551 h 39"/>
                  <a:gd name="T56" fmla="*/ 649874 w 111"/>
                  <a:gd name="T57" fmla="*/ 216551 h 39"/>
                  <a:gd name="T58" fmla="*/ 657997 w 111"/>
                  <a:gd name="T59" fmla="*/ 208817 h 39"/>
                  <a:gd name="T60" fmla="*/ 666121 w 111"/>
                  <a:gd name="T61" fmla="*/ 201083 h 39"/>
                  <a:gd name="T62" fmla="*/ 657997 w 111"/>
                  <a:gd name="T63" fmla="*/ 193349 h 39"/>
                  <a:gd name="T64" fmla="*/ 666121 w 111"/>
                  <a:gd name="T65" fmla="*/ 185615 h 39"/>
                  <a:gd name="T66" fmla="*/ 674244 w 111"/>
                  <a:gd name="T67" fmla="*/ 177881 h 39"/>
                  <a:gd name="T68" fmla="*/ 698614 w 111"/>
                  <a:gd name="T69" fmla="*/ 170147 h 39"/>
                  <a:gd name="T70" fmla="*/ 722985 w 111"/>
                  <a:gd name="T71" fmla="*/ 162413 h 39"/>
                  <a:gd name="T72" fmla="*/ 747355 w 111"/>
                  <a:gd name="T73" fmla="*/ 139212 h 39"/>
                  <a:gd name="T74" fmla="*/ 755478 w 111"/>
                  <a:gd name="T75" fmla="*/ 139212 h 39"/>
                  <a:gd name="T76" fmla="*/ 771725 w 111"/>
                  <a:gd name="T77" fmla="*/ 123744 h 39"/>
                  <a:gd name="T78" fmla="*/ 779849 w 111"/>
                  <a:gd name="T79" fmla="*/ 108276 h 39"/>
                  <a:gd name="T80" fmla="*/ 779849 w 111"/>
                  <a:gd name="T81" fmla="*/ 108276 h 39"/>
                  <a:gd name="T82" fmla="*/ 787972 w 111"/>
                  <a:gd name="T83" fmla="*/ 108276 h 39"/>
                  <a:gd name="T84" fmla="*/ 796096 w 111"/>
                  <a:gd name="T85" fmla="*/ 108276 h 39"/>
                  <a:gd name="T86" fmla="*/ 796096 w 111"/>
                  <a:gd name="T87" fmla="*/ 100542 h 39"/>
                  <a:gd name="T88" fmla="*/ 804219 w 111"/>
                  <a:gd name="T89" fmla="*/ 92808 h 39"/>
                  <a:gd name="T90" fmla="*/ 804219 w 111"/>
                  <a:gd name="T91" fmla="*/ 92808 h 39"/>
                  <a:gd name="T92" fmla="*/ 812342 w 111"/>
                  <a:gd name="T93" fmla="*/ 100542 h 39"/>
                  <a:gd name="T94" fmla="*/ 820466 w 111"/>
                  <a:gd name="T95" fmla="*/ 92808 h 39"/>
                  <a:gd name="T96" fmla="*/ 820466 w 111"/>
                  <a:gd name="T97" fmla="*/ 92808 h 39"/>
                  <a:gd name="T98" fmla="*/ 836713 w 111"/>
                  <a:gd name="T99" fmla="*/ 77340 h 39"/>
                  <a:gd name="T100" fmla="*/ 844836 w 111"/>
                  <a:gd name="T101" fmla="*/ 77340 h 39"/>
                  <a:gd name="T102" fmla="*/ 861083 w 111"/>
                  <a:gd name="T103" fmla="*/ 77340 h 39"/>
                  <a:gd name="T104" fmla="*/ 885453 w 111"/>
                  <a:gd name="T105" fmla="*/ 46404 h 39"/>
                  <a:gd name="T106" fmla="*/ 893577 w 111"/>
                  <a:gd name="T107" fmla="*/ 38670 h 39"/>
                  <a:gd name="T108" fmla="*/ 901700 w 111"/>
                  <a:gd name="T109" fmla="*/ 30936 h 39"/>
                  <a:gd name="T110" fmla="*/ 901700 w 111"/>
                  <a:gd name="T111" fmla="*/ 23202 h 39"/>
                  <a:gd name="T112" fmla="*/ 901700 w 111"/>
                  <a:gd name="T113" fmla="*/ 7734 h 39"/>
                  <a:gd name="T114" fmla="*/ 901700 w 111"/>
                  <a:gd name="T115" fmla="*/ 0 h 39"/>
                  <a:gd name="T116" fmla="*/ 901700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9" name="Freeform 36" descr="20%"/>
              <p:cNvSpPr>
                <a:spLocks/>
              </p:cNvSpPr>
              <p:nvPr/>
            </p:nvSpPr>
            <p:spPr bwMode="auto">
              <a:xfrm>
                <a:off x="3890" y="2409"/>
                <a:ext cx="267" cy="404"/>
              </a:xfrm>
              <a:custGeom>
                <a:avLst/>
                <a:gdLst>
                  <a:gd name="T0" fmla="*/ 0 w 52"/>
                  <a:gd name="T1" fmla="*/ 23181 h 83"/>
                  <a:gd name="T2" fmla="*/ 8151 w 52"/>
                  <a:gd name="T3" fmla="*/ 38636 h 83"/>
                  <a:gd name="T4" fmla="*/ 0 w 52"/>
                  <a:gd name="T5" fmla="*/ 424991 h 83"/>
                  <a:gd name="T6" fmla="*/ 0 w 52"/>
                  <a:gd name="T7" fmla="*/ 440445 h 83"/>
                  <a:gd name="T8" fmla="*/ 24454 w 52"/>
                  <a:gd name="T9" fmla="*/ 633623 h 83"/>
                  <a:gd name="T10" fmla="*/ 32605 w 52"/>
                  <a:gd name="T11" fmla="*/ 633623 h 83"/>
                  <a:gd name="T12" fmla="*/ 40756 w 52"/>
                  <a:gd name="T13" fmla="*/ 625896 h 83"/>
                  <a:gd name="T14" fmla="*/ 57058 w 52"/>
                  <a:gd name="T15" fmla="*/ 633623 h 83"/>
                  <a:gd name="T16" fmla="*/ 65210 w 52"/>
                  <a:gd name="T17" fmla="*/ 625896 h 83"/>
                  <a:gd name="T18" fmla="*/ 65210 w 52"/>
                  <a:gd name="T19" fmla="*/ 594987 h 83"/>
                  <a:gd name="T20" fmla="*/ 73361 w 52"/>
                  <a:gd name="T21" fmla="*/ 579533 h 83"/>
                  <a:gd name="T22" fmla="*/ 81512 w 52"/>
                  <a:gd name="T23" fmla="*/ 594987 h 83"/>
                  <a:gd name="T24" fmla="*/ 81512 w 52"/>
                  <a:gd name="T25" fmla="*/ 602714 h 83"/>
                  <a:gd name="T26" fmla="*/ 89663 w 52"/>
                  <a:gd name="T27" fmla="*/ 618169 h 83"/>
                  <a:gd name="T28" fmla="*/ 105966 w 52"/>
                  <a:gd name="T29" fmla="*/ 641350 h 83"/>
                  <a:gd name="T30" fmla="*/ 114117 w 52"/>
                  <a:gd name="T31" fmla="*/ 641350 h 83"/>
                  <a:gd name="T32" fmla="*/ 122268 w 52"/>
                  <a:gd name="T33" fmla="*/ 641350 h 83"/>
                  <a:gd name="T34" fmla="*/ 138571 w 52"/>
                  <a:gd name="T35" fmla="*/ 625896 h 83"/>
                  <a:gd name="T36" fmla="*/ 138571 w 52"/>
                  <a:gd name="T37" fmla="*/ 625896 h 83"/>
                  <a:gd name="T38" fmla="*/ 146722 w 52"/>
                  <a:gd name="T39" fmla="*/ 618169 h 83"/>
                  <a:gd name="T40" fmla="*/ 146722 w 52"/>
                  <a:gd name="T41" fmla="*/ 618169 h 83"/>
                  <a:gd name="T42" fmla="*/ 146722 w 52"/>
                  <a:gd name="T43" fmla="*/ 610442 h 83"/>
                  <a:gd name="T44" fmla="*/ 138571 w 52"/>
                  <a:gd name="T45" fmla="*/ 610442 h 83"/>
                  <a:gd name="T46" fmla="*/ 138571 w 52"/>
                  <a:gd name="T47" fmla="*/ 602714 h 83"/>
                  <a:gd name="T48" fmla="*/ 146722 w 52"/>
                  <a:gd name="T49" fmla="*/ 594987 h 83"/>
                  <a:gd name="T50" fmla="*/ 146722 w 52"/>
                  <a:gd name="T51" fmla="*/ 587260 h 83"/>
                  <a:gd name="T52" fmla="*/ 130419 w 52"/>
                  <a:gd name="T53" fmla="*/ 579533 h 83"/>
                  <a:gd name="T54" fmla="*/ 130419 w 52"/>
                  <a:gd name="T55" fmla="*/ 579533 h 83"/>
                  <a:gd name="T56" fmla="*/ 122268 w 52"/>
                  <a:gd name="T57" fmla="*/ 579533 h 83"/>
                  <a:gd name="T58" fmla="*/ 114117 w 52"/>
                  <a:gd name="T59" fmla="*/ 564079 h 83"/>
                  <a:gd name="T60" fmla="*/ 114117 w 52"/>
                  <a:gd name="T61" fmla="*/ 556352 h 83"/>
                  <a:gd name="T62" fmla="*/ 114117 w 52"/>
                  <a:gd name="T63" fmla="*/ 548625 h 83"/>
                  <a:gd name="T64" fmla="*/ 114117 w 52"/>
                  <a:gd name="T65" fmla="*/ 548625 h 83"/>
                  <a:gd name="T66" fmla="*/ 114117 w 52"/>
                  <a:gd name="T67" fmla="*/ 540898 h 83"/>
                  <a:gd name="T68" fmla="*/ 423863 w 52"/>
                  <a:gd name="T69" fmla="*/ 509989 h 83"/>
                  <a:gd name="T70" fmla="*/ 423863 w 52"/>
                  <a:gd name="T71" fmla="*/ 502262 h 83"/>
                  <a:gd name="T72" fmla="*/ 407561 w 52"/>
                  <a:gd name="T73" fmla="*/ 486808 h 83"/>
                  <a:gd name="T74" fmla="*/ 407561 w 52"/>
                  <a:gd name="T75" fmla="*/ 448172 h 83"/>
                  <a:gd name="T76" fmla="*/ 391258 w 52"/>
                  <a:gd name="T77" fmla="*/ 424991 h 83"/>
                  <a:gd name="T78" fmla="*/ 391258 w 52"/>
                  <a:gd name="T79" fmla="*/ 401810 h 83"/>
                  <a:gd name="T80" fmla="*/ 399409 w 52"/>
                  <a:gd name="T81" fmla="*/ 386355 h 83"/>
                  <a:gd name="T82" fmla="*/ 399409 w 52"/>
                  <a:gd name="T83" fmla="*/ 363174 h 83"/>
                  <a:gd name="T84" fmla="*/ 407561 w 52"/>
                  <a:gd name="T85" fmla="*/ 347720 h 83"/>
                  <a:gd name="T86" fmla="*/ 415712 w 52"/>
                  <a:gd name="T87" fmla="*/ 347720 h 83"/>
                  <a:gd name="T88" fmla="*/ 399409 w 52"/>
                  <a:gd name="T89" fmla="*/ 339993 h 83"/>
                  <a:gd name="T90" fmla="*/ 407561 w 52"/>
                  <a:gd name="T91" fmla="*/ 324539 h 83"/>
                  <a:gd name="T92" fmla="*/ 399409 w 52"/>
                  <a:gd name="T93" fmla="*/ 316811 h 83"/>
                  <a:gd name="T94" fmla="*/ 391258 w 52"/>
                  <a:gd name="T95" fmla="*/ 309084 h 83"/>
                  <a:gd name="T96" fmla="*/ 383107 w 52"/>
                  <a:gd name="T97" fmla="*/ 301357 h 83"/>
                  <a:gd name="T98" fmla="*/ 374956 w 52"/>
                  <a:gd name="T99" fmla="*/ 285903 h 83"/>
                  <a:gd name="T100" fmla="*/ 366805 w 52"/>
                  <a:gd name="T101" fmla="*/ 278176 h 83"/>
                  <a:gd name="T102" fmla="*/ 293444 w 52"/>
                  <a:gd name="T103" fmla="*/ 0 h 83"/>
                  <a:gd name="T104" fmla="*/ 0 w 52"/>
                  <a:gd name="T105" fmla="*/ 23181 h 83"/>
                  <a:gd name="T106" fmla="*/ 0 w 52"/>
                  <a:gd name="T107" fmla="*/ 23181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0" name="Freeform 37"/>
              <p:cNvSpPr>
                <a:spLocks/>
              </p:cNvSpPr>
              <p:nvPr/>
            </p:nvSpPr>
            <p:spPr bwMode="auto">
              <a:xfrm>
                <a:off x="4142" y="2179"/>
                <a:ext cx="610" cy="249"/>
              </a:xfrm>
              <a:custGeom>
                <a:avLst/>
                <a:gdLst>
                  <a:gd name="T0" fmla="*/ 16275 w 119"/>
                  <a:gd name="T1" fmla="*/ 317780 h 51"/>
                  <a:gd name="T2" fmla="*/ 32550 w 119"/>
                  <a:gd name="T3" fmla="*/ 302278 h 51"/>
                  <a:gd name="T4" fmla="*/ 40688 w 119"/>
                  <a:gd name="T5" fmla="*/ 279026 h 51"/>
                  <a:gd name="T6" fmla="*/ 113926 w 119"/>
                  <a:gd name="T7" fmla="*/ 240272 h 51"/>
                  <a:gd name="T8" fmla="*/ 146477 w 119"/>
                  <a:gd name="T9" fmla="*/ 209270 h 51"/>
                  <a:gd name="T10" fmla="*/ 162752 w 119"/>
                  <a:gd name="T11" fmla="*/ 209270 h 51"/>
                  <a:gd name="T12" fmla="*/ 170890 w 119"/>
                  <a:gd name="T13" fmla="*/ 193768 h 51"/>
                  <a:gd name="T14" fmla="*/ 187165 w 119"/>
                  <a:gd name="T15" fmla="*/ 193768 h 51"/>
                  <a:gd name="T16" fmla="*/ 227853 w 119"/>
                  <a:gd name="T17" fmla="*/ 178267 h 51"/>
                  <a:gd name="T18" fmla="*/ 268541 w 119"/>
                  <a:gd name="T19" fmla="*/ 131762 h 51"/>
                  <a:gd name="T20" fmla="*/ 268541 w 119"/>
                  <a:gd name="T21" fmla="*/ 100759 h 51"/>
                  <a:gd name="T22" fmla="*/ 301091 w 119"/>
                  <a:gd name="T23" fmla="*/ 100759 h 51"/>
                  <a:gd name="T24" fmla="*/ 341779 w 119"/>
                  <a:gd name="T25" fmla="*/ 93009 h 51"/>
                  <a:gd name="T26" fmla="*/ 919549 w 119"/>
                  <a:gd name="T27" fmla="*/ 7751 h 51"/>
                  <a:gd name="T28" fmla="*/ 927687 w 119"/>
                  <a:gd name="T29" fmla="*/ 15501 h 51"/>
                  <a:gd name="T30" fmla="*/ 943962 w 119"/>
                  <a:gd name="T31" fmla="*/ 38754 h 51"/>
                  <a:gd name="T32" fmla="*/ 943962 w 119"/>
                  <a:gd name="T33" fmla="*/ 46504 h 51"/>
                  <a:gd name="T34" fmla="*/ 927687 w 119"/>
                  <a:gd name="T35" fmla="*/ 38754 h 51"/>
                  <a:gd name="T36" fmla="*/ 919549 w 119"/>
                  <a:gd name="T37" fmla="*/ 46504 h 51"/>
                  <a:gd name="T38" fmla="*/ 886999 w 119"/>
                  <a:gd name="T39" fmla="*/ 62006 h 51"/>
                  <a:gd name="T40" fmla="*/ 854449 w 119"/>
                  <a:gd name="T41" fmla="*/ 85258 h 51"/>
                  <a:gd name="T42" fmla="*/ 862586 w 119"/>
                  <a:gd name="T43" fmla="*/ 93009 h 51"/>
                  <a:gd name="T44" fmla="*/ 911412 w 119"/>
                  <a:gd name="T45" fmla="*/ 69757 h 51"/>
                  <a:gd name="T46" fmla="*/ 927687 w 119"/>
                  <a:gd name="T47" fmla="*/ 85258 h 51"/>
                  <a:gd name="T48" fmla="*/ 935825 w 119"/>
                  <a:gd name="T49" fmla="*/ 85258 h 51"/>
                  <a:gd name="T50" fmla="*/ 960237 w 119"/>
                  <a:gd name="T51" fmla="*/ 69757 h 51"/>
                  <a:gd name="T52" fmla="*/ 968375 w 119"/>
                  <a:gd name="T53" fmla="*/ 108510 h 51"/>
                  <a:gd name="T54" fmla="*/ 952100 w 119"/>
                  <a:gd name="T55" fmla="*/ 131762 h 51"/>
                  <a:gd name="T56" fmla="*/ 927687 w 119"/>
                  <a:gd name="T57" fmla="*/ 147264 h 51"/>
                  <a:gd name="T58" fmla="*/ 895137 w 119"/>
                  <a:gd name="T59" fmla="*/ 155015 h 51"/>
                  <a:gd name="T60" fmla="*/ 886999 w 119"/>
                  <a:gd name="T61" fmla="*/ 147264 h 51"/>
                  <a:gd name="T62" fmla="*/ 878861 w 119"/>
                  <a:gd name="T63" fmla="*/ 139513 h 51"/>
                  <a:gd name="T64" fmla="*/ 878861 w 119"/>
                  <a:gd name="T65" fmla="*/ 162765 h 51"/>
                  <a:gd name="T66" fmla="*/ 886999 w 119"/>
                  <a:gd name="T67" fmla="*/ 170516 h 51"/>
                  <a:gd name="T68" fmla="*/ 895137 w 119"/>
                  <a:gd name="T69" fmla="*/ 186017 h 51"/>
                  <a:gd name="T70" fmla="*/ 854449 w 119"/>
                  <a:gd name="T71" fmla="*/ 209270 h 51"/>
                  <a:gd name="T72" fmla="*/ 854449 w 119"/>
                  <a:gd name="T73" fmla="*/ 224771 h 51"/>
                  <a:gd name="T74" fmla="*/ 911412 w 119"/>
                  <a:gd name="T75" fmla="*/ 209270 h 51"/>
                  <a:gd name="T76" fmla="*/ 927687 w 119"/>
                  <a:gd name="T77" fmla="*/ 209270 h 51"/>
                  <a:gd name="T78" fmla="*/ 886999 w 119"/>
                  <a:gd name="T79" fmla="*/ 248023 h 51"/>
                  <a:gd name="T80" fmla="*/ 838173 w 119"/>
                  <a:gd name="T81" fmla="*/ 279026 h 51"/>
                  <a:gd name="T82" fmla="*/ 830036 w 119"/>
                  <a:gd name="T83" fmla="*/ 286777 h 51"/>
                  <a:gd name="T84" fmla="*/ 781210 w 119"/>
                  <a:gd name="T85" fmla="*/ 341032 h 51"/>
                  <a:gd name="T86" fmla="*/ 756797 w 119"/>
                  <a:gd name="T87" fmla="*/ 387536 h 51"/>
                  <a:gd name="T88" fmla="*/ 561495 w 119"/>
                  <a:gd name="T89" fmla="*/ 302278 h 51"/>
                  <a:gd name="T90" fmla="*/ 406880 w 119"/>
                  <a:gd name="T91" fmla="*/ 279026 h 51"/>
                  <a:gd name="T92" fmla="*/ 398743 w 119"/>
                  <a:gd name="T93" fmla="*/ 279026 h 51"/>
                  <a:gd name="T94" fmla="*/ 244128 w 119"/>
                  <a:gd name="T95" fmla="*/ 286777 h 51"/>
                  <a:gd name="T96" fmla="*/ 211578 w 119"/>
                  <a:gd name="T97" fmla="*/ 310029 h 51"/>
                  <a:gd name="T98" fmla="*/ 0 w 119"/>
                  <a:gd name="T99" fmla="*/ 348783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1" name="Freeform 38" descr="20%"/>
              <p:cNvSpPr>
                <a:spLocks/>
              </p:cNvSpPr>
              <p:nvPr/>
            </p:nvSpPr>
            <p:spPr bwMode="auto">
              <a:xfrm>
                <a:off x="3433" y="2297"/>
                <a:ext cx="345" cy="302"/>
              </a:xfrm>
              <a:custGeom>
                <a:avLst/>
                <a:gdLst>
                  <a:gd name="T0" fmla="*/ 0 w 67"/>
                  <a:gd name="T1" fmla="*/ 23198 h 62"/>
                  <a:gd name="T2" fmla="*/ 490466 w 67"/>
                  <a:gd name="T3" fmla="*/ 0 h 62"/>
                  <a:gd name="T4" fmla="*/ 490466 w 67"/>
                  <a:gd name="T5" fmla="*/ 7733 h 62"/>
                  <a:gd name="T6" fmla="*/ 498640 w 67"/>
                  <a:gd name="T7" fmla="*/ 15465 h 62"/>
                  <a:gd name="T8" fmla="*/ 506815 w 67"/>
                  <a:gd name="T9" fmla="*/ 23198 h 62"/>
                  <a:gd name="T10" fmla="*/ 498640 w 67"/>
                  <a:gd name="T11" fmla="*/ 38663 h 62"/>
                  <a:gd name="T12" fmla="*/ 490466 w 67"/>
                  <a:gd name="T13" fmla="*/ 46396 h 62"/>
                  <a:gd name="T14" fmla="*/ 474117 w 67"/>
                  <a:gd name="T15" fmla="*/ 61861 h 62"/>
                  <a:gd name="T16" fmla="*/ 474117 w 67"/>
                  <a:gd name="T17" fmla="*/ 69594 h 62"/>
                  <a:gd name="T18" fmla="*/ 547687 w 67"/>
                  <a:gd name="T19" fmla="*/ 69594 h 62"/>
                  <a:gd name="T20" fmla="*/ 547687 w 67"/>
                  <a:gd name="T21" fmla="*/ 69594 h 62"/>
                  <a:gd name="T22" fmla="*/ 547687 w 67"/>
                  <a:gd name="T23" fmla="*/ 77327 h 62"/>
                  <a:gd name="T24" fmla="*/ 539513 w 67"/>
                  <a:gd name="T25" fmla="*/ 92792 h 62"/>
                  <a:gd name="T26" fmla="*/ 531338 w 67"/>
                  <a:gd name="T27" fmla="*/ 100525 h 62"/>
                  <a:gd name="T28" fmla="*/ 523164 w 67"/>
                  <a:gd name="T29" fmla="*/ 131455 h 62"/>
                  <a:gd name="T30" fmla="*/ 506815 w 67"/>
                  <a:gd name="T31" fmla="*/ 146921 h 62"/>
                  <a:gd name="T32" fmla="*/ 506815 w 67"/>
                  <a:gd name="T33" fmla="*/ 170119 h 62"/>
                  <a:gd name="T34" fmla="*/ 506815 w 67"/>
                  <a:gd name="T35" fmla="*/ 193317 h 62"/>
                  <a:gd name="T36" fmla="*/ 506815 w 67"/>
                  <a:gd name="T37" fmla="*/ 193317 h 62"/>
                  <a:gd name="T38" fmla="*/ 490466 w 67"/>
                  <a:gd name="T39" fmla="*/ 201049 h 62"/>
                  <a:gd name="T40" fmla="*/ 490466 w 67"/>
                  <a:gd name="T41" fmla="*/ 208782 h 62"/>
                  <a:gd name="T42" fmla="*/ 465943 w 67"/>
                  <a:gd name="T43" fmla="*/ 224247 h 62"/>
                  <a:gd name="T44" fmla="*/ 465943 w 67"/>
                  <a:gd name="T45" fmla="*/ 247445 h 62"/>
                  <a:gd name="T46" fmla="*/ 465943 w 67"/>
                  <a:gd name="T47" fmla="*/ 270643 h 62"/>
                  <a:gd name="T48" fmla="*/ 457768 w 67"/>
                  <a:gd name="T49" fmla="*/ 278376 h 62"/>
                  <a:gd name="T50" fmla="*/ 441419 w 67"/>
                  <a:gd name="T51" fmla="*/ 293841 h 62"/>
                  <a:gd name="T52" fmla="*/ 425070 w 67"/>
                  <a:gd name="T53" fmla="*/ 309306 h 62"/>
                  <a:gd name="T54" fmla="*/ 416896 w 67"/>
                  <a:gd name="T55" fmla="*/ 317039 h 62"/>
                  <a:gd name="T56" fmla="*/ 416896 w 67"/>
                  <a:gd name="T57" fmla="*/ 332504 h 62"/>
                  <a:gd name="T58" fmla="*/ 408722 w 67"/>
                  <a:gd name="T59" fmla="*/ 347970 h 62"/>
                  <a:gd name="T60" fmla="*/ 408722 w 67"/>
                  <a:gd name="T61" fmla="*/ 355702 h 62"/>
                  <a:gd name="T62" fmla="*/ 400547 w 67"/>
                  <a:gd name="T63" fmla="*/ 378900 h 62"/>
                  <a:gd name="T64" fmla="*/ 392373 w 67"/>
                  <a:gd name="T65" fmla="*/ 394366 h 62"/>
                  <a:gd name="T66" fmla="*/ 400547 w 67"/>
                  <a:gd name="T67" fmla="*/ 417564 h 62"/>
                  <a:gd name="T68" fmla="*/ 408722 w 67"/>
                  <a:gd name="T69" fmla="*/ 425296 h 62"/>
                  <a:gd name="T70" fmla="*/ 408722 w 67"/>
                  <a:gd name="T71" fmla="*/ 440762 h 62"/>
                  <a:gd name="T72" fmla="*/ 408722 w 67"/>
                  <a:gd name="T73" fmla="*/ 440762 h 62"/>
                  <a:gd name="T74" fmla="*/ 408722 w 67"/>
                  <a:gd name="T75" fmla="*/ 448494 h 62"/>
                  <a:gd name="T76" fmla="*/ 408722 w 67"/>
                  <a:gd name="T77" fmla="*/ 448494 h 62"/>
                  <a:gd name="T78" fmla="*/ 400547 w 67"/>
                  <a:gd name="T79" fmla="*/ 463960 h 62"/>
                  <a:gd name="T80" fmla="*/ 408722 w 67"/>
                  <a:gd name="T81" fmla="*/ 471692 h 62"/>
                  <a:gd name="T82" fmla="*/ 65395 w 67"/>
                  <a:gd name="T83" fmla="*/ 479425 h 62"/>
                  <a:gd name="T84" fmla="*/ 65395 w 67"/>
                  <a:gd name="T85" fmla="*/ 409831 h 62"/>
                  <a:gd name="T86" fmla="*/ 49047 w 67"/>
                  <a:gd name="T87" fmla="*/ 402098 h 62"/>
                  <a:gd name="T88" fmla="*/ 32698 w 67"/>
                  <a:gd name="T89" fmla="*/ 409831 h 62"/>
                  <a:gd name="T90" fmla="*/ 32698 w 67"/>
                  <a:gd name="T91" fmla="*/ 409831 h 62"/>
                  <a:gd name="T92" fmla="*/ 16349 w 67"/>
                  <a:gd name="T93" fmla="*/ 394366 h 62"/>
                  <a:gd name="T94" fmla="*/ 16349 w 67"/>
                  <a:gd name="T95" fmla="*/ 170119 h 62"/>
                  <a:gd name="T96" fmla="*/ 0 w 67"/>
                  <a:gd name="T97" fmla="*/ 23198 h 62"/>
                  <a:gd name="T98" fmla="*/ 0 w 67"/>
                  <a:gd name="T99" fmla="*/ 23198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22" name="Group 39"/>
              <p:cNvGrpSpPr>
                <a:grpSpLocks/>
              </p:cNvGrpSpPr>
              <p:nvPr/>
            </p:nvGrpSpPr>
            <p:grpSpPr bwMode="auto">
              <a:xfrm>
                <a:off x="728" y="2448"/>
                <a:ext cx="1266" cy="876"/>
                <a:chOff x="768" y="2832"/>
                <a:chExt cx="1203" cy="876"/>
              </a:xfrm>
              <a:grpFill/>
            </p:grpSpPr>
            <p:sp>
              <p:nvSpPr>
                <p:cNvPr id="145" name="Freeform 40"/>
                <p:cNvSpPr>
                  <a:spLocks/>
                </p:cNvSpPr>
                <p:nvPr/>
              </p:nvSpPr>
              <p:spPr bwMode="auto">
                <a:xfrm>
                  <a:off x="1056" y="2832"/>
                  <a:ext cx="915" cy="780"/>
                </a:xfrm>
                <a:custGeom>
                  <a:avLst/>
                  <a:gdLst>
                    <a:gd name="T0" fmla="*/ 68 w 188"/>
                    <a:gd name="T1" fmla="*/ 151 h 160"/>
                    <a:gd name="T2" fmla="*/ 127 w 188"/>
                    <a:gd name="T3" fmla="*/ 195 h 160"/>
                    <a:gd name="T4" fmla="*/ 88 w 188"/>
                    <a:gd name="T5" fmla="*/ 244 h 160"/>
                    <a:gd name="T6" fmla="*/ 78 w 188"/>
                    <a:gd name="T7" fmla="*/ 210 h 160"/>
                    <a:gd name="T8" fmla="*/ 24 w 188"/>
                    <a:gd name="T9" fmla="*/ 268 h 160"/>
                    <a:gd name="T10" fmla="*/ 54 w 188"/>
                    <a:gd name="T11" fmla="*/ 312 h 160"/>
                    <a:gd name="T12" fmla="*/ 131 w 188"/>
                    <a:gd name="T13" fmla="*/ 297 h 160"/>
                    <a:gd name="T14" fmla="*/ 107 w 188"/>
                    <a:gd name="T15" fmla="*/ 361 h 160"/>
                    <a:gd name="T16" fmla="*/ 88 w 188"/>
                    <a:gd name="T17" fmla="*/ 385 h 160"/>
                    <a:gd name="T18" fmla="*/ 49 w 188"/>
                    <a:gd name="T19" fmla="*/ 400 h 160"/>
                    <a:gd name="T20" fmla="*/ 29 w 188"/>
                    <a:gd name="T21" fmla="*/ 478 h 160"/>
                    <a:gd name="T22" fmla="*/ 54 w 188"/>
                    <a:gd name="T23" fmla="*/ 522 h 160"/>
                    <a:gd name="T24" fmla="*/ 107 w 188"/>
                    <a:gd name="T25" fmla="*/ 546 h 160"/>
                    <a:gd name="T26" fmla="*/ 107 w 188"/>
                    <a:gd name="T27" fmla="*/ 585 h 160"/>
                    <a:gd name="T28" fmla="*/ 170 w 188"/>
                    <a:gd name="T29" fmla="*/ 600 h 160"/>
                    <a:gd name="T30" fmla="*/ 204 w 188"/>
                    <a:gd name="T31" fmla="*/ 609 h 160"/>
                    <a:gd name="T32" fmla="*/ 141 w 188"/>
                    <a:gd name="T33" fmla="*/ 687 h 160"/>
                    <a:gd name="T34" fmla="*/ 92 w 188"/>
                    <a:gd name="T35" fmla="*/ 717 h 160"/>
                    <a:gd name="T36" fmla="*/ 15 w 188"/>
                    <a:gd name="T37" fmla="*/ 756 h 160"/>
                    <a:gd name="T38" fmla="*/ 15 w 188"/>
                    <a:gd name="T39" fmla="*/ 780 h 160"/>
                    <a:gd name="T40" fmla="*/ 141 w 188"/>
                    <a:gd name="T41" fmla="*/ 726 h 160"/>
                    <a:gd name="T42" fmla="*/ 302 w 188"/>
                    <a:gd name="T43" fmla="*/ 585 h 160"/>
                    <a:gd name="T44" fmla="*/ 287 w 188"/>
                    <a:gd name="T45" fmla="*/ 570 h 160"/>
                    <a:gd name="T46" fmla="*/ 375 w 188"/>
                    <a:gd name="T47" fmla="*/ 463 h 160"/>
                    <a:gd name="T48" fmla="*/ 350 w 188"/>
                    <a:gd name="T49" fmla="*/ 492 h 160"/>
                    <a:gd name="T50" fmla="*/ 355 w 188"/>
                    <a:gd name="T51" fmla="*/ 531 h 160"/>
                    <a:gd name="T52" fmla="*/ 350 w 188"/>
                    <a:gd name="T53" fmla="*/ 556 h 160"/>
                    <a:gd name="T54" fmla="*/ 419 w 188"/>
                    <a:gd name="T55" fmla="*/ 517 h 160"/>
                    <a:gd name="T56" fmla="*/ 419 w 188"/>
                    <a:gd name="T57" fmla="*/ 478 h 160"/>
                    <a:gd name="T58" fmla="*/ 521 w 188"/>
                    <a:gd name="T59" fmla="*/ 502 h 160"/>
                    <a:gd name="T60" fmla="*/ 589 w 188"/>
                    <a:gd name="T61" fmla="*/ 492 h 160"/>
                    <a:gd name="T62" fmla="*/ 706 w 188"/>
                    <a:gd name="T63" fmla="*/ 531 h 160"/>
                    <a:gd name="T64" fmla="*/ 745 w 188"/>
                    <a:gd name="T65" fmla="*/ 580 h 160"/>
                    <a:gd name="T66" fmla="*/ 808 w 188"/>
                    <a:gd name="T67" fmla="*/ 624 h 160"/>
                    <a:gd name="T68" fmla="*/ 915 w 188"/>
                    <a:gd name="T69" fmla="*/ 634 h 160"/>
                    <a:gd name="T70" fmla="*/ 900 w 188"/>
                    <a:gd name="T71" fmla="*/ 570 h 160"/>
                    <a:gd name="T72" fmla="*/ 857 w 188"/>
                    <a:gd name="T73" fmla="*/ 561 h 160"/>
                    <a:gd name="T74" fmla="*/ 793 w 188"/>
                    <a:gd name="T75" fmla="*/ 517 h 160"/>
                    <a:gd name="T76" fmla="*/ 715 w 188"/>
                    <a:gd name="T77" fmla="*/ 463 h 160"/>
                    <a:gd name="T78" fmla="*/ 686 w 188"/>
                    <a:gd name="T79" fmla="*/ 502 h 160"/>
                    <a:gd name="T80" fmla="*/ 628 w 188"/>
                    <a:gd name="T81" fmla="*/ 453 h 160"/>
                    <a:gd name="T82" fmla="*/ 569 w 188"/>
                    <a:gd name="T83" fmla="*/ 390 h 160"/>
                    <a:gd name="T84" fmla="*/ 496 w 188"/>
                    <a:gd name="T85" fmla="*/ 102 h 160"/>
                    <a:gd name="T86" fmla="*/ 438 w 188"/>
                    <a:gd name="T87" fmla="*/ 24 h 160"/>
                    <a:gd name="T88" fmla="*/ 336 w 188"/>
                    <a:gd name="T89" fmla="*/ 24 h 160"/>
                    <a:gd name="T90" fmla="*/ 287 w 188"/>
                    <a:gd name="T91" fmla="*/ 24 h 160"/>
                    <a:gd name="T92" fmla="*/ 219 w 188"/>
                    <a:gd name="T93" fmla="*/ 0 h 160"/>
                    <a:gd name="T94" fmla="*/ 170 w 188"/>
                    <a:gd name="T95" fmla="*/ 20 h 160"/>
                    <a:gd name="T96" fmla="*/ 117 w 188"/>
                    <a:gd name="T97" fmla="*/ 63 h 160"/>
                    <a:gd name="T98" fmla="*/ 92 w 188"/>
                    <a:gd name="T99" fmla="*/ 102 h 160"/>
                    <a:gd name="T100" fmla="*/ 49 w 188"/>
                    <a:gd name="T101" fmla="*/ 127 h 1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88"/>
                    <a:gd name="T154" fmla="*/ 0 h 160"/>
                    <a:gd name="T155" fmla="*/ 188 w 188"/>
                    <a:gd name="T156" fmla="*/ 160 h 1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88" h="160">
                      <a:moveTo>
                        <a:pt x="10" y="26"/>
                      </a:moveTo>
                      <a:lnTo>
                        <a:pt x="14" y="31"/>
                      </a:lnTo>
                      <a:lnTo>
                        <a:pt x="19" y="39"/>
                      </a:lnTo>
                      <a:lnTo>
                        <a:pt x="26" y="40"/>
                      </a:lnTo>
                      <a:lnTo>
                        <a:pt x="26" y="50"/>
                      </a:lnTo>
                      <a:lnTo>
                        <a:pt x="18" y="50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0" y="50"/>
                      </a:lnTo>
                      <a:lnTo>
                        <a:pt x="5" y="55"/>
                      </a:lnTo>
                      <a:lnTo>
                        <a:pt x="5" y="61"/>
                      </a:lnTo>
                      <a:lnTo>
                        <a:pt x="11" y="64"/>
                      </a:lnTo>
                      <a:lnTo>
                        <a:pt x="21" y="66"/>
                      </a:lnTo>
                      <a:lnTo>
                        <a:pt x="27" y="61"/>
                      </a:lnTo>
                      <a:lnTo>
                        <a:pt x="29" y="72"/>
                      </a:lnTo>
                      <a:lnTo>
                        <a:pt x="22" y="74"/>
                      </a:lnTo>
                      <a:lnTo>
                        <a:pt x="21" y="77"/>
                      </a:lnTo>
                      <a:lnTo>
                        <a:pt x="18" y="79"/>
                      </a:lnTo>
                      <a:lnTo>
                        <a:pt x="13" y="75"/>
                      </a:lnTo>
                      <a:lnTo>
                        <a:pt x="10" y="82"/>
                      </a:lnTo>
                      <a:lnTo>
                        <a:pt x="2" y="90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11" y="107"/>
                      </a:lnTo>
                      <a:lnTo>
                        <a:pt x="19" y="107"/>
                      </a:lnTo>
                      <a:lnTo>
                        <a:pt x="22" y="112"/>
                      </a:lnTo>
                      <a:lnTo>
                        <a:pt x="21" y="115"/>
                      </a:lnTo>
                      <a:lnTo>
                        <a:pt x="22" y="120"/>
                      </a:lnTo>
                      <a:lnTo>
                        <a:pt x="29" y="117"/>
                      </a:lnTo>
                      <a:lnTo>
                        <a:pt x="35" y="123"/>
                      </a:lnTo>
                      <a:lnTo>
                        <a:pt x="45" y="119"/>
                      </a:lnTo>
                      <a:lnTo>
                        <a:pt x="42" y="125"/>
                      </a:lnTo>
                      <a:lnTo>
                        <a:pt x="42" y="131"/>
                      </a:lnTo>
                      <a:lnTo>
                        <a:pt x="29" y="141"/>
                      </a:lnTo>
                      <a:lnTo>
                        <a:pt x="24" y="147"/>
                      </a:lnTo>
                      <a:lnTo>
                        <a:pt x="19" y="147"/>
                      </a:lnTo>
                      <a:lnTo>
                        <a:pt x="11" y="154"/>
                      </a:lnTo>
                      <a:lnTo>
                        <a:pt x="3" y="155"/>
                      </a:lnTo>
                      <a:lnTo>
                        <a:pt x="0" y="159"/>
                      </a:lnTo>
                      <a:lnTo>
                        <a:pt x="3" y="160"/>
                      </a:lnTo>
                      <a:lnTo>
                        <a:pt x="19" y="154"/>
                      </a:lnTo>
                      <a:lnTo>
                        <a:pt x="29" y="149"/>
                      </a:lnTo>
                      <a:lnTo>
                        <a:pt x="48" y="136"/>
                      </a:lnTo>
                      <a:lnTo>
                        <a:pt x="62" y="120"/>
                      </a:lnTo>
                      <a:lnTo>
                        <a:pt x="64" y="117"/>
                      </a:lnTo>
                      <a:lnTo>
                        <a:pt x="59" y="117"/>
                      </a:lnTo>
                      <a:lnTo>
                        <a:pt x="73" y="96"/>
                      </a:lnTo>
                      <a:lnTo>
                        <a:pt x="77" y="95"/>
                      </a:lnTo>
                      <a:lnTo>
                        <a:pt x="77" y="98"/>
                      </a:lnTo>
                      <a:lnTo>
                        <a:pt x="72" y="101"/>
                      </a:lnTo>
                      <a:lnTo>
                        <a:pt x="70" y="111"/>
                      </a:lnTo>
                      <a:lnTo>
                        <a:pt x="73" y="109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82" y="107"/>
                      </a:lnTo>
                      <a:lnTo>
                        <a:pt x="86" y="106"/>
                      </a:lnTo>
                      <a:lnTo>
                        <a:pt x="88" y="101"/>
                      </a:lnTo>
                      <a:lnTo>
                        <a:pt x="86" y="98"/>
                      </a:lnTo>
                      <a:lnTo>
                        <a:pt x="96" y="96"/>
                      </a:lnTo>
                      <a:lnTo>
                        <a:pt x="107" y="103"/>
                      </a:lnTo>
                      <a:lnTo>
                        <a:pt x="117" y="99"/>
                      </a:lnTo>
                      <a:lnTo>
                        <a:pt x="121" y="101"/>
                      </a:lnTo>
                      <a:lnTo>
                        <a:pt x="128" y="101"/>
                      </a:lnTo>
                      <a:lnTo>
                        <a:pt x="145" y="109"/>
                      </a:lnTo>
                      <a:lnTo>
                        <a:pt x="149" y="112"/>
                      </a:lnTo>
                      <a:lnTo>
                        <a:pt x="153" y="119"/>
                      </a:lnTo>
                      <a:lnTo>
                        <a:pt x="163" y="125"/>
                      </a:lnTo>
                      <a:lnTo>
                        <a:pt x="166" y="128"/>
                      </a:lnTo>
                      <a:lnTo>
                        <a:pt x="177" y="135"/>
                      </a:lnTo>
                      <a:lnTo>
                        <a:pt x="188" y="130"/>
                      </a:lnTo>
                      <a:lnTo>
                        <a:pt x="188" y="123"/>
                      </a:lnTo>
                      <a:lnTo>
                        <a:pt x="185" y="117"/>
                      </a:lnTo>
                      <a:lnTo>
                        <a:pt x="180" y="115"/>
                      </a:lnTo>
                      <a:lnTo>
                        <a:pt x="176" y="115"/>
                      </a:lnTo>
                      <a:lnTo>
                        <a:pt x="169" y="111"/>
                      </a:lnTo>
                      <a:lnTo>
                        <a:pt x="163" y="106"/>
                      </a:lnTo>
                      <a:lnTo>
                        <a:pt x="150" y="93"/>
                      </a:lnTo>
                      <a:lnTo>
                        <a:pt x="147" y="95"/>
                      </a:lnTo>
                      <a:lnTo>
                        <a:pt x="144" y="99"/>
                      </a:lnTo>
                      <a:lnTo>
                        <a:pt x="141" y="103"/>
                      </a:lnTo>
                      <a:lnTo>
                        <a:pt x="129" y="96"/>
                      </a:lnTo>
                      <a:lnTo>
                        <a:pt x="129" y="93"/>
                      </a:lnTo>
                      <a:lnTo>
                        <a:pt x="120" y="96"/>
                      </a:lnTo>
                      <a:lnTo>
                        <a:pt x="117" y="80"/>
                      </a:lnTo>
                      <a:lnTo>
                        <a:pt x="109" y="45"/>
                      </a:lnTo>
                      <a:lnTo>
                        <a:pt x="102" y="21"/>
                      </a:lnTo>
                      <a:lnTo>
                        <a:pt x="99" y="10"/>
                      </a:lnTo>
                      <a:lnTo>
                        <a:pt x="90" y="5"/>
                      </a:lnTo>
                      <a:lnTo>
                        <a:pt x="85" y="8"/>
                      </a:lnTo>
                      <a:lnTo>
                        <a:pt x="69" y="5"/>
                      </a:lnTo>
                      <a:lnTo>
                        <a:pt x="64" y="7"/>
                      </a:lnTo>
                      <a:lnTo>
                        <a:pt x="59" y="5"/>
                      </a:lnTo>
                      <a:lnTo>
                        <a:pt x="59" y="4"/>
                      </a:lnTo>
                      <a:lnTo>
                        <a:pt x="45" y="0"/>
                      </a:lnTo>
                      <a:lnTo>
                        <a:pt x="43" y="4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9" y="21"/>
                      </a:lnTo>
                      <a:lnTo>
                        <a:pt x="13" y="21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6" name="Freeform 41"/>
                <p:cNvSpPr>
                  <a:spLocks/>
                </p:cNvSpPr>
                <p:nvPr/>
              </p:nvSpPr>
              <p:spPr bwMode="auto">
                <a:xfrm>
                  <a:off x="1021" y="3608"/>
                  <a:ext cx="20" cy="14"/>
                </a:xfrm>
                <a:custGeom>
                  <a:avLst/>
                  <a:gdLst>
                    <a:gd name="T0" fmla="*/ 10 w 4"/>
                    <a:gd name="T1" fmla="*/ 9 h 3"/>
                    <a:gd name="T2" fmla="*/ 10 w 4"/>
                    <a:gd name="T3" fmla="*/ 5 h 3"/>
                    <a:gd name="T4" fmla="*/ 10 w 4"/>
                    <a:gd name="T5" fmla="*/ 5 h 3"/>
                    <a:gd name="T6" fmla="*/ 10 w 4"/>
                    <a:gd name="T7" fmla="*/ 5 h 3"/>
                    <a:gd name="T8" fmla="*/ 10 w 4"/>
                    <a:gd name="T9" fmla="*/ 5 h 3"/>
                    <a:gd name="T10" fmla="*/ 10 w 4"/>
                    <a:gd name="T11" fmla="*/ 5 h 3"/>
                    <a:gd name="T12" fmla="*/ 10 w 4"/>
                    <a:gd name="T13" fmla="*/ 5 h 3"/>
                    <a:gd name="T14" fmla="*/ 5 w 4"/>
                    <a:gd name="T15" fmla="*/ 0 h 3"/>
                    <a:gd name="T16" fmla="*/ 5 w 4"/>
                    <a:gd name="T17" fmla="*/ 0 h 3"/>
                    <a:gd name="T18" fmla="*/ 0 w 4"/>
                    <a:gd name="T19" fmla="*/ 5 h 3"/>
                    <a:gd name="T20" fmla="*/ 0 w 4"/>
                    <a:gd name="T21" fmla="*/ 5 h 3"/>
                    <a:gd name="T22" fmla="*/ 0 w 4"/>
                    <a:gd name="T23" fmla="*/ 5 h 3"/>
                    <a:gd name="T24" fmla="*/ 0 w 4"/>
                    <a:gd name="T25" fmla="*/ 5 h 3"/>
                    <a:gd name="T26" fmla="*/ 0 w 4"/>
                    <a:gd name="T27" fmla="*/ 5 h 3"/>
                    <a:gd name="T28" fmla="*/ 0 w 4"/>
                    <a:gd name="T29" fmla="*/ 5 h 3"/>
                    <a:gd name="T30" fmla="*/ 0 w 4"/>
                    <a:gd name="T31" fmla="*/ 9 h 3"/>
                    <a:gd name="T32" fmla="*/ 0 w 4"/>
                    <a:gd name="T33" fmla="*/ 9 h 3"/>
                    <a:gd name="T34" fmla="*/ 5 w 4"/>
                    <a:gd name="T35" fmla="*/ 9 h 3"/>
                    <a:gd name="T36" fmla="*/ 5 w 4"/>
                    <a:gd name="T37" fmla="*/ 9 h 3"/>
                    <a:gd name="T38" fmla="*/ 5 w 4"/>
                    <a:gd name="T39" fmla="*/ 14 h 3"/>
                    <a:gd name="T40" fmla="*/ 10 w 4"/>
                    <a:gd name="T41" fmla="*/ 14 h 3"/>
                    <a:gd name="T42" fmla="*/ 10 w 4"/>
                    <a:gd name="T43" fmla="*/ 14 h 3"/>
                    <a:gd name="T44" fmla="*/ 15 w 4"/>
                    <a:gd name="T45" fmla="*/ 14 h 3"/>
                    <a:gd name="T46" fmla="*/ 15 w 4"/>
                    <a:gd name="T47" fmla="*/ 14 h 3"/>
                    <a:gd name="T48" fmla="*/ 20 w 4"/>
                    <a:gd name="T49" fmla="*/ 9 h 3"/>
                    <a:gd name="T50" fmla="*/ 20 w 4"/>
                    <a:gd name="T51" fmla="*/ 9 h 3"/>
                    <a:gd name="T52" fmla="*/ 20 w 4"/>
                    <a:gd name="T53" fmla="*/ 9 h 3"/>
                    <a:gd name="T54" fmla="*/ 20 w 4"/>
                    <a:gd name="T55" fmla="*/ 5 h 3"/>
                    <a:gd name="T56" fmla="*/ 20 w 4"/>
                    <a:gd name="T57" fmla="*/ 5 h 3"/>
                    <a:gd name="T58" fmla="*/ 20 w 4"/>
                    <a:gd name="T59" fmla="*/ 5 h 3"/>
                    <a:gd name="T60" fmla="*/ 20 w 4"/>
                    <a:gd name="T61" fmla="*/ 5 h 3"/>
                    <a:gd name="T62" fmla="*/ 20 w 4"/>
                    <a:gd name="T63" fmla="*/ 5 h 3"/>
                    <a:gd name="T64" fmla="*/ 20 w 4"/>
                    <a:gd name="T65" fmla="*/ 0 h 3"/>
                    <a:gd name="T66" fmla="*/ 20 w 4"/>
                    <a:gd name="T67" fmla="*/ 0 h 3"/>
                    <a:gd name="T68" fmla="*/ 20 w 4"/>
                    <a:gd name="T69" fmla="*/ 0 h 3"/>
                    <a:gd name="T70" fmla="*/ 20 w 4"/>
                    <a:gd name="T71" fmla="*/ 0 h 3"/>
                    <a:gd name="T72" fmla="*/ 20 w 4"/>
                    <a:gd name="T73" fmla="*/ 5 h 3"/>
                    <a:gd name="T74" fmla="*/ 15 w 4"/>
                    <a:gd name="T75" fmla="*/ 5 h 3"/>
                    <a:gd name="T76" fmla="*/ 15 w 4"/>
                    <a:gd name="T77" fmla="*/ 5 h 3"/>
                    <a:gd name="T78" fmla="*/ 10 w 4"/>
                    <a:gd name="T79" fmla="*/ 9 h 3"/>
                    <a:gd name="T80" fmla="*/ 10 w 4"/>
                    <a:gd name="T81" fmla="*/ 9 h 3"/>
                    <a:gd name="T82" fmla="*/ 10 w 4"/>
                    <a:gd name="T83" fmla="*/ 9 h 3"/>
                    <a:gd name="T84" fmla="*/ 10 w 4"/>
                    <a:gd name="T85" fmla="*/ 9 h 3"/>
                    <a:gd name="T86" fmla="*/ 10 w 4"/>
                    <a:gd name="T87" fmla="*/ 14 h 3"/>
                    <a:gd name="T88" fmla="*/ 15 w 4"/>
                    <a:gd name="T89" fmla="*/ 14 h 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"/>
                    <a:gd name="T136" fmla="*/ 0 h 3"/>
                    <a:gd name="T137" fmla="*/ 4 w 4"/>
                    <a:gd name="T138" fmla="*/ 3 h 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" h="3">
                      <a:moveTo>
                        <a:pt x="2" y="2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7" name="Freeform 42"/>
                <p:cNvSpPr>
                  <a:spLocks/>
                </p:cNvSpPr>
                <p:nvPr/>
              </p:nvSpPr>
              <p:spPr bwMode="auto">
                <a:xfrm>
                  <a:off x="978" y="3610"/>
                  <a:ext cx="43" cy="30"/>
                </a:xfrm>
                <a:custGeom>
                  <a:avLst/>
                  <a:gdLst>
                    <a:gd name="T0" fmla="*/ 33 w 9"/>
                    <a:gd name="T1" fmla="*/ 0 h 6"/>
                    <a:gd name="T2" fmla="*/ 19 w 9"/>
                    <a:gd name="T3" fmla="*/ 0 h 6"/>
                    <a:gd name="T4" fmla="*/ 14 w 9"/>
                    <a:gd name="T5" fmla="*/ 5 h 6"/>
                    <a:gd name="T6" fmla="*/ 14 w 9"/>
                    <a:gd name="T7" fmla="*/ 5 h 6"/>
                    <a:gd name="T8" fmla="*/ 14 w 9"/>
                    <a:gd name="T9" fmla="*/ 10 h 6"/>
                    <a:gd name="T10" fmla="*/ 14 w 9"/>
                    <a:gd name="T11" fmla="*/ 15 h 6"/>
                    <a:gd name="T12" fmla="*/ 10 w 9"/>
                    <a:gd name="T13" fmla="*/ 15 h 6"/>
                    <a:gd name="T14" fmla="*/ 10 w 9"/>
                    <a:gd name="T15" fmla="*/ 15 h 6"/>
                    <a:gd name="T16" fmla="*/ 5 w 9"/>
                    <a:gd name="T17" fmla="*/ 15 h 6"/>
                    <a:gd name="T18" fmla="*/ 5 w 9"/>
                    <a:gd name="T19" fmla="*/ 20 h 6"/>
                    <a:gd name="T20" fmla="*/ 5 w 9"/>
                    <a:gd name="T21" fmla="*/ 25 h 6"/>
                    <a:gd name="T22" fmla="*/ 0 w 9"/>
                    <a:gd name="T23" fmla="*/ 25 h 6"/>
                    <a:gd name="T24" fmla="*/ 0 w 9"/>
                    <a:gd name="T25" fmla="*/ 30 h 6"/>
                    <a:gd name="T26" fmla="*/ 0 w 9"/>
                    <a:gd name="T27" fmla="*/ 30 h 6"/>
                    <a:gd name="T28" fmla="*/ 0 w 9"/>
                    <a:gd name="T29" fmla="*/ 30 h 6"/>
                    <a:gd name="T30" fmla="*/ 0 w 9"/>
                    <a:gd name="T31" fmla="*/ 30 h 6"/>
                    <a:gd name="T32" fmla="*/ 0 w 9"/>
                    <a:gd name="T33" fmla="*/ 30 h 6"/>
                    <a:gd name="T34" fmla="*/ 0 w 9"/>
                    <a:gd name="T35" fmla="*/ 30 h 6"/>
                    <a:gd name="T36" fmla="*/ 0 w 9"/>
                    <a:gd name="T37" fmla="*/ 30 h 6"/>
                    <a:gd name="T38" fmla="*/ 5 w 9"/>
                    <a:gd name="T39" fmla="*/ 30 h 6"/>
                    <a:gd name="T40" fmla="*/ 10 w 9"/>
                    <a:gd name="T41" fmla="*/ 30 h 6"/>
                    <a:gd name="T42" fmla="*/ 14 w 9"/>
                    <a:gd name="T43" fmla="*/ 25 h 6"/>
                    <a:gd name="T44" fmla="*/ 29 w 9"/>
                    <a:gd name="T45" fmla="*/ 15 h 6"/>
                    <a:gd name="T46" fmla="*/ 33 w 9"/>
                    <a:gd name="T47" fmla="*/ 10 h 6"/>
                    <a:gd name="T48" fmla="*/ 38 w 9"/>
                    <a:gd name="T49" fmla="*/ 10 h 6"/>
                    <a:gd name="T50" fmla="*/ 43 w 9"/>
                    <a:gd name="T51" fmla="*/ 5 h 6"/>
                    <a:gd name="T52" fmla="*/ 43 w 9"/>
                    <a:gd name="T53" fmla="*/ 5 h 6"/>
                    <a:gd name="T54" fmla="*/ 43 w 9"/>
                    <a:gd name="T55" fmla="*/ 5 h 6"/>
                    <a:gd name="T56" fmla="*/ 38 w 9"/>
                    <a:gd name="T57" fmla="*/ 0 h 6"/>
                    <a:gd name="T58" fmla="*/ 38 w 9"/>
                    <a:gd name="T59" fmla="*/ 0 h 6"/>
                    <a:gd name="T60" fmla="*/ 38 w 9"/>
                    <a:gd name="T61" fmla="*/ 0 h 6"/>
                    <a:gd name="T62" fmla="*/ 38 w 9"/>
                    <a:gd name="T63" fmla="*/ 0 h 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"/>
                    <a:gd name="T97" fmla="*/ 0 h 6"/>
                    <a:gd name="T98" fmla="*/ 9 w 9"/>
                    <a:gd name="T99" fmla="*/ 6 h 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" h="6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8" name="Freeform 43"/>
                <p:cNvSpPr>
                  <a:spLocks/>
                </p:cNvSpPr>
                <p:nvPr/>
              </p:nvSpPr>
              <p:spPr bwMode="auto">
                <a:xfrm>
                  <a:off x="934" y="3632"/>
                  <a:ext cx="44" cy="34"/>
                </a:xfrm>
                <a:custGeom>
                  <a:avLst/>
                  <a:gdLst>
                    <a:gd name="T0" fmla="*/ 39 w 9"/>
                    <a:gd name="T1" fmla="*/ 15 h 7"/>
                    <a:gd name="T2" fmla="*/ 39 w 9"/>
                    <a:gd name="T3" fmla="*/ 5 h 7"/>
                    <a:gd name="T4" fmla="*/ 24 w 9"/>
                    <a:gd name="T5" fmla="*/ 15 h 7"/>
                    <a:gd name="T6" fmla="*/ 20 w 9"/>
                    <a:gd name="T7" fmla="*/ 19 h 7"/>
                    <a:gd name="T8" fmla="*/ 20 w 9"/>
                    <a:gd name="T9" fmla="*/ 19 h 7"/>
                    <a:gd name="T10" fmla="*/ 10 w 9"/>
                    <a:gd name="T11" fmla="*/ 24 h 7"/>
                    <a:gd name="T12" fmla="*/ 5 w 9"/>
                    <a:gd name="T13" fmla="*/ 29 h 7"/>
                    <a:gd name="T14" fmla="*/ 0 w 9"/>
                    <a:gd name="T15" fmla="*/ 29 h 7"/>
                    <a:gd name="T16" fmla="*/ 10 w 9"/>
                    <a:gd name="T17" fmla="*/ 29 h 7"/>
                    <a:gd name="T18" fmla="*/ 15 w 9"/>
                    <a:gd name="T19" fmla="*/ 24 h 7"/>
                    <a:gd name="T20" fmla="*/ 29 w 9"/>
                    <a:gd name="T21" fmla="*/ 19 h 7"/>
                    <a:gd name="T22" fmla="*/ 39 w 9"/>
                    <a:gd name="T23" fmla="*/ 15 h 7"/>
                    <a:gd name="T24" fmla="*/ 39 w 9"/>
                    <a:gd name="T25" fmla="*/ 15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7"/>
                    <a:gd name="T41" fmla="*/ 9 w 9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7">
                      <a:moveTo>
                        <a:pt x="8" y="3"/>
                      </a:moveTo>
                      <a:cubicBezTo>
                        <a:pt x="8" y="2"/>
                        <a:pt x="9" y="1"/>
                        <a:pt x="8" y="1"/>
                      </a:cubicBezTo>
                      <a:cubicBezTo>
                        <a:pt x="7" y="0"/>
                        <a:pt x="5" y="2"/>
                        <a:pt x="5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9" name="Freeform 44"/>
                <p:cNvSpPr>
                  <a:spLocks/>
                </p:cNvSpPr>
                <p:nvPr/>
              </p:nvSpPr>
              <p:spPr bwMode="auto">
                <a:xfrm>
                  <a:off x="934" y="3637"/>
                  <a:ext cx="39" cy="29"/>
                </a:xfrm>
                <a:custGeom>
                  <a:avLst/>
                  <a:gdLst>
                    <a:gd name="T0" fmla="*/ 39 w 8"/>
                    <a:gd name="T1" fmla="*/ 10 h 6"/>
                    <a:gd name="T2" fmla="*/ 39 w 8"/>
                    <a:gd name="T3" fmla="*/ 5 h 6"/>
                    <a:gd name="T4" fmla="*/ 39 w 8"/>
                    <a:gd name="T5" fmla="*/ 5 h 6"/>
                    <a:gd name="T6" fmla="*/ 39 w 8"/>
                    <a:gd name="T7" fmla="*/ 0 h 6"/>
                    <a:gd name="T8" fmla="*/ 39 w 8"/>
                    <a:gd name="T9" fmla="*/ 0 h 6"/>
                    <a:gd name="T10" fmla="*/ 39 w 8"/>
                    <a:gd name="T11" fmla="*/ 0 h 6"/>
                    <a:gd name="T12" fmla="*/ 39 w 8"/>
                    <a:gd name="T13" fmla="*/ 0 h 6"/>
                    <a:gd name="T14" fmla="*/ 39 w 8"/>
                    <a:gd name="T15" fmla="*/ 0 h 6"/>
                    <a:gd name="T16" fmla="*/ 39 w 8"/>
                    <a:gd name="T17" fmla="*/ 0 h 6"/>
                    <a:gd name="T18" fmla="*/ 39 w 8"/>
                    <a:gd name="T19" fmla="*/ 0 h 6"/>
                    <a:gd name="T20" fmla="*/ 34 w 8"/>
                    <a:gd name="T21" fmla="*/ 0 h 6"/>
                    <a:gd name="T22" fmla="*/ 34 w 8"/>
                    <a:gd name="T23" fmla="*/ 0 h 6"/>
                    <a:gd name="T24" fmla="*/ 29 w 8"/>
                    <a:gd name="T25" fmla="*/ 0 h 6"/>
                    <a:gd name="T26" fmla="*/ 24 w 8"/>
                    <a:gd name="T27" fmla="*/ 5 h 6"/>
                    <a:gd name="T28" fmla="*/ 24 w 8"/>
                    <a:gd name="T29" fmla="*/ 10 h 6"/>
                    <a:gd name="T30" fmla="*/ 24 w 8"/>
                    <a:gd name="T31" fmla="*/ 10 h 6"/>
                    <a:gd name="T32" fmla="*/ 20 w 8"/>
                    <a:gd name="T33" fmla="*/ 10 h 6"/>
                    <a:gd name="T34" fmla="*/ 20 w 8"/>
                    <a:gd name="T35" fmla="*/ 10 h 6"/>
                    <a:gd name="T36" fmla="*/ 20 w 8"/>
                    <a:gd name="T37" fmla="*/ 10 h 6"/>
                    <a:gd name="T38" fmla="*/ 20 w 8"/>
                    <a:gd name="T39" fmla="*/ 15 h 6"/>
                    <a:gd name="T40" fmla="*/ 20 w 8"/>
                    <a:gd name="T41" fmla="*/ 15 h 6"/>
                    <a:gd name="T42" fmla="*/ 20 w 8"/>
                    <a:gd name="T43" fmla="*/ 15 h 6"/>
                    <a:gd name="T44" fmla="*/ 20 w 8"/>
                    <a:gd name="T45" fmla="*/ 15 h 6"/>
                    <a:gd name="T46" fmla="*/ 10 w 8"/>
                    <a:gd name="T47" fmla="*/ 19 h 6"/>
                    <a:gd name="T48" fmla="*/ 10 w 8"/>
                    <a:gd name="T49" fmla="*/ 19 h 6"/>
                    <a:gd name="T50" fmla="*/ 10 w 8"/>
                    <a:gd name="T51" fmla="*/ 19 h 6"/>
                    <a:gd name="T52" fmla="*/ 10 w 8"/>
                    <a:gd name="T53" fmla="*/ 19 h 6"/>
                    <a:gd name="T54" fmla="*/ 5 w 8"/>
                    <a:gd name="T55" fmla="*/ 19 h 6"/>
                    <a:gd name="T56" fmla="*/ 5 w 8"/>
                    <a:gd name="T57" fmla="*/ 24 h 6"/>
                    <a:gd name="T58" fmla="*/ 5 w 8"/>
                    <a:gd name="T59" fmla="*/ 24 h 6"/>
                    <a:gd name="T60" fmla="*/ 0 w 8"/>
                    <a:gd name="T61" fmla="*/ 24 h 6"/>
                    <a:gd name="T62" fmla="*/ 0 w 8"/>
                    <a:gd name="T63" fmla="*/ 24 h 6"/>
                    <a:gd name="T64" fmla="*/ 0 w 8"/>
                    <a:gd name="T65" fmla="*/ 24 h 6"/>
                    <a:gd name="T66" fmla="*/ 5 w 8"/>
                    <a:gd name="T67" fmla="*/ 29 h 6"/>
                    <a:gd name="T68" fmla="*/ 5 w 8"/>
                    <a:gd name="T69" fmla="*/ 29 h 6"/>
                    <a:gd name="T70" fmla="*/ 5 w 8"/>
                    <a:gd name="T71" fmla="*/ 29 h 6"/>
                    <a:gd name="T72" fmla="*/ 5 w 8"/>
                    <a:gd name="T73" fmla="*/ 29 h 6"/>
                    <a:gd name="T74" fmla="*/ 10 w 8"/>
                    <a:gd name="T75" fmla="*/ 24 h 6"/>
                    <a:gd name="T76" fmla="*/ 10 w 8"/>
                    <a:gd name="T77" fmla="*/ 24 h 6"/>
                    <a:gd name="T78" fmla="*/ 15 w 8"/>
                    <a:gd name="T79" fmla="*/ 24 h 6"/>
                    <a:gd name="T80" fmla="*/ 15 w 8"/>
                    <a:gd name="T81" fmla="*/ 19 h 6"/>
                    <a:gd name="T82" fmla="*/ 15 w 8"/>
                    <a:gd name="T83" fmla="*/ 19 h 6"/>
                    <a:gd name="T84" fmla="*/ 24 w 8"/>
                    <a:gd name="T85" fmla="*/ 19 h 6"/>
                    <a:gd name="T86" fmla="*/ 24 w 8"/>
                    <a:gd name="T87" fmla="*/ 15 h 6"/>
                    <a:gd name="T88" fmla="*/ 29 w 8"/>
                    <a:gd name="T89" fmla="*/ 15 h 6"/>
                    <a:gd name="T90" fmla="*/ 34 w 8"/>
                    <a:gd name="T91" fmla="*/ 15 h 6"/>
                    <a:gd name="T92" fmla="*/ 34 w 8"/>
                    <a:gd name="T93" fmla="*/ 10 h 6"/>
                    <a:gd name="T94" fmla="*/ 34 w 8"/>
                    <a:gd name="T95" fmla="*/ 10 h 6"/>
                    <a:gd name="T96" fmla="*/ 39 w 8"/>
                    <a:gd name="T97" fmla="*/ 10 h 6"/>
                    <a:gd name="T98" fmla="*/ 39 w 8"/>
                    <a:gd name="T99" fmla="*/ 10 h 6"/>
                    <a:gd name="T100" fmla="*/ 39 w 8"/>
                    <a:gd name="T101" fmla="*/ 10 h 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"/>
                    <a:gd name="T154" fmla="*/ 0 h 6"/>
                    <a:gd name="T155" fmla="*/ 8 w 8"/>
                    <a:gd name="T156" fmla="*/ 6 h 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" h="6">
                      <a:moveTo>
                        <a:pt x="8" y="2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0" name="Freeform 45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5 w 1"/>
                    <a:gd name="T1" fmla="*/ 0 h 1"/>
                    <a:gd name="T2" fmla="*/ 0 w 1"/>
                    <a:gd name="T3" fmla="*/ 0 h 1"/>
                    <a:gd name="T4" fmla="*/ 0 w 1"/>
                    <a:gd name="T5" fmla="*/ 5 h 1"/>
                    <a:gd name="T6" fmla="*/ 5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1" name="Freeform 46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5 w 1"/>
                    <a:gd name="T1" fmla="*/ 0 h 1"/>
                    <a:gd name="T2" fmla="*/ 5 w 1"/>
                    <a:gd name="T3" fmla="*/ 0 h 1"/>
                    <a:gd name="T4" fmla="*/ 5 w 1"/>
                    <a:gd name="T5" fmla="*/ 0 h 1"/>
                    <a:gd name="T6" fmla="*/ 5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5 h 1"/>
                    <a:gd name="T18" fmla="*/ 0 w 1"/>
                    <a:gd name="T19" fmla="*/ 5 h 1"/>
                    <a:gd name="T20" fmla="*/ 0 w 1"/>
                    <a:gd name="T21" fmla="*/ 5 h 1"/>
                    <a:gd name="T22" fmla="*/ 0 w 1"/>
                    <a:gd name="T23" fmla="*/ 5 h 1"/>
                    <a:gd name="T24" fmla="*/ 0 w 1"/>
                    <a:gd name="T25" fmla="*/ 5 h 1"/>
                    <a:gd name="T26" fmla="*/ 5 w 1"/>
                    <a:gd name="T27" fmla="*/ 5 h 1"/>
                    <a:gd name="T28" fmla="*/ 5 w 1"/>
                    <a:gd name="T29" fmla="*/ 0 h 1"/>
                    <a:gd name="T30" fmla="*/ 5 w 1"/>
                    <a:gd name="T31" fmla="*/ 0 h 1"/>
                    <a:gd name="T32" fmla="*/ 5 w 1"/>
                    <a:gd name="T33" fmla="*/ 0 h 1"/>
                    <a:gd name="T34" fmla="*/ 5 w 1"/>
                    <a:gd name="T35" fmla="*/ 0 h 1"/>
                    <a:gd name="T36" fmla="*/ 5 w 1"/>
                    <a:gd name="T37" fmla="*/ 0 h 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"/>
                    <a:gd name="T58" fmla="*/ 0 h 1"/>
                    <a:gd name="T59" fmla="*/ 1 w 1"/>
                    <a:gd name="T60" fmla="*/ 1 h 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2" name="Freeform 47"/>
                <p:cNvSpPr>
                  <a:spLocks/>
                </p:cNvSpPr>
                <p:nvPr/>
              </p:nvSpPr>
              <p:spPr bwMode="auto">
                <a:xfrm>
                  <a:off x="870" y="3682"/>
                  <a:ext cx="14" cy="14"/>
                </a:xfrm>
                <a:custGeom>
                  <a:avLst/>
                  <a:gdLst>
                    <a:gd name="T0" fmla="*/ 9 w 3"/>
                    <a:gd name="T1" fmla="*/ 5 h 3"/>
                    <a:gd name="T2" fmla="*/ 14 w 3"/>
                    <a:gd name="T3" fmla="*/ 5 h 3"/>
                    <a:gd name="T4" fmla="*/ 9 w 3"/>
                    <a:gd name="T5" fmla="*/ 5 h 3"/>
                    <a:gd name="T6" fmla="*/ 14 w 3"/>
                    <a:gd name="T7" fmla="*/ 9 h 3"/>
                    <a:gd name="T8" fmla="*/ 9 w 3"/>
                    <a:gd name="T9" fmla="*/ 9 h 3"/>
                    <a:gd name="T10" fmla="*/ 5 w 3"/>
                    <a:gd name="T11" fmla="*/ 14 h 3"/>
                    <a:gd name="T12" fmla="*/ 0 w 3"/>
                    <a:gd name="T13" fmla="*/ 14 h 3"/>
                    <a:gd name="T14" fmla="*/ 5 w 3"/>
                    <a:gd name="T15" fmla="*/ 5 h 3"/>
                    <a:gd name="T16" fmla="*/ 9 w 3"/>
                    <a:gd name="T17" fmla="*/ 5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3" name="Freeform 48"/>
                <p:cNvSpPr>
                  <a:spLocks/>
                </p:cNvSpPr>
                <p:nvPr/>
              </p:nvSpPr>
              <p:spPr bwMode="auto">
                <a:xfrm>
                  <a:off x="875" y="3684"/>
                  <a:ext cx="14" cy="9"/>
                </a:xfrm>
                <a:custGeom>
                  <a:avLst/>
                  <a:gdLst>
                    <a:gd name="T0" fmla="*/ 9 w 3"/>
                    <a:gd name="T1" fmla="*/ 0 h 2"/>
                    <a:gd name="T2" fmla="*/ 9 w 3"/>
                    <a:gd name="T3" fmla="*/ 0 h 2"/>
                    <a:gd name="T4" fmla="*/ 9 w 3"/>
                    <a:gd name="T5" fmla="*/ 0 h 2"/>
                    <a:gd name="T6" fmla="*/ 9 w 3"/>
                    <a:gd name="T7" fmla="*/ 0 h 2"/>
                    <a:gd name="T8" fmla="*/ 14 w 3"/>
                    <a:gd name="T9" fmla="*/ 0 h 2"/>
                    <a:gd name="T10" fmla="*/ 14 w 3"/>
                    <a:gd name="T11" fmla="*/ 0 h 2"/>
                    <a:gd name="T12" fmla="*/ 14 w 3"/>
                    <a:gd name="T13" fmla="*/ 0 h 2"/>
                    <a:gd name="T14" fmla="*/ 14 w 3"/>
                    <a:gd name="T15" fmla="*/ 0 h 2"/>
                    <a:gd name="T16" fmla="*/ 14 w 3"/>
                    <a:gd name="T17" fmla="*/ 0 h 2"/>
                    <a:gd name="T18" fmla="*/ 14 w 3"/>
                    <a:gd name="T19" fmla="*/ 0 h 2"/>
                    <a:gd name="T20" fmla="*/ 14 w 3"/>
                    <a:gd name="T21" fmla="*/ 0 h 2"/>
                    <a:gd name="T22" fmla="*/ 9 w 3"/>
                    <a:gd name="T23" fmla="*/ 0 h 2"/>
                    <a:gd name="T24" fmla="*/ 9 w 3"/>
                    <a:gd name="T25" fmla="*/ 5 h 2"/>
                    <a:gd name="T26" fmla="*/ 14 w 3"/>
                    <a:gd name="T27" fmla="*/ 5 h 2"/>
                    <a:gd name="T28" fmla="*/ 14 w 3"/>
                    <a:gd name="T29" fmla="*/ 5 h 2"/>
                    <a:gd name="T30" fmla="*/ 14 w 3"/>
                    <a:gd name="T31" fmla="*/ 5 h 2"/>
                    <a:gd name="T32" fmla="*/ 9 w 3"/>
                    <a:gd name="T33" fmla="*/ 5 h 2"/>
                    <a:gd name="T34" fmla="*/ 9 w 3"/>
                    <a:gd name="T35" fmla="*/ 5 h 2"/>
                    <a:gd name="T36" fmla="*/ 9 w 3"/>
                    <a:gd name="T37" fmla="*/ 5 h 2"/>
                    <a:gd name="T38" fmla="*/ 9 w 3"/>
                    <a:gd name="T39" fmla="*/ 5 h 2"/>
                    <a:gd name="T40" fmla="*/ 9 w 3"/>
                    <a:gd name="T41" fmla="*/ 5 h 2"/>
                    <a:gd name="T42" fmla="*/ 5 w 3"/>
                    <a:gd name="T43" fmla="*/ 9 h 2"/>
                    <a:gd name="T44" fmla="*/ 5 w 3"/>
                    <a:gd name="T45" fmla="*/ 9 h 2"/>
                    <a:gd name="T46" fmla="*/ 5 w 3"/>
                    <a:gd name="T47" fmla="*/ 9 h 2"/>
                    <a:gd name="T48" fmla="*/ 0 w 3"/>
                    <a:gd name="T49" fmla="*/ 9 h 2"/>
                    <a:gd name="T50" fmla="*/ 0 w 3"/>
                    <a:gd name="T51" fmla="*/ 9 h 2"/>
                    <a:gd name="T52" fmla="*/ 0 w 3"/>
                    <a:gd name="T53" fmla="*/ 5 h 2"/>
                    <a:gd name="T54" fmla="*/ 5 w 3"/>
                    <a:gd name="T55" fmla="*/ 5 h 2"/>
                    <a:gd name="T56" fmla="*/ 5 w 3"/>
                    <a:gd name="T57" fmla="*/ 5 h 2"/>
                    <a:gd name="T58" fmla="*/ 5 w 3"/>
                    <a:gd name="T59" fmla="*/ 5 h 2"/>
                    <a:gd name="T60" fmla="*/ 5 w 3"/>
                    <a:gd name="T61" fmla="*/ 0 h 2"/>
                    <a:gd name="T62" fmla="*/ 9 w 3"/>
                    <a:gd name="T63" fmla="*/ 0 h 2"/>
                    <a:gd name="T64" fmla="*/ 9 w 3"/>
                    <a:gd name="T65" fmla="*/ 0 h 2"/>
                    <a:gd name="T66" fmla="*/ 9 w 3"/>
                    <a:gd name="T67" fmla="*/ 0 h 2"/>
                    <a:gd name="T68" fmla="*/ 9 w 3"/>
                    <a:gd name="T69" fmla="*/ 0 h 2"/>
                    <a:gd name="T70" fmla="*/ 9 w 3"/>
                    <a:gd name="T71" fmla="*/ 0 h 2"/>
                    <a:gd name="T72" fmla="*/ 9 w 3"/>
                    <a:gd name="T73" fmla="*/ 0 h 2"/>
                    <a:gd name="T74" fmla="*/ 9 w 3"/>
                    <a:gd name="T75" fmla="*/ 0 h 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"/>
                    <a:gd name="T115" fmla="*/ 0 h 2"/>
                    <a:gd name="T116" fmla="*/ 3 w 3"/>
                    <a:gd name="T117" fmla="*/ 2 h 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4" name="Freeform 49"/>
                <p:cNvSpPr>
                  <a:spLocks/>
                </p:cNvSpPr>
                <p:nvPr/>
              </p:nvSpPr>
              <p:spPr bwMode="auto">
                <a:xfrm>
                  <a:off x="833" y="3690"/>
                  <a:ext cx="19" cy="10"/>
                </a:xfrm>
                <a:custGeom>
                  <a:avLst/>
                  <a:gdLst>
                    <a:gd name="T0" fmla="*/ 14 w 4"/>
                    <a:gd name="T1" fmla="*/ 5 h 2"/>
                    <a:gd name="T2" fmla="*/ 14 w 4"/>
                    <a:gd name="T3" fmla="*/ 0 h 2"/>
                    <a:gd name="T4" fmla="*/ 19 w 4"/>
                    <a:gd name="T5" fmla="*/ 0 h 2"/>
                    <a:gd name="T6" fmla="*/ 19 w 4"/>
                    <a:gd name="T7" fmla="*/ 5 h 2"/>
                    <a:gd name="T8" fmla="*/ 5 w 4"/>
                    <a:gd name="T9" fmla="*/ 10 h 2"/>
                    <a:gd name="T10" fmla="*/ 14 w 4"/>
                    <a:gd name="T11" fmla="*/ 5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1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5" name="Freeform 50"/>
                <p:cNvSpPr>
                  <a:spLocks/>
                </p:cNvSpPr>
                <p:nvPr/>
              </p:nvSpPr>
              <p:spPr bwMode="auto">
                <a:xfrm>
                  <a:off x="838" y="3690"/>
                  <a:ext cx="14" cy="10"/>
                </a:xfrm>
                <a:custGeom>
                  <a:avLst/>
                  <a:gdLst>
                    <a:gd name="T0" fmla="*/ 9 w 3"/>
                    <a:gd name="T1" fmla="*/ 5 h 2"/>
                    <a:gd name="T2" fmla="*/ 9 w 3"/>
                    <a:gd name="T3" fmla="*/ 5 h 2"/>
                    <a:gd name="T4" fmla="*/ 9 w 3"/>
                    <a:gd name="T5" fmla="*/ 0 h 2"/>
                    <a:gd name="T6" fmla="*/ 9 w 3"/>
                    <a:gd name="T7" fmla="*/ 0 h 2"/>
                    <a:gd name="T8" fmla="*/ 9 w 3"/>
                    <a:gd name="T9" fmla="*/ 0 h 2"/>
                    <a:gd name="T10" fmla="*/ 9 w 3"/>
                    <a:gd name="T11" fmla="*/ 0 h 2"/>
                    <a:gd name="T12" fmla="*/ 9 w 3"/>
                    <a:gd name="T13" fmla="*/ 0 h 2"/>
                    <a:gd name="T14" fmla="*/ 14 w 3"/>
                    <a:gd name="T15" fmla="*/ 0 h 2"/>
                    <a:gd name="T16" fmla="*/ 14 w 3"/>
                    <a:gd name="T17" fmla="*/ 0 h 2"/>
                    <a:gd name="T18" fmla="*/ 14 w 3"/>
                    <a:gd name="T19" fmla="*/ 0 h 2"/>
                    <a:gd name="T20" fmla="*/ 14 w 3"/>
                    <a:gd name="T21" fmla="*/ 5 h 2"/>
                    <a:gd name="T22" fmla="*/ 14 w 3"/>
                    <a:gd name="T23" fmla="*/ 5 h 2"/>
                    <a:gd name="T24" fmla="*/ 14 w 3"/>
                    <a:gd name="T25" fmla="*/ 5 h 2"/>
                    <a:gd name="T26" fmla="*/ 14 w 3"/>
                    <a:gd name="T27" fmla="*/ 5 h 2"/>
                    <a:gd name="T28" fmla="*/ 9 w 3"/>
                    <a:gd name="T29" fmla="*/ 10 h 2"/>
                    <a:gd name="T30" fmla="*/ 5 w 3"/>
                    <a:gd name="T31" fmla="*/ 10 h 2"/>
                    <a:gd name="T32" fmla="*/ 0 w 3"/>
                    <a:gd name="T33" fmla="*/ 10 h 2"/>
                    <a:gd name="T34" fmla="*/ 0 w 3"/>
                    <a:gd name="T35" fmla="*/ 10 h 2"/>
                    <a:gd name="T36" fmla="*/ 0 w 3"/>
                    <a:gd name="T37" fmla="*/ 10 h 2"/>
                    <a:gd name="T38" fmla="*/ 0 w 3"/>
                    <a:gd name="T39" fmla="*/ 10 h 2"/>
                    <a:gd name="T40" fmla="*/ 0 w 3"/>
                    <a:gd name="T41" fmla="*/ 10 h 2"/>
                    <a:gd name="T42" fmla="*/ 0 w 3"/>
                    <a:gd name="T43" fmla="*/ 10 h 2"/>
                    <a:gd name="T44" fmla="*/ 5 w 3"/>
                    <a:gd name="T45" fmla="*/ 10 h 2"/>
                    <a:gd name="T46" fmla="*/ 9 w 3"/>
                    <a:gd name="T47" fmla="*/ 5 h 2"/>
                    <a:gd name="T48" fmla="*/ 9 w 3"/>
                    <a:gd name="T49" fmla="*/ 5 h 2"/>
                    <a:gd name="T50" fmla="*/ 9 w 3"/>
                    <a:gd name="T51" fmla="*/ 5 h 2"/>
                    <a:gd name="T52" fmla="*/ 9 w 3"/>
                    <a:gd name="T53" fmla="*/ 5 h 2"/>
                    <a:gd name="T54" fmla="*/ 9 w 3"/>
                    <a:gd name="T55" fmla="*/ 5 h 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"/>
                    <a:gd name="T85" fmla="*/ 0 h 2"/>
                    <a:gd name="T86" fmla="*/ 3 w 3"/>
                    <a:gd name="T87" fmla="*/ 2 h 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6" name="Freeform 51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5 w 2"/>
                    <a:gd name="T1" fmla="*/ 5 h 3"/>
                    <a:gd name="T2" fmla="*/ 0 w 2"/>
                    <a:gd name="T3" fmla="*/ 0 h 3"/>
                    <a:gd name="T4" fmla="*/ 0 w 2"/>
                    <a:gd name="T5" fmla="*/ 0 h 3"/>
                    <a:gd name="T6" fmla="*/ 5 w 2"/>
                    <a:gd name="T7" fmla="*/ 10 h 3"/>
                    <a:gd name="T8" fmla="*/ 0 w 2"/>
                    <a:gd name="T9" fmla="*/ 10 h 3"/>
                    <a:gd name="T10" fmla="*/ 0 w 2"/>
                    <a:gd name="T11" fmla="*/ 10 h 3"/>
                    <a:gd name="T12" fmla="*/ 0 w 2"/>
                    <a:gd name="T13" fmla="*/ 15 h 3"/>
                    <a:gd name="T14" fmla="*/ 5 w 2"/>
                    <a:gd name="T15" fmla="*/ 15 h 3"/>
                    <a:gd name="T16" fmla="*/ 5 w 2"/>
                    <a:gd name="T17" fmla="*/ 15 h 3"/>
                    <a:gd name="T18" fmla="*/ 10 w 2"/>
                    <a:gd name="T19" fmla="*/ 15 h 3"/>
                    <a:gd name="T20" fmla="*/ 10 w 2"/>
                    <a:gd name="T21" fmla="*/ 5 h 3"/>
                    <a:gd name="T22" fmla="*/ 10 w 2"/>
                    <a:gd name="T23" fmla="*/ 0 h 3"/>
                    <a:gd name="T24" fmla="*/ 5 w 2"/>
                    <a:gd name="T25" fmla="*/ 0 h 3"/>
                    <a:gd name="T26" fmla="*/ 5 w 2"/>
                    <a:gd name="T27" fmla="*/ 5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"/>
                    <a:gd name="T43" fmla="*/ 0 h 3"/>
                    <a:gd name="T44" fmla="*/ 2 w 2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" h="3">
                      <a:moveTo>
                        <a:pt x="1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7" name="Freeform 52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5 w 2"/>
                    <a:gd name="T1" fmla="*/ 5 h 3"/>
                    <a:gd name="T2" fmla="*/ 5 w 2"/>
                    <a:gd name="T3" fmla="*/ 0 h 3"/>
                    <a:gd name="T4" fmla="*/ 5 w 2"/>
                    <a:gd name="T5" fmla="*/ 0 h 3"/>
                    <a:gd name="T6" fmla="*/ 5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5 h 3"/>
                    <a:gd name="T14" fmla="*/ 5 w 2"/>
                    <a:gd name="T15" fmla="*/ 5 h 3"/>
                    <a:gd name="T16" fmla="*/ 5 w 2"/>
                    <a:gd name="T17" fmla="*/ 5 h 3"/>
                    <a:gd name="T18" fmla="*/ 5 w 2"/>
                    <a:gd name="T19" fmla="*/ 10 h 3"/>
                    <a:gd name="T20" fmla="*/ 0 w 2"/>
                    <a:gd name="T21" fmla="*/ 10 h 3"/>
                    <a:gd name="T22" fmla="*/ 0 w 2"/>
                    <a:gd name="T23" fmla="*/ 10 h 3"/>
                    <a:gd name="T24" fmla="*/ 0 w 2"/>
                    <a:gd name="T25" fmla="*/ 10 h 3"/>
                    <a:gd name="T26" fmla="*/ 0 w 2"/>
                    <a:gd name="T27" fmla="*/ 10 h 3"/>
                    <a:gd name="T28" fmla="*/ 0 w 2"/>
                    <a:gd name="T29" fmla="*/ 10 h 3"/>
                    <a:gd name="T30" fmla="*/ 0 w 2"/>
                    <a:gd name="T31" fmla="*/ 10 h 3"/>
                    <a:gd name="T32" fmla="*/ 0 w 2"/>
                    <a:gd name="T33" fmla="*/ 15 h 3"/>
                    <a:gd name="T34" fmla="*/ 5 w 2"/>
                    <a:gd name="T35" fmla="*/ 15 h 3"/>
                    <a:gd name="T36" fmla="*/ 5 w 2"/>
                    <a:gd name="T37" fmla="*/ 15 h 3"/>
                    <a:gd name="T38" fmla="*/ 5 w 2"/>
                    <a:gd name="T39" fmla="*/ 15 h 3"/>
                    <a:gd name="T40" fmla="*/ 5 w 2"/>
                    <a:gd name="T41" fmla="*/ 15 h 3"/>
                    <a:gd name="T42" fmla="*/ 5 w 2"/>
                    <a:gd name="T43" fmla="*/ 15 h 3"/>
                    <a:gd name="T44" fmla="*/ 10 w 2"/>
                    <a:gd name="T45" fmla="*/ 15 h 3"/>
                    <a:gd name="T46" fmla="*/ 10 w 2"/>
                    <a:gd name="T47" fmla="*/ 10 h 3"/>
                    <a:gd name="T48" fmla="*/ 10 w 2"/>
                    <a:gd name="T49" fmla="*/ 5 h 3"/>
                    <a:gd name="T50" fmla="*/ 10 w 2"/>
                    <a:gd name="T51" fmla="*/ 5 h 3"/>
                    <a:gd name="T52" fmla="*/ 10 w 2"/>
                    <a:gd name="T53" fmla="*/ 5 h 3"/>
                    <a:gd name="T54" fmla="*/ 10 w 2"/>
                    <a:gd name="T55" fmla="*/ 0 h 3"/>
                    <a:gd name="T56" fmla="*/ 10 w 2"/>
                    <a:gd name="T57" fmla="*/ 0 h 3"/>
                    <a:gd name="T58" fmla="*/ 10 w 2"/>
                    <a:gd name="T59" fmla="*/ 0 h 3"/>
                    <a:gd name="T60" fmla="*/ 5 w 2"/>
                    <a:gd name="T61" fmla="*/ 0 h 3"/>
                    <a:gd name="T62" fmla="*/ 5 w 2"/>
                    <a:gd name="T63" fmla="*/ 0 h 3"/>
                    <a:gd name="T64" fmla="*/ 5 w 2"/>
                    <a:gd name="T65" fmla="*/ 5 h 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"/>
                    <a:gd name="T100" fmla="*/ 0 h 3"/>
                    <a:gd name="T101" fmla="*/ 2 w 2"/>
                    <a:gd name="T102" fmla="*/ 3 h 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8" name="Freeform 53"/>
                <p:cNvSpPr>
                  <a:spLocks/>
                </p:cNvSpPr>
                <p:nvPr/>
              </p:nvSpPr>
              <p:spPr bwMode="auto">
                <a:xfrm>
                  <a:off x="795" y="3693"/>
                  <a:ext cx="15" cy="15"/>
                </a:xfrm>
                <a:custGeom>
                  <a:avLst/>
                  <a:gdLst>
                    <a:gd name="T0" fmla="*/ 15 w 3"/>
                    <a:gd name="T1" fmla="*/ 15 h 3"/>
                    <a:gd name="T2" fmla="*/ 15 w 3"/>
                    <a:gd name="T3" fmla="*/ 15 h 3"/>
                    <a:gd name="T4" fmla="*/ 15 w 3"/>
                    <a:gd name="T5" fmla="*/ 15 h 3"/>
                    <a:gd name="T6" fmla="*/ 15 w 3"/>
                    <a:gd name="T7" fmla="*/ 15 h 3"/>
                    <a:gd name="T8" fmla="*/ 15 w 3"/>
                    <a:gd name="T9" fmla="*/ 15 h 3"/>
                    <a:gd name="T10" fmla="*/ 15 w 3"/>
                    <a:gd name="T11" fmla="*/ 15 h 3"/>
                    <a:gd name="T12" fmla="*/ 10 w 3"/>
                    <a:gd name="T13" fmla="*/ 10 h 3"/>
                    <a:gd name="T14" fmla="*/ 5 w 3"/>
                    <a:gd name="T15" fmla="*/ 5 h 3"/>
                    <a:gd name="T16" fmla="*/ 5 w 3"/>
                    <a:gd name="T17" fmla="*/ 5 h 3"/>
                    <a:gd name="T18" fmla="*/ 5 w 3"/>
                    <a:gd name="T19" fmla="*/ 5 h 3"/>
                    <a:gd name="T20" fmla="*/ 5 w 3"/>
                    <a:gd name="T21" fmla="*/ 5 h 3"/>
                    <a:gd name="T22" fmla="*/ 5 w 3"/>
                    <a:gd name="T23" fmla="*/ 5 h 3"/>
                    <a:gd name="T24" fmla="*/ 5 w 3"/>
                    <a:gd name="T25" fmla="*/ 0 h 3"/>
                    <a:gd name="T26" fmla="*/ 0 w 3"/>
                    <a:gd name="T27" fmla="*/ 0 h 3"/>
                    <a:gd name="T28" fmla="*/ 0 w 3"/>
                    <a:gd name="T29" fmla="*/ 0 h 3"/>
                    <a:gd name="T30" fmla="*/ 0 w 3"/>
                    <a:gd name="T31" fmla="*/ 0 h 3"/>
                    <a:gd name="T32" fmla="*/ 0 w 3"/>
                    <a:gd name="T33" fmla="*/ 0 h 3"/>
                    <a:gd name="T34" fmla="*/ 0 w 3"/>
                    <a:gd name="T35" fmla="*/ 0 h 3"/>
                    <a:gd name="T36" fmla="*/ 0 w 3"/>
                    <a:gd name="T37" fmla="*/ 0 h 3"/>
                    <a:gd name="T38" fmla="*/ 0 w 3"/>
                    <a:gd name="T39" fmla="*/ 0 h 3"/>
                    <a:gd name="T40" fmla="*/ 0 w 3"/>
                    <a:gd name="T41" fmla="*/ 5 h 3"/>
                    <a:gd name="T42" fmla="*/ 0 w 3"/>
                    <a:gd name="T43" fmla="*/ 5 h 3"/>
                    <a:gd name="T44" fmla="*/ 0 w 3"/>
                    <a:gd name="T45" fmla="*/ 5 h 3"/>
                    <a:gd name="T46" fmla="*/ 0 w 3"/>
                    <a:gd name="T47" fmla="*/ 5 h 3"/>
                    <a:gd name="T48" fmla="*/ 5 w 3"/>
                    <a:gd name="T49" fmla="*/ 5 h 3"/>
                    <a:gd name="T50" fmla="*/ 5 w 3"/>
                    <a:gd name="T51" fmla="*/ 10 h 3"/>
                    <a:gd name="T52" fmla="*/ 5 w 3"/>
                    <a:gd name="T53" fmla="*/ 10 h 3"/>
                    <a:gd name="T54" fmla="*/ 10 w 3"/>
                    <a:gd name="T55" fmla="*/ 15 h 3"/>
                    <a:gd name="T56" fmla="*/ 10 w 3"/>
                    <a:gd name="T57" fmla="*/ 15 h 3"/>
                    <a:gd name="T58" fmla="*/ 15 w 3"/>
                    <a:gd name="T59" fmla="*/ 15 h 3"/>
                    <a:gd name="T60" fmla="*/ 15 w 3"/>
                    <a:gd name="T61" fmla="*/ 15 h 3"/>
                    <a:gd name="T62" fmla="*/ 15 w 3"/>
                    <a:gd name="T63" fmla="*/ 15 h 3"/>
                    <a:gd name="T64" fmla="*/ 15 w 3"/>
                    <a:gd name="T65" fmla="*/ 15 h 3"/>
                    <a:gd name="T66" fmla="*/ 15 w 3"/>
                    <a:gd name="T67" fmla="*/ 15 h 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"/>
                    <a:gd name="T103" fmla="*/ 0 h 3"/>
                    <a:gd name="T104" fmla="*/ 3 w 3"/>
                    <a:gd name="T105" fmla="*/ 3 h 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9" name="Freeform 54"/>
                <p:cNvSpPr>
                  <a:spLocks/>
                </p:cNvSpPr>
                <p:nvPr/>
              </p:nvSpPr>
              <p:spPr bwMode="auto">
                <a:xfrm>
                  <a:off x="768" y="3683"/>
                  <a:ext cx="19" cy="10"/>
                </a:xfrm>
                <a:custGeom>
                  <a:avLst/>
                  <a:gdLst>
                    <a:gd name="T0" fmla="*/ 0 w 4"/>
                    <a:gd name="T1" fmla="*/ 5 h 2"/>
                    <a:gd name="T2" fmla="*/ 0 w 4"/>
                    <a:gd name="T3" fmla="*/ 5 h 2"/>
                    <a:gd name="T4" fmla="*/ 5 w 4"/>
                    <a:gd name="T5" fmla="*/ 0 h 2"/>
                    <a:gd name="T6" fmla="*/ 5 w 4"/>
                    <a:gd name="T7" fmla="*/ 0 h 2"/>
                    <a:gd name="T8" fmla="*/ 10 w 4"/>
                    <a:gd name="T9" fmla="*/ 0 h 2"/>
                    <a:gd name="T10" fmla="*/ 14 w 4"/>
                    <a:gd name="T11" fmla="*/ 0 h 2"/>
                    <a:gd name="T12" fmla="*/ 14 w 4"/>
                    <a:gd name="T13" fmla="*/ 0 h 2"/>
                    <a:gd name="T14" fmla="*/ 14 w 4"/>
                    <a:gd name="T15" fmla="*/ 0 h 2"/>
                    <a:gd name="T16" fmla="*/ 14 w 4"/>
                    <a:gd name="T17" fmla="*/ 5 h 2"/>
                    <a:gd name="T18" fmla="*/ 19 w 4"/>
                    <a:gd name="T19" fmla="*/ 5 h 2"/>
                    <a:gd name="T20" fmla="*/ 19 w 4"/>
                    <a:gd name="T21" fmla="*/ 5 h 2"/>
                    <a:gd name="T22" fmla="*/ 19 w 4"/>
                    <a:gd name="T23" fmla="*/ 5 h 2"/>
                    <a:gd name="T24" fmla="*/ 19 w 4"/>
                    <a:gd name="T25" fmla="*/ 5 h 2"/>
                    <a:gd name="T26" fmla="*/ 19 w 4"/>
                    <a:gd name="T27" fmla="*/ 5 h 2"/>
                    <a:gd name="T28" fmla="*/ 19 w 4"/>
                    <a:gd name="T29" fmla="*/ 5 h 2"/>
                    <a:gd name="T30" fmla="*/ 19 w 4"/>
                    <a:gd name="T31" fmla="*/ 5 h 2"/>
                    <a:gd name="T32" fmla="*/ 19 w 4"/>
                    <a:gd name="T33" fmla="*/ 10 h 2"/>
                    <a:gd name="T34" fmla="*/ 19 w 4"/>
                    <a:gd name="T35" fmla="*/ 10 h 2"/>
                    <a:gd name="T36" fmla="*/ 19 w 4"/>
                    <a:gd name="T37" fmla="*/ 10 h 2"/>
                    <a:gd name="T38" fmla="*/ 19 w 4"/>
                    <a:gd name="T39" fmla="*/ 10 h 2"/>
                    <a:gd name="T40" fmla="*/ 14 w 4"/>
                    <a:gd name="T41" fmla="*/ 5 h 2"/>
                    <a:gd name="T42" fmla="*/ 14 w 4"/>
                    <a:gd name="T43" fmla="*/ 5 h 2"/>
                    <a:gd name="T44" fmla="*/ 14 w 4"/>
                    <a:gd name="T45" fmla="*/ 10 h 2"/>
                    <a:gd name="T46" fmla="*/ 14 w 4"/>
                    <a:gd name="T47" fmla="*/ 10 h 2"/>
                    <a:gd name="T48" fmla="*/ 14 w 4"/>
                    <a:gd name="T49" fmla="*/ 10 h 2"/>
                    <a:gd name="T50" fmla="*/ 10 w 4"/>
                    <a:gd name="T51" fmla="*/ 10 h 2"/>
                    <a:gd name="T52" fmla="*/ 10 w 4"/>
                    <a:gd name="T53" fmla="*/ 10 h 2"/>
                    <a:gd name="T54" fmla="*/ 10 w 4"/>
                    <a:gd name="T55" fmla="*/ 10 h 2"/>
                    <a:gd name="T56" fmla="*/ 10 w 4"/>
                    <a:gd name="T57" fmla="*/ 10 h 2"/>
                    <a:gd name="T58" fmla="*/ 10 w 4"/>
                    <a:gd name="T59" fmla="*/ 10 h 2"/>
                    <a:gd name="T60" fmla="*/ 10 w 4"/>
                    <a:gd name="T61" fmla="*/ 10 h 2"/>
                    <a:gd name="T62" fmla="*/ 10 w 4"/>
                    <a:gd name="T63" fmla="*/ 10 h 2"/>
                    <a:gd name="T64" fmla="*/ 5 w 4"/>
                    <a:gd name="T65" fmla="*/ 10 h 2"/>
                    <a:gd name="T66" fmla="*/ 5 w 4"/>
                    <a:gd name="T67" fmla="*/ 10 h 2"/>
                    <a:gd name="T68" fmla="*/ 5 w 4"/>
                    <a:gd name="T69" fmla="*/ 5 h 2"/>
                    <a:gd name="T70" fmla="*/ 5 w 4"/>
                    <a:gd name="T71" fmla="*/ 5 h 2"/>
                    <a:gd name="T72" fmla="*/ 5 w 4"/>
                    <a:gd name="T73" fmla="*/ 5 h 2"/>
                    <a:gd name="T74" fmla="*/ 5 w 4"/>
                    <a:gd name="T75" fmla="*/ 5 h 2"/>
                    <a:gd name="T76" fmla="*/ 5 w 4"/>
                    <a:gd name="T77" fmla="*/ 5 h 2"/>
                    <a:gd name="T78" fmla="*/ 5 w 4"/>
                    <a:gd name="T79" fmla="*/ 5 h 2"/>
                    <a:gd name="T80" fmla="*/ 5 w 4"/>
                    <a:gd name="T81" fmla="*/ 5 h 2"/>
                    <a:gd name="T82" fmla="*/ 5 w 4"/>
                    <a:gd name="T83" fmla="*/ 5 h 2"/>
                    <a:gd name="T84" fmla="*/ 5 w 4"/>
                    <a:gd name="T85" fmla="*/ 5 h 2"/>
                    <a:gd name="T86" fmla="*/ 5 w 4"/>
                    <a:gd name="T87" fmla="*/ 5 h 2"/>
                    <a:gd name="T88" fmla="*/ 5 w 4"/>
                    <a:gd name="T89" fmla="*/ 5 h 2"/>
                    <a:gd name="T90" fmla="*/ 5 w 4"/>
                    <a:gd name="T91" fmla="*/ 5 h 2"/>
                    <a:gd name="T92" fmla="*/ 5 w 4"/>
                    <a:gd name="T93" fmla="*/ 5 h 2"/>
                    <a:gd name="T94" fmla="*/ 0 w 4"/>
                    <a:gd name="T95" fmla="*/ 5 h 2"/>
                    <a:gd name="T96" fmla="*/ 0 w 4"/>
                    <a:gd name="T97" fmla="*/ 5 h 2"/>
                    <a:gd name="T98" fmla="*/ 0 w 4"/>
                    <a:gd name="T99" fmla="*/ 5 h 2"/>
                    <a:gd name="T100" fmla="*/ 0 w 4"/>
                    <a:gd name="T101" fmla="*/ 5 h 2"/>
                    <a:gd name="T102" fmla="*/ 0 w 4"/>
                    <a:gd name="T103" fmla="*/ 5 h 2"/>
                    <a:gd name="T104" fmla="*/ 0 w 4"/>
                    <a:gd name="T105" fmla="*/ 5 h 2"/>
                    <a:gd name="T106" fmla="*/ 0 w 4"/>
                    <a:gd name="T107" fmla="*/ 5 h 2"/>
                    <a:gd name="T108" fmla="*/ 0 w 4"/>
                    <a:gd name="T109" fmla="*/ 5 h 2"/>
                    <a:gd name="T110" fmla="*/ 0 w 4"/>
                    <a:gd name="T111" fmla="*/ 5 h 2"/>
                    <a:gd name="T112" fmla="*/ 0 w 4"/>
                    <a:gd name="T113" fmla="*/ 5 h 2"/>
                    <a:gd name="T114" fmla="*/ 0 w 4"/>
                    <a:gd name="T115" fmla="*/ 5 h 2"/>
                    <a:gd name="T116" fmla="*/ 0 w 4"/>
                    <a:gd name="T117" fmla="*/ 5 h 2"/>
                    <a:gd name="T118" fmla="*/ 0 w 4"/>
                    <a:gd name="T119" fmla="*/ 5 h 2"/>
                    <a:gd name="T120" fmla="*/ 0 w 4"/>
                    <a:gd name="T121" fmla="*/ 5 h 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"/>
                    <a:gd name="T184" fmla="*/ 0 h 2"/>
                    <a:gd name="T185" fmla="*/ 4 w 4"/>
                    <a:gd name="T186" fmla="*/ 2 h 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23" name="Group 55"/>
              <p:cNvGrpSpPr>
                <a:grpSpLocks/>
              </p:cNvGrpSpPr>
              <p:nvPr/>
            </p:nvGrpSpPr>
            <p:grpSpPr bwMode="auto">
              <a:xfrm>
                <a:off x="3669" y="1384"/>
                <a:ext cx="523" cy="468"/>
                <a:chOff x="3562" y="1636"/>
                <a:chExt cx="497" cy="468"/>
              </a:xfrm>
              <a:grpFill/>
            </p:grpSpPr>
            <p:sp>
              <p:nvSpPr>
                <p:cNvPr id="143" name="Freeform 56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127 w 52"/>
                    <a:gd name="T1" fmla="*/ 331 h 71"/>
                    <a:gd name="T2" fmla="*/ 209 w 52"/>
                    <a:gd name="T3" fmla="*/ 327 h 71"/>
                    <a:gd name="T4" fmla="*/ 219 w 52"/>
                    <a:gd name="T5" fmla="*/ 302 h 71"/>
                    <a:gd name="T6" fmla="*/ 219 w 52"/>
                    <a:gd name="T7" fmla="*/ 283 h 71"/>
                    <a:gd name="T8" fmla="*/ 234 w 52"/>
                    <a:gd name="T9" fmla="*/ 268 h 71"/>
                    <a:gd name="T10" fmla="*/ 238 w 52"/>
                    <a:gd name="T11" fmla="*/ 253 h 71"/>
                    <a:gd name="T12" fmla="*/ 243 w 52"/>
                    <a:gd name="T13" fmla="*/ 244 h 71"/>
                    <a:gd name="T14" fmla="*/ 248 w 52"/>
                    <a:gd name="T15" fmla="*/ 249 h 71"/>
                    <a:gd name="T16" fmla="*/ 253 w 52"/>
                    <a:gd name="T17" fmla="*/ 244 h 71"/>
                    <a:gd name="T18" fmla="*/ 253 w 52"/>
                    <a:gd name="T19" fmla="*/ 224 h 71"/>
                    <a:gd name="T20" fmla="*/ 248 w 52"/>
                    <a:gd name="T21" fmla="*/ 205 h 71"/>
                    <a:gd name="T22" fmla="*/ 229 w 52"/>
                    <a:gd name="T23" fmla="*/ 136 h 71"/>
                    <a:gd name="T24" fmla="*/ 204 w 52"/>
                    <a:gd name="T25" fmla="*/ 136 h 71"/>
                    <a:gd name="T26" fmla="*/ 175 w 52"/>
                    <a:gd name="T27" fmla="*/ 175 h 71"/>
                    <a:gd name="T28" fmla="*/ 170 w 52"/>
                    <a:gd name="T29" fmla="*/ 171 h 71"/>
                    <a:gd name="T30" fmla="*/ 161 w 52"/>
                    <a:gd name="T31" fmla="*/ 166 h 71"/>
                    <a:gd name="T32" fmla="*/ 161 w 52"/>
                    <a:gd name="T33" fmla="*/ 146 h 71"/>
                    <a:gd name="T34" fmla="*/ 175 w 52"/>
                    <a:gd name="T35" fmla="*/ 136 h 71"/>
                    <a:gd name="T36" fmla="*/ 175 w 52"/>
                    <a:gd name="T37" fmla="*/ 127 h 71"/>
                    <a:gd name="T38" fmla="*/ 185 w 52"/>
                    <a:gd name="T39" fmla="*/ 117 h 71"/>
                    <a:gd name="T40" fmla="*/ 185 w 52"/>
                    <a:gd name="T41" fmla="*/ 83 h 71"/>
                    <a:gd name="T42" fmla="*/ 180 w 52"/>
                    <a:gd name="T43" fmla="*/ 68 h 71"/>
                    <a:gd name="T44" fmla="*/ 170 w 52"/>
                    <a:gd name="T45" fmla="*/ 58 h 71"/>
                    <a:gd name="T46" fmla="*/ 180 w 52"/>
                    <a:gd name="T47" fmla="*/ 49 h 71"/>
                    <a:gd name="T48" fmla="*/ 175 w 52"/>
                    <a:gd name="T49" fmla="*/ 34 h 71"/>
                    <a:gd name="T50" fmla="*/ 146 w 52"/>
                    <a:gd name="T51" fmla="*/ 19 h 71"/>
                    <a:gd name="T52" fmla="*/ 127 w 52"/>
                    <a:gd name="T53" fmla="*/ 10 h 71"/>
                    <a:gd name="T54" fmla="*/ 102 w 52"/>
                    <a:gd name="T55" fmla="*/ 5 h 71"/>
                    <a:gd name="T56" fmla="*/ 88 w 52"/>
                    <a:gd name="T57" fmla="*/ 5 h 71"/>
                    <a:gd name="T58" fmla="*/ 73 w 52"/>
                    <a:gd name="T59" fmla="*/ 15 h 71"/>
                    <a:gd name="T60" fmla="*/ 73 w 52"/>
                    <a:gd name="T61" fmla="*/ 29 h 71"/>
                    <a:gd name="T62" fmla="*/ 78 w 52"/>
                    <a:gd name="T63" fmla="*/ 34 h 71"/>
                    <a:gd name="T64" fmla="*/ 73 w 52"/>
                    <a:gd name="T65" fmla="*/ 39 h 71"/>
                    <a:gd name="T66" fmla="*/ 63 w 52"/>
                    <a:gd name="T67" fmla="*/ 49 h 71"/>
                    <a:gd name="T68" fmla="*/ 58 w 52"/>
                    <a:gd name="T69" fmla="*/ 63 h 71"/>
                    <a:gd name="T70" fmla="*/ 58 w 52"/>
                    <a:gd name="T71" fmla="*/ 83 h 71"/>
                    <a:gd name="T72" fmla="*/ 49 w 52"/>
                    <a:gd name="T73" fmla="*/ 78 h 71"/>
                    <a:gd name="T74" fmla="*/ 49 w 52"/>
                    <a:gd name="T75" fmla="*/ 63 h 71"/>
                    <a:gd name="T76" fmla="*/ 49 w 52"/>
                    <a:gd name="T77" fmla="*/ 54 h 71"/>
                    <a:gd name="T78" fmla="*/ 39 w 52"/>
                    <a:gd name="T79" fmla="*/ 63 h 71"/>
                    <a:gd name="T80" fmla="*/ 39 w 52"/>
                    <a:gd name="T81" fmla="*/ 78 h 71"/>
                    <a:gd name="T82" fmla="*/ 24 w 52"/>
                    <a:gd name="T83" fmla="*/ 83 h 71"/>
                    <a:gd name="T84" fmla="*/ 19 w 52"/>
                    <a:gd name="T85" fmla="*/ 93 h 71"/>
                    <a:gd name="T86" fmla="*/ 15 w 52"/>
                    <a:gd name="T87" fmla="*/ 112 h 71"/>
                    <a:gd name="T88" fmla="*/ 10 w 52"/>
                    <a:gd name="T89" fmla="*/ 136 h 71"/>
                    <a:gd name="T90" fmla="*/ 5 w 52"/>
                    <a:gd name="T91" fmla="*/ 156 h 71"/>
                    <a:gd name="T92" fmla="*/ 10 w 52"/>
                    <a:gd name="T93" fmla="*/ 180 h 71"/>
                    <a:gd name="T94" fmla="*/ 10 w 52"/>
                    <a:gd name="T95" fmla="*/ 200 h 71"/>
                    <a:gd name="T96" fmla="*/ 29 w 52"/>
                    <a:gd name="T97" fmla="*/ 244 h 71"/>
                    <a:gd name="T98" fmla="*/ 34 w 52"/>
                    <a:gd name="T99" fmla="*/ 268 h 71"/>
                    <a:gd name="T100" fmla="*/ 34 w 52"/>
                    <a:gd name="T101" fmla="*/ 273 h 71"/>
                    <a:gd name="T102" fmla="*/ 29 w 52"/>
                    <a:gd name="T103" fmla="*/ 302 h 71"/>
                    <a:gd name="T104" fmla="*/ 10 w 52"/>
                    <a:gd name="T105" fmla="*/ 336 h 71"/>
                    <a:gd name="T106" fmla="*/ 0 w 52"/>
                    <a:gd name="T107" fmla="*/ 346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4" name="Freeform 57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20 w 83"/>
                    <a:gd name="T1" fmla="*/ 78 h 41"/>
                    <a:gd name="T2" fmla="*/ 39 w 83"/>
                    <a:gd name="T3" fmla="*/ 63 h 41"/>
                    <a:gd name="T4" fmla="*/ 98 w 83"/>
                    <a:gd name="T5" fmla="*/ 29 h 41"/>
                    <a:gd name="T6" fmla="*/ 127 w 83"/>
                    <a:gd name="T7" fmla="*/ 5 h 41"/>
                    <a:gd name="T8" fmla="*/ 151 w 83"/>
                    <a:gd name="T9" fmla="*/ 5 h 41"/>
                    <a:gd name="T10" fmla="*/ 137 w 83"/>
                    <a:gd name="T11" fmla="*/ 20 h 41"/>
                    <a:gd name="T12" fmla="*/ 112 w 83"/>
                    <a:gd name="T13" fmla="*/ 44 h 41"/>
                    <a:gd name="T14" fmla="*/ 112 w 83"/>
                    <a:gd name="T15" fmla="*/ 59 h 41"/>
                    <a:gd name="T16" fmla="*/ 137 w 83"/>
                    <a:gd name="T17" fmla="*/ 49 h 41"/>
                    <a:gd name="T18" fmla="*/ 190 w 83"/>
                    <a:gd name="T19" fmla="*/ 73 h 41"/>
                    <a:gd name="T20" fmla="*/ 210 w 83"/>
                    <a:gd name="T21" fmla="*/ 78 h 41"/>
                    <a:gd name="T22" fmla="*/ 215 w 83"/>
                    <a:gd name="T23" fmla="*/ 83 h 41"/>
                    <a:gd name="T24" fmla="*/ 239 w 83"/>
                    <a:gd name="T25" fmla="*/ 63 h 41"/>
                    <a:gd name="T26" fmla="*/ 312 w 83"/>
                    <a:gd name="T27" fmla="*/ 39 h 41"/>
                    <a:gd name="T28" fmla="*/ 307 w 83"/>
                    <a:gd name="T29" fmla="*/ 54 h 41"/>
                    <a:gd name="T30" fmla="*/ 322 w 83"/>
                    <a:gd name="T31" fmla="*/ 68 h 41"/>
                    <a:gd name="T32" fmla="*/ 351 w 83"/>
                    <a:gd name="T33" fmla="*/ 63 h 41"/>
                    <a:gd name="T34" fmla="*/ 371 w 83"/>
                    <a:gd name="T35" fmla="*/ 88 h 41"/>
                    <a:gd name="T36" fmla="*/ 400 w 83"/>
                    <a:gd name="T37" fmla="*/ 93 h 41"/>
                    <a:gd name="T38" fmla="*/ 400 w 83"/>
                    <a:gd name="T39" fmla="*/ 102 h 41"/>
                    <a:gd name="T40" fmla="*/ 385 w 83"/>
                    <a:gd name="T41" fmla="*/ 102 h 41"/>
                    <a:gd name="T42" fmla="*/ 366 w 83"/>
                    <a:gd name="T43" fmla="*/ 102 h 41"/>
                    <a:gd name="T44" fmla="*/ 337 w 83"/>
                    <a:gd name="T45" fmla="*/ 102 h 41"/>
                    <a:gd name="T46" fmla="*/ 337 w 83"/>
                    <a:gd name="T47" fmla="*/ 117 h 41"/>
                    <a:gd name="T48" fmla="*/ 303 w 83"/>
                    <a:gd name="T49" fmla="*/ 102 h 41"/>
                    <a:gd name="T50" fmla="*/ 278 w 83"/>
                    <a:gd name="T51" fmla="*/ 112 h 41"/>
                    <a:gd name="T52" fmla="*/ 268 w 83"/>
                    <a:gd name="T53" fmla="*/ 122 h 41"/>
                    <a:gd name="T54" fmla="*/ 244 w 83"/>
                    <a:gd name="T55" fmla="*/ 122 h 41"/>
                    <a:gd name="T56" fmla="*/ 224 w 83"/>
                    <a:gd name="T57" fmla="*/ 146 h 41"/>
                    <a:gd name="T58" fmla="*/ 229 w 83"/>
                    <a:gd name="T59" fmla="*/ 137 h 41"/>
                    <a:gd name="T60" fmla="*/ 215 w 83"/>
                    <a:gd name="T61" fmla="*/ 137 h 41"/>
                    <a:gd name="T62" fmla="*/ 205 w 83"/>
                    <a:gd name="T63" fmla="*/ 132 h 41"/>
                    <a:gd name="T64" fmla="*/ 195 w 83"/>
                    <a:gd name="T65" fmla="*/ 156 h 41"/>
                    <a:gd name="T66" fmla="*/ 176 w 83"/>
                    <a:gd name="T67" fmla="*/ 185 h 41"/>
                    <a:gd name="T68" fmla="*/ 166 w 83"/>
                    <a:gd name="T69" fmla="*/ 190 h 41"/>
                    <a:gd name="T70" fmla="*/ 171 w 83"/>
                    <a:gd name="T71" fmla="*/ 176 h 41"/>
                    <a:gd name="T72" fmla="*/ 156 w 83"/>
                    <a:gd name="T73" fmla="*/ 176 h 41"/>
                    <a:gd name="T74" fmla="*/ 146 w 83"/>
                    <a:gd name="T75" fmla="*/ 141 h 41"/>
                    <a:gd name="T76" fmla="*/ 142 w 83"/>
                    <a:gd name="T77" fmla="*/ 137 h 41"/>
                    <a:gd name="T78" fmla="*/ 112 w 83"/>
                    <a:gd name="T79" fmla="*/ 127 h 41"/>
                    <a:gd name="T80" fmla="*/ 107 w 83"/>
                    <a:gd name="T81" fmla="*/ 127 h 41"/>
                    <a:gd name="T82" fmla="*/ 78 w 83"/>
                    <a:gd name="T83" fmla="*/ 117 h 41"/>
                    <a:gd name="T84" fmla="*/ 20 w 83"/>
                    <a:gd name="T85" fmla="*/ 93 h 41"/>
                    <a:gd name="T86" fmla="*/ 0 w 83"/>
                    <a:gd name="T87" fmla="*/ 83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4" name="Freeform 58"/>
              <p:cNvSpPr>
                <a:spLocks/>
              </p:cNvSpPr>
              <p:nvPr/>
            </p:nvSpPr>
            <p:spPr bwMode="auto">
              <a:xfrm>
                <a:off x="3880" y="1838"/>
                <a:ext cx="206" cy="351"/>
              </a:xfrm>
              <a:custGeom>
                <a:avLst/>
                <a:gdLst>
                  <a:gd name="T0" fmla="*/ 8176 w 40"/>
                  <a:gd name="T1" fmla="*/ 38695 h 72"/>
                  <a:gd name="T2" fmla="*/ 32703 w 40"/>
                  <a:gd name="T3" fmla="*/ 348258 h 72"/>
                  <a:gd name="T4" fmla="*/ 32703 w 40"/>
                  <a:gd name="T5" fmla="*/ 355997 h 72"/>
                  <a:gd name="T6" fmla="*/ 32703 w 40"/>
                  <a:gd name="T7" fmla="*/ 363736 h 72"/>
                  <a:gd name="T8" fmla="*/ 32703 w 40"/>
                  <a:gd name="T9" fmla="*/ 379214 h 72"/>
                  <a:gd name="T10" fmla="*/ 40878 w 40"/>
                  <a:gd name="T11" fmla="*/ 402432 h 72"/>
                  <a:gd name="T12" fmla="*/ 49054 w 40"/>
                  <a:gd name="T13" fmla="*/ 433388 h 72"/>
                  <a:gd name="T14" fmla="*/ 32703 w 40"/>
                  <a:gd name="T15" fmla="*/ 456605 h 72"/>
                  <a:gd name="T16" fmla="*/ 32703 w 40"/>
                  <a:gd name="T17" fmla="*/ 464344 h 72"/>
                  <a:gd name="T18" fmla="*/ 16351 w 40"/>
                  <a:gd name="T19" fmla="*/ 487561 h 72"/>
                  <a:gd name="T20" fmla="*/ 0 w 40"/>
                  <a:gd name="T21" fmla="*/ 503040 h 72"/>
                  <a:gd name="T22" fmla="*/ 0 w 40"/>
                  <a:gd name="T23" fmla="*/ 526257 h 72"/>
                  <a:gd name="T24" fmla="*/ 0 w 40"/>
                  <a:gd name="T25" fmla="*/ 549474 h 72"/>
                  <a:gd name="T26" fmla="*/ 0 w 40"/>
                  <a:gd name="T27" fmla="*/ 549474 h 72"/>
                  <a:gd name="T28" fmla="*/ 0 w 40"/>
                  <a:gd name="T29" fmla="*/ 557213 h 72"/>
                  <a:gd name="T30" fmla="*/ 0 w 40"/>
                  <a:gd name="T31" fmla="*/ 557213 h 72"/>
                  <a:gd name="T32" fmla="*/ 8176 w 40"/>
                  <a:gd name="T33" fmla="*/ 557213 h 72"/>
                  <a:gd name="T34" fmla="*/ 16351 w 40"/>
                  <a:gd name="T35" fmla="*/ 557213 h 72"/>
                  <a:gd name="T36" fmla="*/ 16351 w 40"/>
                  <a:gd name="T37" fmla="*/ 549474 h 72"/>
                  <a:gd name="T38" fmla="*/ 16351 w 40"/>
                  <a:gd name="T39" fmla="*/ 541735 h 72"/>
                  <a:gd name="T40" fmla="*/ 40878 w 40"/>
                  <a:gd name="T41" fmla="*/ 541735 h 72"/>
                  <a:gd name="T42" fmla="*/ 65405 w 40"/>
                  <a:gd name="T43" fmla="*/ 533996 h 72"/>
                  <a:gd name="T44" fmla="*/ 98107 w 40"/>
                  <a:gd name="T45" fmla="*/ 549474 h 72"/>
                  <a:gd name="T46" fmla="*/ 98107 w 40"/>
                  <a:gd name="T47" fmla="*/ 549474 h 72"/>
                  <a:gd name="T48" fmla="*/ 106283 w 40"/>
                  <a:gd name="T49" fmla="*/ 549474 h 72"/>
                  <a:gd name="T50" fmla="*/ 114459 w 40"/>
                  <a:gd name="T51" fmla="*/ 526257 h 72"/>
                  <a:gd name="T52" fmla="*/ 130810 w 40"/>
                  <a:gd name="T53" fmla="*/ 526257 h 72"/>
                  <a:gd name="T54" fmla="*/ 138986 w 40"/>
                  <a:gd name="T55" fmla="*/ 533996 h 72"/>
                  <a:gd name="T56" fmla="*/ 147161 w 40"/>
                  <a:gd name="T57" fmla="*/ 541735 h 72"/>
                  <a:gd name="T58" fmla="*/ 155337 w 40"/>
                  <a:gd name="T59" fmla="*/ 533996 h 72"/>
                  <a:gd name="T60" fmla="*/ 163513 w 40"/>
                  <a:gd name="T61" fmla="*/ 503040 h 72"/>
                  <a:gd name="T62" fmla="*/ 171688 w 40"/>
                  <a:gd name="T63" fmla="*/ 495300 h 72"/>
                  <a:gd name="T64" fmla="*/ 179864 w 40"/>
                  <a:gd name="T65" fmla="*/ 495300 h 72"/>
                  <a:gd name="T66" fmla="*/ 196215 w 40"/>
                  <a:gd name="T67" fmla="*/ 510779 h 72"/>
                  <a:gd name="T68" fmla="*/ 220742 w 40"/>
                  <a:gd name="T69" fmla="*/ 510779 h 72"/>
                  <a:gd name="T70" fmla="*/ 228917 w 40"/>
                  <a:gd name="T71" fmla="*/ 487561 h 72"/>
                  <a:gd name="T72" fmla="*/ 269796 w 40"/>
                  <a:gd name="T73" fmla="*/ 433388 h 72"/>
                  <a:gd name="T74" fmla="*/ 269796 w 40"/>
                  <a:gd name="T75" fmla="*/ 410171 h 72"/>
                  <a:gd name="T76" fmla="*/ 277971 w 40"/>
                  <a:gd name="T77" fmla="*/ 410171 h 72"/>
                  <a:gd name="T78" fmla="*/ 302498 w 40"/>
                  <a:gd name="T79" fmla="*/ 410171 h 72"/>
                  <a:gd name="T80" fmla="*/ 310674 w 40"/>
                  <a:gd name="T81" fmla="*/ 402432 h 72"/>
                  <a:gd name="T82" fmla="*/ 327025 w 40"/>
                  <a:gd name="T83" fmla="*/ 394692 h 72"/>
                  <a:gd name="T84" fmla="*/ 327025 w 40"/>
                  <a:gd name="T85" fmla="*/ 386953 h 72"/>
                  <a:gd name="T86" fmla="*/ 327025 w 40"/>
                  <a:gd name="T87" fmla="*/ 363736 h 72"/>
                  <a:gd name="T88" fmla="*/ 327025 w 40"/>
                  <a:gd name="T89" fmla="*/ 363736 h 72"/>
                  <a:gd name="T90" fmla="*/ 327025 w 40"/>
                  <a:gd name="T91" fmla="*/ 348258 h 72"/>
                  <a:gd name="T92" fmla="*/ 286147 w 40"/>
                  <a:gd name="T93" fmla="*/ 7739 h 72"/>
                  <a:gd name="T94" fmla="*/ 286147 w 40"/>
                  <a:gd name="T95" fmla="*/ 0 h 72"/>
                  <a:gd name="T96" fmla="*/ 73581 w 40"/>
                  <a:gd name="T97" fmla="*/ 23217 h 72"/>
                  <a:gd name="T98" fmla="*/ 65405 w 40"/>
                  <a:gd name="T99" fmla="*/ 30956 h 72"/>
                  <a:gd name="T100" fmla="*/ 49054 w 40"/>
                  <a:gd name="T101" fmla="*/ 38695 h 72"/>
                  <a:gd name="T102" fmla="*/ 40878 w 40"/>
                  <a:gd name="T103" fmla="*/ 46434 h 72"/>
                  <a:gd name="T104" fmla="*/ 24527 w 40"/>
                  <a:gd name="T105" fmla="*/ 46434 h 72"/>
                  <a:gd name="T106" fmla="*/ 8176 w 40"/>
                  <a:gd name="T107" fmla="*/ 38695 h 72"/>
                  <a:gd name="T108" fmla="*/ 8176 w 40"/>
                  <a:gd name="T109" fmla="*/ 38695 h 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"/>
                  <a:gd name="T166" fmla="*/ 0 h 72"/>
                  <a:gd name="T167" fmla="*/ 40 w 40"/>
                  <a:gd name="T168" fmla="*/ 72 h 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" h="72">
                    <a:moveTo>
                      <a:pt x="1" y="5"/>
                    </a:moveTo>
                    <a:lnTo>
                      <a:pt x="4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28" y="63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5" name="Freeform 59" descr="75%"/>
              <p:cNvSpPr>
                <a:spLocks/>
              </p:cNvSpPr>
              <p:nvPr/>
            </p:nvSpPr>
            <p:spPr bwMode="auto">
              <a:xfrm>
                <a:off x="4234" y="2350"/>
                <a:ext cx="353" cy="258"/>
              </a:xfrm>
              <a:custGeom>
                <a:avLst/>
                <a:gdLst>
                  <a:gd name="T0" fmla="*/ 332984 w 69"/>
                  <a:gd name="T1" fmla="*/ 409575 h 53"/>
                  <a:gd name="T2" fmla="*/ 308619 w 69"/>
                  <a:gd name="T3" fmla="*/ 401847 h 53"/>
                  <a:gd name="T4" fmla="*/ 300498 w 69"/>
                  <a:gd name="T5" fmla="*/ 370936 h 53"/>
                  <a:gd name="T6" fmla="*/ 268012 w 69"/>
                  <a:gd name="T7" fmla="*/ 340025 h 53"/>
                  <a:gd name="T8" fmla="*/ 251768 w 69"/>
                  <a:gd name="T9" fmla="*/ 301385 h 53"/>
                  <a:gd name="T10" fmla="*/ 235525 w 69"/>
                  <a:gd name="T11" fmla="*/ 285930 h 53"/>
                  <a:gd name="T12" fmla="*/ 203039 w 69"/>
                  <a:gd name="T13" fmla="*/ 262746 h 53"/>
                  <a:gd name="T14" fmla="*/ 186796 w 69"/>
                  <a:gd name="T15" fmla="*/ 247291 h 53"/>
                  <a:gd name="T16" fmla="*/ 178674 w 69"/>
                  <a:gd name="T17" fmla="*/ 231835 h 53"/>
                  <a:gd name="T18" fmla="*/ 121823 w 69"/>
                  <a:gd name="T19" fmla="*/ 193196 h 53"/>
                  <a:gd name="T20" fmla="*/ 105580 w 69"/>
                  <a:gd name="T21" fmla="*/ 177740 h 53"/>
                  <a:gd name="T22" fmla="*/ 81216 w 69"/>
                  <a:gd name="T23" fmla="*/ 146829 h 53"/>
                  <a:gd name="T24" fmla="*/ 64973 w 69"/>
                  <a:gd name="T25" fmla="*/ 123645 h 53"/>
                  <a:gd name="T26" fmla="*/ 8122 w 69"/>
                  <a:gd name="T27" fmla="*/ 108190 h 53"/>
                  <a:gd name="T28" fmla="*/ 8122 w 69"/>
                  <a:gd name="T29" fmla="*/ 77278 h 53"/>
                  <a:gd name="T30" fmla="*/ 24365 w 69"/>
                  <a:gd name="T31" fmla="*/ 61823 h 53"/>
                  <a:gd name="T32" fmla="*/ 24365 w 69"/>
                  <a:gd name="T33" fmla="*/ 54095 h 53"/>
                  <a:gd name="T34" fmla="*/ 64973 w 69"/>
                  <a:gd name="T35" fmla="*/ 38639 h 53"/>
                  <a:gd name="T36" fmla="*/ 97459 w 69"/>
                  <a:gd name="T37" fmla="*/ 23183 h 53"/>
                  <a:gd name="T38" fmla="*/ 105580 w 69"/>
                  <a:gd name="T39" fmla="*/ 15456 h 53"/>
                  <a:gd name="T40" fmla="*/ 251768 w 69"/>
                  <a:gd name="T41" fmla="*/ 7728 h 53"/>
                  <a:gd name="T42" fmla="*/ 251768 w 69"/>
                  <a:gd name="T43" fmla="*/ 15456 h 53"/>
                  <a:gd name="T44" fmla="*/ 284255 w 69"/>
                  <a:gd name="T45" fmla="*/ 30911 h 53"/>
                  <a:gd name="T46" fmla="*/ 414200 w 69"/>
                  <a:gd name="T47" fmla="*/ 30911 h 53"/>
                  <a:gd name="T48" fmla="*/ 552266 w 69"/>
                  <a:gd name="T49" fmla="*/ 131373 h 53"/>
                  <a:gd name="T50" fmla="*/ 536023 w 69"/>
                  <a:gd name="T51" fmla="*/ 146829 h 53"/>
                  <a:gd name="T52" fmla="*/ 511659 w 69"/>
                  <a:gd name="T53" fmla="*/ 185468 h 53"/>
                  <a:gd name="T54" fmla="*/ 503537 w 69"/>
                  <a:gd name="T55" fmla="*/ 216379 h 53"/>
                  <a:gd name="T56" fmla="*/ 503537 w 69"/>
                  <a:gd name="T57" fmla="*/ 231835 h 53"/>
                  <a:gd name="T58" fmla="*/ 487294 w 69"/>
                  <a:gd name="T59" fmla="*/ 239563 h 53"/>
                  <a:gd name="T60" fmla="*/ 479172 w 69"/>
                  <a:gd name="T61" fmla="*/ 255018 h 53"/>
                  <a:gd name="T62" fmla="*/ 462929 w 69"/>
                  <a:gd name="T63" fmla="*/ 270474 h 53"/>
                  <a:gd name="T64" fmla="*/ 430443 w 69"/>
                  <a:gd name="T65" fmla="*/ 301385 h 53"/>
                  <a:gd name="T66" fmla="*/ 406078 w 69"/>
                  <a:gd name="T67" fmla="*/ 316841 h 53"/>
                  <a:gd name="T68" fmla="*/ 397957 w 69"/>
                  <a:gd name="T69" fmla="*/ 332297 h 53"/>
                  <a:gd name="T70" fmla="*/ 373592 w 69"/>
                  <a:gd name="T71" fmla="*/ 340025 h 53"/>
                  <a:gd name="T72" fmla="*/ 373592 w 69"/>
                  <a:gd name="T73" fmla="*/ 347752 h 53"/>
                  <a:gd name="T74" fmla="*/ 365470 w 69"/>
                  <a:gd name="T75" fmla="*/ 363208 h 53"/>
                  <a:gd name="T76" fmla="*/ 349227 w 69"/>
                  <a:gd name="T77" fmla="*/ 370936 h 53"/>
                  <a:gd name="T78" fmla="*/ 349227 w 69"/>
                  <a:gd name="T79" fmla="*/ 370936 h 53"/>
                  <a:gd name="T80" fmla="*/ 349227 w 69"/>
                  <a:gd name="T81" fmla="*/ 378664 h 53"/>
                  <a:gd name="T82" fmla="*/ 357349 w 69"/>
                  <a:gd name="T83" fmla="*/ 386392 h 53"/>
                  <a:gd name="T84" fmla="*/ 341106 w 69"/>
                  <a:gd name="T85" fmla="*/ 394119 h 53"/>
                  <a:gd name="T86" fmla="*/ 332984 w 69"/>
                  <a:gd name="T87" fmla="*/ 401847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6" name="Freeform 60"/>
              <p:cNvSpPr>
                <a:spLocks/>
              </p:cNvSpPr>
              <p:nvPr/>
            </p:nvSpPr>
            <p:spPr bwMode="auto">
              <a:xfrm>
                <a:off x="4083" y="2393"/>
                <a:ext cx="376" cy="376"/>
              </a:xfrm>
              <a:custGeom>
                <a:avLst/>
                <a:gdLst>
                  <a:gd name="T0" fmla="*/ 73590 w 73"/>
                  <a:gd name="T1" fmla="*/ 317830 h 77"/>
                  <a:gd name="T2" fmla="*/ 89944 w 73"/>
                  <a:gd name="T3" fmla="*/ 341086 h 77"/>
                  <a:gd name="T4" fmla="*/ 106297 w 73"/>
                  <a:gd name="T5" fmla="*/ 356590 h 77"/>
                  <a:gd name="T6" fmla="*/ 106297 w 73"/>
                  <a:gd name="T7" fmla="*/ 379845 h 77"/>
                  <a:gd name="T8" fmla="*/ 114474 w 73"/>
                  <a:gd name="T9" fmla="*/ 387597 h 77"/>
                  <a:gd name="T10" fmla="*/ 106297 w 73"/>
                  <a:gd name="T11" fmla="*/ 426357 h 77"/>
                  <a:gd name="T12" fmla="*/ 98121 w 73"/>
                  <a:gd name="T13" fmla="*/ 465117 h 77"/>
                  <a:gd name="T14" fmla="*/ 114474 w 73"/>
                  <a:gd name="T15" fmla="*/ 527132 h 77"/>
                  <a:gd name="T16" fmla="*/ 130827 w 73"/>
                  <a:gd name="T17" fmla="*/ 550388 h 77"/>
                  <a:gd name="T18" fmla="*/ 139004 w 73"/>
                  <a:gd name="T19" fmla="*/ 573644 h 77"/>
                  <a:gd name="T20" fmla="*/ 147181 w 73"/>
                  <a:gd name="T21" fmla="*/ 589148 h 77"/>
                  <a:gd name="T22" fmla="*/ 474249 w 73"/>
                  <a:gd name="T23" fmla="*/ 589148 h 77"/>
                  <a:gd name="T24" fmla="*/ 490603 w 73"/>
                  <a:gd name="T25" fmla="*/ 596900 h 77"/>
                  <a:gd name="T26" fmla="*/ 482426 w 73"/>
                  <a:gd name="T27" fmla="*/ 550388 h 77"/>
                  <a:gd name="T28" fmla="*/ 490603 w 73"/>
                  <a:gd name="T29" fmla="*/ 534884 h 77"/>
                  <a:gd name="T30" fmla="*/ 523310 w 73"/>
                  <a:gd name="T31" fmla="*/ 534884 h 77"/>
                  <a:gd name="T32" fmla="*/ 547840 w 73"/>
                  <a:gd name="T33" fmla="*/ 534884 h 77"/>
                  <a:gd name="T34" fmla="*/ 547840 w 73"/>
                  <a:gd name="T35" fmla="*/ 503877 h 77"/>
                  <a:gd name="T36" fmla="*/ 547840 w 73"/>
                  <a:gd name="T37" fmla="*/ 480621 h 77"/>
                  <a:gd name="T38" fmla="*/ 564193 w 73"/>
                  <a:gd name="T39" fmla="*/ 410853 h 77"/>
                  <a:gd name="T40" fmla="*/ 580547 w 73"/>
                  <a:gd name="T41" fmla="*/ 372093 h 77"/>
                  <a:gd name="T42" fmla="*/ 596900 w 73"/>
                  <a:gd name="T43" fmla="*/ 364342 h 77"/>
                  <a:gd name="T44" fmla="*/ 596900 w 73"/>
                  <a:gd name="T45" fmla="*/ 356590 h 77"/>
                  <a:gd name="T46" fmla="*/ 588723 w 73"/>
                  <a:gd name="T47" fmla="*/ 356590 h 77"/>
                  <a:gd name="T48" fmla="*/ 564193 w 73"/>
                  <a:gd name="T49" fmla="*/ 348838 h 77"/>
                  <a:gd name="T50" fmla="*/ 556016 w 73"/>
                  <a:gd name="T51" fmla="*/ 317830 h 77"/>
                  <a:gd name="T52" fmla="*/ 523310 w 73"/>
                  <a:gd name="T53" fmla="*/ 286822 h 77"/>
                  <a:gd name="T54" fmla="*/ 506956 w 73"/>
                  <a:gd name="T55" fmla="*/ 248062 h 77"/>
                  <a:gd name="T56" fmla="*/ 490603 w 73"/>
                  <a:gd name="T57" fmla="*/ 232558 h 77"/>
                  <a:gd name="T58" fmla="*/ 457896 w 73"/>
                  <a:gd name="T59" fmla="*/ 209303 h 77"/>
                  <a:gd name="T60" fmla="*/ 441542 w 73"/>
                  <a:gd name="T61" fmla="*/ 193799 h 77"/>
                  <a:gd name="T62" fmla="*/ 433366 w 73"/>
                  <a:gd name="T63" fmla="*/ 178295 h 77"/>
                  <a:gd name="T64" fmla="*/ 376129 w 73"/>
                  <a:gd name="T65" fmla="*/ 139535 h 77"/>
                  <a:gd name="T66" fmla="*/ 359775 w 73"/>
                  <a:gd name="T67" fmla="*/ 124031 h 77"/>
                  <a:gd name="T68" fmla="*/ 335245 w 73"/>
                  <a:gd name="T69" fmla="*/ 93023 h 77"/>
                  <a:gd name="T70" fmla="*/ 318892 w 73"/>
                  <a:gd name="T71" fmla="*/ 69768 h 77"/>
                  <a:gd name="T72" fmla="*/ 261655 w 73"/>
                  <a:gd name="T73" fmla="*/ 54264 h 77"/>
                  <a:gd name="T74" fmla="*/ 261655 w 73"/>
                  <a:gd name="T75" fmla="*/ 23256 h 77"/>
                  <a:gd name="T76" fmla="*/ 278008 w 73"/>
                  <a:gd name="T77" fmla="*/ 7752 h 77"/>
                  <a:gd name="T78" fmla="*/ 278008 w 73"/>
                  <a:gd name="T79" fmla="*/ 0 h 77"/>
                  <a:gd name="T80" fmla="*/ 0 w 73"/>
                  <a:gd name="T81" fmla="*/ 38760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cs typeface="Arial" charset="0"/>
                  </a:rPr>
                  <a:t>*</a:t>
                </a:r>
              </a:p>
            </p:txBody>
          </p:sp>
          <p:sp>
            <p:nvSpPr>
              <p:cNvPr id="127" name="Freeform 61"/>
              <p:cNvSpPr>
                <a:spLocks/>
              </p:cNvSpPr>
              <p:nvPr/>
            </p:nvSpPr>
            <p:spPr bwMode="auto">
              <a:xfrm>
                <a:off x="4428" y="1916"/>
                <a:ext cx="319" cy="141"/>
              </a:xfrm>
              <a:custGeom>
                <a:avLst/>
                <a:gdLst>
                  <a:gd name="T0" fmla="*/ 294046 w 62"/>
                  <a:gd name="T1" fmla="*/ 15437 h 29"/>
                  <a:gd name="T2" fmla="*/ 16336 w 62"/>
                  <a:gd name="T3" fmla="*/ 131215 h 29"/>
                  <a:gd name="T4" fmla="*/ 32672 w 62"/>
                  <a:gd name="T5" fmla="*/ 123497 h 29"/>
                  <a:gd name="T6" fmla="*/ 65344 w 62"/>
                  <a:gd name="T7" fmla="*/ 100341 h 29"/>
                  <a:gd name="T8" fmla="*/ 81680 w 62"/>
                  <a:gd name="T9" fmla="*/ 84904 h 29"/>
                  <a:gd name="T10" fmla="*/ 89847 w 62"/>
                  <a:gd name="T11" fmla="*/ 77186 h 29"/>
                  <a:gd name="T12" fmla="*/ 114351 w 62"/>
                  <a:gd name="T13" fmla="*/ 69467 h 29"/>
                  <a:gd name="T14" fmla="*/ 155191 w 62"/>
                  <a:gd name="T15" fmla="*/ 54030 h 29"/>
                  <a:gd name="T16" fmla="*/ 171527 w 62"/>
                  <a:gd name="T17" fmla="*/ 61748 h 29"/>
                  <a:gd name="T18" fmla="*/ 187863 w 62"/>
                  <a:gd name="T19" fmla="*/ 61748 h 29"/>
                  <a:gd name="T20" fmla="*/ 204199 w 62"/>
                  <a:gd name="T21" fmla="*/ 92623 h 29"/>
                  <a:gd name="T22" fmla="*/ 220535 w 62"/>
                  <a:gd name="T23" fmla="*/ 92623 h 29"/>
                  <a:gd name="T24" fmla="*/ 220535 w 62"/>
                  <a:gd name="T25" fmla="*/ 108060 h 29"/>
                  <a:gd name="T26" fmla="*/ 253207 w 62"/>
                  <a:gd name="T27" fmla="*/ 115778 h 29"/>
                  <a:gd name="T28" fmla="*/ 277710 w 62"/>
                  <a:gd name="T29" fmla="*/ 131215 h 29"/>
                  <a:gd name="T30" fmla="*/ 285878 w 62"/>
                  <a:gd name="T31" fmla="*/ 146653 h 29"/>
                  <a:gd name="T32" fmla="*/ 261375 w 62"/>
                  <a:gd name="T33" fmla="*/ 192964 h 29"/>
                  <a:gd name="T34" fmla="*/ 285878 w 62"/>
                  <a:gd name="T35" fmla="*/ 208401 h 29"/>
                  <a:gd name="T36" fmla="*/ 310382 w 62"/>
                  <a:gd name="T37" fmla="*/ 216119 h 29"/>
                  <a:gd name="T38" fmla="*/ 318550 w 62"/>
                  <a:gd name="T39" fmla="*/ 216119 h 29"/>
                  <a:gd name="T40" fmla="*/ 343054 w 62"/>
                  <a:gd name="T41" fmla="*/ 208401 h 29"/>
                  <a:gd name="T42" fmla="*/ 375726 w 62"/>
                  <a:gd name="T43" fmla="*/ 223838 h 29"/>
                  <a:gd name="T44" fmla="*/ 383894 w 62"/>
                  <a:gd name="T45" fmla="*/ 216119 h 29"/>
                  <a:gd name="T46" fmla="*/ 367558 w 62"/>
                  <a:gd name="T47" fmla="*/ 200682 h 29"/>
                  <a:gd name="T48" fmla="*/ 359390 w 62"/>
                  <a:gd name="T49" fmla="*/ 192964 h 29"/>
                  <a:gd name="T50" fmla="*/ 367558 w 62"/>
                  <a:gd name="T51" fmla="*/ 185245 h 29"/>
                  <a:gd name="T52" fmla="*/ 359390 w 62"/>
                  <a:gd name="T53" fmla="*/ 177527 h 29"/>
                  <a:gd name="T54" fmla="*/ 334886 w 62"/>
                  <a:gd name="T55" fmla="*/ 146653 h 29"/>
                  <a:gd name="T56" fmla="*/ 334886 w 62"/>
                  <a:gd name="T57" fmla="*/ 123497 h 29"/>
                  <a:gd name="T58" fmla="*/ 334886 w 62"/>
                  <a:gd name="T59" fmla="*/ 92623 h 29"/>
                  <a:gd name="T60" fmla="*/ 334886 w 62"/>
                  <a:gd name="T61" fmla="*/ 77186 h 29"/>
                  <a:gd name="T62" fmla="*/ 334886 w 62"/>
                  <a:gd name="T63" fmla="*/ 69467 h 29"/>
                  <a:gd name="T64" fmla="*/ 359390 w 62"/>
                  <a:gd name="T65" fmla="*/ 46311 h 29"/>
                  <a:gd name="T66" fmla="*/ 367558 w 62"/>
                  <a:gd name="T67" fmla="*/ 30874 h 29"/>
                  <a:gd name="T68" fmla="*/ 383894 w 62"/>
                  <a:gd name="T69" fmla="*/ 30874 h 29"/>
                  <a:gd name="T70" fmla="*/ 367558 w 62"/>
                  <a:gd name="T71" fmla="*/ 61748 h 29"/>
                  <a:gd name="T72" fmla="*/ 359390 w 62"/>
                  <a:gd name="T73" fmla="*/ 77186 h 29"/>
                  <a:gd name="T74" fmla="*/ 375726 w 62"/>
                  <a:gd name="T75" fmla="*/ 92623 h 29"/>
                  <a:gd name="T76" fmla="*/ 375726 w 62"/>
                  <a:gd name="T77" fmla="*/ 123497 h 29"/>
                  <a:gd name="T78" fmla="*/ 367558 w 62"/>
                  <a:gd name="T79" fmla="*/ 138934 h 29"/>
                  <a:gd name="T80" fmla="*/ 375726 w 62"/>
                  <a:gd name="T81" fmla="*/ 146653 h 29"/>
                  <a:gd name="T82" fmla="*/ 375726 w 62"/>
                  <a:gd name="T83" fmla="*/ 162090 h 29"/>
                  <a:gd name="T84" fmla="*/ 383894 w 62"/>
                  <a:gd name="T85" fmla="*/ 185245 h 29"/>
                  <a:gd name="T86" fmla="*/ 408398 w 62"/>
                  <a:gd name="T87" fmla="*/ 192964 h 29"/>
                  <a:gd name="T88" fmla="*/ 424734 w 62"/>
                  <a:gd name="T89" fmla="*/ 185245 h 29"/>
                  <a:gd name="T90" fmla="*/ 424734 w 62"/>
                  <a:gd name="T91" fmla="*/ 200682 h 29"/>
                  <a:gd name="T92" fmla="*/ 432901 w 62"/>
                  <a:gd name="T93" fmla="*/ 216119 h 29"/>
                  <a:gd name="T94" fmla="*/ 449237 w 62"/>
                  <a:gd name="T95" fmla="*/ 223838 h 29"/>
                  <a:gd name="T96" fmla="*/ 457405 w 62"/>
                  <a:gd name="T97" fmla="*/ 216119 h 29"/>
                  <a:gd name="T98" fmla="*/ 498245 w 62"/>
                  <a:gd name="T99" fmla="*/ 200682 h 29"/>
                  <a:gd name="T100" fmla="*/ 506413 w 62"/>
                  <a:gd name="T101" fmla="*/ 146653 h 29"/>
                  <a:gd name="T102" fmla="*/ 441069 w 62"/>
                  <a:gd name="T103" fmla="*/ 162090 h 29"/>
                  <a:gd name="T104" fmla="*/ 383894 w 62"/>
                  <a:gd name="T105" fmla="*/ 0 h 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"/>
                  <a:gd name="T160" fmla="*/ 0 h 29"/>
                  <a:gd name="T161" fmla="*/ 62 w 62"/>
                  <a:gd name="T162" fmla="*/ 29 h 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" h="29">
                    <a:moveTo>
                      <a:pt x="47" y="0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9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6" y="26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4" y="23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6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7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6" y="28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2" y="19"/>
                    </a:lnTo>
                    <a:lnTo>
                      <a:pt x="54" y="21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8" name="Freeform 62"/>
              <p:cNvSpPr>
                <a:spLocks/>
              </p:cNvSpPr>
              <p:nvPr/>
            </p:nvSpPr>
            <p:spPr bwMode="auto">
              <a:xfrm>
                <a:off x="4670" y="1901"/>
                <a:ext cx="77" cy="117"/>
              </a:xfrm>
              <a:custGeom>
                <a:avLst/>
                <a:gdLst>
                  <a:gd name="T0" fmla="*/ 122238 w 15"/>
                  <a:gd name="T1" fmla="*/ 170259 h 24"/>
                  <a:gd name="T2" fmla="*/ 122238 w 15"/>
                  <a:gd name="T3" fmla="*/ 154781 h 24"/>
                  <a:gd name="T4" fmla="*/ 114089 w 15"/>
                  <a:gd name="T5" fmla="*/ 139303 h 24"/>
                  <a:gd name="T6" fmla="*/ 97790 w 15"/>
                  <a:gd name="T7" fmla="*/ 123825 h 24"/>
                  <a:gd name="T8" fmla="*/ 81492 w 15"/>
                  <a:gd name="T9" fmla="*/ 116086 h 24"/>
                  <a:gd name="T10" fmla="*/ 73343 w 15"/>
                  <a:gd name="T11" fmla="*/ 108347 h 24"/>
                  <a:gd name="T12" fmla="*/ 73343 w 15"/>
                  <a:gd name="T13" fmla="*/ 92869 h 24"/>
                  <a:gd name="T14" fmla="*/ 57044 w 15"/>
                  <a:gd name="T15" fmla="*/ 69651 h 24"/>
                  <a:gd name="T16" fmla="*/ 48895 w 15"/>
                  <a:gd name="T17" fmla="*/ 61912 h 24"/>
                  <a:gd name="T18" fmla="*/ 40746 w 15"/>
                  <a:gd name="T19" fmla="*/ 46434 h 24"/>
                  <a:gd name="T20" fmla="*/ 32597 w 15"/>
                  <a:gd name="T21" fmla="*/ 38695 h 24"/>
                  <a:gd name="T22" fmla="*/ 32597 w 15"/>
                  <a:gd name="T23" fmla="*/ 30956 h 24"/>
                  <a:gd name="T24" fmla="*/ 32597 w 15"/>
                  <a:gd name="T25" fmla="*/ 30956 h 24"/>
                  <a:gd name="T26" fmla="*/ 32597 w 15"/>
                  <a:gd name="T27" fmla="*/ 23217 h 24"/>
                  <a:gd name="T28" fmla="*/ 40746 w 15"/>
                  <a:gd name="T29" fmla="*/ 0 h 24"/>
                  <a:gd name="T30" fmla="*/ 32597 w 15"/>
                  <a:gd name="T31" fmla="*/ 0 h 24"/>
                  <a:gd name="T32" fmla="*/ 16298 w 15"/>
                  <a:gd name="T33" fmla="*/ 0 h 24"/>
                  <a:gd name="T34" fmla="*/ 8149 w 15"/>
                  <a:gd name="T35" fmla="*/ 7739 h 24"/>
                  <a:gd name="T36" fmla="*/ 8149 w 15"/>
                  <a:gd name="T37" fmla="*/ 15478 h 24"/>
                  <a:gd name="T38" fmla="*/ 8149 w 15"/>
                  <a:gd name="T39" fmla="*/ 23217 h 24"/>
                  <a:gd name="T40" fmla="*/ 0 w 15"/>
                  <a:gd name="T41" fmla="*/ 23217 h 24"/>
                  <a:gd name="T42" fmla="*/ 57044 w 15"/>
                  <a:gd name="T43" fmla="*/ 185737 h 24"/>
                  <a:gd name="T44" fmla="*/ 122238 w 15"/>
                  <a:gd name="T45" fmla="*/ 170259 h 24"/>
                  <a:gd name="T46" fmla="*/ 122238 w 15"/>
                  <a:gd name="T47" fmla="*/ 170259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"/>
                  <a:gd name="T73" fmla="*/ 0 h 24"/>
                  <a:gd name="T74" fmla="*/ 15 w 15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" h="24">
                    <a:moveTo>
                      <a:pt x="15" y="22"/>
                    </a:moveTo>
                    <a:lnTo>
                      <a:pt x="15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7" y="24"/>
                    </a:lnTo>
                    <a:lnTo>
                      <a:pt x="15" y="22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9" name="Freeform 63"/>
              <p:cNvSpPr>
                <a:spLocks/>
              </p:cNvSpPr>
              <p:nvPr/>
            </p:nvSpPr>
            <p:spPr bwMode="auto">
              <a:xfrm>
                <a:off x="4690" y="1765"/>
                <a:ext cx="97" cy="205"/>
              </a:xfrm>
              <a:custGeom>
                <a:avLst/>
                <a:gdLst>
                  <a:gd name="T0" fmla="*/ 0 w 19"/>
                  <a:gd name="T1" fmla="*/ 240203 h 42"/>
                  <a:gd name="T2" fmla="*/ 0 w 19"/>
                  <a:gd name="T3" fmla="*/ 247952 h 42"/>
                  <a:gd name="T4" fmla="*/ 16209 w 19"/>
                  <a:gd name="T5" fmla="*/ 263449 h 42"/>
                  <a:gd name="T6" fmla="*/ 48628 w 19"/>
                  <a:gd name="T7" fmla="*/ 286695 h 42"/>
                  <a:gd name="T8" fmla="*/ 72942 w 19"/>
                  <a:gd name="T9" fmla="*/ 294443 h 42"/>
                  <a:gd name="T10" fmla="*/ 81046 w 19"/>
                  <a:gd name="T11" fmla="*/ 309940 h 42"/>
                  <a:gd name="T12" fmla="*/ 89151 w 19"/>
                  <a:gd name="T13" fmla="*/ 325437 h 42"/>
                  <a:gd name="T14" fmla="*/ 105360 w 19"/>
                  <a:gd name="T15" fmla="*/ 302192 h 42"/>
                  <a:gd name="T16" fmla="*/ 113465 w 19"/>
                  <a:gd name="T17" fmla="*/ 271198 h 42"/>
                  <a:gd name="T18" fmla="*/ 137779 w 19"/>
                  <a:gd name="T19" fmla="*/ 232455 h 42"/>
                  <a:gd name="T20" fmla="*/ 153988 w 19"/>
                  <a:gd name="T21" fmla="*/ 201461 h 42"/>
                  <a:gd name="T22" fmla="*/ 145883 w 19"/>
                  <a:gd name="T23" fmla="*/ 147222 h 42"/>
                  <a:gd name="T24" fmla="*/ 137779 w 19"/>
                  <a:gd name="T25" fmla="*/ 100730 h 42"/>
                  <a:gd name="T26" fmla="*/ 113465 w 19"/>
                  <a:gd name="T27" fmla="*/ 108479 h 42"/>
                  <a:gd name="T28" fmla="*/ 105360 w 19"/>
                  <a:gd name="T29" fmla="*/ 108479 h 42"/>
                  <a:gd name="T30" fmla="*/ 97256 w 19"/>
                  <a:gd name="T31" fmla="*/ 108479 h 42"/>
                  <a:gd name="T32" fmla="*/ 105360 w 19"/>
                  <a:gd name="T33" fmla="*/ 85233 h 42"/>
                  <a:gd name="T34" fmla="*/ 113465 w 19"/>
                  <a:gd name="T35" fmla="*/ 85233 h 42"/>
                  <a:gd name="T36" fmla="*/ 121569 w 19"/>
                  <a:gd name="T37" fmla="*/ 61988 h 42"/>
                  <a:gd name="T38" fmla="*/ 129674 w 19"/>
                  <a:gd name="T39" fmla="*/ 46491 h 42"/>
                  <a:gd name="T40" fmla="*/ 32419 w 19"/>
                  <a:gd name="T41" fmla="*/ 0 h 42"/>
                  <a:gd name="T42" fmla="*/ 24314 w 19"/>
                  <a:gd name="T43" fmla="*/ 15497 h 42"/>
                  <a:gd name="T44" fmla="*/ 16209 w 19"/>
                  <a:gd name="T45" fmla="*/ 46491 h 42"/>
                  <a:gd name="T46" fmla="*/ 0 w 19"/>
                  <a:gd name="T47" fmla="*/ 61988 h 42"/>
                  <a:gd name="T48" fmla="*/ 8105 w 19"/>
                  <a:gd name="T49" fmla="*/ 69737 h 42"/>
                  <a:gd name="T50" fmla="*/ 8105 w 19"/>
                  <a:gd name="T51" fmla="*/ 85233 h 42"/>
                  <a:gd name="T52" fmla="*/ 8105 w 19"/>
                  <a:gd name="T53" fmla="*/ 116227 h 42"/>
                  <a:gd name="T54" fmla="*/ 24314 w 19"/>
                  <a:gd name="T55" fmla="*/ 131725 h 42"/>
                  <a:gd name="T56" fmla="*/ 40523 w 19"/>
                  <a:gd name="T57" fmla="*/ 139473 h 42"/>
                  <a:gd name="T58" fmla="*/ 56732 w 19"/>
                  <a:gd name="T59" fmla="*/ 147222 h 42"/>
                  <a:gd name="T60" fmla="*/ 72942 w 19"/>
                  <a:gd name="T61" fmla="*/ 162719 h 42"/>
                  <a:gd name="T62" fmla="*/ 32419 w 19"/>
                  <a:gd name="T63" fmla="*/ 185964 h 42"/>
                  <a:gd name="T64" fmla="*/ 8105 w 19"/>
                  <a:gd name="T65" fmla="*/ 216958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42"/>
                  <a:gd name="T101" fmla="*/ 19 w 19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42">
                    <a:moveTo>
                      <a:pt x="1" y="28"/>
                    </a:move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7" y="30"/>
                    </a:lnTo>
                    <a:lnTo>
                      <a:pt x="18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1" y="28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0" name="Freeform 64"/>
              <p:cNvSpPr>
                <a:spLocks/>
              </p:cNvSpPr>
              <p:nvPr/>
            </p:nvSpPr>
            <p:spPr bwMode="auto">
              <a:xfrm>
                <a:off x="4777" y="1672"/>
                <a:ext cx="118" cy="107"/>
              </a:xfrm>
              <a:custGeom>
                <a:avLst/>
                <a:gdLst>
                  <a:gd name="T0" fmla="*/ 0 w 23"/>
                  <a:gd name="T1" fmla="*/ 30884 h 22"/>
                  <a:gd name="T2" fmla="*/ 65157 w 23"/>
                  <a:gd name="T3" fmla="*/ 15442 h 22"/>
                  <a:gd name="T4" fmla="*/ 65157 w 23"/>
                  <a:gd name="T5" fmla="*/ 23163 h 22"/>
                  <a:gd name="T6" fmla="*/ 73301 w 23"/>
                  <a:gd name="T7" fmla="*/ 23163 h 22"/>
                  <a:gd name="T8" fmla="*/ 73301 w 23"/>
                  <a:gd name="T9" fmla="*/ 23163 h 22"/>
                  <a:gd name="T10" fmla="*/ 162891 w 23"/>
                  <a:gd name="T11" fmla="*/ 0 h 22"/>
                  <a:gd name="T12" fmla="*/ 187325 w 23"/>
                  <a:gd name="T13" fmla="*/ 69489 h 22"/>
                  <a:gd name="T14" fmla="*/ 187325 w 23"/>
                  <a:gd name="T15" fmla="*/ 77210 h 22"/>
                  <a:gd name="T16" fmla="*/ 179180 w 23"/>
                  <a:gd name="T17" fmla="*/ 77210 h 22"/>
                  <a:gd name="T18" fmla="*/ 187325 w 23"/>
                  <a:gd name="T19" fmla="*/ 84932 h 22"/>
                  <a:gd name="T20" fmla="*/ 187325 w 23"/>
                  <a:gd name="T21" fmla="*/ 84932 h 22"/>
                  <a:gd name="T22" fmla="*/ 171036 w 23"/>
                  <a:gd name="T23" fmla="*/ 92653 h 22"/>
                  <a:gd name="T24" fmla="*/ 138458 w 23"/>
                  <a:gd name="T25" fmla="*/ 100374 h 22"/>
                  <a:gd name="T26" fmla="*/ 130313 w 23"/>
                  <a:gd name="T27" fmla="*/ 100374 h 22"/>
                  <a:gd name="T28" fmla="*/ 130313 w 23"/>
                  <a:gd name="T29" fmla="*/ 100374 h 22"/>
                  <a:gd name="T30" fmla="*/ 130313 w 23"/>
                  <a:gd name="T31" fmla="*/ 108095 h 22"/>
                  <a:gd name="T32" fmla="*/ 130313 w 23"/>
                  <a:gd name="T33" fmla="*/ 108095 h 22"/>
                  <a:gd name="T34" fmla="*/ 105879 w 23"/>
                  <a:gd name="T35" fmla="*/ 115816 h 22"/>
                  <a:gd name="T36" fmla="*/ 81446 w 23"/>
                  <a:gd name="T37" fmla="*/ 123537 h 22"/>
                  <a:gd name="T38" fmla="*/ 81446 w 23"/>
                  <a:gd name="T39" fmla="*/ 123537 h 22"/>
                  <a:gd name="T40" fmla="*/ 65157 w 23"/>
                  <a:gd name="T41" fmla="*/ 138979 h 22"/>
                  <a:gd name="T42" fmla="*/ 24434 w 23"/>
                  <a:gd name="T43" fmla="*/ 162142 h 22"/>
                  <a:gd name="T44" fmla="*/ 16289 w 23"/>
                  <a:gd name="T45" fmla="*/ 169863 h 22"/>
                  <a:gd name="T46" fmla="*/ 0 w 23"/>
                  <a:gd name="T47" fmla="*/ 162142 h 22"/>
                  <a:gd name="T48" fmla="*/ 16289 w 23"/>
                  <a:gd name="T49" fmla="*/ 146700 h 22"/>
                  <a:gd name="T50" fmla="*/ 16289 w 23"/>
                  <a:gd name="T51" fmla="*/ 138979 h 22"/>
                  <a:gd name="T52" fmla="*/ 16289 w 23"/>
                  <a:gd name="T53" fmla="*/ 131258 h 22"/>
                  <a:gd name="T54" fmla="*/ 0 w 23"/>
                  <a:gd name="T55" fmla="*/ 30884 h 22"/>
                  <a:gd name="T56" fmla="*/ 0 w 23"/>
                  <a:gd name="T57" fmla="*/ 30884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"/>
                  <a:gd name="T88" fmla="*/ 0 h 22"/>
                  <a:gd name="T89" fmla="*/ 23 w 23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" h="22">
                    <a:moveTo>
                      <a:pt x="0" y="4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20" y="0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1" name="Freeform 65"/>
              <p:cNvSpPr>
                <a:spLocks/>
              </p:cNvSpPr>
              <p:nvPr/>
            </p:nvSpPr>
            <p:spPr bwMode="auto">
              <a:xfrm>
                <a:off x="4772" y="1545"/>
                <a:ext cx="232" cy="127"/>
              </a:xfrm>
              <a:custGeom>
                <a:avLst/>
                <a:gdLst>
                  <a:gd name="T0" fmla="*/ 81844 w 45"/>
                  <a:gd name="T1" fmla="*/ 54113 h 23"/>
                  <a:gd name="T2" fmla="*/ 196427 w 45"/>
                  <a:gd name="T3" fmla="*/ 23191 h 23"/>
                  <a:gd name="T4" fmla="*/ 204611 w 45"/>
                  <a:gd name="T5" fmla="*/ 23191 h 23"/>
                  <a:gd name="T6" fmla="*/ 204611 w 45"/>
                  <a:gd name="T7" fmla="*/ 15461 h 23"/>
                  <a:gd name="T8" fmla="*/ 220980 w 45"/>
                  <a:gd name="T9" fmla="*/ 0 h 23"/>
                  <a:gd name="T10" fmla="*/ 237349 w 45"/>
                  <a:gd name="T11" fmla="*/ 0 h 23"/>
                  <a:gd name="T12" fmla="*/ 253718 w 45"/>
                  <a:gd name="T13" fmla="*/ 23191 h 23"/>
                  <a:gd name="T14" fmla="*/ 261902 w 45"/>
                  <a:gd name="T15" fmla="*/ 38652 h 23"/>
                  <a:gd name="T16" fmla="*/ 245533 w 45"/>
                  <a:gd name="T17" fmla="*/ 54113 h 23"/>
                  <a:gd name="T18" fmla="*/ 237349 w 45"/>
                  <a:gd name="T19" fmla="*/ 77304 h 23"/>
                  <a:gd name="T20" fmla="*/ 270087 w 45"/>
                  <a:gd name="T21" fmla="*/ 77304 h 23"/>
                  <a:gd name="T22" fmla="*/ 294640 w 45"/>
                  <a:gd name="T23" fmla="*/ 115957 h 23"/>
                  <a:gd name="T24" fmla="*/ 335562 w 45"/>
                  <a:gd name="T25" fmla="*/ 123687 h 23"/>
                  <a:gd name="T26" fmla="*/ 351931 w 45"/>
                  <a:gd name="T27" fmla="*/ 108226 h 23"/>
                  <a:gd name="T28" fmla="*/ 343747 w 45"/>
                  <a:gd name="T29" fmla="*/ 92765 h 23"/>
                  <a:gd name="T30" fmla="*/ 327378 w 45"/>
                  <a:gd name="T31" fmla="*/ 77304 h 23"/>
                  <a:gd name="T32" fmla="*/ 343747 w 45"/>
                  <a:gd name="T33" fmla="*/ 85035 h 23"/>
                  <a:gd name="T34" fmla="*/ 368300 w 45"/>
                  <a:gd name="T35" fmla="*/ 123687 h 23"/>
                  <a:gd name="T36" fmla="*/ 360116 w 45"/>
                  <a:gd name="T37" fmla="*/ 131417 h 23"/>
                  <a:gd name="T38" fmla="*/ 327378 w 45"/>
                  <a:gd name="T39" fmla="*/ 146878 h 23"/>
                  <a:gd name="T40" fmla="*/ 302824 w 45"/>
                  <a:gd name="T41" fmla="*/ 162339 h 23"/>
                  <a:gd name="T42" fmla="*/ 302824 w 45"/>
                  <a:gd name="T43" fmla="*/ 154609 h 23"/>
                  <a:gd name="T44" fmla="*/ 294640 w 45"/>
                  <a:gd name="T45" fmla="*/ 139148 h 23"/>
                  <a:gd name="T46" fmla="*/ 278271 w 45"/>
                  <a:gd name="T47" fmla="*/ 170070 h 23"/>
                  <a:gd name="T48" fmla="*/ 261902 w 45"/>
                  <a:gd name="T49" fmla="*/ 170070 h 23"/>
                  <a:gd name="T50" fmla="*/ 261902 w 45"/>
                  <a:gd name="T51" fmla="*/ 162339 h 23"/>
                  <a:gd name="T52" fmla="*/ 245533 w 45"/>
                  <a:gd name="T53" fmla="*/ 154609 h 23"/>
                  <a:gd name="T54" fmla="*/ 229164 w 45"/>
                  <a:gd name="T55" fmla="*/ 146878 h 23"/>
                  <a:gd name="T56" fmla="*/ 220980 w 45"/>
                  <a:gd name="T57" fmla="*/ 131417 h 23"/>
                  <a:gd name="T58" fmla="*/ 171873 w 45"/>
                  <a:gd name="T59" fmla="*/ 131417 h 23"/>
                  <a:gd name="T60" fmla="*/ 81844 w 45"/>
                  <a:gd name="T61" fmla="*/ 154609 h 23"/>
                  <a:gd name="T62" fmla="*/ 73660 w 45"/>
                  <a:gd name="T63" fmla="*/ 146878 h 23"/>
                  <a:gd name="T64" fmla="*/ 0 w 45"/>
                  <a:gd name="T65" fmla="*/ 162339 h 23"/>
                  <a:gd name="T66" fmla="*/ 0 w 45"/>
                  <a:gd name="T67" fmla="*/ 69574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23"/>
                  <a:gd name="T104" fmla="*/ 45 w 4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23">
                    <a:moveTo>
                      <a:pt x="0" y="9"/>
                    </a:moveTo>
                    <a:lnTo>
                      <a:pt x="10" y="7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1" y="17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0" kern="0" dirty="0">
                    <a:ln>
                      <a:solidFill>
                        <a:srgbClr val="FF0000"/>
                      </a:solidFill>
                    </a:ln>
                    <a:solidFill>
                      <a:srgbClr val="000000"/>
                    </a:solidFill>
                    <a:cs typeface="Arial" charset="0"/>
                  </a:rPr>
                  <a:t>*</a:t>
                </a:r>
                <a:endParaRPr lang="en-US" sz="1800" b="0" kern="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2" name="Freeform 66"/>
              <p:cNvSpPr>
                <a:spLocks/>
              </p:cNvSpPr>
              <p:nvPr/>
            </p:nvSpPr>
            <p:spPr bwMode="auto">
              <a:xfrm>
                <a:off x="4880" y="1662"/>
                <a:ext cx="61" cy="64"/>
              </a:xfrm>
              <a:custGeom>
                <a:avLst/>
                <a:gdLst>
                  <a:gd name="T0" fmla="*/ 0 w 12"/>
                  <a:gd name="T1" fmla="*/ 15631 h 13"/>
                  <a:gd name="T2" fmla="*/ 24210 w 12"/>
                  <a:gd name="T3" fmla="*/ 85969 h 13"/>
                  <a:gd name="T4" fmla="*/ 24210 w 12"/>
                  <a:gd name="T5" fmla="*/ 93785 h 13"/>
                  <a:gd name="T6" fmla="*/ 16140 w 12"/>
                  <a:gd name="T7" fmla="*/ 93785 h 13"/>
                  <a:gd name="T8" fmla="*/ 24210 w 12"/>
                  <a:gd name="T9" fmla="*/ 101600 h 13"/>
                  <a:gd name="T10" fmla="*/ 24210 w 12"/>
                  <a:gd name="T11" fmla="*/ 101600 h 13"/>
                  <a:gd name="T12" fmla="*/ 24210 w 12"/>
                  <a:gd name="T13" fmla="*/ 101600 h 13"/>
                  <a:gd name="T14" fmla="*/ 48419 w 12"/>
                  <a:gd name="T15" fmla="*/ 93785 h 13"/>
                  <a:gd name="T16" fmla="*/ 56489 w 12"/>
                  <a:gd name="T17" fmla="*/ 85969 h 13"/>
                  <a:gd name="T18" fmla="*/ 56489 w 12"/>
                  <a:gd name="T19" fmla="*/ 78154 h 13"/>
                  <a:gd name="T20" fmla="*/ 56489 w 12"/>
                  <a:gd name="T21" fmla="*/ 70338 h 13"/>
                  <a:gd name="T22" fmla="*/ 56489 w 12"/>
                  <a:gd name="T23" fmla="*/ 54708 h 13"/>
                  <a:gd name="T24" fmla="*/ 64559 w 12"/>
                  <a:gd name="T25" fmla="*/ 46892 h 13"/>
                  <a:gd name="T26" fmla="*/ 64559 w 12"/>
                  <a:gd name="T27" fmla="*/ 54708 h 13"/>
                  <a:gd name="T28" fmla="*/ 64559 w 12"/>
                  <a:gd name="T29" fmla="*/ 62523 h 13"/>
                  <a:gd name="T30" fmla="*/ 64559 w 12"/>
                  <a:gd name="T31" fmla="*/ 78154 h 13"/>
                  <a:gd name="T32" fmla="*/ 72629 w 12"/>
                  <a:gd name="T33" fmla="*/ 78154 h 13"/>
                  <a:gd name="T34" fmla="*/ 72629 w 12"/>
                  <a:gd name="T35" fmla="*/ 78154 h 13"/>
                  <a:gd name="T36" fmla="*/ 72629 w 12"/>
                  <a:gd name="T37" fmla="*/ 70338 h 13"/>
                  <a:gd name="T38" fmla="*/ 80698 w 12"/>
                  <a:gd name="T39" fmla="*/ 70338 h 13"/>
                  <a:gd name="T40" fmla="*/ 88768 w 12"/>
                  <a:gd name="T41" fmla="*/ 62523 h 13"/>
                  <a:gd name="T42" fmla="*/ 96838 w 12"/>
                  <a:gd name="T43" fmla="*/ 62523 h 13"/>
                  <a:gd name="T44" fmla="*/ 96838 w 12"/>
                  <a:gd name="T45" fmla="*/ 62523 h 13"/>
                  <a:gd name="T46" fmla="*/ 88768 w 12"/>
                  <a:gd name="T47" fmla="*/ 54708 h 13"/>
                  <a:gd name="T48" fmla="*/ 88768 w 12"/>
                  <a:gd name="T49" fmla="*/ 46892 h 13"/>
                  <a:gd name="T50" fmla="*/ 88768 w 12"/>
                  <a:gd name="T51" fmla="*/ 46892 h 13"/>
                  <a:gd name="T52" fmla="*/ 80698 w 12"/>
                  <a:gd name="T53" fmla="*/ 46892 h 13"/>
                  <a:gd name="T54" fmla="*/ 72629 w 12"/>
                  <a:gd name="T55" fmla="*/ 39077 h 13"/>
                  <a:gd name="T56" fmla="*/ 72629 w 12"/>
                  <a:gd name="T57" fmla="*/ 39077 h 13"/>
                  <a:gd name="T58" fmla="*/ 56489 w 12"/>
                  <a:gd name="T59" fmla="*/ 31262 h 13"/>
                  <a:gd name="T60" fmla="*/ 48419 w 12"/>
                  <a:gd name="T61" fmla="*/ 15631 h 13"/>
                  <a:gd name="T62" fmla="*/ 48419 w 12"/>
                  <a:gd name="T63" fmla="*/ 15631 h 13"/>
                  <a:gd name="T64" fmla="*/ 40349 w 12"/>
                  <a:gd name="T65" fmla="*/ 0 h 13"/>
                  <a:gd name="T66" fmla="*/ 0 w 12"/>
                  <a:gd name="T67" fmla="*/ 15631 h 13"/>
                  <a:gd name="T68" fmla="*/ 0 w 12"/>
                  <a:gd name="T69" fmla="*/ 15631 h 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"/>
                  <a:gd name="T106" fmla="*/ 0 h 13"/>
                  <a:gd name="T107" fmla="*/ 12 w 12"/>
                  <a:gd name="T108" fmla="*/ 13 h 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" h="13">
                    <a:moveTo>
                      <a:pt x="0" y="2"/>
                    </a:move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3" name="Freeform 67"/>
              <p:cNvSpPr>
                <a:spLocks/>
              </p:cNvSpPr>
              <p:nvPr/>
            </p:nvSpPr>
            <p:spPr bwMode="auto">
              <a:xfrm>
                <a:off x="4813" y="1394"/>
                <a:ext cx="108" cy="229"/>
              </a:xfrm>
              <a:custGeom>
                <a:avLst/>
                <a:gdLst>
                  <a:gd name="T0" fmla="*/ 171450 w 21"/>
                  <a:gd name="T1" fmla="*/ 309394 h 47"/>
                  <a:gd name="T2" fmla="*/ 163286 w 21"/>
                  <a:gd name="T3" fmla="*/ 309394 h 47"/>
                  <a:gd name="T4" fmla="*/ 155121 w 21"/>
                  <a:gd name="T5" fmla="*/ 309394 h 47"/>
                  <a:gd name="T6" fmla="*/ 146957 w 21"/>
                  <a:gd name="T7" fmla="*/ 324864 h 47"/>
                  <a:gd name="T8" fmla="*/ 138793 w 21"/>
                  <a:gd name="T9" fmla="*/ 324864 h 47"/>
                  <a:gd name="T10" fmla="*/ 138793 w 21"/>
                  <a:gd name="T11" fmla="*/ 332599 h 47"/>
                  <a:gd name="T12" fmla="*/ 138793 w 21"/>
                  <a:gd name="T13" fmla="*/ 332599 h 47"/>
                  <a:gd name="T14" fmla="*/ 138793 w 21"/>
                  <a:gd name="T15" fmla="*/ 332599 h 47"/>
                  <a:gd name="T16" fmla="*/ 130629 w 21"/>
                  <a:gd name="T17" fmla="*/ 332599 h 47"/>
                  <a:gd name="T18" fmla="*/ 130629 w 21"/>
                  <a:gd name="T19" fmla="*/ 340333 h 47"/>
                  <a:gd name="T20" fmla="*/ 16329 w 21"/>
                  <a:gd name="T21" fmla="*/ 363538 h 47"/>
                  <a:gd name="T22" fmla="*/ 8164 w 21"/>
                  <a:gd name="T23" fmla="*/ 355803 h 47"/>
                  <a:gd name="T24" fmla="*/ 0 w 21"/>
                  <a:gd name="T25" fmla="*/ 348068 h 47"/>
                  <a:gd name="T26" fmla="*/ 0 w 21"/>
                  <a:gd name="T27" fmla="*/ 340333 h 47"/>
                  <a:gd name="T28" fmla="*/ 8164 w 21"/>
                  <a:gd name="T29" fmla="*/ 332599 h 47"/>
                  <a:gd name="T30" fmla="*/ 0 w 21"/>
                  <a:gd name="T31" fmla="*/ 317129 h 47"/>
                  <a:gd name="T32" fmla="*/ 0 w 21"/>
                  <a:gd name="T33" fmla="*/ 262985 h 47"/>
                  <a:gd name="T34" fmla="*/ 0 w 21"/>
                  <a:gd name="T35" fmla="*/ 247515 h 47"/>
                  <a:gd name="T36" fmla="*/ 8164 w 21"/>
                  <a:gd name="T37" fmla="*/ 216576 h 47"/>
                  <a:gd name="T38" fmla="*/ 8164 w 21"/>
                  <a:gd name="T39" fmla="*/ 201106 h 47"/>
                  <a:gd name="T40" fmla="*/ 8164 w 21"/>
                  <a:gd name="T41" fmla="*/ 185636 h 47"/>
                  <a:gd name="T42" fmla="*/ 8164 w 21"/>
                  <a:gd name="T43" fmla="*/ 170167 h 47"/>
                  <a:gd name="T44" fmla="*/ 8164 w 21"/>
                  <a:gd name="T45" fmla="*/ 162432 h 47"/>
                  <a:gd name="T46" fmla="*/ 8164 w 21"/>
                  <a:gd name="T47" fmla="*/ 154697 h 47"/>
                  <a:gd name="T48" fmla="*/ 32657 w 21"/>
                  <a:gd name="T49" fmla="*/ 139227 h 47"/>
                  <a:gd name="T50" fmla="*/ 40821 w 21"/>
                  <a:gd name="T51" fmla="*/ 108288 h 47"/>
                  <a:gd name="T52" fmla="*/ 32657 w 21"/>
                  <a:gd name="T53" fmla="*/ 92818 h 47"/>
                  <a:gd name="T54" fmla="*/ 32657 w 21"/>
                  <a:gd name="T55" fmla="*/ 77349 h 47"/>
                  <a:gd name="T56" fmla="*/ 32657 w 21"/>
                  <a:gd name="T57" fmla="*/ 77349 h 47"/>
                  <a:gd name="T58" fmla="*/ 32657 w 21"/>
                  <a:gd name="T59" fmla="*/ 69614 h 47"/>
                  <a:gd name="T60" fmla="*/ 24493 w 21"/>
                  <a:gd name="T61" fmla="*/ 54144 h 47"/>
                  <a:gd name="T62" fmla="*/ 32657 w 21"/>
                  <a:gd name="T63" fmla="*/ 30939 h 47"/>
                  <a:gd name="T64" fmla="*/ 24493 w 21"/>
                  <a:gd name="T65" fmla="*/ 23205 h 47"/>
                  <a:gd name="T66" fmla="*/ 24493 w 21"/>
                  <a:gd name="T67" fmla="*/ 15470 h 47"/>
                  <a:gd name="T68" fmla="*/ 32657 w 21"/>
                  <a:gd name="T69" fmla="*/ 15470 h 47"/>
                  <a:gd name="T70" fmla="*/ 40821 w 21"/>
                  <a:gd name="T71" fmla="*/ 7735 h 47"/>
                  <a:gd name="T72" fmla="*/ 48986 w 21"/>
                  <a:gd name="T73" fmla="*/ 7735 h 47"/>
                  <a:gd name="T74" fmla="*/ 48986 w 21"/>
                  <a:gd name="T75" fmla="*/ 7735 h 47"/>
                  <a:gd name="T76" fmla="*/ 57150 w 21"/>
                  <a:gd name="T77" fmla="*/ 0 h 47"/>
                  <a:gd name="T78" fmla="*/ 138793 w 21"/>
                  <a:gd name="T79" fmla="*/ 224311 h 47"/>
                  <a:gd name="T80" fmla="*/ 138793 w 21"/>
                  <a:gd name="T81" fmla="*/ 232046 h 47"/>
                  <a:gd name="T82" fmla="*/ 138793 w 21"/>
                  <a:gd name="T83" fmla="*/ 239780 h 47"/>
                  <a:gd name="T84" fmla="*/ 138793 w 21"/>
                  <a:gd name="T85" fmla="*/ 239780 h 47"/>
                  <a:gd name="T86" fmla="*/ 155121 w 21"/>
                  <a:gd name="T87" fmla="*/ 255250 h 47"/>
                  <a:gd name="T88" fmla="*/ 163286 w 21"/>
                  <a:gd name="T89" fmla="*/ 255250 h 47"/>
                  <a:gd name="T90" fmla="*/ 163286 w 21"/>
                  <a:gd name="T91" fmla="*/ 262985 h 47"/>
                  <a:gd name="T92" fmla="*/ 163286 w 21"/>
                  <a:gd name="T93" fmla="*/ 270720 h 47"/>
                  <a:gd name="T94" fmla="*/ 171450 w 21"/>
                  <a:gd name="T95" fmla="*/ 286190 h 47"/>
                  <a:gd name="T96" fmla="*/ 171450 w 21"/>
                  <a:gd name="T97" fmla="*/ 293924 h 47"/>
                  <a:gd name="T98" fmla="*/ 171450 w 21"/>
                  <a:gd name="T99" fmla="*/ 301659 h 47"/>
                  <a:gd name="T100" fmla="*/ 171450 w 21"/>
                  <a:gd name="T101" fmla="*/ 309394 h 47"/>
                  <a:gd name="T102" fmla="*/ 171450 w 21"/>
                  <a:gd name="T103" fmla="*/ 309394 h 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"/>
                  <a:gd name="T157" fmla="*/ 0 h 47"/>
                  <a:gd name="T158" fmla="*/ 21 w 21"/>
                  <a:gd name="T159" fmla="*/ 47 h 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" h="47">
                    <a:moveTo>
                      <a:pt x="21" y="40"/>
                    </a:moveTo>
                    <a:lnTo>
                      <a:pt x="20" y="40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4" y="18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ln>
                    <a:solidFill>
                      <a:srgbClr val="FF0000"/>
                    </a:solidFill>
                  </a:ln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34" name="Group 68"/>
              <p:cNvGrpSpPr>
                <a:grpSpLocks/>
              </p:cNvGrpSpPr>
              <p:nvPr/>
            </p:nvGrpSpPr>
            <p:grpSpPr bwMode="auto">
              <a:xfrm>
                <a:off x="1990" y="2891"/>
                <a:ext cx="658" cy="400"/>
                <a:chOff x="1991" y="3321"/>
                <a:chExt cx="361" cy="231"/>
              </a:xfrm>
              <a:grpFill/>
            </p:grpSpPr>
            <p:sp>
              <p:nvSpPr>
                <p:cNvPr id="135" name="Freeform 69"/>
                <p:cNvSpPr>
                  <a:spLocks/>
                </p:cNvSpPr>
                <p:nvPr/>
              </p:nvSpPr>
              <p:spPr bwMode="auto">
                <a:xfrm>
                  <a:off x="2274" y="3459"/>
                  <a:ext cx="78" cy="93"/>
                </a:xfrm>
                <a:custGeom>
                  <a:avLst/>
                  <a:gdLst>
                    <a:gd name="T0" fmla="*/ 0 w 16"/>
                    <a:gd name="T1" fmla="*/ 34 h 19"/>
                    <a:gd name="T2" fmla="*/ 5 w 16"/>
                    <a:gd name="T3" fmla="*/ 64 h 19"/>
                    <a:gd name="T4" fmla="*/ 5 w 16"/>
                    <a:gd name="T5" fmla="*/ 78 h 19"/>
                    <a:gd name="T6" fmla="*/ 29 w 16"/>
                    <a:gd name="T7" fmla="*/ 93 h 19"/>
                    <a:gd name="T8" fmla="*/ 39 w 16"/>
                    <a:gd name="T9" fmla="*/ 78 h 19"/>
                    <a:gd name="T10" fmla="*/ 78 w 16"/>
                    <a:gd name="T11" fmla="*/ 54 h 19"/>
                    <a:gd name="T12" fmla="*/ 63 w 16"/>
                    <a:gd name="T13" fmla="*/ 24 h 19"/>
                    <a:gd name="T14" fmla="*/ 15 w 16"/>
                    <a:gd name="T15" fmla="*/ 0 h 19"/>
                    <a:gd name="T16" fmla="*/ 15 w 16"/>
                    <a:gd name="T17" fmla="*/ 24 h 19"/>
                    <a:gd name="T18" fmla="*/ 0 w 16"/>
                    <a:gd name="T19" fmla="*/ 34 h 19"/>
                    <a:gd name="T20" fmla="*/ 0 w 16"/>
                    <a:gd name="T21" fmla="*/ 34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19"/>
                    <a:gd name="T35" fmla="*/ 16 w 16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19">
                      <a:moveTo>
                        <a:pt x="0" y="7"/>
                      </a:move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6" y="19"/>
                      </a:lnTo>
                      <a:lnTo>
                        <a:pt x="8" y="16"/>
                      </a:lnTo>
                      <a:lnTo>
                        <a:pt x="16" y="11"/>
                      </a:lnTo>
                      <a:lnTo>
                        <a:pt x="13" y="5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36" name="Freeform 70"/>
                <p:cNvSpPr>
                  <a:spLocks/>
                </p:cNvSpPr>
                <p:nvPr/>
              </p:nvSpPr>
              <p:spPr bwMode="auto">
                <a:xfrm>
                  <a:off x="2235" y="3409"/>
                  <a:ext cx="44" cy="29"/>
                </a:xfrm>
                <a:custGeom>
                  <a:avLst/>
                  <a:gdLst>
                    <a:gd name="T0" fmla="*/ 15 w 9"/>
                    <a:gd name="T1" fmla="*/ 29 h 6"/>
                    <a:gd name="T2" fmla="*/ 39 w 9"/>
                    <a:gd name="T3" fmla="*/ 29 h 6"/>
                    <a:gd name="T4" fmla="*/ 44 w 9"/>
                    <a:gd name="T5" fmla="*/ 15 h 6"/>
                    <a:gd name="T6" fmla="*/ 24 w 9"/>
                    <a:gd name="T7" fmla="*/ 10 h 6"/>
                    <a:gd name="T8" fmla="*/ 15 w 9"/>
                    <a:gd name="T9" fmla="*/ 10 h 6"/>
                    <a:gd name="T10" fmla="*/ 10 w 9"/>
                    <a:gd name="T11" fmla="*/ 0 h 6"/>
                    <a:gd name="T12" fmla="*/ 0 w 9"/>
                    <a:gd name="T13" fmla="*/ 10 h 6"/>
                    <a:gd name="T14" fmla="*/ 10 w 9"/>
                    <a:gd name="T15" fmla="*/ 24 h 6"/>
                    <a:gd name="T16" fmla="*/ 15 w 9"/>
                    <a:gd name="T17" fmla="*/ 29 h 6"/>
                    <a:gd name="T18" fmla="*/ 15 w 9"/>
                    <a:gd name="T19" fmla="*/ 29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3" y="6"/>
                      </a:move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37" name="Freeform 71"/>
                <p:cNvSpPr>
                  <a:spLocks/>
                </p:cNvSpPr>
                <p:nvPr/>
              </p:nvSpPr>
              <p:spPr bwMode="auto">
                <a:xfrm>
                  <a:off x="2225" y="3438"/>
                  <a:ext cx="20" cy="10"/>
                </a:xfrm>
                <a:custGeom>
                  <a:avLst/>
                  <a:gdLst>
                    <a:gd name="T0" fmla="*/ 0 w 4"/>
                    <a:gd name="T1" fmla="*/ 10 h 2"/>
                    <a:gd name="T2" fmla="*/ 20 w 4"/>
                    <a:gd name="T3" fmla="*/ 0 h 2"/>
                    <a:gd name="T4" fmla="*/ 20 w 4"/>
                    <a:gd name="T5" fmla="*/ 10 h 2"/>
                    <a:gd name="T6" fmla="*/ 0 w 4"/>
                    <a:gd name="T7" fmla="*/ 10 h 2"/>
                    <a:gd name="T8" fmla="*/ 0 w 4"/>
                    <a:gd name="T9" fmla="*/ 1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38" name="Freeform 72"/>
                <p:cNvSpPr>
                  <a:spLocks/>
                </p:cNvSpPr>
                <p:nvPr/>
              </p:nvSpPr>
              <p:spPr bwMode="auto">
                <a:xfrm>
                  <a:off x="2211" y="3419"/>
                  <a:ext cx="19" cy="14"/>
                </a:xfrm>
                <a:custGeom>
                  <a:avLst/>
                  <a:gdLst>
                    <a:gd name="T0" fmla="*/ 10 w 4"/>
                    <a:gd name="T1" fmla="*/ 0 h 3"/>
                    <a:gd name="T2" fmla="*/ 10 w 4"/>
                    <a:gd name="T3" fmla="*/ 0 h 3"/>
                    <a:gd name="T4" fmla="*/ 14 w 4"/>
                    <a:gd name="T5" fmla="*/ 0 h 3"/>
                    <a:gd name="T6" fmla="*/ 14 w 4"/>
                    <a:gd name="T7" fmla="*/ 0 h 3"/>
                    <a:gd name="T8" fmla="*/ 14 w 4"/>
                    <a:gd name="T9" fmla="*/ 0 h 3"/>
                    <a:gd name="T10" fmla="*/ 14 w 4"/>
                    <a:gd name="T11" fmla="*/ 5 h 3"/>
                    <a:gd name="T12" fmla="*/ 14 w 4"/>
                    <a:gd name="T13" fmla="*/ 5 h 3"/>
                    <a:gd name="T14" fmla="*/ 14 w 4"/>
                    <a:gd name="T15" fmla="*/ 5 h 3"/>
                    <a:gd name="T16" fmla="*/ 19 w 4"/>
                    <a:gd name="T17" fmla="*/ 5 h 3"/>
                    <a:gd name="T18" fmla="*/ 14 w 4"/>
                    <a:gd name="T19" fmla="*/ 9 h 3"/>
                    <a:gd name="T20" fmla="*/ 14 w 4"/>
                    <a:gd name="T21" fmla="*/ 9 h 3"/>
                    <a:gd name="T22" fmla="*/ 14 w 4"/>
                    <a:gd name="T23" fmla="*/ 9 h 3"/>
                    <a:gd name="T24" fmla="*/ 14 w 4"/>
                    <a:gd name="T25" fmla="*/ 14 h 3"/>
                    <a:gd name="T26" fmla="*/ 14 w 4"/>
                    <a:gd name="T27" fmla="*/ 14 h 3"/>
                    <a:gd name="T28" fmla="*/ 14 w 4"/>
                    <a:gd name="T29" fmla="*/ 14 h 3"/>
                    <a:gd name="T30" fmla="*/ 10 w 4"/>
                    <a:gd name="T31" fmla="*/ 14 h 3"/>
                    <a:gd name="T32" fmla="*/ 10 w 4"/>
                    <a:gd name="T33" fmla="*/ 14 h 3"/>
                    <a:gd name="T34" fmla="*/ 10 w 4"/>
                    <a:gd name="T35" fmla="*/ 14 h 3"/>
                    <a:gd name="T36" fmla="*/ 5 w 4"/>
                    <a:gd name="T37" fmla="*/ 14 h 3"/>
                    <a:gd name="T38" fmla="*/ 5 w 4"/>
                    <a:gd name="T39" fmla="*/ 14 h 3"/>
                    <a:gd name="T40" fmla="*/ 5 w 4"/>
                    <a:gd name="T41" fmla="*/ 14 h 3"/>
                    <a:gd name="T42" fmla="*/ 5 w 4"/>
                    <a:gd name="T43" fmla="*/ 9 h 3"/>
                    <a:gd name="T44" fmla="*/ 0 w 4"/>
                    <a:gd name="T45" fmla="*/ 9 h 3"/>
                    <a:gd name="T46" fmla="*/ 0 w 4"/>
                    <a:gd name="T47" fmla="*/ 9 h 3"/>
                    <a:gd name="T48" fmla="*/ 0 w 4"/>
                    <a:gd name="T49" fmla="*/ 5 h 3"/>
                    <a:gd name="T50" fmla="*/ 0 w 4"/>
                    <a:gd name="T51" fmla="*/ 5 h 3"/>
                    <a:gd name="T52" fmla="*/ 0 w 4"/>
                    <a:gd name="T53" fmla="*/ 5 h 3"/>
                    <a:gd name="T54" fmla="*/ 5 w 4"/>
                    <a:gd name="T55" fmla="*/ 5 h 3"/>
                    <a:gd name="T56" fmla="*/ 5 w 4"/>
                    <a:gd name="T57" fmla="*/ 0 h 3"/>
                    <a:gd name="T58" fmla="*/ 5 w 4"/>
                    <a:gd name="T59" fmla="*/ 0 h 3"/>
                    <a:gd name="T60" fmla="*/ 5 w 4"/>
                    <a:gd name="T61" fmla="*/ 0 h 3"/>
                    <a:gd name="T62" fmla="*/ 10 w 4"/>
                    <a:gd name="T63" fmla="*/ 0 h 3"/>
                    <a:gd name="T64" fmla="*/ 10 w 4"/>
                    <a:gd name="T65" fmla="*/ 0 h 3"/>
                    <a:gd name="T66" fmla="*/ 10 w 4"/>
                    <a:gd name="T67" fmla="*/ 0 h 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"/>
                    <a:gd name="T103" fmla="*/ 0 h 3"/>
                    <a:gd name="T104" fmla="*/ 4 w 4"/>
                    <a:gd name="T105" fmla="*/ 3 h 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39" name="Freeform 73"/>
                <p:cNvSpPr>
                  <a:spLocks/>
                </p:cNvSpPr>
                <p:nvPr/>
              </p:nvSpPr>
              <p:spPr bwMode="auto">
                <a:xfrm>
                  <a:off x="2186" y="3394"/>
                  <a:ext cx="39" cy="15"/>
                </a:xfrm>
                <a:custGeom>
                  <a:avLst/>
                  <a:gdLst>
                    <a:gd name="T0" fmla="*/ 0 w 8"/>
                    <a:gd name="T1" fmla="*/ 15 h 3"/>
                    <a:gd name="T2" fmla="*/ 34 w 8"/>
                    <a:gd name="T3" fmla="*/ 15 h 3"/>
                    <a:gd name="T4" fmla="*/ 39 w 8"/>
                    <a:gd name="T5" fmla="*/ 0 h 3"/>
                    <a:gd name="T6" fmla="*/ 10 w 8"/>
                    <a:gd name="T7" fmla="*/ 0 h 3"/>
                    <a:gd name="T8" fmla="*/ 0 w 8"/>
                    <a:gd name="T9" fmla="*/ 15 h 3"/>
                    <a:gd name="T10" fmla="*/ 0 w 8"/>
                    <a:gd name="T11" fmla="*/ 15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0" name="Freeform 74"/>
                <p:cNvSpPr>
                  <a:spLocks/>
                </p:cNvSpPr>
                <p:nvPr/>
              </p:nvSpPr>
              <p:spPr bwMode="auto">
                <a:xfrm>
                  <a:off x="2026" y="3321"/>
                  <a:ext cx="38" cy="24"/>
                </a:xfrm>
                <a:custGeom>
                  <a:avLst/>
                  <a:gdLst>
                    <a:gd name="T0" fmla="*/ 0 w 8"/>
                    <a:gd name="T1" fmla="*/ 19 h 5"/>
                    <a:gd name="T2" fmla="*/ 14 w 8"/>
                    <a:gd name="T3" fmla="*/ 24 h 5"/>
                    <a:gd name="T4" fmla="*/ 28 w 8"/>
                    <a:gd name="T5" fmla="*/ 24 h 5"/>
                    <a:gd name="T6" fmla="*/ 38 w 8"/>
                    <a:gd name="T7" fmla="*/ 10 h 5"/>
                    <a:gd name="T8" fmla="*/ 24 w 8"/>
                    <a:gd name="T9" fmla="*/ 0 h 5"/>
                    <a:gd name="T10" fmla="*/ 5 w 8"/>
                    <a:gd name="T11" fmla="*/ 10 h 5"/>
                    <a:gd name="T12" fmla="*/ 0 w 8"/>
                    <a:gd name="T13" fmla="*/ 19 h 5"/>
                    <a:gd name="T14" fmla="*/ 0 w 8"/>
                    <a:gd name="T15" fmla="*/ 19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5"/>
                    <a:gd name="T26" fmla="*/ 8 w 8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5">
                      <a:moveTo>
                        <a:pt x="0" y="4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1" name="Freeform 75"/>
                <p:cNvSpPr>
                  <a:spLocks/>
                </p:cNvSpPr>
                <p:nvPr/>
              </p:nvSpPr>
              <p:spPr bwMode="auto">
                <a:xfrm>
                  <a:off x="1991" y="3321"/>
                  <a:ext cx="20" cy="24"/>
                </a:xfrm>
                <a:custGeom>
                  <a:avLst/>
                  <a:gdLst>
                    <a:gd name="T0" fmla="*/ 0 w 4"/>
                    <a:gd name="T1" fmla="*/ 24 h 5"/>
                    <a:gd name="T2" fmla="*/ 20 w 4"/>
                    <a:gd name="T3" fmla="*/ 10 h 5"/>
                    <a:gd name="T4" fmla="*/ 20 w 4"/>
                    <a:gd name="T5" fmla="*/ 0 h 5"/>
                    <a:gd name="T6" fmla="*/ 0 w 4"/>
                    <a:gd name="T7" fmla="*/ 19 h 5"/>
                    <a:gd name="T8" fmla="*/ 0 w 4"/>
                    <a:gd name="T9" fmla="*/ 24 h 5"/>
                    <a:gd name="T10" fmla="*/ 0 w 4"/>
                    <a:gd name="T11" fmla="*/ 2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5"/>
                    <a:gd name="T20" fmla="*/ 4 w 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5">
                      <a:moveTo>
                        <a:pt x="0" y="5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2" name="Freeform 76"/>
                <p:cNvSpPr>
                  <a:spLocks/>
                </p:cNvSpPr>
                <p:nvPr/>
              </p:nvSpPr>
              <p:spPr bwMode="auto">
                <a:xfrm>
                  <a:off x="2128" y="3360"/>
                  <a:ext cx="39" cy="34"/>
                </a:xfrm>
                <a:custGeom>
                  <a:avLst/>
                  <a:gdLst>
                    <a:gd name="T0" fmla="*/ 15 w 8"/>
                    <a:gd name="T1" fmla="*/ 34 h 7"/>
                    <a:gd name="T2" fmla="*/ 39 w 8"/>
                    <a:gd name="T3" fmla="*/ 34 h 7"/>
                    <a:gd name="T4" fmla="*/ 39 w 8"/>
                    <a:gd name="T5" fmla="*/ 19 h 7"/>
                    <a:gd name="T6" fmla="*/ 20 w 8"/>
                    <a:gd name="T7" fmla="*/ 0 h 7"/>
                    <a:gd name="T8" fmla="*/ 0 w 8"/>
                    <a:gd name="T9" fmla="*/ 10 h 7"/>
                    <a:gd name="T10" fmla="*/ 15 w 8"/>
                    <a:gd name="T11" fmla="*/ 34 h 7"/>
                    <a:gd name="T12" fmla="*/ 15 w 8"/>
                    <a:gd name="T13" fmla="*/ 34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3" y="7"/>
                      </a:moveTo>
                      <a:lnTo>
                        <a:pt x="8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848" y="3264"/>
              <a:ext cx="240" cy="116"/>
            </a:xfrm>
            <a:custGeom>
              <a:avLst/>
              <a:gdLst>
                <a:gd name="T0" fmla="*/ 0 w 288"/>
                <a:gd name="T1" fmla="*/ 34 h 116"/>
                <a:gd name="T2" fmla="*/ 5 w 288"/>
                <a:gd name="T3" fmla="*/ 64 h 116"/>
                <a:gd name="T4" fmla="*/ 5 w 288"/>
                <a:gd name="T5" fmla="*/ 78 h 116"/>
                <a:gd name="T6" fmla="*/ 29 w 288"/>
                <a:gd name="T7" fmla="*/ 93 h 116"/>
                <a:gd name="T8" fmla="*/ 39 w 288"/>
                <a:gd name="T9" fmla="*/ 78 h 116"/>
                <a:gd name="T10" fmla="*/ 78 w 288"/>
                <a:gd name="T11" fmla="*/ 54 h 116"/>
                <a:gd name="T12" fmla="*/ 63 w 288"/>
                <a:gd name="T13" fmla="*/ 24 h 116"/>
                <a:gd name="T14" fmla="*/ 15 w 288"/>
                <a:gd name="T15" fmla="*/ 0 h 116"/>
                <a:gd name="T16" fmla="*/ 15 w 288"/>
                <a:gd name="T17" fmla="*/ 24 h 116"/>
                <a:gd name="T18" fmla="*/ 0 w 288"/>
                <a:gd name="T19" fmla="*/ 34 h 116"/>
                <a:gd name="T20" fmla="*/ 0 w 288"/>
                <a:gd name="T21" fmla="*/ 34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"/>
                <a:gd name="T34" fmla="*/ 0 h 116"/>
                <a:gd name="T35" fmla="*/ 16 w 288"/>
                <a:gd name="T36" fmla="*/ 19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" h="116">
                  <a:moveTo>
                    <a:pt x="0" y="42"/>
                  </a:moveTo>
                  <a:lnTo>
                    <a:pt x="18" y="77"/>
                  </a:lnTo>
                  <a:lnTo>
                    <a:pt x="18" y="95"/>
                  </a:lnTo>
                  <a:lnTo>
                    <a:pt x="108" y="113"/>
                  </a:lnTo>
                  <a:lnTo>
                    <a:pt x="245" y="116"/>
                  </a:lnTo>
                  <a:lnTo>
                    <a:pt x="288" y="65"/>
                  </a:lnTo>
                  <a:lnTo>
                    <a:pt x="234" y="30"/>
                  </a:lnTo>
                  <a:lnTo>
                    <a:pt x="54" y="0"/>
                  </a:lnTo>
                  <a:lnTo>
                    <a:pt x="41" y="2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F7A60-0869-4B33-BBC9-50E80219D717}" type="slidenum">
              <a:rPr lang="en-US" altLang="en-US" sz="1500" b="0" smtClean="0"/>
              <a:pPr eaLnBrk="1" hangingPunct="1"/>
              <a:t>10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850312" cy="914400"/>
          </a:xfrm>
        </p:spPr>
        <p:txBody>
          <a:bodyPr/>
          <a:lstStyle/>
          <a:p>
            <a:r>
              <a:rPr lang="en-US" altLang="en-US" sz="3200" dirty="0" smtClean="0"/>
              <a:t>“Retail Program Standards” Cooperative Agreements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332038"/>
            <a:ext cx="4365625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cs typeface="Arial" pitchFamily="34" charset="0"/>
              </a:rPr>
              <a:t>Formal </a:t>
            </a:r>
            <a:r>
              <a:rPr lang="en-US" altLang="en-US" sz="2400" b="0" dirty="0">
                <a:cs typeface="Arial" pitchFamily="34" charset="0"/>
              </a:rPr>
              <a:t>employee </a:t>
            </a:r>
            <a:r>
              <a:rPr lang="en-US" altLang="en-US" sz="2400" b="0" dirty="0" smtClean="0">
                <a:cs typeface="Arial" pitchFamily="34" charset="0"/>
              </a:rPr>
              <a:t>training programs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cs typeface="Arial" pitchFamily="34" charset="0"/>
              </a:rPr>
              <a:t>Learning management systems to </a:t>
            </a:r>
            <a:r>
              <a:rPr lang="en-US" altLang="en-US" sz="2400" b="0" dirty="0">
                <a:cs typeface="Arial" pitchFamily="34" charset="0"/>
              </a:rPr>
              <a:t>track training and </a:t>
            </a:r>
            <a:r>
              <a:rPr lang="en-US" altLang="en-US" sz="2400" b="0" dirty="0" smtClean="0">
                <a:cs typeface="Arial" pitchFamily="34" charset="0"/>
              </a:rPr>
              <a:t>standardizations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cs typeface="Arial" pitchFamily="34" charset="0"/>
              </a:rPr>
              <a:t>Standardized </a:t>
            </a:r>
            <a:r>
              <a:rPr lang="en-US" altLang="en-US" sz="2400" b="0" dirty="0">
                <a:cs typeface="Arial" pitchFamily="34" charset="0"/>
              </a:rPr>
              <a:t>inspection </a:t>
            </a:r>
            <a:r>
              <a:rPr lang="en-US" altLang="en-US" sz="2400" b="0" dirty="0" smtClean="0">
                <a:cs typeface="Arial" pitchFamily="34" charset="0"/>
              </a:rPr>
              <a:t>programs based </a:t>
            </a:r>
            <a:r>
              <a:rPr lang="en-US" altLang="en-US" sz="2400" b="0" dirty="0">
                <a:cs typeface="Arial" pitchFamily="34" charset="0"/>
              </a:rPr>
              <a:t>on HACCP </a:t>
            </a:r>
            <a:r>
              <a:rPr lang="en-US" altLang="en-US" sz="2400" b="0" dirty="0" smtClean="0">
                <a:cs typeface="Arial" pitchFamily="34" charset="0"/>
              </a:rPr>
              <a:t>principles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cs typeface="Arial" pitchFamily="34" charset="0"/>
              </a:rPr>
              <a:t>Electronic </a:t>
            </a:r>
            <a:r>
              <a:rPr lang="en-US" altLang="en-US" sz="2400" b="0" dirty="0">
                <a:cs typeface="Arial" pitchFamily="34" charset="0"/>
              </a:rPr>
              <a:t>inspection </a:t>
            </a:r>
            <a:r>
              <a:rPr lang="en-US" altLang="en-US" sz="2400" b="0" dirty="0" smtClean="0">
                <a:cs typeface="Arial" pitchFamily="34" charset="0"/>
              </a:rPr>
              <a:t>reporting systems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b="0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13316" name="Content Placeholder 1"/>
          <p:cNvSpPr>
            <a:spLocks noGrp="1"/>
          </p:cNvSpPr>
          <p:nvPr>
            <p:ph sz="half" idx="2"/>
          </p:nvPr>
        </p:nvSpPr>
        <p:spPr>
          <a:xfrm>
            <a:off x="5014913" y="2332038"/>
            <a:ext cx="4368800" cy="4525962"/>
          </a:xfrm>
        </p:spPr>
        <p:txBody>
          <a:bodyPr/>
          <a:lstStyle/>
          <a:p>
            <a:r>
              <a:rPr lang="en-US" altLang="en-US" sz="2400" b="0" smtClean="0">
                <a:cs typeface="Arial" charset="0"/>
              </a:rPr>
              <a:t>Electronic complaint and foodborne illness tracking systems</a:t>
            </a:r>
          </a:p>
          <a:p>
            <a:r>
              <a:rPr lang="en-US" altLang="en-US" sz="2400" b="0" smtClean="0">
                <a:cs typeface="Arial" charset="0"/>
              </a:rPr>
              <a:t>Compliance and enforcement programs</a:t>
            </a:r>
          </a:p>
          <a:p>
            <a:r>
              <a:rPr lang="en-US" altLang="en-US" sz="2400" b="0" smtClean="0">
                <a:cs typeface="Arial" charset="0"/>
              </a:rPr>
              <a:t>Risk factor studies</a:t>
            </a:r>
          </a:p>
          <a:p>
            <a:r>
              <a:rPr lang="en-US" altLang="en-US" sz="2400" b="0" smtClean="0">
                <a:cs typeface="Arial" charset="0"/>
              </a:rPr>
              <a:t>Outreach and training activities to assist industry with achieving active managerial control</a:t>
            </a:r>
            <a:endParaRPr lang="en-US" altLang="en-US" sz="2400" b="0" smtClean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89EFEE-6016-47D6-97EF-A4F47B77DA72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71513" y="1295400"/>
            <a:ext cx="8556625" cy="9144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42913" y="2332038"/>
            <a:ext cx="8886825" cy="45259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smtClean="0"/>
              <a:t>Cooperative Agreement with AFDO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5D04EE-1DFE-4143-8B18-6FCC59F463D4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500" b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733800"/>
            <a:ext cx="2755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9113" y="9906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Cooperative Agreement with AFDO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828800"/>
            <a:ext cx="888682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Established in 2013</a:t>
            </a:r>
          </a:p>
          <a:p>
            <a:pPr>
              <a:defRPr/>
            </a:pPr>
            <a:r>
              <a:rPr lang="en-US" dirty="0" smtClean="0"/>
              <a:t>$</a:t>
            </a:r>
            <a:r>
              <a:rPr lang="en-US" dirty="0"/>
              <a:t>450,000 in grants to state, local, tribal, and territorial regulatory </a:t>
            </a:r>
            <a:r>
              <a:rPr lang="en-US" dirty="0" smtClean="0"/>
              <a:t>programs</a:t>
            </a:r>
            <a:endParaRPr lang="en-US" dirty="0"/>
          </a:p>
          <a:p>
            <a:pPr>
              <a:defRPr/>
            </a:pPr>
            <a:r>
              <a:rPr lang="en-US" dirty="0" smtClean="0"/>
              <a:t>Managed by AFDO </a:t>
            </a:r>
          </a:p>
          <a:p>
            <a:pPr lvl="1">
              <a:defRPr/>
            </a:pPr>
            <a:r>
              <a:rPr lang="en-US" dirty="0" smtClean="0"/>
              <a:t>FDA/AFDO Joint Advisory Group (JAG) provides oversight</a:t>
            </a:r>
          </a:p>
          <a:p>
            <a:pPr>
              <a:defRPr/>
            </a:pPr>
            <a:r>
              <a:rPr lang="en-US" dirty="0" smtClean="0"/>
              <a:t>Simple application and reporting process </a:t>
            </a:r>
          </a:p>
          <a:p>
            <a:pPr>
              <a:defRPr/>
            </a:pPr>
            <a:r>
              <a:rPr lang="en-US" dirty="0" smtClean="0"/>
              <a:t>Apply online at AFDO’s Retail Program Standards Website at: 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http://afdo.org/retailstandards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98C794-1267-437B-8747-E48F320A5923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Cooperative Agreement with AFDO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en-US" altLang="en-US" u="sng" dirty="0" smtClean="0"/>
              <a:t>Category 1</a:t>
            </a:r>
            <a:r>
              <a:rPr lang="en-US" altLang="en-US" dirty="0" smtClean="0"/>
              <a:t> – Small Projects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dirty="0" smtClean="0"/>
              <a:t>Up to $3,000     </a:t>
            </a:r>
          </a:p>
          <a:p>
            <a:pPr marL="474663" lvl="1" indent="0">
              <a:buFontTx/>
              <a:buNone/>
              <a:defRPr/>
            </a:pPr>
            <a:endParaRPr lang="en-US" altLang="en-US" dirty="0" smtClean="0"/>
          </a:p>
          <a:p>
            <a:pPr>
              <a:buSzPct val="95000"/>
              <a:buFont typeface="Courier New" pitchFamily="49" charset="0"/>
              <a:buChar char="o"/>
              <a:defRPr/>
            </a:pPr>
            <a:r>
              <a:rPr lang="en-US" altLang="en-US" u="sng" dirty="0" smtClean="0"/>
              <a:t>Category 2</a:t>
            </a:r>
            <a:r>
              <a:rPr lang="en-US" altLang="en-US" dirty="0" smtClean="0"/>
              <a:t> – Moderate Projects</a:t>
            </a:r>
          </a:p>
          <a:p>
            <a:pPr lvl="1">
              <a:buSzPct val="95000"/>
              <a:buFont typeface="Courier New" pitchFamily="49" charset="0"/>
              <a:buChar char="o"/>
              <a:defRPr/>
            </a:pPr>
            <a:r>
              <a:rPr lang="en-US" altLang="en-US" dirty="0" smtClean="0"/>
              <a:t>$10,000-$20,000  </a:t>
            </a:r>
          </a:p>
          <a:p>
            <a:pPr marL="474663" lvl="1" indent="0">
              <a:buSzPct val="95000"/>
              <a:buFontTx/>
              <a:buNone/>
              <a:defRPr/>
            </a:pPr>
            <a:endParaRPr lang="en-US" altLang="en-US" dirty="0" smtClean="0"/>
          </a:p>
          <a:p>
            <a:pPr>
              <a:buSzPct val="95000"/>
              <a:buFont typeface="Courier New" pitchFamily="49" charset="0"/>
              <a:buChar char="o"/>
              <a:defRPr/>
            </a:pPr>
            <a:r>
              <a:rPr lang="en-US" altLang="en-US" u="sng" dirty="0" smtClean="0"/>
              <a:t>Category 3</a:t>
            </a:r>
            <a:r>
              <a:rPr lang="en-US" altLang="en-US" dirty="0" smtClean="0"/>
              <a:t> – Training</a:t>
            </a:r>
          </a:p>
          <a:p>
            <a:pPr lvl="1">
              <a:buSzPct val="95000"/>
              <a:buFont typeface="Courier New" pitchFamily="49" charset="0"/>
              <a:buChar char="o"/>
              <a:defRPr/>
            </a:pPr>
            <a:r>
              <a:rPr lang="en-US" altLang="en-US" dirty="0" smtClean="0"/>
              <a:t>U</a:t>
            </a:r>
            <a:r>
              <a:rPr lang="en-US" altLang="en-US" dirty="0" smtClean="0">
                <a:solidFill>
                  <a:schemeClr val="tx2"/>
                </a:solidFill>
              </a:rPr>
              <a:t>p to $2,000</a:t>
            </a:r>
          </a:p>
          <a:p>
            <a:pPr marL="474663" lvl="1" indent="0">
              <a:buSzPct val="95000"/>
              <a:buFontTx/>
              <a:buNone/>
              <a:defRPr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CEED42-AC28-4C44-80F3-459E2AEB67D5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1513" y="10668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Cooperative Agreement with AFDO – Program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332038"/>
            <a:ext cx="8886825" cy="4525962"/>
          </a:xfrm>
        </p:spPr>
        <p:txBody>
          <a:bodyPr/>
          <a:lstStyle/>
          <a:p>
            <a:pPr marL="0" indent="0">
              <a:buSzPct val="95000"/>
              <a:buFontTx/>
              <a:buNone/>
              <a:defRPr/>
            </a:pPr>
            <a:r>
              <a:rPr lang="en-US" altLang="en-US" dirty="0" smtClean="0"/>
              <a:t>Jurisdictions:</a:t>
            </a:r>
          </a:p>
          <a:p>
            <a:pPr marL="0" indent="0">
              <a:buSzPct val="95000"/>
              <a:buFontTx/>
              <a:buNone/>
              <a:defRPr/>
            </a:pPr>
            <a:endParaRPr lang="en-US" altLang="en-US" dirty="0" smtClean="0"/>
          </a:p>
          <a:p>
            <a:pP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Can apply for up to one grant in each category; total of 3 per calendar year</a:t>
            </a:r>
          </a:p>
          <a:p>
            <a:pP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Should coordinate internally to ensure the maximum number of applications is not exceeded </a:t>
            </a:r>
          </a:p>
          <a:p>
            <a:pP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Submit all required information on applications via online portal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AE7176-29E7-46FC-9B50-C513121738A1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Cooperative Agreement with AFDO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F28C16-8A2D-4F4B-AE9E-B2BC68A66C91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500" b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76400"/>
            <a:ext cx="6400800" cy="497205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1513" y="10668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Cooperative Agreement with AFDO – Tentative Timeline for Year 2 Funding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90513" y="2057400"/>
            <a:ext cx="9220200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September 2 </a:t>
            </a:r>
            <a:r>
              <a:rPr lang="en-US" altLang="en-US" smtClean="0"/>
              <a:t>– Website Opens, new applications accepted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October 10 – </a:t>
            </a:r>
            <a:r>
              <a:rPr lang="en-US" altLang="en-US" smtClean="0"/>
              <a:t>Application deadline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November 20 – </a:t>
            </a:r>
            <a:r>
              <a:rPr lang="en-US" altLang="en-US" smtClean="0"/>
              <a:t>Award notices sent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December 1, 2014 – September 30, 2015 – </a:t>
            </a:r>
            <a:r>
              <a:rPr lang="en-US" altLang="en-US" smtClean="0"/>
              <a:t>Open period for Category 1 &amp; 3 projects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December 1, 2014 – December 31, 2015 – </a:t>
            </a:r>
            <a:r>
              <a:rPr lang="en-US" altLang="en-US" smtClean="0"/>
              <a:t>Open period for Category 2 projects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C49758-C314-487D-B6BC-701767E5B41B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1513" y="1295400"/>
            <a:ext cx="8556625" cy="9144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19113" y="2590800"/>
            <a:ext cx="8886825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smtClean="0"/>
              <a:t>FDA Cooperative Agreement with NACCHO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AE9ED9-A03C-4241-9971-C68429062F62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500" b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044950"/>
            <a:ext cx="4191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886200"/>
            <a:ext cx="27559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71513" y="1066800"/>
            <a:ext cx="8556625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Cooperative Agreement with NACCHO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2913" y="2330450"/>
            <a:ext cx="9067800" cy="4525963"/>
          </a:xfrm>
        </p:spPr>
        <p:txBody>
          <a:bodyPr/>
          <a:lstStyle/>
          <a:p>
            <a:pPr eaLnBrk="1" hangingPunct="1">
              <a:spcBef>
                <a:spcPts val="3000"/>
              </a:spcBef>
              <a:defRPr/>
            </a:pPr>
            <a:r>
              <a:rPr lang="en-US" altLang="en-US" sz="2800" dirty="0" smtClean="0"/>
              <a:t>What is NACCHO?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altLang="en-US" sz="2800" dirty="0" smtClean="0"/>
              <a:t>Cooperative Agreement established in 2012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altLang="en-US" sz="2800" dirty="0" smtClean="0"/>
              <a:t>Purpose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altLang="en-US" sz="2800" dirty="0" smtClean="0"/>
              <a:t>Program duration</a:t>
            </a:r>
          </a:p>
          <a:p>
            <a:pPr eaLnBrk="1" hangingPunct="1">
              <a:spcBef>
                <a:spcPts val="3000"/>
              </a:spcBef>
              <a:defRPr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DFC90D-2555-4AFC-A0D7-3E6610572611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71513" y="10668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2133600"/>
            <a:ext cx="8610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Overview of Voluntary </a:t>
            </a:r>
            <a:r>
              <a:rPr lang="en-US" altLang="en-US" dirty="0"/>
              <a:t>National Retail Food Regulatory Program Standards </a:t>
            </a:r>
            <a:r>
              <a:rPr lang="en-US" altLang="en-US" dirty="0" smtClean="0"/>
              <a:t>(Retail Program Standards)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Overview of Various Funding Opportunities Supporting the Retail Program Standards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Outcomes/Aims of the Funding Opportunities</a:t>
            </a:r>
          </a:p>
          <a:p>
            <a:pPr marL="58738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17F881-F9BD-4ED9-8CDE-9E9F81ADEC08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7713" y="914400"/>
            <a:ext cx="8556625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Cooperative Agreement with NACCHO –</a:t>
            </a:r>
            <a:br>
              <a:rPr lang="en-US" altLang="en-US" sz="3200" smtClean="0"/>
            </a:br>
            <a:r>
              <a:rPr lang="en-US" altLang="en-US" sz="3200" smtClean="0"/>
              <a:t>Four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828800"/>
            <a:ext cx="94488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10129"/>
                </a:solidFill>
              </a:rPr>
              <a:t>Aim 1: Increase local health department (LHD) awareness of food safety regulation tools, resources, and practice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10129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10129"/>
                </a:solidFill>
              </a:rPr>
              <a:t>Aim 2: Strengthen LHD involvement in food safety regulation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10129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Aim 3: Improve FDA, NACCHO, and LHD knowledge of the connections between the Retail Program Standards and public health accreditation as guided by the Public Health Accreditation Board (PHAB)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Aim 4: Improve NACCHO’s and FDA’s understanding of the effectiveness of food inspection scoring &amp; grading systems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7113" y="6248400"/>
            <a:ext cx="2305050" cy="476250"/>
          </a:xfrm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DDB494-4169-48ED-B2AC-4F5CE08FD268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71513" y="9906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Cooperative Agreement with NACCHO – Mentorship Program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42913" y="2209800"/>
            <a:ext cx="8763000" cy="5181600"/>
          </a:xfrm>
        </p:spPr>
        <p:txBody>
          <a:bodyPr/>
          <a:lstStyle/>
          <a:p>
            <a:r>
              <a:rPr lang="en-US" altLang="en-US" smtClean="0"/>
              <a:t>Focuses specifically on accomplishing Aims 1 &amp; 2</a:t>
            </a:r>
          </a:p>
          <a:p>
            <a:endParaRPr lang="en-US" altLang="en-US" smtClean="0"/>
          </a:p>
          <a:p>
            <a:r>
              <a:rPr lang="en-US" altLang="en-US" smtClean="0"/>
              <a:t>Experienced LHDs serve as mentors to newly enrolled LHDs</a:t>
            </a:r>
          </a:p>
          <a:p>
            <a:endParaRPr lang="en-US" altLang="en-US" smtClean="0"/>
          </a:p>
          <a:p>
            <a:r>
              <a:rPr lang="en-US" altLang="en-US" smtClean="0"/>
              <a:t>Mentors assist mentee LHDs in preparing for self-assessments and verification audits and in making progress on specific Standards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D2F07C-49EA-4C52-AEB3-8AFC878851D9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95313" y="9906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Cooperative Agreement with NACCHO - Mentorship Program Funding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6713" y="2209800"/>
            <a:ext cx="9220200" cy="487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Funding per mentor LHD ranges from $8,000 - $18,000 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Funding per mentee LHD ranges from $8,000 - $10,000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en-US" altLang="en-US" dirty="0" smtClean="0"/>
              <a:t>Travel stipend up to $2,800 for:</a:t>
            </a:r>
          </a:p>
          <a:p>
            <a:pPr lvl="1">
              <a:defRPr/>
            </a:pPr>
            <a:r>
              <a:rPr lang="en-US" altLang="en-US" dirty="0" smtClean="0"/>
              <a:t>Trips to participate in a site visit with mentor LHD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Attend a face-to-face meeting in August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673738-015E-4392-ACF9-AD0343CDF0AF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71513" y="990600"/>
            <a:ext cx="8775700" cy="914400"/>
          </a:xfrm>
        </p:spPr>
        <p:txBody>
          <a:bodyPr/>
          <a:lstStyle/>
          <a:p>
            <a:r>
              <a:rPr lang="en-US" altLang="en-US" sz="3200" smtClean="0"/>
              <a:t>Cooperative Agreement with NACCHO - Mentorship Program Funding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2286000"/>
            <a:ext cx="9134475" cy="4191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Investments in Local </a:t>
            </a:r>
            <a:r>
              <a:rPr lang="en-US" altLang="en-US" dirty="0"/>
              <a:t>H</a:t>
            </a:r>
            <a:r>
              <a:rPr lang="en-US" altLang="en-US" dirty="0" smtClean="0"/>
              <a:t>ealth Departments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dirty="0" smtClean="0"/>
              <a:t>Cohort I ~ $145,200 (9 LHDs)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dirty="0" smtClean="0"/>
              <a:t>Cohort II ~ $202,000 (15 LHDs)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u="sng" dirty="0" smtClean="0"/>
              <a:t>Cohort III ~ $240,400 (18 LHDs)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Total ~ $587,600* (42 LHDs)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0" indent="0" algn="ctr">
              <a:buFontTx/>
              <a:buNone/>
              <a:defRPr/>
            </a:pPr>
            <a:r>
              <a:rPr lang="en-US" altLang="en-US" sz="1800" dirty="0" smtClean="0"/>
              <a:t>* Totals include $2,800 travel stipend given to each LHD for site visit and           end-of-year meeting in Washington, D.C. (~ $117,600) </a:t>
            </a:r>
          </a:p>
        </p:txBody>
      </p:sp>
      <p:sp>
        <p:nvSpPr>
          <p:cNvPr id="25604" name="SessionQuestionData" hidden="1"/>
          <p:cNvSpPr txBox="1">
            <a:spLocks noChangeArrowheads="1"/>
          </p:cNvSpPr>
          <p:nvPr/>
        </p:nvSpPr>
        <p:spPr bwMode="auto">
          <a:xfrm>
            <a:off x="0" y="0"/>
            <a:ext cx="0" cy="183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version="1.0"?&gt;&lt;AllQuestions /&gt;</a:t>
            </a:r>
          </a:p>
        </p:txBody>
      </p:sp>
      <p:sp>
        <p:nvSpPr>
          <p:cNvPr id="25605" name="SessionAnswerData" hidden="1"/>
          <p:cNvSpPr txBox="1">
            <a:spLocks noChangeArrowheads="1"/>
          </p:cNvSpPr>
          <p:nvPr/>
        </p:nvSpPr>
        <p:spPr bwMode="auto">
          <a:xfrm>
            <a:off x="1371600" y="0"/>
            <a:ext cx="0" cy="173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version="1.0"?&gt;&lt;AllAnswers /&gt;</a:t>
            </a:r>
          </a:p>
        </p:txBody>
      </p:sp>
      <p:sp>
        <p:nvSpPr>
          <p:cNvPr id="25606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183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version="1.0"?&gt;&lt;AllResponses /&gt;</a:t>
            </a:r>
          </a:p>
        </p:txBody>
      </p:sp>
      <p:sp>
        <p:nvSpPr>
          <p:cNvPr id="25607" name="SessionPresentationSettingsData" hidden="1"/>
          <p:cNvSpPr txBox="1">
            <a:spLocks noChangeArrowheads="1"/>
          </p:cNvSpPr>
          <p:nvPr/>
        </p:nvSpPr>
        <p:spPr bwMode="auto">
          <a:xfrm>
            <a:off x="0" y="0"/>
            <a:ext cx="0" cy="14818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3" y="685800"/>
            <a:ext cx="8558212" cy="914400"/>
          </a:xfrm>
        </p:spPr>
        <p:txBody>
          <a:bodyPr/>
          <a:lstStyle/>
          <a:p>
            <a:r>
              <a:rPr lang="en-US" altLang="en-US" sz="3200" smtClean="0"/>
              <a:t>Map of Mentorship Participants</a:t>
            </a:r>
          </a:p>
        </p:txBody>
      </p:sp>
      <p:pic>
        <p:nvPicPr>
          <p:cNvPr id="266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47800"/>
            <a:ext cx="905351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essionQuestionData" hidden="1"/>
          <p:cNvSpPr txBox="1">
            <a:spLocks noChangeArrowheads="1"/>
          </p:cNvSpPr>
          <p:nvPr/>
        </p:nvSpPr>
        <p:spPr bwMode="auto">
          <a:xfrm>
            <a:off x="0" y="0"/>
            <a:ext cx="0" cy="183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version="1.0"?&gt;&lt;AllQuestions /&gt;</a:t>
            </a:r>
          </a:p>
        </p:txBody>
      </p:sp>
      <p:sp>
        <p:nvSpPr>
          <p:cNvPr id="26629" name="SessionAnswerData" hidden="1"/>
          <p:cNvSpPr txBox="1">
            <a:spLocks noChangeArrowheads="1"/>
          </p:cNvSpPr>
          <p:nvPr/>
        </p:nvSpPr>
        <p:spPr bwMode="auto">
          <a:xfrm>
            <a:off x="1371600" y="0"/>
            <a:ext cx="0" cy="173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version="1.0"?&gt;&lt;AllAnswers /&gt;</a:t>
            </a:r>
          </a:p>
        </p:txBody>
      </p:sp>
      <p:sp>
        <p:nvSpPr>
          <p:cNvPr id="26630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183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version="1.0"?&gt;&lt;AllResponses /&gt;</a:t>
            </a:r>
          </a:p>
        </p:txBody>
      </p:sp>
      <p:sp>
        <p:nvSpPr>
          <p:cNvPr id="26631" name="SessionPresentationSettingsData" hidden="1"/>
          <p:cNvSpPr txBox="1">
            <a:spLocks noChangeArrowheads="1"/>
          </p:cNvSpPr>
          <p:nvPr/>
        </p:nvSpPr>
        <p:spPr bwMode="auto">
          <a:xfrm>
            <a:off x="0" y="0"/>
            <a:ext cx="0" cy="14818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ahoma" pitchFamily="34" charset="0"/>
              </a:rPr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113" y="5867400"/>
            <a:ext cx="624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7030A0"/>
                </a:solidFill>
                <a:latin typeface="+mn-lt"/>
              </a:rPr>
              <a:t>Purple Pins </a:t>
            </a:r>
            <a:r>
              <a:rPr lang="en-US" altLang="en-US" sz="2000" dirty="0">
                <a:latin typeface="+mn-lt"/>
              </a:rPr>
              <a:t>– Location of Mentees</a:t>
            </a:r>
          </a:p>
          <a:p>
            <a:pPr>
              <a:defRPr/>
            </a:pPr>
            <a:r>
              <a:rPr lang="en-US" altLang="en-US" sz="2000" dirty="0">
                <a:solidFill>
                  <a:srgbClr val="33CC33"/>
                </a:solidFill>
                <a:latin typeface="+mn-lt"/>
              </a:rPr>
              <a:t>Green Pins </a:t>
            </a:r>
            <a:r>
              <a:rPr lang="en-US" altLang="en-US" sz="2000" dirty="0">
                <a:latin typeface="+mn-lt"/>
              </a:rPr>
              <a:t>– Location of Mentors</a:t>
            </a:r>
          </a:p>
        </p:txBody>
      </p:sp>
      <p:sp>
        <p:nvSpPr>
          <p:cNvPr id="26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68E1E8-0DFE-4B47-83BD-44801EE38911}" type="slidenum">
              <a:rPr lang="en-US" altLang="en-US" sz="1500" b="0" smtClean="0"/>
              <a:pPr eaLnBrk="1" hangingPunct="1"/>
              <a:t>24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42913" y="838200"/>
            <a:ext cx="8991600" cy="914400"/>
          </a:xfrm>
        </p:spPr>
        <p:txBody>
          <a:bodyPr/>
          <a:lstStyle/>
          <a:p>
            <a:r>
              <a:rPr lang="en-US" altLang="en-US" sz="3200" smtClean="0"/>
              <a:t>Mentorship Program Outcomes and Impact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95313" y="1981200"/>
            <a:ext cx="8610600" cy="5029200"/>
          </a:xfrm>
        </p:spPr>
        <p:txBody>
          <a:bodyPr/>
          <a:lstStyle/>
          <a:p>
            <a:r>
              <a:rPr lang="en-US" altLang="en-US" smtClean="0"/>
              <a:t>Recognition of the value of the Retail Program Standards</a:t>
            </a:r>
          </a:p>
          <a:p>
            <a:endParaRPr lang="en-US" altLang="en-US" smtClean="0"/>
          </a:p>
          <a:p>
            <a:r>
              <a:rPr lang="en-US" altLang="en-US" smtClean="0"/>
              <a:t>Increased capacity to implement the Retail Program Standards</a:t>
            </a:r>
          </a:p>
          <a:p>
            <a:endParaRPr lang="en-US" altLang="en-US" smtClean="0"/>
          </a:p>
          <a:p>
            <a:r>
              <a:rPr lang="en-US" altLang="en-US" smtClean="0"/>
              <a:t>Increased knowledge among NACCHO and FDA staff on the challenges and strengths of the Program Standards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1D6CF8-E8D3-4DCA-8100-6A06851F0554}" type="slidenum">
              <a:rPr lang="en-US" altLang="en-US" sz="1500" b="0" smtClean="0"/>
              <a:pPr eaLnBrk="1" hangingPunct="1"/>
              <a:t>25</a:t>
            </a:fld>
            <a:endParaRPr lang="en-US" altLang="en-US" sz="1500" b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2913" y="1143000"/>
            <a:ext cx="8991600" cy="914400"/>
          </a:xfrm>
        </p:spPr>
        <p:txBody>
          <a:bodyPr/>
          <a:lstStyle/>
          <a:p>
            <a:r>
              <a:rPr lang="en-US" altLang="en-US" sz="3200" smtClean="0"/>
              <a:t>Mentorship Program Outcomes and Impact (Continued)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2913" y="2438400"/>
            <a:ext cx="89154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Increased opportunities for training, sharing experiences, developing tools, and resources</a:t>
            </a:r>
            <a:endParaRPr 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Strengthened partnerships with peer LHDs to help prevent foodborne illness and outbreaks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partnership/networking continues long after the </a:t>
            </a:r>
            <a:r>
              <a:rPr lang="en-US" dirty="0" smtClean="0"/>
              <a:t>mentorship program </a:t>
            </a:r>
            <a:r>
              <a:rPr lang="en-US" dirty="0"/>
              <a:t>ends</a:t>
            </a: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5AC541-367C-4C74-BADE-862B37E3DF72}" type="slidenum">
              <a:rPr lang="en-US" altLang="en-US" sz="1500" b="0" smtClean="0"/>
              <a:pPr eaLnBrk="1" hangingPunct="1"/>
              <a:t>26</a:t>
            </a:fld>
            <a:endParaRPr lang="en-US" altLang="en-US" sz="1500" b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71513" y="7620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Timeline for FY14 Mentorship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14313" y="1676400"/>
            <a:ext cx="9244012" cy="47244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altLang="en-US" i="1" smtClean="0"/>
              <a:t>RFA Release: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October 1, 2013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Application Deadline: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October 31, 2013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Award Notification: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November 25, 2013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Kickoff Call: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December 18, 2013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Site Visits and Mid-Project Conference Calls: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Spring 2014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In-person meeting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rgbClr val="FF0000"/>
                </a:solidFill>
              </a:rPr>
              <a:t>August 2014 (Washington, DC)</a:t>
            </a:r>
          </a:p>
          <a:p>
            <a:pPr>
              <a:spcBef>
                <a:spcPts val="3000"/>
              </a:spcBef>
            </a:pPr>
            <a:r>
              <a:rPr lang="en-US" altLang="en-US" i="1" smtClean="0"/>
              <a:t>Submit final report to NACCHO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rgbClr val="FF0000"/>
                </a:solidFill>
              </a:rPr>
              <a:t>August 31, 2014</a:t>
            </a:r>
          </a:p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2B5F55-B193-4BBD-B38D-4BF8F21D0081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90513" y="2057400"/>
            <a:ext cx="9410700" cy="4953000"/>
          </a:xfrm>
        </p:spPr>
        <p:txBody>
          <a:bodyPr/>
          <a:lstStyle/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Face-to face meetings</a:t>
            </a:r>
          </a:p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Great networking experiences</a:t>
            </a:r>
          </a:p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Funding</a:t>
            </a:r>
          </a:p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NACCHO staff support</a:t>
            </a:r>
          </a:p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Collaboration and sharing of best practices through FoodSHIELD</a:t>
            </a:r>
          </a:p>
          <a:p>
            <a:pPr marL="452438" lvl="2" indent="-342900">
              <a:spcBef>
                <a:spcPts val="3000"/>
              </a:spcBef>
            </a:pPr>
            <a:r>
              <a:rPr lang="en-US" altLang="en-US" smtClean="0"/>
              <a:t>Making progress on achieving Retail Program Standards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42913" y="1066800"/>
            <a:ext cx="8991600" cy="914400"/>
          </a:xfrm>
        </p:spPr>
        <p:txBody>
          <a:bodyPr/>
          <a:lstStyle/>
          <a:p>
            <a:r>
              <a:rPr lang="en-US" altLang="en-US" sz="3200" smtClean="0"/>
              <a:t>Benefits of Participating in the </a:t>
            </a:r>
            <a:br>
              <a:rPr lang="en-US" altLang="en-US" sz="3200" smtClean="0"/>
            </a:br>
            <a:r>
              <a:rPr lang="en-US" altLang="en-US" sz="3200" smtClean="0"/>
              <a:t>Mentorship Program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71513" y="762000"/>
            <a:ext cx="8556625" cy="914400"/>
          </a:xfrm>
        </p:spPr>
        <p:txBody>
          <a:bodyPr/>
          <a:lstStyle/>
          <a:p>
            <a:r>
              <a:rPr lang="en-US" altLang="en-US" sz="3200" smtClean="0"/>
              <a:t>Important Links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8113" y="1524000"/>
            <a:ext cx="9906000" cy="4754563"/>
          </a:xfrm>
        </p:spPr>
        <p:txBody>
          <a:bodyPr/>
          <a:lstStyle/>
          <a:p>
            <a:r>
              <a:rPr lang="en-US" altLang="en-US" dirty="0" smtClean="0"/>
              <a:t>FDA Retail Program Standards Web Page –</a:t>
            </a:r>
            <a:r>
              <a:rPr lang="en-US" altLang="en-US" dirty="0" smtClean="0">
                <a:solidFill>
                  <a:srgbClr val="FF0000"/>
                </a:solidFill>
              </a:rPr>
              <a:t>http://www.fda.gov/Food/GuidanceRegulation/ </a:t>
            </a:r>
            <a:r>
              <a:rPr lang="en-US" altLang="en-US" dirty="0" err="1" smtClean="0">
                <a:solidFill>
                  <a:srgbClr val="FF0000"/>
                </a:solidFill>
              </a:rPr>
              <a:t>RetailFoodProtection</a:t>
            </a:r>
            <a:r>
              <a:rPr lang="en-US" altLang="en-US" dirty="0" smtClean="0">
                <a:solidFill>
                  <a:srgbClr val="FF0000"/>
                </a:solidFill>
              </a:rPr>
              <a:t>/</a:t>
            </a:r>
            <a:r>
              <a:rPr lang="en-US" altLang="en-US" dirty="0" err="1" smtClean="0">
                <a:solidFill>
                  <a:srgbClr val="FF0000"/>
                </a:solidFill>
              </a:rPr>
              <a:t>ProgramStandards</a:t>
            </a:r>
            <a:r>
              <a:rPr lang="en-US" altLang="en-US" dirty="0" smtClean="0">
                <a:solidFill>
                  <a:srgbClr val="FF0000"/>
                </a:solidFill>
              </a:rPr>
              <a:t>/default.htm  </a:t>
            </a:r>
          </a:p>
          <a:p>
            <a:pPr lvl="1"/>
            <a:r>
              <a:rPr lang="en-US" altLang="en-US" sz="2200" dirty="0" smtClean="0"/>
              <a:t>Links to:</a:t>
            </a:r>
          </a:p>
          <a:p>
            <a:pPr lvl="2"/>
            <a:r>
              <a:rPr lang="en-US" altLang="en-US" sz="2200" dirty="0" smtClean="0"/>
              <a:t>The Retail Program Standards</a:t>
            </a:r>
          </a:p>
          <a:p>
            <a:pPr lvl="2"/>
            <a:r>
              <a:rPr lang="en-US" altLang="en-US" sz="2200" dirty="0" smtClean="0"/>
              <a:t>Listing of Enrolled Jurisdictions</a:t>
            </a:r>
          </a:p>
          <a:p>
            <a:pPr lvl="2"/>
            <a:r>
              <a:rPr lang="en-US" altLang="en-US" sz="2200" dirty="0" smtClean="0"/>
              <a:t>Clearinghouse Workgroup Q&amp;A</a:t>
            </a:r>
          </a:p>
          <a:p>
            <a:pPr lvl="2"/>
            <a:r>
              <a:rPr lang="en-US" altLang="en-US" sz="2200" dirty="0" smtClean="0"/>
              <a:t>NACCHO Mentorship Program</a:t>
            </a:r>
          </a:p>
          <a:p>
            <a:pPr lvl="2"/>
            <a:r>
              <a:rPr lang="en-US" altLang="en-US" sz="2200" dirty="0" smtClean="0"/>
              <a:t>AFDO Funding Program</a:t>
            </a:r>
          </a:p>
          <a:p>
            <a:pPr lvl="2"/>
            <a:r>
              <a:rPr lang="en-US" altLang="en-US" sz="2200" dirty="0" smtClean="0"/>
              <a:t>Office of Partnerships Web Page (Funding Opportunities)</a:t>
            </a:r>
          </a:p>
          <a:p>
            <a:pPr lvl="2"/>
            <a:r>
              <a:rPr lang="en-US" altLang="en-US" sz="2200" dirty="0" smtClean="0"/>
              <a:t>Directory of FDA Regional Retail Food Specialists</a:t>
            </a:r>
            <a:br>
              <a:rPr lang="en-US" altLang="en-US" sz="2200" dirty="0" smtClean="0"/>
            </a:br>
            <a:endParaRPr lang="en-US" altLang="en-US" sz="22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635E10-E040-4CE6-AE50-44823035B513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E6E1EE-15D8-45EB-9306-2E8AC224DD7E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500" b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2514600"/>
            <a:ext cx="888841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Nine “standards of excellence” intended for retail food regulatory programs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Goals:</a:t>
            </a:r>
          </a:p>
          <a:p>
            <a:pPr lvl="1"/>
            <a:r>
              <a:rPr lang="en-US" sz="2000" dirty="0" smtClean="0"/>
              <a:t>Intended </a:t>
            </a:r>
            <a:r>
              <a:rPr lang="en-US" sz="2000" dirty="0"/>
              <a:t>to serve as a guide to regulatory retail food program managers in the design and management of a retail food regulatory program; </a:t>
            </a:r>
            <a:r>
              <a:rPr lang="en-US" sz="2000" dirty="0" smtClean="0"/>
              <a:t>and</a:t>
            </a:r>
          </a:p>
          <a:p>
            <a:pPr marL="474663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Intended to help retail food regulatory programs enhance the level of </a:t>
            </a:r>
            <a:r>
              <a:rPr lang="en-US" sz="2000" dirty="0" smtClean="0"/>
              <a:t>services </a:t>
            </a:r>
            <a:r>
              <a:rPr lang="en-US" sz="2000" dirty="0"/>
              <a:t>they provide to the public. 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i="1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313" y="838200"/>
            <a:ext cx="944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Retail Program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F26EA-51A0-468C-A16E-38C4A4FA160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5" y="1295400"/>
            <a:ext cx="949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82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622300" y="1143000"/>
            <a:ext cx="8558213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Questions/More Information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42913" y="2209800"/>
            <a:ext cx="4365625" cy="2209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/>
              <a:t>Cathy Hosman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0" dirty="0" smtClean="0"/>
              <a:t>Project Officer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0" dirty="0" smtClean="0"/>
              <a:t>Office of Regulatory Affairs (ORA)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0" dirty="0" smtClean="0"/>
              <a:t>Office of Partnerships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0" dirty="0" smtClean="0"/>
              <a:t>Contract and Grants Staff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0" dirty="0" smtClean="0">
                <a:hlinkClick r:id="rId4"/>
              </a:rPr>
              <a:t>catherine.hosman@fda.hhs.gov</a:t>
            </a:r>
            <a:endParaRPr lang="en-US" altLang="en-US" sz="2000" b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900" dirty="0" smtClean="0"/>
          </a:p>
        </p:txBody>
      </p:sp>
      <p:sp>
        <p:nvSpPr>
          <p:cNvPr id="34820" name="Content Placeholder 1"/>
          <p:cNvSpPr>
            <a:spLocks noGrp="1"/>
          </p:cNvSpPr>
          <p:nvPr>
            <p:ph sz="half" idx="2"/>
          </p:nvPr>
        </p:nvSpPr>
        <p:spPr>
          <a:xfrm>
            <a:off x="4994275" y="2092325"/>
            <a:ext cx="4368800" cy="2286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/>
              <a:t>Pete Salsbury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smtClean="0"/>
              <a:t>Project Manager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smtClean="0"/>
              <a:t>Center for Food Safety &amp; Applied Nutrition (CFSAN)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smtClean="0"/>
              <a:t>Retail Food &amp; Cooperative Programs Coordination Staff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smtClean="0">
                <a:hlinkClick r:id="rId5"/>
              </a:rPr>
              <a:t>Peter.Salsbury@fda.hhs.gov</a:t>
            </a:r>
            <a:endParaRPr lang="en-US" altLang="en-US" sz="2000" b="0" smtClean="0"/>
          </a:p>
          <a:p>
            <a:endParaRPr lang="en-US" altLang="en-US" smtClean="0"/>
          </a:p>
        </p:txBody>
      </p:sp>
      <p:grpSp>
        <p:nvGrpSpPr>
          <p:cNvPr id="34821" name="Group 5" descr="Multiple images of FDA employees and areas of regulation"/>
          <p:cNvGrpSpPr>
            <a:grpSpLocks/>
          </p:cNvGrpSpPr>
          <p:nvPr/>
        </p:nvGrpSpPr>
        <p:grpSpPr bwMode="auto">
          <a:xfrm>
            <a:off x="231775" y="5621338"/>
            <a:ext cx="7242175" cy="854075"/>
            <a:chOff x="192" y="3600"/>
            <a:chExt cx="4224" cy="538"/>
          </a:xfrm>
        </p:grpSpPr>
        <p:pic>
          <p:nvPicPr>
            <p:cNvPr id="34823" name="Picture 6" descr="Multiple images of FDA employees and areas of regulation.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00"/>
              <a:ext cx="293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24" name="Object 7"/>
            <p:cNvGraphicFramePr>
              <a:graphicFrameLocks noChangeAspect="1"/>
            </p:cNvGraphicFramePr>
            <p:nvPr/>
          </p:nvGraphicFramePr>
          <p:xfrm>
            <a:off x="3120" y="3600"/>
            <a:ext cx="720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5" name="Photo Editor Photo" r:id="rId8" imgW="905001" imgH="647619" progId="MSPhotoEd.3">
                    <p:embed/>
                  </p:oleObj>
                </mc:Choice>
                <mc:Fallback>
                  <p:oleObj name="Photo Editor Photo" r:id="rId8" imgW="905001" imgH="647619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600"/>
                          <a:ext cx="720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5" name="Object 8"/>
            <p:cNvGraphicFramePr>
              <a:graphicFrameLocks noChangeAspect="1"/>
            </p:cNvGraphicFramePr>
            <p:nvPr/>
          </p:nvGraphicFramePr>
          <p:xfrm>
            <a:off x="3840" y="3600"/>
            <a:ext cx="576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6" name="Photo Editor Photo" r:id="rId10" imgW="581106" imgH="647619" progId="MSPhotoEd.3">
                    <p:embed/>
                  </p:oleObj>
                </mc:Choice>
                <mc:Fallback>
                  <p:oleObj name="Photo Editor Photo" r:id="rId10" imgW="581106" imgH="647619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600"/>
                          <a:ext cx="576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826" name="Picture 9" descr="fdaimage_0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600"/>
              <a:ext cx="58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2" name="Picture 4" descr="FDA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621338"/>
            <a:ext cx="1811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F168F9-B231-438A-A776-EC66EF3A2228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500" b="0" smtClean="0"/>
          </a:p>
        </p:txBody>
      </p:sp>
      <p:pic>
        <p:nvPicPr>
          <p:cNvPr id="6148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762000"/>
            <a:ext cx="9144000" cy="5972175"/>
          </a:xfrm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423025" y="1081088"/>
            <a:ext cx="335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0" dirty="0">
                <a:solidFill>
                  <a:srgbClr val="FF0000"/>
                </a:solidFill>
              </a:rPr>
              <a:t>588 regulatory jurisdictions enrolled </a:t>
            </a:r>
            <a:endParaRPr lang="en-US" altLang="en-US" sz="2000" b="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95313" y="1447800"/>
            <a:ext cx="8556625" cy="9144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>Funding Opportunities Supporting the Retail Program Standards</a:t>
            </a:r>
            <a:br>
              <a:rPr lang="en-US" altLang="en-US" sz="3200" smtClean="0"/>
            </a:b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6713" y="2306638"/>
            <a:ext cx="9144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Cooperative agreement versus grant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Funding opportunities supporting the Retail Program Standards: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‒"/>
            </a:pPr>
            <a:r>
              <a:rPr lang="en-US" altLang="en-US" dirty="0" smtClean="0"/>
              <a:t>“Retail Program Standards” Cooperative Agreements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‒"/>
            </a:pPr>
            <a:r>
              <a:rPr lang="en-US" altLang="en-US" dirty="0" smtClean="0"/>
              <a:t>Cooperative Agreement with the Association of Food and Drug Officials (AFDO)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‒"/>
            </a:pPr>
            <a:r>
              <a:rPr lang="en-US" altLang="en-US" dirty="0" smtClean="0"/>
              <a:t>Cooperative Agreement with the National Association of County and City Health Officials (NACCHO)</a:t>
            </a:r>
          </a:p>
          <a:p>
            <a:pPr marL="474663" lvl="1" indent="0" eaLnBrk="1" hangingPunct="1">
              <a:lnSpc>
                <a:spcPct val="80000"/>
              </a:lnSpc>
              <a:buNone/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E2C678-5604-46D7-82D8-1DF4C14D093D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0F75CD-8B8F-486F-ACF4-FABCB88CEDB8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500" b="0" smtClean="0"/>
          </a:p>
        </p:txBody>
      </p:sp>
      <p:sp>
        <p:nvSpPr>
          <p:cNvPr id="8195" name="Slide Number Placeholder 77"/>
          <p:cNvSpPr txBox="1">
            <a:spLocks noGrp="1"/>
          </p:cNvSpPr>
          <p:nvPr/>
        </p:nvSpPr>
        <p:spPr bwMode="auto">
          <a:xfrm>
            <a:off x="7077075" y="6245225"/>
            <a:ext cx="2305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88" tIns="47544" rIns="95088" bIns="47544"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72EC75-8193-48BF-99AB-550128E02EFF}" type="slidenum">
              <a:rPr lang="en-US" altLang="en-US" sz="1500" b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5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-7938" y="1295400"/>
            <a:ext cx="987583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Then &amp; Now: Investment in                                    Retail Program Standards</a:t>
            </a:r>
          </a:p>
        </p:txBody>
      </p:sp>
      <p:graphicFrame>
        <p:nvGraphicFramePr>
          <p:cNvPr id="9605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71409"/>
              </p:ext>
            </p:extLst>
          </p:nvPr>
        </p:nvGraphicFramePr>
        <p:xfrm>
          <a:off x="127000" y="1828800"/>
          <a:ext cx="9661525" cy="7272338"/>
        </p:xfrm>
        <a:graphic>
          <a:graphicData uri="http://schemas.openxmlformats.org/drawingml/2006/table">
            <a:tbl>
              <a:tblPr/>
              <a:tblGrid>
                <a:gridCol w="5247791"/>
                <a:gridCol w="1118612"/>
                <a:gridCol w="1098374"/>
                <a:gridCol w="1098374"/>
                <a:gridCol w="1098374"/>
              </a:tblGrid>
              <a:tr h="1213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FY2009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FY2012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FY2013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FY2014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Retail Cooperative Agreements (total)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$250K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$3.24M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$3.20M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$3.31M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31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“Retail Program Standards” Cooperative Agreements            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$2.6M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$2.4M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$2.4M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2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Cooperative Agreement with AFDO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$600K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$670K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Cooperative Agreement with NACCHO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$145K 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$202K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$240K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“Micro Purchase” Funds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79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Enrolled Jurisdictions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343*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547*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563*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588**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8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dirty="0" smtClean="0"/>
                        <a:t>*  A</a:t>
                      </a:r>
                      <a:r>
                        <a:rPr lang="en-US" sz="1600" baseline="0" dirty="0" smtClean="0"/>
                        <a:t>s of September 30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baseline="0" dirty="0" smtClean="0"/>
                        <a:t>** As of  April 1, 2014</a:t>
                      </a:r>
                    </a:p>
                    <a:p>
                      <a:endParaRPr lang="en-US" sz="1600" dirty="0"/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6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$670K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$250K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 Funding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$59.5M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$59.5M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$M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1513" y="1219200"/>
            <a:ext cx="8556625" cy="9144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344738"/>
            <a:ext cx="8886825" cy="45259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200" dirty="0" smtClean="0"/>
              <a:t>“Retail Program Standards”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200" dirty="0" smtClean="0"/>
              <a:t>Cooperative Agreements</a:t>
            </a:r>
          </a:p>
          <a:p>
            <a:pPr marL="1465263" lvl="2" indent="-51435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en-US" sz="3200" dirty="0"/>
          </a:p>
          <a:p>
            <a:pPr marL="950913" lvl="2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altLang="en-US" sz="3200" dirty="0"/>
          </a:p>
          <a:p>
            <a:pPr>
              <a:defRPr/>
            </a:pPr>
            <a:endParaRPr lang="en-US" sz="32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280EE-2FD6-4FD1-85FF-0E298EAA9011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500" b="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962400"/>
            <a:ext cx="27559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95313" y="1066800"/>
            <a:ext cx="8785225" cy="914400"/>
          </a:xfrm>
        </p:spPr>
        <p:txBody>
          <a:bodyPr/>
          <a:lstStyle/>
          <a:p>
            <a:r>
              <a:rPr lang="en-US" altLang="en-US" sz="3200" dirty="0" smtClean="0"/>
              <a:t>“Retail Program Standards” Cooperative Agreements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Established in 2012</a:t>
            </a:r>
          </a:p>
          <a:p>
            <a:endParaRPr lang="en-US" altLang="en-US" smtClean="0"/>
          </a:p>
          <a:p>
            <a:r>
              <a:rPr lang="en-US" altLang="en-US" smtClean="0"/>
              <a:t>Direct funding to state, local, territorial, and tribal retail food regulatory programs</a:t>
            </a:r>
          </a:p>
          <a:p>
            <a:endParaRPr lang="en-US" altLang="en-US" smtClean="0"/>
          </a:p>
          <a:p>
            <a:r>
              <a:rPr lang="en-US" altLang="en-US" smtClean="0"/>
              <a:t>Up to $70,000 per year</a:t>
            </a:r>
          </a:p>
          <a:p>
            <a:pPr lvl="1"/>
            <a:r>
              <a:rPr lang="en-US" altLang="en-US" smtClean="0"/>
              <a:t>Most are multiyear (up to 5 years)</a:t>
            </a:r>
          </a:p>
          <a:p>
            <a:endParaRPr lang="en-US" altLang="en-US" smtClean="0"/>
          </a:p>
          <a:p>
            <a:r>
              <a:rPr lang="en-US" altLang="en-US" smtClean="0"/>
              <a:t>Program Goals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6A58C-3969-4784-A972-56C8CC006719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0513" y="1066800"/>
            <a:ext cx="9144000" cy="1143000"/>
          </a:xfrm>
        </p:spPr>
        <p:txBody>
          <a:bodyPr/>
          <a:lstStyle/>
          <a:p>
            <a:r>
              <a:rPr lang="en-US" altLang="en-US" sz="3200" dirty="0" smtClean="0"/>
              <a:t>“Retail Program Standards” Cooperative Agreements – Funding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113" y="2362200"/>
            <a:ext cx="4362450" cy="639763"/>
          </a:xfr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9113" y="3352800"/>
            <a:ext cx="4362450" cy="2570163"/>
          </a:xfr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$2.6M</a:t>
            </a:r>
          </a:p>
          <a:p>
            <a:pPr>
              <a:defRPr/>
            </a:pPr>
            <a:r>
              <a:rPr lang="en-US" dirty="0"/>
              <a:t>38 awards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34 five-year awards</a:t>
            </a:r>
          </a:p>
          <a:p>
            <a:pPr lvl="2">
              <a:defRPr/>
            </a:pPr>
            <a:r>
              <a:rPr lang="en-US" dirty="0" smtClean="0"/>
              <a:t>  1 three-year award</a:t>
            </a:r>
          </a:p>
          <a:p>
            <a:pPr lvl="2">
              <a:defRPr/>
            </a:pPr>
            <a:r>
              <a:rPr lang="en-US" dirty="0"/>
              <a:t> </a:t>
            </a:r>
            <a:r>
              <a:rPr lang="en-US" dirty="0" smtClean="0"/>
              <a:t> 3 one-year awards</a:t>
            </a:r>
          </a:p>
          <a:p>
            <a:pPr lvl="2">
              <a:defRPr/>
            </a:pPr>
            <a:endParaRPr lang="en-US" dirty="0"/>
          </a:p>
          <a:p>
            <a:pPr marL="950913" lvl="2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14913" y="3352800"/>
            <a:ext cx="4365625" cy="2590800"/>
          </a:xfr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$2.4M</a:t>
            </a:r>
          </a:p>
          <a:p>
            <a:pPr>
              <a:defRPr/>
            </a:pPr>
            <a:r>
              <a:rPr lang="en-US" dirty="0" smtClean="0"/>
              <a:t>35 jurisdictions continue with their projects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3 jurisdictions who requested one-year awards have completed their projects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 eaLnBrk="0" hangingPunct="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155DA6-D43D-4363-B860-CA406A2C2EB7}" type="slidenum">
              <a:rPr lang="en-US" altLang="en-US" sz="1500" b="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500" b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362200"/>
            <a:ext cx="4365625" cy="639763"/>
          </a:xfr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 smtClean="0"/>
              <a:t>2013 &amp;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22363</TotalTime>
  <Words>2015</Words>
  <Application>Microsoft Office PowerPoint</Application>
  <PresentationFormat>Custom</PresentationFormat>
  <Paragraphs>341</Paragraphs>
  <Slides>31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Photo Editor Photo</vt:lpstr>
      <vt:lpstr>  Funding Opportunities for State, Local, Tribal, and Territorial Retail Food Regulatory Programs  </vt:lpstr>
      <vt:lpstr>Topics Covered</vt:lpstr>
      <vt:lpstr>PowerPoint Presentation</vt:lpstr>
      <vt:lpstr>PowerPoint Presentation</vt:lpstr>
      <vt:lpstr>Funding Opportunities Supporting the Retail Program Standards </vt:lpstr>
      <vt:lpstr>PowerPoint Presentation</vt:lpstr>
      <vt:lpstr> </vt:lpstr>
      <vt:lpstr>“Retail Program Standards” Cooperative Agreements</vt:lpstr>
      <vt:lpstr>“Retail Program Standards” Cooperative Agreements – Funding</vt:lpstr>
      <vt:lpstr>PowerPoint Presentation</vt:lpstr>
      <vt:lpstr>“Retail Program Standards” Cooperative Agreements Outcomes</vt:lpstr>
      <vt:lpstr> </vt:lpstr>
      <vt:lpstr>Cooperative Agreement with AFDO</vt:lpstr>
      <vt:lpstr>Cooperative Agreement with AFDO</vt:lpstr>
      <vt:lpstr>Cooperative Agreement with AFDO – Program Requirements</vt:lpstr>
      <vt:lpstr>Cooperative Agreement with AFDO</vt:lpstr>
      <vt:lpstr>Cooperative Agreement with AFDO – Tentative Timeline for Year 2 Funding</vt:lpstr>
      <vt:lpstr> </vt:lpstr>
      <vt:lpstr>Cooperative Agreement with NACCHO</vt:lpstr>
      <vt:lpstr>Cooperative Agreement with NACCHO – Four Aims</vt:lpstr>
      <vt:lpstr>Cooperative Agreement with NACCHO – Mentorship Program</vt:lpstr>
      <vt:lpstr>Cooperative Agreement with NACCHO - Mentorship Program Funding</vt:lpstr>
      <vt:lpstr>Cooperative Agreement with NACCHO - Mentorship Program Funding</vt:lpstr>
      <vt:lpstr>Map of Mentorship Participants</vt:lpstr>
      <vt:lpstr>Mentorship Program Outcomes and Impact</vt:lpstr>
      <vt:lpstr>Mentorship Program Outcomes and Impact (Continued)</vt:lpstr>
      <vt:lpstr>Timeline for FY14 Mentorship Program</vt:lpstr>
      <vt:lpstr>Benefits of Participating in the  Mentorship Program </vt:lpstr>
      <vt:lpstr>Important Links</vt:lpstr>
      <vt:lpstr>PowerPoint Presentation</vt:lpstr>
      <vt:lpstr> Questions/More Information  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brodsky</dc:creator>
  <cp:lastModifiedBy>Catherine Hosman</cp:lastModifiedBy>
  <cp:revision>1182</cp:revision>
  <cp:lastPrinted>2013-05-06T20:11:19Z</cp:lastPrinted>
  <dcterms:created xsi:type="dcterms:W3CDTF">2008-02-04T15:37:06Z</dcterms:created>
  <dcterms:modified xsi:type="dcterms:W3CDTF">2014-06-15T12:22:39Z</dcterms:modified>
</cp:coreProperties>
</file>