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422" r:id="rId2"/>
    <p:sldId id="423" r:id="rId3"/>
    <p:sldId id="424" r:id="rId4"/>
    <p:sldId id="466" r:id="rId5"/>
    <p:sldId id="425" r:id="rId6"/>
    <p:sldId id="427" r:id="rId7"/>
    <p:sldId id="428" r:id="rId8"/>
    <p:sldId id="468" r:id="rId9"/>
    <p:sldId id="467" r:id="rId10"/>
    <p:sldId id="429" r:id="rId11"/>
    <p:sldId id="430" r:id="rId12"/>
    <p:sldId id="431" r:id="rId13"/>
    <p:sldId id="469" r:id="rId14"/>
    <p:sldId id="432" r:id="rId15"/>
    <p:sldId id="433" r:id="rId16"/>
    <p:sldId id="436" r:id="rId17"/>
    <p:sldId id="443" r:id="rId18"/>
    <p:sldId id="444" r:id="rId19"/>
    <p:sldId id="447" r:id="rId20"/>
    <p:sldId id="470" r:id="rId21"/>
    <p:sldId id="453" r:id="rId22"/>
    <p:sldId id="454" r:id="rId23"/>
    <p:sldId id="459" r:id="rId24"/>
    <p:sldId id="460" r:id="rId25"/>
    <p:sldId id="464" r:id="rId26"/>
    <p:sldId id="465"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13" autoAdjust="0"/>
  </p:normalViewPr>
  <p:slideViewPr>
    <p:cSldViewPr snapToGrid="0" snapToObjects="1">
      <p:cViewPr>
        <p:scale>
          <a:sx n="80" d="100"/>
          <a:sy n="80" d="100"/>
        </p:scale>
        <p:origin x="-2502" y="-5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C23F4AE-6439-4E21-9FCC-39153C78B596}" type="datetimeFigureOut">
              <a:rPr lang="en-US"/>
              <a:pPr>
                <a:defRPr/>
              </a:pPr>
              <a:t>6/9/2014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D775D8-842B-45D5-A36A-6E80846D1649}" type="slidenum">
              <a:rPr lang="en-US"/>
              <a:pPr>
                <a:defRPr/>
              </a:pPr>
              <a:t>‹#›</a:t>
            </a:fld>
            <a:endParaRPr lang="en-US" dirty="0"/>
          </a:p>
        </p:txBody>
      </p:sp>
    </p:spTree>
    <p:extLst>
      <p:ext uri="{BB962C8B-B14F-4D97-AF65-F5344CB8AC3E}">
        <p14:creationId xmlns:p14="http://schemas.microsoft.com/office/powerpoint/2010/main" val="40820996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48439F2-10CA-4DD4-9560-E1DE8D7B8F8B}" type="datetimeFigureOut">
              <a:rPr lang="en-US"/>
              <a:pPr>
                <a:defRPr/>
              </a:pPr>
              <a:t>6/9/2014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B29EABE-389B-425A-A296-9F4E6AEE5FFA}" type="slidenum">
              <a:rPr lang="en-US"/>
              <a:pPr>
                <a:defRPr/>
              </a:pPr>
              <a:t>‹#›</a:t>
            </a:fld>
            <a:endParaRPr lang="en-US" dirty="0"/>
          </a:p>
        </p:txBody>
      </p:sp>
    </p:spTree>
    <p:extLst>
      <p:ext uri="{BB962C8B-B14F-4D97-AF65-F5344CB8AC3E}">
        <p14:creationId xmlns:p14="http://schemas.microsoft.com/office/powerpoint/2010/main" val="40765700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1</a:t>
            </a:fld>
            <a:endParaRPr lang="en-US" dirty="0"/>
          </a:p>
        </p:txBody>
      </p:sp>
    </p:spTree>
    <p:extLst>
      <p:ext uri="{BB962C8B-B14F-4D97-AF65-F5344CB8AC3E}">
        <p14:creationId xmlns:p14="http://schemas.microsoft.com/office/powerpoint/2010/main" val="55476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t>Sanitation practices that eliminate </a:t>
            </a:r>
            <a:r>
              <a:rPr lang="en-US" altLang="en-US" sz="1200" i="1" dirty="0" smtClean="0"/>
              <a:t>Lm</a:t>
            </a:r>
            <a:r>
              <a:rPr lang="en-US" altLang="en-US" sz="1200" dirty="0" smtClean="0"/>
              <a:t> from deli food-contact surfaces result in a reduction in the predicted risk of illness</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Employees not wearing gloves while serving customers </a:t>
            </a:r>
            <a:r>
              <a:rPr lang="en-US" altLang="en-US" b="1" u="sng" dirty="0" smtClean="0"/>
              <a:t>increases</a:t>
            </a:r>
            <a:r>
              <a:rPr lang="en-US" altLang="en-US" dirty="0" smtClean="0"/>
              <a:t> the predicted risk of listeriosis from the consumption of RTE products prepared or sliced in the retail deli by approximately </a:t>
            </a:r>
            <a:r>
              <a:rPr lang="en-US" altLang="en-US" b="1" u="sng" dirty="0" smtClean="0"/>
              <a:t>5%</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12</a:t>
            </a:fld>
            <a:endParaRPr lang="en-US" dirty="0"/>
          </a:p>
        </p:txBody>
      </p:sp>
    </p:spTree>
    <p:extLst>
      <p:ext uri="{BB962C8B-B14F-4D97-AF65-F5344CB8AC3E}">
        <p14:creationId xmlns:p14="http://schemas.microsoft.com/office/powerpoint/2010/main" val="46194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2000" dirty="0" smtClean="0"/>
              <a:t>Use products formulated with antimicrobial agents (e.g., acetic acid, sodium diacetate, lactic acid, citric acid) when possible, to eliminate or prevent the growth of </a:t>
            </a:r>
            <a:r>
              <a:rPr lang="en-US" sz="2000" i="1" dirty="0" smtClean="0"/>
              <a:t>Lm</a:t>
            </a:r>
            <a:endParaRPr lang="en-US" sz="2000" dirty="0" smtClean="0"/>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000" b="1" dirty="0" smtClean="0"/>
              <a:t>NOTE: </a:t>
            </a:r>
            <a:r>
              <a:rPr lang="en-US" sz="2000" dirty="0" smtClean="0"/>
              <a:t>The Interagency Retail Lm Risk Assessment estimated that if antimicrobial agents are used in all products in the deli, the predicted risk of listeriosis could be </a:t>
            </a:r>
            <a:r>
              <a:rPr lang="en-US" sz="2000" b="1" u="sng" dirty="0" smtClean="0"/>
              <a:t>decreased</a:t>
            </a:r>
            <a:r>
              <a:rPr lang="en-US" sz="2000" dirty="0" smtClean="0"/>
              <a:t> by approximately </a:t>
            </a:r>
            <a:r>
              <a:rPr lang="en-US" sz="2000" b="1" u="sng" dirty="0" smtClean="0"/>
              <a:t>96%</a:t>
            </a:r>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2000" dirty="0" smtClean="0"/>
          </a:p>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2000" dirty="0" smtClean="0"/>
              <a:t>Use products that have been treated to reduce pathogens (e.g., through high pressure processing (HPP))</a:t>
            </a:r>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000" b="1" dirty="0" smtClean="0"/>
              <a:t>NOTE: </a:t>
            </a:r>
            <a:r>
              <a:rPr lang="en-US" sz="2000" dirty="0" smtClean="0"/>
              <a:t>The Interagency Retail Lm Risk Assessment found that if current levels of Lm in RTE foods (e.g., meats, cheeses, and salads) received by the retail deli were reduced by half, the predicted risk of listeriosis could be </a:t>
            </a:r>
            <a:r>
              <a:rPr lang="en-US" sz="2000" b="1" u="sng" dirty="0" smtClean="0"/>
              <a:t>decreased</a:t>
            </a:r>
            <a:r>
              <a:rPr lang="en-US" sz="2000" dirty="0" smtClean="0"/>
              <a:t> by approximately </a:t>
            </a:r>
            <a:r>
              <a:rPr lang="en-US" sz="2000" b="1" u="sng" dirty="0" smtClean="0"/>
              <a:t>22%</a:t>
            </a:r>
            <a:endParaRPr lang="en-US" sz="2000" dirty="0" smtClean="0"/>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2000" dirty="0" smtClean="0"/>
          </a:p>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2000" dirty="0" smtClean="0"/>
              <a:t>Monitor the shelf life of RTE products opened, prepared, and held in a retail setting for more than 24 hours</a:t>
            </a:r>
          </a:p>
          <a:p>
            <a:endParaRPr lang="en-US" dirty="0" smtClean="0"/>
          </a:p>
          <a:p>
            <a:pPr marL="0" indent="0">
              <a:buFont typeface="Arial" panose="020B0604020202020204" pitchFamily="34" charset="0"/>
              <a:buNone/>
              <a:defRPr/>
            </a:pPr>
            <a:r>
              <a:rPr lang="en-US" sz="2800" dirty="0" smtClean="0"/>
              <a:t>Do not pre-slice products in the morning, after cleaning. Retailers should slice the product at the time it is requested by consumers</a:t>
            </a:r>
          </a:p>
          <a:p>
            <a:pPr marL="400050" lvl="1" indent="0">
              <a:buNone/>
              <a:defRPr/>
            </a:pPr>
            <a:r>
              <a:rPr lang="en-US" b="1" dirty="0" smtClean="0"/>
              <a:t>NOTE: </a:t>
            </a:r>
            <a:r>
              <a:rPr lang="en-US" dirty="0" smtClean="0"/>
              <a:t>The Interagency Retail Lm Risk Assessment found that pre-slicing the product </a:t>
            </a:r>
            <a:r>
              <a:rPr lang="en-US" b="1" u="sng" dirty="0" smtClean="0"/>
              <a:t>increases</a:t>
            </a:r>
            <a:r>
              <a:rPr lang="en-US" dirty="0" smtClean="0"/>
              <a:t> the predicted risk of listeriosis by approximately </a:t>
            </a:r>
            <a:r>
              <a:rPr lang="en-US" b="1" u="sng" dirty="0" smtClean="0"/>
              <a:t>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15</a:t>
            </a:fld>
            <a:endParaRPr lang="en-US" dirty="0"/>
          </a:p>
        </p:txBody>
      </p:sp>
    </p:spTree>
    <p:extLst>
      <p:ext uri="{BB962C8B-B14F-4D97-AF65-F5344CB8AC3E}">
        <p14:creationId xmlns:p14="http://schemas.microsoft.com/office/powerpoint/2010/main" val="1849138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Remove products that are filthy, putrid, decomposed, slimy, rancid, or in off-condition, which are likely to be considered adulterated, from the deli area as soon as possible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smtClean="0"/>
              <a:t>Promptly return RTE products to refrigerated units, after slicing, to prevent pathogen growth</a:t>
            </a:r>
          </a:p>
          <a:p>
            <a:endParaRPr lang="en-US" dirty="0" smtClean="0"/>
          </a:p>
          <a:p>
            <a:pPr marL="0" indent="0">
              <a:buFont typeface="Arial" panose="020B0604020202020204" pitchFamily="34" charset="0"/>
              <a:buNone/>
              <a:defRPr/>
            </a:pPr>
            <a:r>
              <a:rPr lang="en-US" sz="2800" dirty="0" smtClean="0"/>
              <a:t>Maintain refrigeration units </a:t>
            </a:r>
            <a:r>
              <a:rPr lang="en-US" sz="2800" b="1" dirty="0" smtClean="0"/>
              <a:t>at or below 41°F (5°C)</a:t>
            </a:r>
            <a:r>
              <a:rPr lang="en-US" sz="2800" dirty="0" smtClean="0"/>
              <a:t> to slow the growth of </a:t>
            </a:r>
            <a:r>
              <a:rPr lang="en-US" sz="2800" i="1" dirty="0" smtClean="0"/>
              <a:t>Lm</a:t>
            </a:r>
            <a:r>
              <a:rPr lang="en-US" sz="2800" dirty="0" smtClean="0"/>
              <a:t>, as recommended by the 2013 FDA Food Code (3-501.16(A)(2)) </a:t>
            </a:r>
          </a:p>
          <a:p>
            <a:pPr marL="400050" lvl="1" indent="0">
              <a:buNone/>
              <a:defRPr/>
            </a:pPr>
            <a:r>
              <a:rPr lang="en-US" sz="2000" b="1" dirty="0" smtClean="0"/>
              <a:t>NOTE: </a:t>
            </a:r>
            <a:r>
              <a:rPr lang="en-US" sz="2000" dirty="0" smtClean="0"/>
              <a:t>The Interagency Retail </a:t>
            </a:r>
            <a:r>
              <a:rPr lang="en-US" sz="2000" i="1" dirty="0" smtClean="0"/>
              <a:t>Lm </a:t>
            </a:r>
            <a:r>
              <a:rPr lang="en-US" sz="2000" dirty="0" smtClean="0"/>
              <a:t>Risk Assessment found that storing the products at or below 41°F (5°C) </a:t>
            </a:r>
            <a:r>
              <a:rPr lang="en-US" sz="2000" b="1" u="sng" dirty="0" smtClean="0"/>
              <a:t>decreases</a:t>
            </a:r>
            <a:r>
              <a:rPr lang="en-US" sz="2000" dirty="0" smtClean="0"/>
              <a:t> the predicted risk of listeriosis by approximately </a:t>
            </a:r>
            <a:r>
              <a:rPr lang="en-US" sz="2000" b="1" u="sng" dirty="0" smtClean="0"/>
              <a:t>9%</a:t>
            </a:r>
          </a:p>
          <a:p>
            <a:pPr marL="400050" lvl="1" indent="0">
              <a:buNone/>
              <a:defRPr/>
            </a:pPr>
            <a:endParaRPr lang="en-US" sz="2000" b="1" u="sng" dirty="0" smtClean="0"/>
          </a:p>
          <a:p>
            <a:pPr marL="0" indent="0">
              <a:buFont typeface="Arial" panose="020B0604020202020204" pitchFamily="34" charset="0"/>
              <a:buNone/>
              <a:defRPr/>
            </a:pPr>
            <a:r>
              <a:rPr lang="en-US" sz="2800" dirty="0" smtClean="0"/>
              <a:t>Store and handle RTE products in a separate area from raw products </a:t>
            </a:r>
          </a:p>
          <a:p>
            <a:pPr lvl="1">
              <a:defRPr/>
            </a:pPr>
            <a:r>
              <a:rPr lang="en-US" dirty="0" smtClean="0"/>
              <a:t>RTE products that are prepared, held, or stored near raw products can become contaminated (e.g., because of aerosolization or dripping)</a:t>
            </a:r>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16</a:t>
            </a:fld>
            <a:endParaRPr lang="en-US" dirty="0"/>
          </a:p>
        </p:txBody>
      </p:sp>
    </p:spTree>
    <p:extLst>
      <p:ext uri="{BB962C8B-B14F-4D97-AF65-F5344CB8AC3E}">
        <p14:creationId xmlns:p14="http://schemas.microsoft.com/office/powerpoint/2010/main" val="424327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sz="2800" dirty="0" smtClean="0"/>
              <a:t>Develop written sanitation procedures that describe how utensils and equipment (e.g., slicers) will be cleaned and sanitized daily prior to use</a:t>
            </a:r>
          </a:p>
          <a:p>
            <a:pPr marL="400050" lvl="1" indent="0">
              <a:buNone/>
              <a:defRPr/>
            </a:pPr>
            <a:r>
              <a:rPr lang="en-US" b="1" dirty="0" smtClean="0"/>
              <a:t>NOTE: </a:t>
            </a:r>
            <a:r>
              <a:rPr lang="en-US" dirty="0" smtClean="0"/>
              <a:t>The Interagency Retail </a:t>
            </a:r>
            <a:r>
              <a:rPr lang="en-US" i="1" dirty="0" smtClean="0"/>
              <a:t>Lm</a:t>
            </a:r>
            <a:r>
              <a:rPr lang="en-US" dirty="0" smtClean="0"/>
              <a:t> Risk Assessment found that the predicted risk of listeriosis </a:t>
            </a:r>
            <a:r>
              <a:rPr lang="en-US" b="1" dirty="0" smtClean="0"/>
              <a:t>increases</a:t>
            </a:r>
            <a:r>
              <a:rPr lang="en-US" dirty="0" smtClean="0"/>
              <a:t> by approximately </a:t>
            </a:r>
            <a:r>
              <a:rPr lang="en-US" b="1" dirty="0" smtClean="0"/>
              <a:t>41%</a:t>
            </a:r>
            <a:r>
              <a:rPr lang="en-US" dirty="0" smtClean="0"/>
              <a:t> if wiping, washing, and sanitizing activities are not performed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Insanitary </a:t>
            </a:r>
            <a:r>
              <a:rPr lang="en-US" altLang="en-US" sz="1200" dirty="0" smtClean="0"/>
              <a:t>conditions (e.g., flies, rodent droppings, mold, or dirty surfaces) should not be present in retail areas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Retailers </a:t>
            </a:r>
            <a:r>
              <a:rPr lang="en-US" altLang="en-US" sz="1200" dirty="0" smtClean="0"/>
              <a:t>should </a:t>
            </a:r>
            <a:r>
              <a:rPr lang="en-US" altLang="en-US" sz="1200" b="1" dirty="0" smtClean="0"/>
              <a:t>document</a:t>
            </a:r>
            <a:r>
              <a:rPr lang="en-US" altLang="en-US" sz="1200" dirty="0" smtClean="0"/>
              <a:t> the actions they perform to ensure that sanitation procedures are performed on a regular basis</a:t>
            </a:r>
          </a:p>
          <a:p>
            <a:pPr marL="0" indent="0">
              <a:buFont typeface="Arial" panose="020B0604020202020204" pitchFamily="34" charset="0"/>
              <a:buNone/>
              <a:defRPr/>
            </a:pPr>
            <a:endParaRPr lang="en-US" sz="2800" dirty="0" smtClean="0"/>
          </a:p>
          <a:p>
            <a:pPr marL="0" indent="0">
              <a:buFont typeface="Arial" panose="020B0604020202020204" pitchFamily="34" charset="0"/>
              <a:buNone/>
              <a:defRPr/>
            </a:pPr>
            <a:r>
              <a:rPr lang="en-US" sz="2800" dirty="0" smtClean="0"/>
              <a:t>Clean </a:t>
            </a:r>
            <a:r>
              <a:rPr lang="en-US" sz="2800" dirty="0" smtClean="0"/>
              <a:t>and sanitize utensils and equipment used to handle, prepare, and store RTE products frequently (e.g., at least every 4 hours)</a:t>
            </a:r>
          </a:p>
          <a:p>
            <a:pPr marL="400050" lvl="1" indent="0">
              <a:buNone/>
              <a:defRPr/>
            </a:pPr>
            <a:r>
              <a:rPr lang="en-US" b="1" dirty="0" smtClean="0"/>
              <a:t>NOTE: </a:t>
            </a:r>
            <a:r>
              <a:rPr lang="en-US" dirty="0" smtClean="0"/>
              <a:t>The Interagency Retail </a:t>
            </a:r>
            <a:r>
              <a:rPr lang="en-US" i="1" dirty="0" smtClean="0"/>
              <a:t>Lm</a:t>
            </a:r>
            <a:r>
              <a:rPr lang="en-US" dirty="0" smtClean="0"/>
              <a:t> Risk Assessment found that control of </a:t>
            </a:r>
            <a:r>
              <a:rPr lang="en-US" i="1" dirty="0" smtClean="0"/>
              <a:t>Lm</a:t>
            </a:r>
            <a:r>
              <a:rPr lang="en-US" dirty="0" smtClean="0"/>
              <a:t> cross-contamination at all points (including slicers) would </a:t>
            </a:r>
            <a:r>
              <a:rPr lang="en-US" b="1" u="sng" dirty="0" smtClean="0"/>
              <a:t>reduce</a:t>
            </a:r>
            <a:r>
              <a:rPr lang="en-US" dirty="0" smtClean="0"/>
              <a:t> the predicted risk of listeriosis by approximately </a:t>
            </a:r>
            <a:r>
              <a:rPr lang="en-US" b="1" u="sng" dirty="0" smtClean="0"/>
              <a:t>34%</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18</a:t>
            </a:fld>
            <a:endParaRPr lang="en-US" dirty="0"/>
          </a:p>
        </p:txBody>
      </p:sp>
    </p:spTree>
    <p:extLst>
      <p:ext uri="{BB962C8B-B14F-4D97-AF65-F5344CB8AC3E}">
        <p14:creationId xmlns:p14="http://schemas.microsoft.com/office/powerpoint/2010/main" val="252895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Clean and sanitize items that employees routinely handle, such as on/off switches, slicer handles, display cases, cooler handles, and similar surfaces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Disassemble </a:t>
            </a:r>
            <a:r>
              <a:rPr lang="en-US" altLang="en-US" sz="1200" dirty="0" smtClean="0"/>
              <a:t>RTE food-processing equipment to clean and sanitize on a regular basis to ensure that hard to reach areas where </a:t>
            </a:r>
            <a:r>
              <a:rPr lang="en-US" altLang="en-US" sz="1200" i="1" dirty="0" smtClean="0"/>
              <a:t>Lm</a:t>
            </a:r>
            <a:r>
              <a:rPr lang="en-US" altLang="en-US" sz="1200" dirty="0" smtClean="0"/>
              <a:t> can hide are addressed</a:t>
            </a:r>
          </a:p>
          <a:p>
            <a:pPr marL="0" indent="0">
              <a:buFont typeface="Arial" panose="020B0604020202020204" pitchFamily="34" charset="0"/>
              <a:buNone/>
            </a:pPr>
            <a:endParaRPr lang="en-US" altLang="en-US" sz="2800" dirty="0" smtClean="0"/>
          </a:p>
          <a:p>
            <a:pPr marL="0" indent="0">
              <a:buFont typeface="Arial" panose="020B0604020202020204" pitchFamily="34" charset="0"/>
              <a:buNone/>
            </a:pPr>
            <a:r>
              <a:rPr lang="en-US" altLang="en-US" sz="2800" dirty="0" smtClean="0"/>
              <a:t>Follow </a:t>
            </a:r>
            <a:r>
              <a:rPr lang="en-US" altLang="en-US" sz="2800" dirty="0" smtClean="0"/>
              <a:t>the manufacturer’s recommendations for sanitizer strength and application to ensure it is effective</a:t>
            </a:r>
            <a:endParaRPr lang="en-US" altLang="en-US" sz="1100" dirty="0" smtClean="0"/>
          </a:p>
          <a:p>
            <a:pPr lvl="1"/>
            <a:r>
              <a:rPr lang="en-US" altLang="en-US" sz="2400" b="1" dirty="0" smtClean="0"/>
              <a:t>Note:</a:t>
            </a:r>
            <a:r>
              <a:rPr lang="en-US" altLang="en-US" sz="2400" dirty="0" smtClean="0"/>
              <a:t> Many </a:t>
            </a:r>
            <a:r>
              <a:rPr lang="en-US" altLang="en-US" sz="2400" dirty="0" smtClean="0"/>
              <a:t>sanitizers, when used as recommended, are effective against </a:t>
            </a:r>
            <a:r>
              <a:rPr lang="en-US" altLang="en-US" sz="2400" i="1" dirty="0" smtClean="0"/>
              <a:t>Lm, </a:t>
            </a:r>
            <a:r>
              <a:rPr lang="en-US" altLang="en-US" sz="2400" dirty="0" smtClean="0"/>
              <a:t>including those containing quaternary ammonia compounds, chlorine solutions, and organic acids</a:t>
            </a:r>
            <a:r>
              <a:rPr lang="en-US" altLang="en-US" sz="2400" dirty="0" smtClean="0"/>
              <a:t>. Generally</a:t>
            </a:r>
            <a:r>
              <a:rPr lang="en-US" altLang="en-US" sz="2400" dirty="0" smtClean="0"/>
              <a:t>, increasing the sanitizer strength above the recommended levels will not increase the efficacy of the sanitizer and may result in harmful levels of the sanitizer in foods</a:t>
            </a:r>
          </a:p>
          <a:p>
            <a:pPr marL="0" indent="0">
              <a:buFont typeface="Arial" panose="020B0604020202020204" pitchFamily="34" charset="0"/>
              <a:buNone/>
            </a:pPr>
            <a:endParaRPr lang="en-US" altLang="en-US" sz="2800" dirty="0" smtClean="0"/>
          </a:p>
          <a:p>
            <a:pPr marL="0" indent="0">
              <a:buFont typeface="Arial" panose="020B0604020202020204" pitchFamily="34" charset="0"/>
              <a:buNone/>
            </a:pPr>
            <a:r>
              <a:rPr lang="en-US" altLang="en-US" sz="2800" dirty="0" smtClean="0"/>
              <a:t>Change </a:t>
            </a:r>
            <a:r>
              <a:rPr lang="en-US" altLang="en-US" sz="2800" dirty="0" smtClean="0"/>
              <a:t>sanitizers as needed to provide more effective bacterial control</a:t>
            </a:r>
          </a:p>
          <a:p>
            <a:pPr lvl="1"/>
            <a:r>
              <a:rPr lang="en-US" altLang="en-US" sz="2400" b="1" i="0" dirty="0" smtClean="0"/>
              <a:t>Note: </a:t>
            </a:r>
            <a:r>
              <a:rPr lang="en-US" altLang="en-US" sz="2400" i="1" dirty="0" smtClean="0"/>
              <a:t>Lm</a:t>
            </a:r>
            <a:r>
              <a:rPr lang="en-US" altLang="en-US" sz="2400" dirty="0" smtClean="0"/>
              <a:t> </a:t>
            </a:r>
            <a:r>
              <a:rPr lang="en-US" altLang="en-US" sz="2400" dirty="0" smtClean="0"/>
              <a:t>and other bacteria can adapt to the environment over time and can form biofilms, which are thin layers of microorganisms that adhere to product contact surfaces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19</a:t>
            </a:fld>
            <a:endParaRPr lang="en-US" dirty="0"/>
          </a:p>
        </p:txBody>
      </p:sp>
    </p:spTree>
    <p:extLst>
      <p:ext uri="{BB962C8B-B14F-4D97-AF65-F5344CB8AC3E}">
        <p14:creationId xmlns:p14="http://schemas.microsoft.com/office/powerpoint/2010/main" val="1705226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altLang="en-US" sz="2800" dirty="0" smtClean="0">
                <a:solidFill>
                  <a:prstClr val="black"/>
                </a:solidFill>
              </a:rPr>
              <a:t>Develop a procedure to sanitize cleaning aids or have single-use items that are discarded after use</a:t>
            </a:r>
          </a:p>
          <a:p>
            <a:pPr lvl="1"/>
            <a:r>
              <a:rPr lang="en-US" altLang="en-US" sz="2400" b="1" dirty="0" smtClean="0"/>
              <a:t>Note: </a:t>
            </a:r>
            <a:r>
              <a:rPr lang="en-US" altLang="en-US" sz="2400" dirty="0" smtClean="0"/>
              <a:t>Cleaning </a:t>
            </a:r>
            <a:r>
              <a:rPr lang="en-US" altLang="en-US" sz="2400" dirty="0" smtClean="0"/>
              <a:t>cloths, brushes, sponges, mops, and similar cleaning aids can become contaminated with bacteria and then can spread the bacteria to every surface they </a:t>
            </a:r>
            <a:r>
              <a:rPr lang="en-US" altLang="en-US" sz="2400" dirty="0" smtClean="0"/>
              <a:t>contact. Cleaning </a:t>
            </a:r>
            <a:r>
              <a:rPr lang="en-US" altLang="en-US" sz="2400" dirty="0" smtClean="0"/>
              <a:t>cloths and other items should be cleaned of visible material and soaked in clean sanitizer between </a:t>
            </a:r>
            <a:r>
              <a:rPr lang="en-US" altLang="en-US" sz="2400" dirty="0" smtClean="0"/>
              <a:t>uses.</a:t>
            </a:r>
            <a:endParaRPr lang="en-US" altLang="en-US" sz="2400" dirty="0" smtClean="0"/>
          </a:p>
          <a:p>
            <a:pPr marL="0" indent="0">
              <a:buFont typeface="Arial" panose="020B0604020202020204" pitchFamily="34" charset="0"/>
              <a:buNone/>
            </a:pPr>
            <a:endParaRPr lang="en-US" altLang="en-US" sz="2800" dirty="0" smtClean="0"/>
          </a:p>
          <a:p>
            <a:pPr marL="0" indent="0">
              <a:buFont typeface="Arial" panose="020B0604020202020204" pitchFamily="34" charset="0"/>
              <a:buNone/>
            </a:pPr>
            <a:r>
              <a:rPr lang="en-US" altLang="en-US" sz="2800" dirty="0" smtClean="0"/>
              <a:t>Use </a:t>
            </a:r>
            <a:r>
              <a:rPr lang="en-US" altLang="en-US" sz="2800" dirty="0" smtClean="0"/>
              <a:t>low water pressure when cleaning in the deli areas</a:t>
            </a:r>
          </a:p>
          <a:p>
            <a:pPr lvl="1"/>
            <a:r>
              <a:rPr lang="en-US" altLang="en-US" sz="2400" b="1" dirty="0" smtClean="0"/>
              <a:t>Note: </a:t>
            </a:r>
            <a:r>
              <a:rPr lang="en-US" altLang="en-US" sz="2400" dirty="0" smtClean="0"/>
              <a:t>Splashing </a:t>
            </a:r>
            <a:r>
              <a:rPr lang="en-US" altLang="en-US" sz="2400" dirty="0" smtClean="0"/>
              <a:t>and overspray from high-pressure hoses can aerosolize microorganisms and distribute them into the air and onto nearby surfaces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Use </a:t>
            </a:r>
            <a:r>
              <a:rPr lang="en-US" altLang="en-US" sz="1200" dirty="0" smtClean="0"/>
              <a:t>separate sinks for hand washing and cleaning product or equipment</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Eliminate </a:t>
            </a:r>
            <a:r>
              <a:rPr lang="en-US" altLang="en-US" sz="1200" dirty="0" smtClean="0"/>
              <a:t>or remove unnecessary items (such as supplies and equipment) from the deli area </a:t>
            </a:r>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20</a:t>
            </a:fld>
            <a:endParaRPr lang="en-US" dirty="0"/>
          </a:p>
        </p:txBody>
      </p:sp>
    </p:spTree>
    <p:extLst>
      <p:ext uri="{BB962C8B-B14F-4D97-AF65-F5344CB8AC3E}">
        <p14:creationId xmlns:p14="http://schemas.microsoft.com/office/powerpoint/2010/main" val="2587959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2800" dirty="0" smtClean="0"/>
              <a:t>Do not allow conditions in the retail facility that could cause the product to become </a:t>
            </a:r>
            <a:r>
              <a:rPr lang="en-US" altLang="en-US" sz="2800" dirty="0" smtClean="0"/>
              <a:t>adulterated.</a:t>
            </a:r>
          </a:p>
          <a:p>
            <a:pPr marL="457200" lvl="1" indent="0">
              <a:buFont typeface="Arial" panose="020B0604020202020204" pitchFamily="34" charset="0"/>
              <a:buNone/>
            </a:pPr>
            <a:r>
              <a:rPr lang="en-US" altLang="en-US" sz="2400" b="1" dirty="0" smtClean="0"/>
              <a:t>Note:</a:t>
            </a:r>
            <a:r>
              <a:rPr lang="en-US" altLang="en-US" sz="2400" b="1" baseline="0" dirty="0" smtClean="0"/>
              <a:t> </a:t>
            </a:r>
            <a:r>
              <a:rPr lang="en-US" altLang="en-US" sz="2400" dirty="0" smtClean="0"/>
              <a:t>These </a:t>
            </a:r>
            <a:r>
              <a:rPr lang="en-US" altLang="en-US" sz="2400" dirty="0" smtClean="0"/>
              <a:t>could include condensation dripping on exposed product, construction dust on product or food contact surfaces, or broken </a:t>
            </a:r>
            <a:r>
              <a:rPr lang="en-US" altLang="en-US" sz="2400" dirty="0" smtClean="0"/>
              <a:t>equipment. Ensure </a:t>
            </a:r>
            <a:r>
              <a:rPr lang="en-US" altLang="en-US" sz="2400" dirty="0" smtClean="0"/>
              <a:t>that walls, floors, drains, and overhead structures in the RTE deli and cooler areas are smooth, durable, easily cleanable, and in good repair </a:t>
            </a:r>
          </a:p>
          <a:p>
            <a:pPr marL="0" indent="0">
              <a:buFont typeface="Arial" panose="020B0604020202020204" pitchFamily="34" charset="0"/>
              <a:buNone/>
            </a:pPr>
            <a:endParaRPr lang="en-US" altLang="en-US" sz="2800" dirty="0" smtClean="0"/>
          </a:p>
          <a:p>
            <a:pPr marL="0" indent="0">
              <a:buFont typeface="Arial" panose="020B0604020202020204" pitchFamily="34" charset="0"/>
              <a:buNone/>
            </a:pPr>
            <a:r>
              <a:rPr lang="en-US" altLang="en-US" sz="2800" dirty="0" smtClean="0"/>
              <a:t>Do </a:t>
            </a:r>
            <a:r>
              <a:rPr lang="en-US" altLang="en-US" sz="2800" dirty="0" smtClean="0"/>
              <a:t>not perform construction (e.g., replacing floors, walls, or ceilings) when exposed RTE product is present in the </a:t>
            </a:r>
            <a:r>
              <a:rPr lang="en-US" altLang="en-US" sz="2800" dirty="0" smtClean="0"/>
              <a:t>deli.</a:t>
            </a:r>
            <a:r>
              <a:rPr lang="en-US" altLang="en-US" sz="2800" baseline="0" dirty="0" smtClean="0"/>
              <a:t> </a:t>
            </a:r>
          </a:p>
          <a:p>
            <a:pPr marL="457200" lvl="1" indent="0">
              <a:buFont typeface="Arial" panose="020B0604020202020204" pitchFamily="34" charset="0"/>
              <a:buNone/>
            </a:pPr>
            <a:r>
              <a:rPr lang="en-US" altLang="en-US" sz="2400" b="1" i="0" baseline="0" dirty="0" smtClean="0"/>
              <a:t>Note: </a:t>
            </a:r>
            <a:r>
              <a:rPr lang="en-US" altLang="en-US" sz="2400" i="1" dirty="0" smtClean="0"/>
              <a:t>Lm</a:t>
            </a:r>
            <a:r>
              <a:rPr lang="en-US" altLang="en-US" sz="2400" dirty="0" smtClean="0"/>
              <a:t> </a:t>
            </a:r>
            <a:r>
              <a:rPr lang="en-US" altLang="en-US" sz="2400" dirty="0" smtClean="0"/>
              <a:t>can be harbored behind the walls and carried by dust. Therefore, the product should be protected during construction, and the deli area should be cleaned and sanitized after construction and before use </a:t>
            </a:r>
          </a:p>
          <a:p>
            <a:pPr marL="0" indent="0">
              <a:buFont typeface="Arial" panose="020B0604020202020204" pitchFamily="34" charset="0"/>
              <a:buNone/>
            </a:pPr>
            <a:endParaRPr lang="en-US" altLang="en-US" sz="2800" dirty="0" smtClean="0"/>
          </a:p>
          <a:p>
            <a:pPr marL="0" indent="0">
              <a:buFont typeface="Arial" panose="020B0604020202020204" pitchFamily="34" charset="0"/>
              <a:buNone/>
            </a:pPr>
            <a:r>
              <a:rPr lang="en-US" altLang="en-US" sz="2800" dirty="0" smtClean="0"/>
              <a:t>Maintain </a:t>
            </a:r>
            <a:r>
              <a:rPr lang="en-US" altLang="en-US" sz="2800" dirty="0" smtClean="0"/>
              <a:t>tables, slicers, and other food contact surfaces so that they are easily </a:t>
            </a:r>
            <a:r>
              <a:rPr lang="en-US" altLang="en-US" sz="2800" dirty="0" smtClean="0"/>
              <a:t>cleanable.</a:t>
            </a:r>
            <a:r>
              <a:rPr lang="en-US" altLang="en-US" sz="2800" baseline="0" dirty="0" smtClean="0"/>
              <a:t> </a:t>
            </a:r>
          </a:p>
          <a:p>
            <a:pPr marL="457200" lvl="1" indent="0">
              <a:buFont typeface="Arial" panose="020B0604020202020204" pitchFamily="34" charset="0"/>
              <a:buNone/>
            </a:pPr>
            <a:r>
              <a:rPr lang="en-US" altLang="en-US" sz="2400" b="1" baseline="0" dirty="0" smtClean="0"/>
              <a:t>Note: </a:t>
            </a:r>
            <a:r>
              <a:rPr lang="en-US" altLang="en-US" sz="2400" dirty="0" smtClean="0"/>
              <a:t>Rough </a:t>
            </a:r>
            <a:r>
              <a:rPr lang="en-US" altLang="en-US" sz="2400" dirty="0" smtClean="0"/>
              <a:t>surfaces created by welds, cracks, and other defects can be difficult to clean and can create areas where bacteria can hide. Worn, missing, or degraded seals or gaskets should be replaced because they may become contaminated with </a:t>
            </a:r>
            <a:r>
              <a:rPr lang="en-US" altLang="en-US" sz="2400" i="1" dirty="0" smtClean="0"/>
              <a:t>Lm</a:t>
            </a:r>
            <a:endParaRPr lang="en-US" altLang="en-US" sz="2400" dirty="0" smtClean="0"/>
          </a:p>
          <a:p>
            <a:pPr marL="0" indent="0">
              <a:buFont typeface="Arial" panose="020B0604020202020204" pitchFamily="34" charset="0"/>
              <a:buNone/>
            </a:pPr>
            <a:endParaRPr lang="en-US" altLang="en-US" sz="2800" dirty="0" smtClean="0"/>
          </a:p>
          <a:p>
            <a:pPr marL="0" indent="0">
              <a:buFont typeface="Arial" panose="020B0604020202020204" pitchFamily="34" charset="0"/>
              <a:buNone/>
            </a:pPr>
            <a:r>
              <a:rPr lang="en-US" altLang="en-US" sz="2800" dirty="0" smtClean="0"/>
              <a:t>Keep </a:t>
            </a:r>
            <a:r>
              <a:rPr lang="en-US" altLang="en-US" sz="2800" dirty="0" smtClean="0"/>
              <a:t>water from pooling on the floor or other surfaces within the deli </a:t>
            </a:r>
            <a:r>
              <a:rPr lang="en-US" altLang="en-US" sz="2800" dirty="0" smtClean="0"/>
              <a:t>area. </a:t>
            </a:r>
          </a:p>
          <a:p>
            <a:pPr marL="457200" lvl="1" indent="0">
              <a:buFont typeface="Arial" panose="020B0604020202020204" pitchFamily="34" charset="0"/>
              <a:buNone/>
            </a:pPr>
            <a:r>
              <a:rPr lang="en-US" altLang="en-US" sz="2400" b="1" dirty="0" smtClean="0"/>
              <a:t>Note: </a:t>
            </a:r>
            <a:r>
              <a:rPr lang="en-US" altLang="en-US" sz="2400" dirty="0" smtClean="0"/>
              <a:t>Doing </a:t>
            </a:r>
            <a:r>
              <a:rPr lang="en-US" altLang="en-US" sz="2400" dirty="0" smtClean="0"/>
              <a:t>so will reduce the likelihood that splash could contaminate food products or food contact surfaces. Standing water can serve as a vehicle for </a:t>
            </a:r>
            <a:r>
              <a:rPr lang="en-US" altLang="en-US" sz="2400" i="1" dirty="0" smtClean="0"/>
              <a:t>Lm</a:t>
            </a:r>
            <a:r>
              <a:rPr lang="en-US" altLang="en-US" sz="2400" dirty="0" smtClean="0"/>
              <a:t> and other pathogens</a:t>
            </a:r>
          </a:p>
          <a:p>
            <a:pPr marL="0" indent="0">
              <a:buFont typeface="Arial" panose="020B0604020202020204" pitchFamily="34" charset="0"/>
              <a:buNone/>
            </a:pPr>
            <a:endParaRPr lang="en-US" altLang="en-US" sz="2800" dirty="0" smtClean="0"/>
          </a:p>
          <a:p>
            <a:pPr marL="0" indent="0">
              <a:buFont typeface="Arial" panose="020B0604020202020204" pitchFamily="34" charset="0"/>
              <a:buNone/>
            </a:pPr>
            <a:r>
              <a:rPr lang="en-US" altLang="en-US" sz="2800" dirty="0" smtClean="0"/>
              <a:t>Clean </a:t>
            </a:r>
            <a:r>
              <a:rPr lang="en-US" altLang="en-US" sz="2800" dirty="0" smtClean="0"/>
              <a:t>overhead structures as often as necessary to keep them free of condensation and ensure that sanitary conditions are </a:t>
            </a:r>
            <a:r>
              <a:rPr lang="en-US" altLang="en-US" sz="2800" dirty="0" smtClean="0"/>
              <a:t>maintained. </a:t>
            </a:r>
          </a:p>
          <a:p>
            <a:pPr marL="457200" lvl="1" indent="0">
              <a:buFont typeface="Arial" panose="020B0604020202020204" pitchFamily="34" charset="0"/>
              <a:buNone/>
            </a:pPr>
            <a:r>
              <a:rPr lang="en-US" altLang="en-US" sz="2400" b="1" dirty="0" smtClean="0"/>
              <a:t>Note: </a:t>
            </a:r>
            <a:r>
              <a:rPr lang="en-US" altLang="en-US" sz="2400" dirty="0" smtClean="0"/>
              <a:t>Overhead </a:t>
            </a:r>
            <a:r>
              <a:rPr lang="en-US" altLang="en-US" sz="2400" dirty="0" smtClean="0"/>
              <a:t>items (e.g., cracked light fixtures) can be </a:t>
            </a:r>
            <a:r>
              <a:rPr lang="en-US" altLang="en-US" sz="2400" i="1" dirty="0" smtClean="0"/>
              <a:t>Lm</a:t>
            </a:r>
            <a:r>
              <a:rPr lang="en-US" altLang="en-US" sz="2400" dirty="0" smtClean="0"/>
              <a:t> harborage points. Condensation on overhead structures can lead to contamination of food or food preparation surfaces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22</a:t>
            </a:fld>
            <a:endParaRPr lang="en-US" dirty="0"/>
          </a:p>
        </p:txBody>
      </p:sp>
    </p:spTree>
    <p:extLst>
      <p:ext uri="{BB962C8B-B14F-4D97-AF65-F5344CB8AC3E}">
        <p14:creationId xmlns:p14="http://schemas.microsoft.com/office/powerpoint/2010/main" val="1327199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sz="2800" dirty="0" smtClean="0"/>
              <a:t>Ensure that employees wear gloves or use suitable utensils when handling RTE products, as recommended by the 2013 FDA Food Code (3-301.11(B))</a:t>
            </a:r>
          </a:p>
          <a:p>
            <a:pPr marL="400050" lvl="1" indent="0">
              <a:buNone/>
              <a:defRPr/>
            </a:pPr>
            <a:r>
              <a:rPr lang="en-US" b="1" dirty="0" smtClean="0"/>
              <a:t>NOTE: </a:t>
            </a:r>
            <a:r>
              <a:rPr lang="en-US" dirty="0" smtClean="0"/>
              <a:t>The Interagency Retail </a:t>
            </a:r>
            <a:r>
              <a:rPr lang="en-US" i="1" dirty="0" smtClean="0"/>
              <a:t>Lm</a:t>
            </a:r>
            <a:r>
              <a:rPr lang="en-US" dirty="0" smtClean="0"/>
              <a:t> Risk Assessment found that employees </a:t>
            </a:r>
            <a:r>
              <a:rPr lang="en-US" b="1" dirty="0" smtClean="0"/>
              <a:t>not wearing gloves </a:t>
            </a:r>
            <a:r>
              <a:rPr lang="en-US" b="1" u="sng" dirty="0" smtClean="0"/>
              <a:t>increases</a:t>
            </a:r>
            <a:r>
              <a:rPr lang="en-US" dirty="0" smtClean="0"/>
              <a:t> the predicted risk of listeriosis by approximately </a:t>
            </a:r>
            <a:r>
              <a:rPr lang="en-US" b="1" u="sng" dirty="0" smtClean="0"/>
              <a:t>5%</a:t>
            </a:r>
            <a:endParaRPr lang="en-US"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smtClean="0"/>
              <a:t>Train </a:t>
            </a:r>
            <a:r>
              <a:rPr lang="en-US" sz="1200" dirty="0" smtClean="0"/>
              <a:t>employees in sanitation practices and safe food handling procedures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Provide </a:t>
            </a:r>
            <a:r>
              <a:rPr lang="en-US" altLang="en-US" sz="1200" dirty="0" smtClean="0"/>
              <a:t>adequate facilities, including soap and running water, for employees to wash their hands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Implement </a:t>
            </a:r>
            <a:r>
              <a:rPr lang="en-US" altLang="en-US" sz="1200" dirty="0" smtClean="0"/>
              <a:t>a policy to ensure that ill employees do not work with open food items, including RTE foods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Limit </a:t>
            </a:r>
            <a:r>
              <a:rPr lang="en-US" altLang="en-US" sz="1200" dirty="0" smtClean="0"/>
              <a:t>traffic in the deli area and develop traffic-flow plans for product, employees, and other items to prevent contamination by consumers and employees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Ensure </a:t>
            </a:r>
            <a:r>
              <a:rPr lang="en-US" altLang="en-US" sz="1200" dirty="0" smtClean="0"/>
              <a:t>that employees change aprons or outer clothing, such as frocks or smocks, when the clothing is soiled with food or dirt particles that could transfer to food or food contact surfaces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24</a:t>
            </a:fld>
            <a:endParaRPr lang="en-US" dirty="0"/>
          </a:p>
        </p:txBody>
      </p:sp>
    </p:spTree>
    <p:extLst>
      <p:ext uri="{BB962C8B-B14F-4D97-AF65-F5344CB8AC3E}">
        <p14:creationId xmlns:p14="http://schemas.microsoft.com/office/powerpoint/2010/main" val="141208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Transfer of the bacteria from the environment, employees, or raw food products is a particular hazard of concern in ready-to-eat (RTE) foods including meat and poultry products</a:t>
            </a:r>
            <a:endParaRPr lang="en-US" altLang="en-US" sz="1050" dirty="0" smtClean="0"/>
          </a:p>
          <a:p>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2</a:t>
            </a:fld>
            <a:endParaRPr lang="en-US" dirty="0"/>
          </a:p>
        </p:txBody>
      </p:sp>
    </p:spTree>
    <p:extLst>
      <p:ext uri="{BB962C8B-B14F-4D97-AF65-F5344CB8AC3E}">
        <p14:creationId xmlns:p14="http://schemas.microsoft.com/office/powerpoint/2010/main" val="418805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Symptoms: Fever, muscle aches, fatigue, can be preceded by diarrhea or other gastrointestinal symptoms</a:t>
            </a:r>
          </a:p>
          <a:p>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4</a:t>
            </a:fld>
            <a:endParaRPr lang="en-US" dirty="0"/>
          </a:p>
        </p:txBody>
      </p:sp>
    </p:spTree>
    <p:extLst>
      <p:ext uri="{BB962C8B-B14F-4D97-AF65-F5344CB8AC3E}">
        <p14:creationId xmlns:p14="http://schemas.microsoft.com/office/powerpoint/2010/main" val="162018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t>Food Safety Inspection Service (FSIS) shares jurisdiction at retail with Food and Drug Administration (FDA) and State, local, and tribal authorities for meat and poultry</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t>The Federal Meat Inspection Act (FMIA) and Poultry Products Inspection Act (PPIA) apply to meat and poultry products produced in federally inspected establishments and other entities that produce or handle meat and poultry, including at retail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t>The Food Code is used by the State and local agencies as a model to establish regulations, ordinances, and actionable policies that can be enforced in their jurisdictions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t>Operators of retail establishments are required to comply with the conditions of the permit or license under which they operate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5</a:t>
            </a:fld>
            <a:endParaRPr lang="en-US" dirty="0"/>
          </a:p>
        </p:txBody>
      </p:sp>
    </p:spTree>
    <p:extLst>
      <p:ext uri="{BB962C8B-B14F-4D97-AF65-F5344CB8AC3E}">
        <p14:creationId xmlns:p14="http://schemas.microsoft.com/office/powerpoint/2010/main" val="229850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there are many steps that retail deli operators and their suppliers can take to help reduce the risk of listeriosis.</a:t>
            </a:r>
          </a:p>
          <a:p>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6</a:t>
            </a:fld>
            <a:endParaRPr lang="en-US" dirty="0"/>
          </a:p>
        </p:txBody>
      </p:sp>
    </p:spTree>
    <p:extLst>
      <p:ext uri="{BB962C8B-B14F-4D97-AF65-F5344CB8AC3E}">
        <p14:creationId xmlns:p14="http://schemas.microsoft.com/office/powerpoint/2010/main" val="7167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t>If all refrigerated RTE foods are stored at </a:t>
            </a:r>
            <a:r>
              <a:rPr lang="en-US" altLang="en-US" sz="1200" b="1" u="sng" dirty="0" smtClean="0"/>
              <a:t>41°F (5°C) or below</a:t>
            </a:r>
            <a:r>
              <a:rPr lang="en-US" altLang="en-US" sz="1200" dirty="0" smtClean="0"/>
              <a:t>, as recommended by the 2013 FDA Food Code (3-501.16(A)(2)), approximately </a:t>
            </a:r>
            <a:r>
              <a:rPr lang="en-US" altLang="en-US" sz="1200" b="1" u="sng" dirty="0" smtClean="0"/>
              <a:t>9%</a:t>
            </a:r>
            <a:r>
              <a:rPr lang="en-US" altLang="en-US" sz="1200" dirty="0" smtClean="0"/>
              <a:t> of predicted listeriosis cases caused by contaminated deli products prepared or sliced in the retail deli could be prevented</a:t>
            </a:r>
          </a:p>
          <a:p>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8</a:t>
            </a:fld>
            <a:endParaRPr lang="en-US" dirty="0"/>
          </a:p>
        </p:txBody>
      </p:sp>
    </p:spTree>
    <p:extLst>
      <p:ext uri="{BB962C8B-B14F-4D97-AF65-F5344CB8AC3E}">
        <p14:creationId xmlns:p14="http://schemas.microsoft.com/office/powerpoint/2010/main" val="312922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If all deli products that support </a:t>
            </a:r>
            <a:r>
              <a:rPr lang="en-US" altLang="en-US" sz="1200" i="1" dirty="0" smtClean="0"/>
              <a:t>Lm</a:t>
            </a:r>
            <a:r>
              <a:rPr lang="en-US" altLang="en-US" sz="1200" dirty="0" smtClean="0"/>
              <a:t> growth were reformulated to include </a:t>
            </a:r>
            <a:r>
              <a:rPr lang="en-US" altLang="en-US" sz="1200" b="1" u="sng" dirty="0" smtClean="0"/>
              <a:t>growth inhibitors</a:t>
            </a:r>
            <a:r>
              <a:rPr lang="en-US" altLang="en-US" sz="1200" dirty="0" smtClean="0"/>
              <a:t>, approximately </a:t>
            </a:r>
            <a:r>
              <a:rPr lang="en-US" altLang="en-US" sz="1200" b="1" u="sng" dirty="0" smtClean="0"/>
              <a:t>96%</a:t>
            </a:r>
            <a:r>
              <a:rPr lang="en-US" altLang="en-US" sz="1200" dirty="0" smtClean="0"/>
              <a:t> of predicted listeriosis illnesses caused by RTE products prepared or sliced in the retail deli could be prevented</a:t>
            </a:r>
          </a:p>
          <a:p>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9</a:t>
            </a:fld>
            <a:endParaRPr lang="en-US" dirty="0"/>
          </a:p>
        </p:txBody>
      </p:sp>
    </p:spTree>
    <p:extLst>
      <p:ext uri="{BB962C8B-B14F-4D97-AF65-F5344CB8AC3E}">
        <p14:creationId xmlns:p14="http://schemas.microsoft.com/office/powerpoint/2010/main" val="60533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altLang="en-US" sz="2800" dirty="0" smtClean="0"/>
              <a:t>The predicted risk of listeriosis dramatically </a:t>
            </a:r>
            <a:r>
              <a:rPr lang="en-US" altLang="en-US" sz="2800" b="1" u="sng" dirty="0" smtClean="0"/>
              <a:t>increases</a:t>
            </a:r>
            <a:r>
              <a:rPr lang="en-US" altLang="en-US" sz="2800" dirty="0" smtClean="0"/>
              <a:t> in retail delis as a result of </a:t>
            </a:r>
            <a:r>
              <a:rPr lang="en-US" altLang="en-US" sz="2800" b="1" u="sng" dirty="0" smtClean="0"/>
              <a:t>cross-contamination.</a:t>
            </a:r>
            <a:r>
              <a:rPr lang="en-US" altLang="en-US" sz="2800" dirty="0" smtClean="0"/>
              <a:t> </a:t>
            </a:r>
            <a:r>
              <a:rPr lang="en-US" altLang="en-US" dirty="0" smtClean="0"/>
              <a:t>In particular, </a:t>
            </a:r>
            <a:r>
              <a:rPr lang="en-US" altLang="en-US" b="1" dirty="0" smtClean="0"/>
              <a:t>slicers</a:t>
            </a:r>
            <a:r>
              <a:rPr lang="en-US" altLang="en-US" dirty="0" smtClean="0"/>
              <a:t> are key sources of cross-contamination in retail delis </a:t>
            </a:r>
          </a:p>
          <a:p>
            <a:pPr marL="457200" indent="-457200">
              <a:buFont typeface="Arial" panose="020B0604020202020204" pitchFamily="34" charset="0"/>
              <a:buChar char="•"/>
            </a:pPr>
            <a:r>
              <a:rPr lang="en-US" altLang="en-US" sz="1200" dirty="0" smtClean="0"/>
              <a:t>Eliminating </a:t>
            </a:r>
            <a:r>
              <a:rPr lang="en-US" altLang="en-US" sz="1200" b="1" u="sng" dirty="0" smtClean="0"/>
              <a:t>all points </a:t>
            </a:r>
            <a:r>
              <a:rPr lang="en-US" altLang="en-US" sz="1200" dirty="0" smtClean="0"/>
              <a:t>of cross-contamination in the deli would decrease the predicted risk of illness from the consumption of RTE products prepared or sliced in the retail deli by approximately </a:t>
            </a:r>
            <a:r>
              <a:rPr lang="en-US" altLang="en-US" sz="1200" b="1" u="sng" dirty="0" smtClean="0"/>
              <a:t>34%</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10</a:t>
            </a:fld>
            <a:endParaRPr lang="en-US" dirty="0"/>
          </a:p>
        </p:txBody>
      </p:sp>
    </p:spTree>
    <p:extLst>
      <p:ext uri="{BB962C8B-B14F-4D97-AF65-F5344CB8AC3E}">
        <p14:creationId xmlns:p14="http://schemas.microsoft.com/office/powerpoint/2010/main" val="105424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t>Increased levels of </a:t>
            </a:r>
            <a:r>
              <a:rPr lang="en-US" altLang="en-US" sz="1200" i="1" dirty="0" smtClean="0"/>
              <a:t>Lm</a:t>
            </a:r>
            <a:r>
              <a:rPr lang="en-US" altLang="en-US" sz="1200" dirty="0" smtClean="0"/>
              <a:t> from incoming products and the environment (including potential niches), directly increases the predicted risk of illness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t>Therefore, </a:t>
            </a:r>
            <a:r>
              <a:rPr lang="en-US" altLang="en-US" sz="1200" b="1" u="sng" dirty="0" smtClean="0"/>
              <a:t>elimination</a:t>
            </a:r>
            <a:r>
              <a:rPr lang="en-US" altLang="en-US" sz="1200" dirty="0" smtClean="0"/>
              <a:t> of environmental niches in the deli area will </a:t>
            </a:r>
            <a:r>
              <a:rPr lang="en-US" altLang="en-US" sz="1200" b="1" u="sng" dirty="0" smtClean="0"/>
              <a:t>reduce</a:t>
            </a:r>
            <a:r>
              <a:rPr lang="en-US" altLang="en-US" sz="1200" dirty="0" smtClean="0"/>
              <a:t> the predicted risk of listeriosis from the consumption of RTE products prepared or sliced in the retail deli </a:t>
            </a:r>
          </a:p>
          <a:p>
            <a:endParaRPr lang="en-US" dirty="0"/>
          </a:p>
        </p:txBody>
      </p:sp>
      <p:sp>
        <p:nvSpPr>
          <p:cNvPr id="4" name="Slide Number Placeholder 3"/>
          <p:cNvSpPr>
            <a:spLocks noGrp="1"/>
          </p:cNvSpPr>
          <p:nvPr>
            <p:ph type="sldNum" sz="quarter" idx="10"/>
          </p:nvPr>
        </p:nvSpPr>
        <p:spPr/>
        <p:txBody>
          <a:bodyPr/>
          <a:lstStyle/>
          <a:p>
            <a:pPr>
              <a:defRPr/>
            </a:pPr>
            <a:fld id="{DB29EABE-389B-425A-A296-9F4E6AEE5FFA}" type="slidenum">
              <a:rPr lang="en-US" smtClean="0"/>
              <a:pPr>
                <a:defRPr/>
              </a:pPr>
              <a:t>11</a:t>
            </a:fld>
            <a:endParaRPr lang="en-US" dirty="0"/>
          </a:p>
        </p:txBody>
      </p:sp>
    </p:spTree>
    <p:extLst>
      <p:ext uri="{BB962C8B-B14F-4D97-AF65-F5344CB8AC3E}">
        <p14:creationId xmlns:p14="http://schemas.microsoft.com/office/powerpoint/2010/main" val="408023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D2C41A7-74A4-48F4-A7DA-AB2A9D3ED253}" type="datetime1">
              <a:rPr lang="en-US" smtClean="0"/>
              <a:t>6/9/2014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424D42-5831-4A92-9ABB-127089DA2094}" type="slidenum">
              <a:rPr lang="en-US"/>
              <a:pPr>
                <a:defRPr/>
              </a:pPr>
              <a:t>‹#›</a:t>
            </a:fld>
            <a:endParaRPr lang="en-US" dirty="0"/>
          </a:p>
        </p:txBody>
      </p:sp>
    </p:spTree>
    <p:extLst>
      <p:ext uri="{BB962C8B-B14F-4D97-AF65-F5344CB8AC3E}">
        <p14:creationId xmlns:p14="http://schemas.microsoft.com/office/powerpoint/2010/main" val="127505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ADECC0-EBFD-4A3F-9BF9-00110C34D78B}" type="datetime1">
              <a:rPr lang="en-US" smtClean="0"/>
              <a:t>6/9/2014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EDF215-3519-4335-945C-23D031445C6F}" type="slidenum">
              <a:rPr lang="en-US"/>
              <a:pPr>
                <a:defRPr/>
              </a:pPr>
              <a:t>‹#›</a:t>
            </a:fld>
            <a:endParaRPr lang="en-US" dirty="0"/>
          </a:p>
        </p:txBody>
      </p:sp>
    </p:spTree>
    <p:extLst>
      <p:ext uri="{BB962C8B-B14F-4D97-AF65-F5344CB8AC3E}">
        <p14:creationId xmlns:p14="http://schemas.microsoft.com/office/powerpoint/2010/main" val="172917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F10313-1D59-4F1A-9617-378D3D5BB339}" type="datetime1">
              <a:rPr lang="en-US" smtClean="0"/>
              <a:t>6/9/2014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BD429-5DAF-41EC-948A-685586A239DC}" type="slidenum">
              <a:rPr lang="en-US"/>
              <a:pPr>
                <a:defRPr/>
              </a:pPr>
              <a:t>‹#›</a:t>
            </a:fld>
            <a:endParaRPr lang="en-US" dirty="0"/>
          </a:p>
        </p:txBody>
      </p:sp>
    </p:spTree>
    <p:extLst>
      <p:ext uri="{BB962C8B-B14F-4D97-AF65-F5344CB8AC3E}">
        <p14:creationId xmlns:p14="http://schemas.microsoft.com/office/powerpoint/2010/main" val="204917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A19789C-1177-4224-A547-88E82F5443B3}" type="datetime1">
              <a:rPr lang="en-US" smtClean="0"/>
              <a:t>6/9/2014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E5FEF0-95FD-45E1-8E03-35F4951744AB}" type="slidenum">
              <a:rPr lang="en-US"/>
              <a:pPr>
                <a:defRPr/>
              </a:pPr>
              <a:t>‹#›</a:t>
            </a:fld>
            <a:endParaRPr lang="en-US" dirty="0"/>
          </a:p>
        </p:txBody>
      </p:sp>
    </p:spTree>
    <p:extLst>
      <p:ext uri="{BB962C8B-B14F-4D97-AF65-F5344CB8AC3E}">
        <p14:creationId xmlns:p14="http://schemas.microsoft.com/office/powerpoint/2010/main" val="109306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45BD44-9A48-4DA4-B956-FA823DC08120}" type="datetime1">
              <a:rPr lang="en-US" smtClean="0"/>
              <a:t>6/9/2014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E45FCF-3DC7-4E11-B8D1-476571E7D0D4}" type="slidenum">
              <a:rPr lang="en-US"/>
              <a:pPr>
                <a:defRPr/>
              </a:pPr>
              <a:t>‹#›</a:t>
            </a:fld>
            <a:endParaRPr lang="en-US" dirty="0"/>
          </a:p>
        </p:txBody>
      </p:sp>
    </p:spTree>
    <p:extLst>
      <p:ext uri="{BB962C8B-B14F-4D97-AF65-F5344CB8AC3E}">
        <p14:creationId xmlns:p14="http://schemas.microsoft.com/office/powerpoint/2010/main" val="261567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4182E1-ECFF-4987-B0B2-C878FE32E20C}" type="datetime1">
              <a:rPr lang="en-US" smtClean="0"/>
              <a:t>6/9/2014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DEA309-3136-4639-B9B6-EA2802CD3686}" type="slidenum">
              <a:rPr lang="en-US"/>
              <a:pPr>
                <a:defRPr/>
              </a:pPr>
              <a:t>‹#›</a:t>
            </a:fld>
            <a:endParaRPr lang="en-US" dirty="0"/>
          </a:p>
        </p:txBody>
      </p:sp>
    </p:spTree>
    <p:extLst>
      <p:ext uri="{BB962C8B-B14F-4D97-AF65-F5344CB8AC3E}">
        <p14:creationId xmlns:p14="http://schemas.microsoft.com/office/powerpoint/2010/main" val="55969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12381"/>
            <a:ext cx="5111750" cy="5413782"/>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A39CDA-7C12-4E22-9443-394DE0AD1C06}" type="datetime1">
              <a:rPr lang="en-US" smtClean="0"/>
              <a:t>6/9/2014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75AA9F-138A-47ED-BF5F-01CBABB69718}" type="slidenum">
              <a:rPr lang="en-US"/>
              <a:pPr>
                <a:defRPr/>
              </a:pPr>
              <a:t>‹#›</a:t>
            </a:fld>
            <a:endParaRPr lang="en-US" dirty="0"/>
          </a:p>
        </p:txBody>
      </p:sp>
    </p:spTree>
    <p:extLst>
      <p:ext uri="{BB962C8B-B14F-4D97-AF65-F5344CB8AC3E}">
        <p14:creationId xmlns:p14="http://schemas.microsoft.com/office/powerpoint/2010/main" val="332126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76177"/>
            <a:ext cx="5486400" cy="395139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FE3472-FC54-48AA-8617-C8757945D6AF}" type="datetime1">
              <a:rPr lang="en-US" smtClean="0"/>
              <a:t>6/9/2014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EF620E-5ACB-4DA7-9850-D5AF5AE6CAA4}" type="slidenum">
              <a:rPr lang="en-US"/>
              <a:pPr>
                <a:defRPr/>
              </a:pPr>
              <a:t>‹#›</a:t>
            </a:fld>
            <a:endParaRPr lang="en-US" dirty="0"/>
          </a:p>
        </p:txBody>
      </p:sp>
    </p:spTree>
    <p:extLst>
      <p:ext uri="{BB962C8B-B14F-4D97-AF65-F5344CB8AC3E}">
        <p14:creationId xmlns:p14="http://schemas.microsoft.com/office/powerpoint/2010/main" val="103718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06450"/>
            <a:ext cx="82296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B528AC-BD09-46EC-84A7-5E10B962DC76}" type="datetime1">
              <a:rPr lang="en-US" smtClean="0"/>
              <a:t>6/9/2014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A5D63FF-26A6-4B14-B264-9AFD5C09EEE2}" type="slidenum">
              <a:rPr lang="en-US"/>
              <a:pPr>
                <a:defRPr/>
              </a:pPr>
              <a:t>‹#›</a:t>
            </a:fld>
            <a:endParaRPr lang="en-US" dirty="0"/>
          </a:p>
        </p:txBody>
      </p:sp>
      <p:pic>
        <p:nvPicPr>
          <p:cNvPr id="1031" name="Picture 6" descr=" SigLockup Master PwPt.4c-whitebg.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38125" y="141288"/>
            <a:ext cx="288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81038"/>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ctr" defTabSz="457200" rtl="0" eaLnBrk="0" fontAlgn="base" hangingPunct="0">
        <a:spcBef>
          <a:spcPct val="0"/>
        </a:spcBef>
        <a:spcAft>
          <a:spcPct val="0"/>
        </a:spcAft>
        <a:defRPr sz="2800" b="1" kern="1200">
          <a:solidFill>
            <a:schemeClr val="tx2"/>
          </a:solidFill>
          <a:latin typeface="+mj-lt"/>
          <a:ea typeface="+mj-ea"/>
          <a:cs typeface="+mj-cs"/>
        </a:defRPr>
      </a:lvl1pPr>
      <a:lvl2pPr algn="ctr" defTabSz="457200" rtl="0" eaLnBrk="0" fontAlgn="base" hangingPunct="0">
        <a:spcBef>
          <a:spcPct val="0"/>
        </a:spcBef>
        <a:spcAft>
          <a:spcPct val="0"/>
        </a:spcAft>
        <a:defRPr sz="2800" b="1">
          <a:solidFill>
            <a:schemeClr val="tx2"/>
          </a:solidFill>
          <a:latin typeface="Arial" charset="0"/>
        </a:defRPr>
      </a:lvl2pPr>
      <a:lvl3pPr algn="ctr" defTabSz="457200" rtl="0" eaLnBrk="0" fontAlgn="base" hangingPunct="0">
        <a:spcBef>
          <a:spcPct val="0"/>
        </a:spcBef>
        <a:spcAft>
          <a:spcPct val="0"/>
        </a:spcAft>
        <a:defRPr sz="2800" b="1">
          <a:solidFill>
            <a:schemeClr val="tx2"/>
          </a:solidFill>
          <a:latin typeface="Arial" charset="0"/>
        </a:defRPr>
      </a:lvl3pPr>
      <a:lvl4pPr algn="ctr" defTabSz="457200" rtl="0" eaLnBrk="0" fontAlgn="base" hangingPunct="0">
        <a:spcBef>
          <a:spcPct val="0"/>
        </a:spcBef>
        <a:spcAft>
          <a:spcPct val="0"/>
        </a:spcAft>
        <a:defRPr sz="2800" b="1">
          <a:solidFill>
            <a:schemeClr val="tx2"/>
          </a:solidFill>
          <a:latin typeface="Arial" charset="0"/>
        </a:defRPr>
      </a:lvl4pPr>
      <a:lvl5pPr algn="ctr" defTabSz="457200" rtl="0" eaLnBrk="0" fontAlgn="base" hangingPunct="0">
        <a:spcBef>
          <a:spcPct val="0"/>
        </a:spcBef>
        <a:spcAft>
          <a:spcPct val="0"/>
        </a:spcAft>
        <a:defRPr sz="2800" b="1">
          <a:solidFill>
            <a:schemeClr val="tx2"/>
          </a:solidFill>
          <a:latin typeface="Arial" charset="0"/>
        </a:defRPr>
      </a:lvl5pPr>
      <a:lvl6pPr marL="457200" algn="ctr" defTabSz="457200" rtl="0" fontAlgn="base">
        <a:spcBef>
          <a:spcPct val="0"/>
        </a:spcBef>
        <a:spcAft>
          <a:spcPct val="0"/>
        </a:spcAft>
        <a:defRPr sz="2800" b="1">
          <a:solidFill>
            <a:schemeClr val="tx2"/>
          </a:solidFill>
          <a:latin typeface="Arial" charset="0"/>
        </a:defRPr>
      </a:lvl6pPr>
      <a:lvl7pPr marL="914400" algn="ctr" defTabSz="457200" rtl="0" fontAlgn="base">
        <a:spcBef>
          <a:spcPct val="0"/>
        </a:spcBef>
        <a:spcAft>
          <a:spcPct val="0"/>
        </a:spcAft>
        <a:defRPr sz="2800" b="1">
          <a:solidFill>
            <a:schemeClr val="tx2"/>
          </a:solidFill>
          <a:latin typeface="Arial" charset="0"/>
        </a:defRPr>
      </a:lvl7pPr>
      <a:lvl8pPr marL="1371600" algn="ctr" defTabSz="457200" rtl="0" fontAlgn="base">
        <a:spcBef>
          <a:spcPct val="0"/>
        </a:spcBef>
        <a:spcAft>
          <a:spcPct val="0"/>
        </a:spcAft>
        <a:defRPr sz="2800" b="1">
          <a:solidFill>
            <a:schemeClr val="tx2"/>
          </a:solidFill>
          <a:latin typeface="Arial" charset="0"/>
        </a:defRPr>
      </a:lvl8pPr>
      <a:lvl9pPr marL="1828800" algn="ctr" defTabSz="457200" rtl="0" fontAlgn="base">
        <a:spcBef>
          <a:spcPct val="0"/>
        </a:spcBef>
        <a:spcAft>
          <a:spcPct val="0"/>
        </a:spcAft>
        <a:defRPr sz="2800" b="1">
          <a:solidFill>
            <a:schemeClr val="tx2"/>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sis.usda.gov/PDFwps/wcm/connect/d3373299-50e6-47d6-a577-e74a1e549fde/Controlling_LM_RTE_guideline_0912.pdf?MOD=AJPERES" TargetMode="External"/><Relationship Id="rId2" Type="http://schemas.openxmlformats.org/officeDocument/2006/relationships/hyperlink" Target="http://www.fda.gov/downloads/Food/GuidanceRegulation/UCM240674.pdf" TargetMode="External"/><Relationship Id="rId1" Type="http://schemas.openxmlformats.org/officeDocument/2006/relationships/slideLayout" Target="../slideLayouts/slideLayout2.xml"/><Relationship Id="rId5" Type="http://schemas.openxmlformats.org/officeDocument/2006/relationships/hyperlink" Target="http://www.fmi.org/docs/food-safety-best-practice-guides/listeria-action-plan-for-retail-delis.pdf?sfvrsn=9" TargetMode="External"/><Relationship Id="rId4" Type="http://schemas.openxmlformats.org/officeDocument/2006/relationships/hyperlink" Target="http://pubs.cas.psu.edu/freepubs/pdfs/uk137.pdf"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mailto:jerry.elliott@fsis.usd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dc.gov/listeria/statistic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listeria/statistic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1278825"/>
            <a:ext cx="7315200" cy="1200150"/>
          </a:xfrm>
          <a:prstGeom prst="rect">
            <a:avLst/>
          </a:prstGeom>
        </p:spPr>
        <p:txBody>
          <a:bodyPr>
            <a:spAutoFit/>
          </a:bodyPr>
          <a:lstStyle/>
          <a:p>
            <a:pPr algn="ctr">
              <a:defRPr/>
            </a:pPr>
            <a:r>
              <a:rPr lang="en-US" sz="3600" b="1" dirty="0">
                <a:solidFill>
                  <a:schemeClr val="tx2"/>
                </a:solidFill>
                <a:effectLst>
                  <a:outerShdw blurRad="38100" dist="38100" dir="2700000" algn="tl">
                    <a:srgbClr val="000000">
                      <a:alpha val="43137"/>
                    </a:srgbClr>
                  </a:outerShdw>
                </a:effectLst>
                <a:latin typeface="Calibri" pitchFamily="34" charset="0"/>
              </a:rPr>
              <a:t>Controlling </a:t>
            </a:r>
            <a:r>
              <a:rPr lang="en-US" sz="3600" b="1" i="1" dirty="0">
                <a:solidFill>
                  <a:schemeClr val="tx2"/>
                </a:solidFill>
                <a:effectLst>
                  <a:outerShdw blurRad="38100" dist="38100" dir="2700000" algn="tl">
                    <a:srgbClr val="000000">
                      <a:alpha val="43137"/>
                    </a:srgbClr>
                  </a:outerShdw>
                </a:effectLst>
                <a:latin typeface="Calibri" pitchFamily="34" charset="0"/>
              </a:rPr>
              <a:t>Listeria</a:t>
            </a:r>
            <a:r>
              <a:rPr lang="en-US" sz="3600" b="1" dirty="0">
                <a:solidFill>
                  <a:schemeClr val="tx2"/>
                </a:solidFill>
                <a:effectLst>
                  <a:outerShdw blurRad="38100" dist="38100" dir="2700000" algn="tl">
                    <a:srgbClr val="000000">
                      <a:alpha val="43137"/>
                    </a:srgbClr>
                  </a:outerShdw>
                </a:effectLst>
                <a:latin typeface="Calibri" pitchFamily="34" charset="0"/>
              </a:rPr>
              <a:t> </a:t>
            </a:r>
            <a:r>
              <a:rPr lang="en-US" sz="3600" b="1" i="1" dirty="0">
                <a:solidFill>
                  <a:schemeClr val="tx2"/>
                </a:solidFill>
                <a:effectLst>
                  <a:outerShdw blurRad="38100" dist="38100" dir="2700000" algn="tl">
                    <a:srgbClr val="000000">
                      <a:alpha val="43137"/>
                    </a:srgbClr>
                  </a:outerShdw>
                </a:effectLst>
                <a:latin typeface="Calibri" pitchFamily="34" charset="0"/>
              </a:rPr>
              <a:t>monocytogenes (Lm)</a:t>
            </a:r>
            <a:r>
              <a:rPr lang="en-US" sz="3600" b="1" dirty="0">
                <a:solidFill>
                  <a:schemeClr val="tx2"/>
                </a:solidFill>
                <a:effectLst>
                  <a:outerShdw blurRad="38100" dist="38100" dir="2700000" algn="tl">
                    <a:srgbClr val="000000">
                      <a:alpha val="43137"/>
                    </a:srgbClr>
                  </a:outerShdw>
                </a:effectLst>
                <a:latin typeface="Calibri" pitchFamily="34" charset="0"/>
              </a:rPr>
              <a:t> in Retail Delicatessens</a:t>
            </a:r>
          </a:p>
        </p:txBody>
      </p:sp>
      <p:sp>
        <p:nvSpPr>
          <p:cNvPr id="2052" name="TextBox 7"/>
          <p:cNvSpPr txBox="1">
            <a:spLocks noChangeArrowheads="1"/>
          </p:cNvSpPr>
          <p:nvPr/>
        </p:nvSpPr>
        <p:spPr bwMode="auto">
          <a:xfrm>
            <a:off x="689758" y="2882736"/>
            <a:ext cx="761208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dirty="0"/>
              <a:t>Jerry Elliott, DVM, Director </a:t>
            </a:r>
            <a:endParaRPr lang="en-US" altLang="en-US" sz="2800" dirty="0" smtClean="0"/>
          </a:p>
          <a:p>
            <a:pPr algn="ctr" eaLnBrk="1" hangingPunct="1"/>
            <a:endParaRPr lang="en-US" altLang="en-US" sz="2400" dirty="0"/>
          </a:p>
          <a:p>
            <a:pPr algn="ctr" eaLnBrk="1" hangingPunct="1"/>
            <a:r>
              <a:rPr lang="en-US" altLang="en-US" sz="2400" dirty="0"/>
              <a:t>Compliance and Investigations Division</a:t>
            </a:r>
          </a:p>
          <a:p>
            <a:pPr algn="ctr" eaLnBrk="1" hangingPunct="1"/>
            <a:r>
              <a:rPr lang="en-US" altLang="en-US" sz="2400" dirty="0"/>
              <a:t>Food Safety Inspection Service</a:t>
            </a:r>
          </a:p>
          <a:p>
            <a:pPr algn="ctr" eaLnBrk="1" hangingPunct="1"/>
            <a:r>
              <a:rPr lang="en-US" altLang="en-US" sz="2400" dirty="0"/>
              <a:t>Office of Investigation, Enforcement and Audit</a:t>
            </a:r>
          </a:p>
          <a:p>
            <a:pPr algn="ctr" eaLnBrk="1" hangingPunct="1"/>
            <a:r>
              <a:rPr lang="en-US" altLang="en-US" sz="2400" dirty="0"/>
              <a:t>United States Department of </a:t>
            </a:r>
            <a:r>
              <a:rPr lang="en-US" altLang="en-US" sz="2400" dirty="0" smtClean="0"/>
              <a:t>Agriculture</a:t>
            </a:r>
            <a:endParaRPr lang="en-US"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7779"/>
            <a:ext cx="8183563" cy="832263"/>
          </a:xfrm>
        </p:spPr>
        <p:txBody>
          <a:bodyPr>
            <a:normAutofit/>
          </a:bodyPr>
          <a:lstStyle/>
          <a:p>
            <a:pPr>
              <a:defRPr/>
            </a:pPr>
            <a:r>
              <a:rPr lang="en-US" sz="3200" b="0" dirty="0" smtClean="0"/>
              <a:t>3. Control </a:t>
            </a:r>
            <a:r>
              <a:rPr lang="en-US" sz="3200" b="0" dirty="0"/>
              <a:t>Cross-Contamination</a:t>
            </a:r>
          </a:p>
        </p:txBody>
      </p:sp>
      <p:sp>
        <p:nvSpPr>
          <p:cNvPr id="9219" name="Content Placeholder 2"/>
          <p:cNvSpPr>
            <a:spLocks noGrp="1"/>
          </p:cNvSpPr>
          <p:nvPr>
            <p:ph idx="1"/>
          </p:nvPr>
        </p:nvSpPr>
        <p:spPr>
          <a:xfrm>
            <a:off x="533400" y="1805049"/>
            <a:ext cx="8183563" cy="4595751"/>
          </a:xfrm>
        </p:spPr>
        <p:txBody>
          <a:bodyPr/>
          <a:lstStyle/>
          <a:p>
            <a:r>
              <a:rPr lang="en-US" altLang="en-US" sz="2800" dirty="0" smtClean="0"/>
              <a:t>Eliminating </a:t>
            </a:r>
            <a:r>
              <a:rPr lang="en-US" altLang="en-US" sz="2800" b="1" u="sng" dirty="0" smtClean="0"/>
              <a:t>all points </a:t>
            </a:r>
            <a:r>
              <a:rPr lang="en-US" altLang="en-US" sz="2800" dirty="0" smtClean="0"/>
              <a:t>of cross-contamination would decrease the </a:t>
            </a:r>
            <a:r>
              <a:rPr lang="en-US" altLang="en-US" sz="2800" dirty="0" smtClean="0"/>
              <a:t>predicted risk of listeriosis </a:t>
            </a:r>
            <a:r>
              <a:rPr lang="en-US" altLang="en-US" sz="2800" dirty="0" smtClean="0"/>
              <a:t>by approximately </a:t>
            </a:r>
            <a:r>
              <a:rPr lang="en-US" altLang="en-US" sz="2800" b="1" u="sng" dirty="0" smtClean="0"/>
              <a:t>34%</a:t>
            </a:r>
            <a:endParaRPr lang="en-US" altLang="en-US" sz="2800" dirty="0" smtClean="0"/>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406"/>
            <a:ext cx="8183563" cy="879764"/>
          </a:xfrm>
        </p:spPr>
        <p:txBody>
          <a:bodyPr>
            <a:normAutofit/>
          </a:bodyPr>
          <a:lstStyle/>
          <a:p>
            <a:pPr>
              <a:defRPr/>
            </a:pPr>
            <a:r>
              <a:rPr lang="en-US" sz="3200" b="0" dirty="0" smtClean="0"/>
              <a:t>4. Control </a:t>
            </a:r>
            <a:r>
              <a:rPr lang="en-US" sz="3200" b="0" dirty="0"/>
              <a:t>Contamination at its Source</a:t>
            </a:r>
          </a:p>
        </p:txBody>
      </p:sp>
      <p:sp>
        <p:nvSpPr>
          <p:cNvPr id="10243" name="Content Placeholder 2"/>
          <p:cNvSpPr>
            <a:spLocks noGrp="1"/>
          </p:cNvSpPr>
          <p:nvPr>
            <p:ph idx="1"/>
          </p:nvPr>
        </p:nvSpPr>
        <p:spPr>
          <a:xfrm>
            <a:off x="533400" y="1781299"/>
            <a:ext cx="8183563" cy="4311526"/>
          </a:xfrm>
        </p:spPr>
        <p:txBody>
          <a:bodyPr/>
          <a:lstStyle/>
          <a:p>
            <a:r>
              <a:rPr lang="en-US" altLang="en-US" sz="2800" b="1" u="sng" dirty="0" smtClean="0"/>
              <a:t>Elimination</a:t>
            </a:r>
            <a:r>
              <a:rPr lang="en-US" altLang="en-US" sz="2800" dirty="0" smtClean="0"/>
              <a:t> of environmental niches in the deli area will </a:t>
            </a:r>
            <a:r>
              <a:rPr lang="en-US" altLang="en-US" sz="2800" b="1" u="sng" dirty="0" smtClean="0"/>
              <a:t>reduce</a:t>
            </a:r>
            <a:r>
              <a:rPr lang="en-US" altLang="en-US" sz="2800" dirty="0" smtClean="0"/>
              <a:t> the </a:t>
            </a:r>
            <a:r>
              <a:rPr lang="en-US" altLang="en-US" sz="2800" dirty="0" smtClean="0"/>
              <a:t>predicted risk </a:t>
            </a:r>
            <a:r>
              <a:rPr lang="en-US" altLang="en-US" sz="2800" dirty="0" smtClean="0"/>
              <a:t>of listeriosis in the retail deli</a:t>
            </a:r>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7780"/>
            <a:ext cx="8183563" cy="939139"/>
          </a:xfrm>
        </p:spPr>
        <p:txBody>
          <a:bodyPr>
            <a:normAutofit/>
          </a:bodyPr>
          <a:lstStyle/>
          <a:p>
            <a:pPr>
              <a:defRPr/>
            </a:pPr>
            <a:r>
              <a:rPr lang="en-US" sz="3200" b="0" dirty="0" smtClean="0"/>
              <a:t>5. Continue </a:t>
            </a:r>
            <a:r>
              <a:rPr lang="en-US" sz="3200" b="0" dirty="0"/>
              <a:t>Sanitation</a:t>
            </a:r>
            <a:endParaRPr lang="en-US" sz="3200" dirty="0"/>
          </a:p>
        </p:txBody>
      </p:sp>
      <p:sp>
        <p:nvSpPr>
          <p:cNvPr id="11267" name="Content Placeholder 2"/>
          <p:cNvSpPr>
            <a:spLocks noGrp="1"/>
          </p:cNvSpPr>
          <p:nvPr>
            <p:ph idx="1"/>
          </p:nvPr>
        </p:nvSpPr>
        <p:spPr>
          <a:xfrm>
            <a:off x="457200" y="1733798"/>
            <a:ext cx="8183563" cy="4738254"/>
          </a:xfrm>
        </p:spPr>
        <p:txBody>
          <a:bodyPr/>
          <a:lstStyle/>
          <a:p>
            <a:r>
              <a:rPr lang="en-US" altLang="en-US" sz="2800" dirty="0" smtClean="0"/>
              <a:t>Sanitation practices that eliminate </a:t>
            </a:r>
            <a:r>
              <a:rPr lang="en-US" altLang="en-US" sz="2800" i="1" dirty="0" smtClean="0"/>
              <a:t>Lm</a:t>
            </a:r>
            <a:r>
              <a:rPr lang="en-US" altLang="en-US" sz="2800" dirty="0" smtClean="0"/>
              <a:t> from food contact surfaces result in a reduction in the </a:t>
            </a:r>
            <a:r>
              <a:rPr lang="en-US" altLang="en-US" sz="2800" dirty="0" smtClean="0"/>
              <a:t>predicted risk </a:t>
            </a:r>
            <a:r>
              <a:rPr lang="en-US" altLang="en-US" sz="2800" dirty="0" smtClean="0"/>
              <a:t>of illness </a:t>
            </a:r>
          </a:p>
          <a:p>
            <a:endParaRPr lang="en-US" altLang="en-US" sz="1100" dirty="0"/>
          </a:p>
        </p:txBody>
      </p:sp>
      <p:pic>
        <p:nvPicPr>
          <p:cNvPr id="11268" name="Picture 3" descr="20229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7356" y="4381500"/>
            <a:ext cx="18288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958"/>
            <a:ext cx="8183563" cy="1225097"/>
          </a:xfrm>
        </p:spPr>
        <p:txBody>
          <a:bodyPr>
            <a:noAutofit/>
          </a:bodyPr>
          <a:lstStyle/>
          <a:p>
            <a:pPr>
              <a:defRPr/>
            </a:pPr>
            <a:r>
              <a:rPr lang="en-US" sz="3200" b="0" dirty="0" smtClean="0"/>
              <a:t>Key Findings from The Interagency Retail </a:t>
            </a:r>
            <a:r>
              <a:rPr lang="en-US" sz="3200" b="0" i="1" dirty="0" smtClean="0"/>
              <a:t>Lm</a:t>
            </a:r>
            <a:r>
              <a:rPr lang="en-US" sz="3200" b="0" dirty="0" smtClean="0"/>
              <a:t> Risk Assessment </a:t>
            </a:r>
            <a:endParaRPr lang="en-US" sz="3200" dirty="0"/>
          </a:p>
        </p:txBody>
      </p:sp>
      <p:sp>
        <p:nvSpPr>
          <p:cNvPr id="8195" name="Content Placeholder 2"/>
          <p:cNvSpPr>
            <a:spLocks noGrp="1"/>
          </p:cNvSpPr>
          <p:nvPr>
            <p:ph idx="1"/>
          </p:nvPr>
        </p:nvSpPr>
        <p:spPr>
          <a:xfrm>
            <a:off x="344384" y="2315688"/>
            <a:ext cx="8609611" cy="3360717"/>
          </a:xfrm>
        </p:spPr>
        <p:txBody>
          <a:bodyPr/>
          <a:lstStyle/>
          <a:p>
            <a:pPr marL="514350" indent="-514350">
              <a:buAutoNum type="arabicPeriod"/>
            </a:pPr>
            <a:r>
              <a:rPr lang="en-US" altLang="en-US" sz="2800" b="1" dirty="0" smtClean="0"/>
              <a:t>Storage Temperature – </a:t>
            </a:r>
            <a:r>
              <a:rPr lang="en-US" altLang="en-US" dirty="0" smtClean="0"/>
              <a:t>41°F </a:t>
            </a:r>
            <a:r>
              <a:rPr lang="en-US" altLang="en-US" dirty="0"/>
              <a:t>(5°C) or </a:t>
            </a:r>
            <a:r>
              <a:rPr lang="en-US" altLang="en-US" dirty="0" smtClean="0"/>
              <a:t>below – </a:t>
            </a:r>
            <a:r>
              <a:rPr lang="en-US" altLang="en-US" dirty="0" smtClean="0"/>
              <a:t>9%</a:t>
            </a:r>
            <a:endParaRPr lang="en-US" altLang="en-US" dirty="0"/>
          </a:p>
          <a:p>
            <a:pPr marL="514350" indent="-514350">
              <a:buAutoNum type="arabicPeriod"/>
            </a:pPr>
            <a:r>
              <a:rPr lang="en-US" altLang="en-US" sz="2800" b="1" dirty="0"/>
              <a:t>Growth </a:t>
            </a:r>
            <a:r>
              <a:rPr lang="en-US" altLang="en-US" sz="2800" b="1" dirty="0" smtClean="0"/>
              <a:t>Inhibitors – </a:t>
            </a:r>
            <a:r>
              <a:rPr lang="en-US" altLang="en-US" dirty="0" smtClean="0"/>
              <a:t>96%</a:t>
            </a:r>
            <a:endParaRPr lang="en-US" altLang="en-US" dirty="0" smtClean="0"/>
          </a:p>
          <a:p>
            <a:pPr marL="514350" indent="-514350">
              <a:buAutoNum type="arabicPeriod"/>
            </a:pPr>
            <a:r>
              <a:rPr lang="en-US" altLang="en-US" sz="2800" b="1" dirty="0"/>
              <a:t>Control </a:t>
            </a:r>
            <a:r>
              <a:rPr lang="en-US" altLang="en-US" sz="2800" b="1" dirty="0" smtClean="0"/>
              <a:t>Cross-Contamination </a:t>
            </a:r>
            <a:r>
              <a:rPr lang="en-US" altLang="en-US" sz="2800" b="1" dirty="0"/>
              <a:t>– </a:t>
            </a:r>
            <a:r>
              <a:rPr lang="en-US" altLang="en-US" dirty="0"/>
              <a:t>34%</a:t>
            </a:r>
            <a:endParaRPr lang="en-US" altLang="en-US" dirty="0" smtClean="0"/>
          </a:p>
          <a:p>
            <a:pPr marL="514350" indent="-514350">
              <a:buAutoNum type="arabicPeriod"/>
            </a:pPr>
            <a:r>
              <a:rPr lang="en-US" altLang="en-US" sz="2800" b="1" dirty="0"/>
              <a:t>Control Contamination at its </a:t>
            </a:r>
            <a:r>
              <a:rPr lang="en-US" altLang="en-US" sz="2800" b="1" dirty="0" smtClean="0"/>
              <a:t>Source – </a:t>
            </a:r>
            <a:r>
              <a:rPr lang="en-US" altLang="en-US" dirty="0" smtClean="0"/>
              <a:t>decrease</a:t>
            </a:r>
          </a:p>
          <a:p>
            <a:pPr marL="514350" indent="-514350">
              <a:buAutoNum type="arabicPeriod"/>
            </a:pPr>
            <a:r>
              <a:rPr lang="en-US" altLang="en-US" sz="2800" b="1" dirty="0" smtClean="0"/>
              <a:t>Continue Sanitation – </a:t>
            </a:r>
            <a:r>
              <a:rPr lang="en-US" altLang="en-US" dirty="0" smtClean="0"/>
              <a:t>gloves – 5%</a:t>
            </a:r>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13</a:t>
            </a:fld>
            <a:endParaRPr lang="en-US" dirty="0"/>
          </a:p>
        </p:txBody>
      </p:sp>
    </p:spTree>
    <p:extLst>
      <p:ext uri="{BB962C8B-B14F-4D97-AF65-F5344CB8AC3E}">
        <p14:creationId xmlns:p14="http://schemas.microsoft.com/office/powerpoint/2010/main" val="3338725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104"/>
            <a:ext cx="8183563" cy="1050925"/>
          </a:xfrm>
        </p:spPr>
        <p:txBody>
          <a:bodyPr/>
          <a:lstStyle/>
          <a:p>
            <a:pPr>
              <a:defRPr/>
            </a:pPr>
            <a:r>
              <a:rPr lang="en-US" sz="3600" b="0" dirty="0" smtClean="0"/>
              <a:t>Product Handling</a:t>
            </a:r>
            <a:endParaRPr lang="en-US" sz="3600" dirty="0"/>
          </a:p>
        </p:txBody>
      </p:sp>
      <p:pic>
        <p:nvPicPr>
          <p:cNvPr id="12291" name="Picture 2" descr="the-sausage-maker-deli-slicer-food-slicer-professional-12-in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416" y="4144488"/>
            <a:ext cx="20066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thCASAHIT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3457" y="942109"/>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14</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038" y="4294507"/>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1" y="1054924"/>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9400"/>
            <a:ext cx="8183563" cy="685800"/>
          </a:xfrm>
        </p:spPr>
        <p:txBody>
          <a:bodyPr>
            <a:normAutofit/>
          </a:bodyPr>
          <a:lstStyle/>
          <a:p>
            <a:pPr>
              <a:defRPr/>
            </a:pPr>
            <a:r>
              <a:rPr lang="en-US" sz="3200" b="0" dirty="0" smtClean="0"/>
              <a:t>Product Handling</a:t>
            </a:r>
            <a:endParaRPr lang="en-US" sz="3200" b="0" dirty="0"/>
          </a:p>
        </p:txBody>
      </p:sp>
      <p:sp>
        <p:nvSpPr>
          <p:cNvPr id="3" name="Content Placeholder 2"/>
          <p:cNvSpPr>
            <a:spLocks noGrp="1"/>
          </p:cNvSpPr>
          <p:nvPr>
            <p:ph idx="1"/>
          </p:nvPr>
        </p:nvSpPr>
        <p:spPr>
          <a:xfrm>
            <a:off x="457200" y="1781299"/>
            <a:ext cx="8183563" cy="4631376"/>
          </a:xfrm>
        </p:spPr>
        <p:txBody>
          <a:bodyPr>
            <a:noAutofit/>
          </a:bodyPr>
          <a:lstStyle/>
          <a:p>
            <a:pPr>
              <a:defRPr/>
            </a:pPr>
            <a:r>
              <a:rPr lang="en-US" sz="2800" dirty="0"/>
              <a:t>Use products formulated with antimicrobial agents </a:t>
            </a:r>
            <a:r>
              <a:rPr lang="en-US" sz="2800" dirty="0" smtClean="0"/>
              <a:t>to </a:t>
            </a:r>
            <a:r>
              <a:rPr lang="en-US" sz="2800" dirty="0"/>
              <a:t>eliminate or prevent the growth of </a:t>
            </a:r>
            <a:r>
              <a:rPr lang="en-US" sz="2800" i="1" dirty="0" smtClean="0"/>
              <a:t>Lm</a:t>
            </a:r>
          </a:p>
          <a:p>
            <a:pPr>
              <a:defRPr/>
            </a:pPr>
            <a:endParaRPr lang="en-US" sz="1100" dirty="0" smtClean="0"/>
          </a:p>
          <a:p>
            <a:pPr>
              <a:defRPr/>
            </a:pPr>
            <a:r>
              <a:rPr lang="en-US" sz="2800" dirty="0" smtClean="0"/>
              <a:t>Use </a:t>
            </a:r>
            <a:r>
              <a:rPr lang="en-US" sz="2800" dirty="0"/>
              <a:t>products that have been treated to reduce </a:t>
            </a:r>
            <a:r>
              <a:rPr lang="en-US" sz="2800" dirty="0" smtClean="0"/>
              <a:t>pathogens</a:t>
            </a:r>
          </a:p>
          <a:p>
            <a:pPr>
              <a:defRPr/>
            </a:pPr>
            <a:endParaRPr lang="en-US" sz="1100" dirty="0" smtClean="0"/>
          </a:p>
          <a:p>
            <a:pPr>
              <a:defRPr/>
            </a:pPr>
            <a:r>
              <a:rPr lang="en-US" sz="2800" dirty="0"/>
              <a:t>Monitor the shelf life of RTE </a:t>
            </a:r>
            <a:r>
              <a:rPr lang="en-US" sz="2800" dirty="0" smtClean="0"/>
              <a:t>products</a:t>
            </a:r>
          </a:p>
          <a:p>
            <a:pPr>
              <a:defRPr/>
            </a:pPr>
            <a:endParaRPr lang="en-US" sz="1100" dirty="0"/>
          </a:p>
          <a:p>
            <a:pPr>
              <a:defRPr/>
            </a:pPr>
            <a:r>
              <a:rPr lang="en-US" sz="2800" dirty="0"/>
              <a:t>Do not pre-slice products</a:t>
            </a:r>
          </a:p>
        </p:txBody>
      </p:sp>
      <p:sp>
        <p:nvSpPr>
          <p:cNvPr id="4" name="Slide Number Placeholder 3"/>
          <p:cNvSpPr>
            <a:spLocks noGrp="1"/>
          </p:cNvSpPr>
          <p:nvPr>
            <p:ph type="sldNum" sz="quarter" idx="12"/>
          </p:nvPr>
        </p:nvSpPr>
        <p:spPr/>
        <p:txBody>
          <a:bodyPr/>
          <a:lstStyle/>
          <a:p>
            <a:pPr>
              <a:defRPr/>
            </a:pPr>
            <a:fld id="{13EDF215-3519-4335-945C-23D031445C6F}"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46166"/>
            <a:ext cx="8183563" cy="762000"/>
          </a:xfrm>
        </p:spPr>
        <p:txBody>
          <a:bodyPr/>
          <a:lstStyle/>
          <a:p>
            <a:pPr>
              <a:defRPr/>
            </a:pPr>
            <a:r>
              <a:rPr lang="en-US" sz="3200" b="0" dirty="0" smtClean="0"/>
              <a:t>Product Handling</a:t>
            </a:r>
            <a:endParaRPr lang="en-US" sz="3200" b="0" dirty="0"/>
          </a:p>
        </p:txBody>
      </p:sp>
      <p:sp>
        <p:nvSpPr>
          <p:cNvPr id="16387" name="Content Placeholder 2"/>
          <p:cNvSpPr>
            <a:spLocks noGrp="1"/>
          </p:cNvSpPr>
          <p:nvPr>
            <p:ph idx="1"/>
          </p:nvPr>
        </p:nvSpPr>
        <p:spPr>
          <a:xfrm>
            <a:off x="533400" y="1793174"/>
            <a:ext cx="8183563" cy="4563175"/>
          </a:xfrm>
        </p:spPr>
        <p:txBody>
          <a:bodyPr/>
          <a:lstStyle/>
          <a:p>
            <a:r>
              <a:rPr lang="en-US" altLang="en-US" sz="2800" dirty="0" smtClean="0"/>
              <a:t>Remove products that are likely to be considered adulterated</a:t>
            </a:r>
            <a:endParaRPr lang="en-US" altLang="en-US" sz="2800" dirty="0"/>
          </a:p>
          <a:p>
            <a:endParaRPr lang="en-US" altLang="en-US" sz="1100" dirty="0" smtClean="0"/>
          </a:p>
          <a:p>
            <a:r>
              <a:rPr lang="en-US" sz="2800" dirty="0"/>
              <a:t>Promptly return RTE </a:t>
            </a:r>
            <a:r>
              <a:rPr lang="en-US" sz="2800" dirty="0" smtClean="0"/>
              <a:t>products </a:t>
            </a:r>
            <a:r>
              <a:rPr lang="en-US" sz="2800" dirty="0"/>
              <a:t>to </a:t>
            </a:r>
            <a:r>
              <a:rPr lang="en-US" sz="2800" dirty="0" smtClean="0"/>
              <a:t>refrigeration</a:t>
            </a:r>
          </a:p>
          <a:p>
            <a:endParaRPr lang="en-US" sz="1100" dirty="0"/>
          </a:p>
          <a:p>
            <a:r>
              <a:rPr lang="en-US" sz="2800" dirty="0" smtClean="0"/>
              <a:t>Maintain </a:t>
            </a:r>
            <a:r>
              <a:rPr lang="en-US" sz="2800" dirty="0"/>
              <a:t>refrigeration units </a:t>
            </a:r>
            <a:r>
              <a:rPr lang="en-US" sz="2800" b="1" dirty="0"/>
              <a:t>at or below </a:t>
            </a:r>
            <a:r>
              <a:rPr lang="en-US" sz="2800" b="1" dirty="0" smtClean="0"/>
              <a:t>41°F</a:t>
            </a:r>
          </a:p>
          <a:p>
            <a:endParaRPr lang="en-US" sz="1100" b="1" dirty="0"/>
          </a:p>
          <a:p>
            <a:r>
              <a:rPr lang="en-US" sz="2800" dirty="0"/>
              <a:t>Store and handle RTE </a:t>
            </a:r>
            <a:r>
              <a:rPr lang="en-US" sz="2800" dirty="0" smtClean="0"/>
              <a:t>and raw products separately</a:t>
            </a:r>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16</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485" y="4879851"/>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183563" cy="1050925"/>
          </a:xfrm>
        </p:spPr>
        <p:txBody>
          <a:bodyPr/>
          <a:lstStyle/>
          <a:p>
            <a:pPr>
              <a:defRPr/>
            </a:pPr>
            <a:r>
              <a:rPr lang="en-US" sz="3600" b="0" dirty="0" smtClean="0"/>
              <a:t>Cleaning and Sanitizing</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755" y="4173249"/>
            <a:ext cx="160337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9655"/>
            <a:ext cx="8183563" cy="796636"/>
          </a:xfrm>
        </p:spPr>
        <p:txBody>
          <a:bodyPr/>
          <a:lstStyle/>
          <a:p>
            <a:pPr>
              <a:defRPr/>
            </a:pPr>
            <a:r>
              <a:rPr lang="en-US" sz="3200" b="0" dirty="0" smtClean="0"/>
              <a:t>Cleaning and Sanitizing </a:t>
            </a:r>
            <a:endParaRPr lang="en-US" sz="3200" b="0" dirty="0"/>
          </a:p>
        </p:txBody>
      </p:sp>
      <p:sp>
        <p:nvSpPr>
          <p:cNvPr id="3" name="Content Placeholder 2"/>
          <p:cNvSpPr>
            <a:spLocks noGrp="1"/>
          </p:cNvSpPr>
          <p:nvPr>
            <p:ph idx="1"/>
          </p:nvPr>
        </p:nvSpPr>
        <p:spPr>
          <a:xfrm>
            <a:off x="457200" y="2042555"/>
            <a:ext cx="8183563" cy="3897869"/>
          </a:xfrm>
        </p:spPr>
        <p:txBody>
          <a:bodyPr>
            <a:noAutofit/>
          </a:bodyPr>
          <a:lstStyle/>
          <a:p>
            <a:pPr>
              <a:defRPr/>
            </a:pPr>
            <a:r>
              <a:rPr lang="en-US" sz="2800" dirty="0"/>
              <a:t>Eliminate insanitary conditions</a:t>
            </a:r>
          </a:p>
          <a:p>
            <a:pPr>
              <a:defRPr/>
            </a:pPr>
            <a:endParaRPr lang="en-US" sz="1100" dirty="0" smtClean="0"/>
          </a:p>
          <a:p>
            <a:pPr>
              <a:defRPr/>
            </a:pPr>
            <a:r>
              <a:rPr lang="en-US" sz="2800" dirty="0" smtClean="0"/>
              <a:t>Develop written sanitation procedures</a:t>
            </a:r>
          </a:p>
          <a:p>
            <a:pPr>
              <a:defRPr/>
            </a:pPr>
            <a:endParaRPr lang="en-US" sz="1100" dirty="0"/>
          </a:p>
          <a:p>
            <a:pPr>
              <a:defRPr/>
            </a:pPr>
            <a:r>
              <a:rPr lang="en-US" sz="2800" dirty="0" smtClean="0"/>
              <a:t>Document daily sanitation actions</a:t>
            </a:r>
          </a:p>
          <a:p>
            <a:pPr>
              <a:defRPr/>
            </a:pPr>
            <a:endParaRPr lang="en-US" sz="1100" dirty="0"/>
          </a:p>
          <a:p>
            <a:pPr>
              <a:defRPr/>
            </a:pPr>
            <a:r>
              <a:rPr lang="en-US" sz="2800" dirty="0"/>
              <a:t>Clean and sanitize </a:t>
            </a:r>
            <a:r>
              <a:rPr lang="en-US" sz="2800" dirty="0" smtClean="0"/>
              <a:t>frequently</a:t>
            </a:r>
          </a:p>
        </p:txBody>
      </p:sp>
      <p:sp>
        <p:nvSpPr>
          <p:cNvPr id="4" name="Slide Number Placeholder 3"/>
          <p:cNvSpPr>
            <a:spLocks noGrp="1"/>
          </p:cNvSpPr>
          <p:nvPr>
            <p:ph type="sldNum" sz="quarter" idx="12"/>
          </p:nvPr>
        </p:nvSpPr>
        <p:spPr/>
        <p:txBody>
          <a:bodyPr/>
          <a:lstStyle/>
          <a:p>
            <a:pPr>
              <a:defRPr/>
            </a:pPr>
            <a:fld id="{13EDF215-3519-4335-945C-23D031445C6F}"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83563" cy="762000"/>
          </a:xfrm>
        </p:spPr>
        <p:txBody>
          <a:bodyPr/>
          <a:lstStyle/>
          <a:p>
            <a:pPr>
              <a:defRPr/>
            </a:pPr>
            <a:r>
              <a:rPr lang="en-US" sz="3200" b="0" dirty="0" smtClean="0"/>
              <a:t>Cleaning and Sanitizing </a:t>
            </a:r>
            <a:endParaRPr lang="en-US" sz="3200" dirty="0"/>
          </a:p>
        </p:txBody>
      </p:sp>
      <p:sp>
        <p:nvSpPr>
          <p:cNvPr id="27651" name="Content Placeholder 2"/>
          <p:cNvSpPr>
            <a:spLocks noGrp="1"/>
          </p:cNvSpPr>
          <p:nvPr>
            <p:ph idx="1"/>
          </p:nvPr>
        </p:nvSpPr>
        <p:spPr>
          <a:xfrm>
            <a:off x="508000" y="2078182"/>
            <a:ext cx="8185150" cy="3941618"/>
          </a:xfrm>
        </p:spPr>
        <p:txBody>
          <a:bodyPr/>
          <a:lstStyle/>
          <a:p>
            <a:r>
              <a:rPr lang="en-US" altLang="en-US" sz="2800" dirty="0" smtClean="0"/>
              <a:t>Clean and sanitize items routinely handled</a:t>
            </a:r>
          </a:p>
          <a:p>
            <a:endParaRPr lang="en-US" altLang="en-US" sz="1100" dirty="0" smtClean="0"/>
          </a:p>
          <a:p>
            <a:r>
              <a:rPr lang="en-US" altLang="en-US" sz="2800" dirty="0" smtClean="0"/>
              <a:t>Disassemble equipment to clean and sanitize</a:t>
            </a:r>
          </a:p>
          <a:p>
            <a:endParaRPr lang="en-US" altLang="en-US" sz="1100" dirty="0"/>
          </a:p>
          <a:p>
            <a:r>
              <a:rPr lang="en-US" altLang="en-US" sz="2800" dirty="0"/>
              <a:t>Follow the manufacturer’s recommendations for </a:t>
            </a:r>
            <a:r>
              <a:rPr lang="en-US" altLang="en-US" sz="2800" dirty="0" smtClean="0"/>
              <a:t>sanitizer </a:t>
            </a:r>
            <a:r>
              <a:rPr lang="en-US" altLang="en-US" sz="2800" dirty="0"/>
              <a:t>strength and </a:t>
            </a:r>
            <a:r>
              <a:rPr lang="en-US" altLang="en-US" sz="2800" dirty="0" smtClean="0"/>
              <a:t>application</a:t>
            </a:r>
          </a:p>
          <a:p>
            <a:endParaRPr lang="en-US" altLang="en-US" sz="1100" dirty="0"/>
          </a:p>
          <a:p>
            <a:r>
              <a:rPr lang="en-US" altLang="en-US" sz="2800" dirty="0"/>
              <a:t>Change sanitizers </a:t>
            </a:r>
            <a:r>
              <a:rPr lang="en-US" altLang="en-US" sz="2800" dirty="0" smtClean="0"/>
              <a:t>to </a:t>
            </a:r>
            <a:r>
              <a:rPr lang="en-US" altLang="en-US" sz="2800" dirty="0"/>
              <a:t>provide </a:t>
            </a:r>
            <a:r>
              <a:rPr lang="en-US" altLang="en-US" sz="2800" dirty="0" smtClean="0"/>
              <a:t>bacterial </a:t>
            </a:r>
            <a:r>
              <a:rPr lang="en-US" altLang="en-US" sz="2800" dirty="0"/>
              <a:t>control</a:t>
            </a:r>
          </a:p>
          <a:p>
            <a:endParaRPr lang="en-US" altLang="en-US" sz="2800" dirty="0" smtClean="0"/>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88720"/>
            <a:ext cx="7924800" cy="838200"/>
          </a:xfrm>
        </p:spPr>
        <p:txBody>
          <a:bodyPr/>
          <a:lstStyle/>
          <a:p>
            <a:pPr>
              <a:defRPr/>
            </a:pPr>
            <a:r>
              <a:rPr lang="en-US" sz="3200" b="0" dirty="0" smtClean="0"/>
              <a:t>What is </a:t>
            </a:r>
            <a:r>
              <a:rPr lang="en-US" sz="3200" b="0" i="1" dirty="0" smtClean="0"/>
              <a:t>Lm?</a:t>
            </a:r>
            <a:endParaRPr lang="en-US" sz="3200" b="0" i="1" dirty="0"/>
          </a:p>
        </p:txBody>
      </p:sp>
      <p:sp>
        <p:nvSpPr>
          <p:cNvPr id="3075" name="Content Placeholder 2"/>
          <p:cNvSpPr>
            <a:spLocks noGrp="1"/>
          </p:cNvSpPr>
          <p:nvPr>
            <p:ph idx="1"/>
          </p:nvPr>
        </p:nvSpPr>
        <p:spPr>
          <a:xfrm>
            <a:off x="457200" y="1935678"/>
            <a:ext cx="8183563" cy="3360717"/>
          </a:xfrm>
        </p:spPr>
        <p:txBody>
          <a:bodyPr/>
          <a:lstStyle/>
          <a:p>
            <a:pPr>
              <a:spcAft>
                <a:spcPts val="600"/>
              </a:spcAft>
            </a:pPr>
            <a:r>
              <a:rPr lang="en-US" altLang="en-US" sz="2800" dirty="0" smtClean="0"/>
              <a:t>Bacterium found in moist environments, soil, and decaying vegetation </a:t>
            </a:r>
          </a:p>
          <a:p>
            <a:pPr>
              <a:spcAft>
                <a:spcPts val="600"/>
              </a:spcAft>
            </a:pPr>
            <a:endParaRPr lang="en-US" altLang="en-US" sz="1100" dirty="0" smtClean="0"/>
          </a:p>
          <a:p>
            <a:pPr>
              <a:spcAft>
                <a:spcPts val="600"/>
              </a:spcAft>
            </a:pPr>
            <a:r>
              <a:rPr lang="en-US" altLang="en-US" sz="2800" dirty="0" smtClean="0"/>
              <a:t>Transfer of the bacteria is a particular hazard of concern in ready-to-eat (RTE) foods</a:t>
            </a:r>
            <a:endParaRPr lang="en-US" altLang="en-US" sz="2000" dirty="0" smtClean="0"/>
          </a:p>
        </p:txBody>
      </p:sp>
      <p:pic>
        <p:nvPicPr>
          <p:cNvPr id="3076" name="Picture 5" descr="listeria_monocytogen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726380"/>
            <a:ext cx="16002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0956"/>
            <a:ext cx="8183563" cy="838200"/>
          </a:xfrm>
        </p:spPr>
        <p:txBody>
          <a:bodyPr/>
          <a:lstStyle/>
          <a:p>
            <a:pPr>
              <a:defRPr/>
            </a:pPr>
            <a:r>
              <a:rPr lang="en-US" sz="3200" b="0" dirty="0" smtClean="0"/>
              <a:t>Cleaning and Sanitizing </a:t>
            </a:r>
            <a:endParaRPr lang="en-US" sz="3200" dirty="0"/>
          </a:p>
        </p:txBody>
      </p:sp>
      <p:sp>
        <p:nvSpPr>
          <p:cNvPr id="29699" name="Content Placeholder 2"/>
          <p:cNvSpPr>
            <a:spLocks noGrp="1"/>
          </p:cNvSpPr>
          <p:nvPr>
            <p:ph idx="1"/>
          </p:nvPr>
        </p:nvSpPr>
        <p:spPr>
          <a:xfrm>
            <a:off x="457200" y="1793174"/>
            <a:ext cx="8183563" cy="4548248"/>
          </a:xfrm>
        </p:spPr>
        <p:txBody>
          <a:bodyPr/>
          <a:lstStyle/>
          <a:p>
            <a:pPr lvl="0"/>
            <a:r>
              <a:rPr lang="en-US" altLang="en-US" sz="2800" dirty="0" smtClean="0">
                <a:solidFill>
                  <a:prstClr val="black"/>
                </a:solidFill>
              </a:rPr>
              <a:t>Develop </a:t>
            </a:r>
            <a:r>
              <a:rPr lang="en-US" altLang="en-US" sz="2800" dirty="0">
                <a:solidFill>
                  <a:prstClr val="black"/>
                </a:solidFill>
              </a:rPr>
              <a:t>a procedure to sanitize cleaning </a:t>
            </a:r>
            <a:r>
              <a:rPr lang="en-US" altLang="en-US" sz="2800" dirty="0" smtClean="0">
                <a:solidFill>
                  <a:prstClr val="black"/>
                </a:solidFill>
              </a:rPr>
              <a:t>aids</a:t>
            </a:r>
          </a:p>
          <a:p>
            <a:pPr lvl="0"/>
            <a:endParaRPr lang="en-US" altLang="en-US" sz="1100" dirty="0">
              <a:solidFill>
                <a:prstClr val="black"/>
              </a:solidFill>
            </a:endParaRPr>
          </a:p>
          <a:p>
            <a:pPr lvl="0"/>
            <a:r>
              <a:rPr lang="en-US" altLang="en-US" sz="2800" dirty="0"/>
              <a:t>Use low water </a:t>
            </a:r>
            <a:r>
              <a:rPr lang="en-US" altLang="en-US" sz="2800" dirty="0" smtClean="0"/>
              <a:t>pressure</a:t>
            </a:r>
          </a:p>
          <a:p>
            <a:pPr lvl="0"/>
            <a:endParaRPr lang="en-US" altLang="en-US" sz="1100" dirty="0">
              <a:solidFill>
                <a:prstClr val="black"/>
              </a:solidFill>
            </a:endParaRPr>
          </a:p>
          <a:p>
            <a:pPr lvl="0"/>
            <a:r>
              <a:rPr lang="en-US" altLang="en-US" sz="2800" dirty="0"/>
              <a:t>Use separate </a:t>
            </a:r>
            <a:r>
              <a:rPr lang="en-US" altLang="en-US" sz="2800" dirty="0" smtClean="0"/>
              <a:t>sinks</a:t>
            </a:r>
          </a:p>
          <a:p>
            <a:pPr lvl="0"/>
            <a:endParaRPr lang="en-US" altLang="en-US" sz="1100" dirty="0">
              <a:solidFill>
                <a:prstClr val="black"/>
              </a:solidFill>
            </a:endParaRPr>
          </a:p>
          <a:p>
            <a:r>
              <a:rPr lang="en-US" altLang="en-US" sz="2800" dirty="0"/>
              <a:t>Eliminate or remove unnecessary </a:t>
            </a:r>
            <a:r>
              <a:rPr lang="en-US" altLang="en-US" sz="2800" dirty="0" smtClean="0"/>
              <a:t>items</a:t>
            </a:r>
            <a:endParaRPr lang="en-US" altLang="en-US" sz="2800" dirty="0"/>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20</a:t>
            </a:fld>
            <a:endParaRPr lang="en-US" dirty="0"/>
          </a:p>
        </p:txBody>
      </p:sp>
    </p:spTree>
    <p:extLst>
      <p:ext uri="{BB962C8B-B14F-4D97-AF65-F5344CB8AC3E}">
        <p14:creationId xmlns:p14="http://schemas.microsoft.com/office/powerpoint/2010/main" val="923461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9562"/>
            <a:ext cx="8183563" cy="822325"/>
          </a:xfrm>
        </p:spPr>
        <p:txBody>
          <a:bodyPr/>
          <a:lstStyle/>
          <a:p>
            <a:pPr>
              <a:defRPr/>
            </a:pPr>
            <a:r>
              <a:rPr lang="en-US" sz="3600" b="0" dirty="0" smtClean="0"/>
              <a:t>Facility and Equipment Controls</a:t>
            </a:r>
            <a:endParaRPr lang="en-US" sz="3600" dirty="0"/>
          </a:p>
        </p:txBody>
      </p:sp>
      <p:pic>
        <p:nvPicPr>
          <p:cNvPr id="33796" name="Picture 2" descr="http://ts4.mm.bing.net/th?id=H.5042816807928915&amp;w=251&amp;h=177&amp;c=7&amp;rs=1&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114800"/>
            <a:ext cx="21748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21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21278"/>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83563" cy="762000"/>
          </a:xfrm>
        </p:spPr>
        <p:txBody>
          <a:bodyPr/>
          <a:lstStyle/>
          <a:p>
            <a:pPr>
              <a:defRPr/>
            </a:pPr>
            <a:r>
              <a:rPr lang="en-US" sz="3200" b="0" dirty="0" smtClean="0"/>
              <a:t>Facility and Equipment Controls</a:t>
            </a:r>
            <a:endParaRPr lang="en-US" sz="3200" b="0" dirty="0"/>
          </a:p>
        </p:txBody>
      </p:sp>
      <p:sp>
        <p:nvSpPr>
          <p:cNvPr id="34819" name="Content Placeholder 2"/>
          <p:cNvSpPr>
            <a:spLocks noGrp="1"/>
          </p:cNvSpPr>
          <p:nvPr>
            <p:ph idx="1"/>
          </p:nvPr>
        </p:nvSpPr>
        <p:spPr>
          <a:xfrm>
            <a:off x="439387" y="1793174"/>
            <a:ext cx="8455231" cy="4275117"/>
          </a:xfrm>
        </p:spPr>
        <p:txBody>
          <a:bodyPr/>
          <a:lstStyle/>
          <a:p>
            <a:r>
              <a:rPr lang="en-US" altLang="en-US" sz="2800" dirty="0" smtClean="0"/>
              <a:t>Monitor conditions that could cause adulteration</a:t>
            </a:r>
          </a:p>
          <a:p>
            <a:endParaRPr lang="en-US" altLang="en-US" sz="1100" dirty="0"/>
          </a:p>
          <a:p>
            <a:r>
              <a:rPr lang="en-US" altLang="en-US" sz="2800" dirty="0" smtClean="0"/>
              <a:t>No construction when </a:t>
            </a:r>
            <a:r>
              <a:rPr lang="en-US" altLang="en-US" sz="2800" dirty="0"/>
              <a:t>exposed RTE product is </a:t>
            </a:r>
            <a:r>
              <a:rPr lang="en-US" altLang="en-US" sz="2800" dirty="0" smtClean="0"/>
              <a:t>present</a:t>
            </a:r>
          </a:p>
          <a:p>
            <a:endParaRPr lang="en-US" altLang="en-US" sz="1100" dirty="0"/>
          </a:p>
          <a:p>
            <a:r>
              <a:rPr lang="en-US" altLang="en-US" sz="2800" dirty="0" smtClean="0"/>
              <a:t>Assure food </a:t>
            </a:r>
            <a:r>
              <a:rPr lang="en-US" altLang="en-US" sz="2800" dirty="0"/>
              <a:t>contact surfaces </a:t>
            </a:r>
            <a:r>
              <a:rPr lang="en-US" altLang="en-US" sz="2800" dirty="0" smtClean="0"/>
              <a:t>are </a:t>
            </a:r>
            <a:r>
              <a:rPr lang="en-US" altLang="en-US" sz="2800" dirty="0"/>
              <a:t>easily cleanable</a:t>
            </a:r>
          </a:p>
          <a:p>
            <a:endParaRPr lang="en-US" altLang="en-US" sz="1100" dirty="0" smtClean="0"/>
          </a:p>
          <a:p>
            <a:r>
              <a:rPr lang="en-US" altLang="en-US" sz="2800" dirty="0" smtClean="0"/>
              <a:t>Keep </a:t>
            </a:r>
            <a:r>
              <a:rPr lang="en-US" altLang="en-US" sz="2800" dirty="0"/>
              <a:t>water from </a:t>
            </a:r>
            <a:r>
              <a:rPr lang="en-US" altLang="en-US" sz="2800" dirty="0" smtClean="0"/>
              <a:t>pooling</a:t>
            </a:r>
          </a:p>
          <a:p>
            <a:endParaRPr lang="en-US" altLang="en-US" sz="1100" dirty="0"/>
          </a:p>
          <a:p>
            <a:r>
              <a:rPr lang="en-US" altLang="en-US" sz="2800" dirty="0" smtClean="0"/>
              <a:t>Keep overhead structures clean</a:t>
            </a:r>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183563" cy="1050925"/>
          </a:xfrm>
        </p:spPr>
        <p:txBody>
          <a:bodyPr/>
          <a:lstStyle/>
          <a:p>
            <a:pPr>
              <a:defRPr/>
            </a:pPr>
            <a:r>
              <a:rPr lang="en-US" sz="3600" b="0" dirty="0" smtClean="0"/>
              <a:t>Employee Practices</a:t>
            </a:r>
            <a:endParaRPr lang="en-US" sz="3600" dirty="0"/>
          </a:p>
        </p:txBody>
      </p:sp>
      <p:pic>
        <p:nvPicPr>
          <p:cNvPr id="39939" name="Picture 2" descr="Group_000001528961Medium_0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581400"/>
            <a:ext cx="26257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32312"/>
            <a:ext cx="8183563" cy="914400"/>
          </a:xfrm>
        </p:spPr>
        <p:txBody>
          <a:bodyPr/>
          <a:lstStyle/>
          <a:p>
            <a:pPr>
              <a:defRPr/>
            </a:pPr>
            <a:r>
              <a:rPr lang="en-US" sz="3200" b="0" dirty="0" smtClean="0"/>
              <a:t>Employee Practices</a:t>
            </a:r>
            <a:endParaRPr lang="en-US" sz="3200" b="0" dirty="0"/>
          </a:p>
        </p:txBody>
      </p:sp>
      <p:sp>
        <p:nvSpPr>
          <p:cNvPr id="3" name="Content Placeholder 2"/>
          <p:cNvSpPr>
            <a:spLocks noGrp="1"/>
          </p:cNvSpPr>
          <p:nvPr>
            <p:ph idx="1"/>
          </p:nvPr>
        </p:nvSpPr>
        <p:spPr>
          <a:xfrm>
            <a:off x="533400" y="1600200"/>
            <a:ext cx="8183563" cy="4953000"/>
          </a:xfrm>
        </p:spPr>
        <p:txBody>
          <a:bodyPr>
            <a:normAutofit/>
          </a:bodyPr>
          <a:lstStyle/>
          <a:p>
            <a:pPr>
              <a:defRPr/>
            </a:pPr>
            <a:r>
              <a:rPr lang="en-US" sz="2800" dirty="0"/>
              <a:t>Ensure that employees wear </a:t>
            </a:r>
            <a:r>
              <a:rPr lang="en-US" sz="2800" dirty="0" smtClean="0"/>
              <a:t>gloves</a:t>
            </a:r>
            <a:endParaRPr lang="en-US" sz="1100" b="1" dirty="0" smtClean="0"/>
          </a:p>
          <a:p>
            <a:pPr>
              <a:defRPr/>
            </a:pPr>
            <a:endParaRPr lang="en-US" sz="1100" dirty="0" smtClean="0"/>
          </a:p>
          <a:p>
            <a:pPr>
              <a:defRPr/>
            </a:pPr>
            <a:r>
              <a:rPr lang="en-US" sz="2800" dirty="0" smtClean="0"/>
              <a:t>Train </a:t>
            </a:r>
            <a:r>
              <a:rPr lang="en-US" sz="2800" dirty="0"/>
              <a:t>employees in sanitation </a:t>
            </a:r>
            <a:r>
              <a:rPr lang="en-US" sz="2800" dirty="0" smtClean="0"/>
              <a:t>practices</a:t>
            </a:r>
          </a:p>
          <a:p>
            <a:pPr>
              <a:defRPr/>
            </a:pPr>
            <a:endParaRPr lang="en-US" sz="1100" dirty="0"/>
          </a:p>
          <a:p>
            <a:pPr>
              <a:defRPr/>
            </a:pPr>
            <a:r>
              <a:rPr lang="en-US" altLang="en-US" sz="2800" dirty="0"/>
              <a:t>Provide adequate </a:t>
            </a:r>
            <a:r>
              <a:rPr lang="en-US" altLang="en-US" sz="2800" dirty="0" smtClean="0"/>
              <a:t>facilities</a:t>
            </a:r>
            <a:r>
              <a:rPr lang="en-US" altLang="en-US" sz="2800" dirty="0"/>
              <a:t> </a:t>
            </a:r>
            <a:r>
              <a:rPr lang="en-US" altLang="en-US" sz="2800" dirty="0" smtClean="0"/>
              <a:t>for hand washing</a:t>
            </a:r>
          </a:p>
          <a:p>
            <a:pPr>
              <a:defRPr/>
            </a:pPr>
            <a:endParaRPr lang="en-US" sz="1100" dirty="0"/>
          </a:p>
          <a:p>
            <a:pPr>
              <a:defRPr/>
            </a:pPr>
            <a:r>
              <a:rPr lang="en-US" altLang="en-US" sz="2800" dirty="0" smtClean="0"/>
              <a:t>Ensure ill </a:t>
            </a:r>
            <a:r>
              <a:rPr lang="en-US" altLang="en-US" sz="2800" dirty="0"/>
              <a:t>employees do not work with open food </a:t>
            </a:r>
            <a:r>
              <a:rPr lang="en-US" altLang="en-US" sz="2800" dirty="0" smtClean="0"/>
              <a:t>items</a:t>
            </a:r>
          </a:p>
          <a:p>
            <a:pPr>
              <a:defRPr/>
            </a:pPr>
            <a:endParaRPr lang="en-US" sz="1100" dirty="0"/>
          </a:p>
          <a:p>
            <a:pPr>
              <a:defRPr/>
            </a:pPr>
            <a:r>
              <a:rPr lang="en-US" altLang="en-US" sz="2800" dirty="0"/>
              <a:t>Limit traffic in the deli </a:t>
            </a:r>
            <a:r>
              <a:rPr lang="en-US" altLang="en-US" sz="2800" dirty="0" smtClean="0"/>
              <a:t>area</a:t>
            </a:r>
          </a:p>
          <a:p>
            <a:pPr>
              <a:defRPr/>
            </a:pPr>
            <a:endParaRPr lang="en-US" sz="1100" dirty="0"/>
          </a:p>
          <a:p>
            <a:pPr>
              <a:defRPr/>
            </a:pPr>
            <a:r>
              <a:rPr lang="en-US" altLang="en-US" sz="2800" dirty="0"/>
              <a:t>Ensure </a:t>
            </a:r>
            <a:r>
              <a:rPr lang="en-US" altLang="en-US" sz="2800" dirty="0" smtClean="0"/>
              <a:t>employees </a:t>
            </a:r>
            <a:r>
              <a:rPr lang="en-US" altLang="en-US" sz="2800" dirty="0"/>
              <a:t>change </a:t>
            </a:r>
            <a:r>
              <a:rPr lang="en-US" altLang="en-US" sz="2800" dirty="0" smtClean="0"/>
              <a:t>clothing when soiled</a:t>
            </a:r>
            <a:endParaRPr lang="en-US" altLang="en-US" sz="2800" dirty="0"/>
          </a:p>
          <a:p>
            <a:pPr>
              <a:defRPr/>
            </a:pPr>
            <a:endParaRPr lang="en-US" sz="2800" dirty="0" smtClean="0"/>
          </a:p>
        </p:txBody>
      </p:sp>
      <p:sp>
        <p:nvSpPr>
          <p:cNvPr id="4" name="Slide Number Placeholder 3"/>
          <p:cNvSpPr>
            <a:spLocks noGrp="1"/>
          </p:cNvSpPr>
          <p:nvPr>
            <p:ph type="sldNum" sz="quarter" idx="12"/>
          </p:nvPr>
        </p:nvSpPr>
        <p:spPr/>
        <p:txBody>
          <a:bodyPr/>
          <a:lstStyle/>
          <a:p>
            <a:pPr>
              <a:defRPr/>
            </a:pPr>
            <a:fld id="{13EDF215-3519-4335-945C-23D031445C6F}"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67987"/>
            <a:ext cx="8183563" cy="1050925"/>
          </a:xfrm>
        </p:spPr>
        <p:txBody>
          <a:bodyPr/>
          <a:lstStyle/>
          <a:p>
            <a:pPr>
              <a:defRPr/>
            </a:pPr>
            <a:r>
              <a:rPr lang="en-US" sz="3200" b="0" dirty="0" smtClean="0"/>
              <a:t>Resources</a:t>
            </a:r>
            <a:endParaRPr lang="en-US" sz="3200" b="0" dirty="0"/>
          </a:p>
        </p:txBody>
      </p:sp>
      <p:sp>
        <p:nvSpPr>
          <p:cNvPr id="3" name="Content Placeholder 2"/>
          <p:cNvSpPr>
            <a:spLocks noGrp="1"/>
          </p:cNvSpPr>
          <p:nvPr>
            <p:ph idx="1"/>
          </p:nvPr>
        </p:nvSpPr>
        <p:spPr>
          <a:xfrm>
            <a:off x="533400" y="1523999"/>
            <a:ext cx="8183563" cy="5138057"/>
          </a:xfrm>
        </p:spPr>
        <p:txBody>
          <a:bodyPr>
            <a:normAutofit/>
          </a:bodyPr>
          <a:lstStyle/>
          <a:p>
            <a:pPr>
              <a:defRPr/>
            </a:pPr>
            <a:r>
              <a:rPr lang="en-US" dirty="0" smtClean="0"/>
              <a:t>FDA Flyer: Keep Commercial Deli Slicers Safe, </a:t>
            </a:r>
            <a:r>
              <a:rPr lang="en-US" sz="1800" dirty="0" smtClean="0">
                <a:latin typeface="Calibri" pitchFamily="34" charset="0"/>
                <a:hlinkClick r:id="rId2"/>
              </a:rPr>
              <a:t>http://www.fda.gov/downloads/Food/GuidanceRegulation/UCM240674.pdf</a:t>
            </a:r>
            <a:endParaRPr lang="en-US" sz="1800" dirty="0" smtClean="0">
              <a:latin typeface="Calibri" pitchFamily="34" charset="0"/>
            </a:endParaRPr>
          </a:p>
          <a:p>
            <a:pPr>
              <a:defRPr/>
            </a:pPr>
            <a:endParaRPr lang="en-US" sz="1200" dirty="0" smtClean="0">
              <a:latin typeface="Calibri" pitchFamily="34" charset="0"/>
            </a:endParaRPr>
          </a:p>
          <a:p>
            <a:pPr>
              <a:defRPr/>
            </a:pPr>
            <a:r>
              <a:rPr lang="en-US" dirty="0" smtClean="0"/>
              <a:t>FSIS </a:t>
            </a:r>
            <a:r>
              <a:rPr lang="en-US" i="1" dirty="0" smtClean="0"/>
              <a:t>Listeria</a:t>
            </a:r>
            <a:r>
              <a:rPr lang="en-US" dirty="0" smtClean="0"/>
              <a:t> Guideline</a:t>
            </a:r>
          </a:p>
          <a:p>
            <a:pPr marL="283464" lvl="1" indent="0">
              <a:buFont typeface="Arial" charset="0"/>
              <a:buNone/>
              <a:defRPr/>
            </a:pPr>
            <a:r>
              <a:rPr lang="en-US" sz="1800" dirty="0">
                <a:latin typeface="Calibri" panose="020F0502020204030204" pitchFamily="34" charset="0"/>
                <a:hlinkClick r:id="rId3"/>
              </a:rPr>
              <a:t>http://</a:t>
            </a:r>
            <a:r>
              <a:rPr lang="en-US" sz="1800" dirty="0" smtClean="0">
                <a:latin typeface="Calibri" panose="020F0502020204030204" pitchFamily="34" charset="0"/>
                <a:hlinkClick r:id="rId3"/>
              </a:rPr>
              <a:t>www.fsis.usda.gov/PDFwps/wcm/connect/d3373299-50e6-47d6-a577-e74a1e549fde/Controlling_LM_RTE_guideline_0912.pdf?MOD=AJPERES</a:t>
            </a:r>
            <a:endParaRPr lang="en-US" sz="1800" dirty="0" smtClean="0">
              <a:latin typeface="Calibri" panose="020F0502020204030204" pitchFamily="34" charset="0"/>
            </a:endParaRPr>
          </a:p>
          <a:p>
            <a:pPr marL="0" indent="0">
              <a:buFont typeface="Arial" charset="0"/>
              <a:buNone/>
              <a:defRPr/>
            </a:pPr>
            <a:r>
              <a:rPr lang="en-US" sz="1800" dirty="0" smtClean="0">
                <a:latin typeface="Calibri" panose="020F0502020204030204" pitchFamily="34" charset="0"/>
              </a:rPr>
              <a:t> </a:t>
            </a:r>
          </a:p>
          <a:p>
            <a:pPr>
              <a:defRPr/>
            </a:pPr>
            <a:r>
              <a:rPr lang="en-US" dirty="0" smtClean="0"/>
              <a:t>Penn State </a:t>
            </a:r>
            <a:r>
              <a:rPr lang="en-US" dirty="0"/>
              <a:t>Control of </a:t>
            </a:r>
            <a:r>
              <a:rPr lang="en-US" i="1" dirty="0"/>
              <a:t>Listeria monocytogenes </a:t>
            </a:r>
            <a:r>
              <a:rPr lang="en-US" dirty="0"/>
              <a:t>in Retail </a:t>
            </a:r>
            <a:r>
              <a:rPr lang="en-US" dirty="0" smtClean="0"/>
              <a:t>Establishments</a:t>
            </a:r>
            <a:endParaRPr lang="en-US" dirty="0"/>
          </a:p>
          <a:p>
            <a:pPr marL="283464" lvl="1" indent="0">
              <a:buFont typeface="Arial" charset="0"/>
              <a:buNone/>
              <a:defRPr/>
            </a:pPr>
            <a:r>
              <a:rPr lang="en-US" sz="1800" dirty="0">
                <a:solidFill>
                  <a:srgbClr val="FF0000"/>
                </a:solidFill>
                <a:latin typeface="Calibri" pitchFamily="34" charset="0"/>
                <a:hlinkClick r:id="rId4"/>
              </a:rPr>
              <a:t>http://</a:t>
            </a:r>
            <a:r>
              <a:rPr lang="en-US" sz="1800" dirty="0" smtClean="0">
                <a:solidFill>
                  <a:srgbClr val="FF0000"/>
                </a:solidFill>
                <a:latin typeface="Calibri" pitchFamily="34" charset="0"/>
                <a:hlinkClick r:id="rId4"/>
              </a:rPr>
              <a:t>pubs.cas.psu.edu/freepubs/pdfs/uk137.pdf</a:t>
            </a:r>
            <a:endParaRPr lang="en-US" sz="1800" dirty="0" smtClean="0">
              <a:solidFill>
                <a:srgbClr val="FF0000"/>
              </a:solidFill>
              <a:latin typeface="Calibri" pitchFamily="34" charset="0"/>
            </a:endParaRPr>
          </a:p>
          <a:p>
            <a:pPr marL="283464" lvl="1" indent="0">
              <a:buFont typeface="Arial" charset="0"/>
              <a:buNone/>
              <a:defRPr/>
            </a:pPr>
            <a:endParaRPr lang="en-US" sz="1200" dirty="0" smtClean="0">
              <a:solidFill>
                <a:srgbClr val="FF0000"/>
              </a:solidFill>
              <a:latin typeface="Calibri" pitchFamily="34" charset="0"/>
            </a:endParaRPr>
          </a:p>
          <a:p>
            <a:pPr>
              <a:defRPr/>
            </a:pPr>
            <a:r>
              <a:rPr lang="en-US" dirty="0" smtClean="0"/>
              <a:t>FMI</a:t>
            </a:r>
            <a:r>
              <a:rPr lang="en-US" i="1" dirty="0" smtClean="0"/>
              <a:t> </a:t>
            </a:r>
            <a:r>
              <a:rPr lang="en-US" i="1" dirty="0"/>
              <a:t>Listeria</a:t>
            </a:r>
            <a:r>
              <a:rPr lang="en-US" dirty="0"/>
              <a:t> Action Plan for Retail </a:t>
            </a:r>
            <a:r>
              <a:rPr lang="en-US" dirty="0" smtClean="0"/>
              <a:t>Delis</a:t>
            </a:r>
          </a:p>
          <a:p>
            <a:pPr marL="283464" lvl="1" indent="0">
              <a:buFont typeface="Arial" charset="0"/>
              <a:buNone/>
              <a:defRPr/>
            </a:pPr>
            <a:r>
              <a:rPr lang="en-US" sz="1400" dirty="0" smtClean="0">
                <a:solidFill>
                  <a:srgbClr val="FF0000"/>
                </a:solidFill>
                <a:latin typeface="Calibri" pitchFamily="34" charset="0"/>
              </a:rPr>
              <a:t> </a:t>
            </a:r>
            <a:r>
              <a:rPr lang="en-US" sz="1800" dirty="0">
                <a:solidFill>
                  <a:srgbClr val="FF0000"/>
                </a:solidFill>
                <a:latin typeface="Calibri" pitchFamily="34" charset="0"/>
                <a:hlinkClick r:id="rId5"/>
              </a:rPr>
              <a:t>http://</a:t>
            </a:r>
            <a:r>
              <a:rPr lang="en-US" sz="1800" dirty="0" smtClean="0">
                <a:solidFill>
                  <a:srgbClr val="FF0000"/>
                </a:solidFill>
                <a:latin typeface="Calibri" pitchFamily="34" charset="0"/>
                <a:hlinkClick r:id="rId5"/>
              </a:rPr>
              <a:t>www.fmi.org/docs/food-safety-best-practice-guides/listeria-action-plan-for-retail-delis.pdf?sfvrsn=9</a:t>
            </a:r>
            <a:endParaRPr lang="en-US" sz="1800" dirty="0">
              <a:solidFill>
                <a:srgbClr val="FF0000"/>
              </a:solidFill>
              <a:latin typeface="Calibri" pitchFamily="34" charset="0"/>
            </a:endParaRPr>
          </a:p>
          <a:p>
            <a:pPr>
              <a:defRPr/>
            </a:pPr>
            <a:endParaRPr lang="en-US" sz="1800" dirty="0" smtClean="0">
              <a:solidFill>
                <a:srgbClr val="FF0000"/>
              </a:solidFill>
              <a:latin typeface="Calibri" pitchFamily="34" charset="0"/>
            </a:endParaRPr>
          </a:p>
          <a:p>
            <a:pPr>
              <a:defRPr/>
            </a:pPr>
            <a:endParaRPr lang="en-US" sz="1800" dirty="0" smtClean="0">
              <a:solidFill>
                <a:srgbClr val="FF0000"/>
              </a:solidFill>
              <a:latin typeface="Calibri" pitchFamily="34" charset="0"/>
            </a:endParaRPr>
          </a:p>
          <a:p>
            <a:pPr marL="0" indent="0">
              <a:buFont typeface="Arial" charset="0"/>
              <a:buNone/>
              <a:defRPr/>
            </a:pPr>
            <a:endParaRPr lang="en-US" sz="4000" dirty="0">
              <a:solidFill>
                <a:srgbClr val="FF000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13EDF215-3519-4335-945C-23D031445C6F}"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911927"/>
            <a:ext cx="7391400" cy="1015663"/>
          </a:xfrm>
          <a:prstGeom prst="rect">
            <a:avLst/>
          </a:prstGeom>
          <a:noFill/>
        </p:spPr>
        <p:txBody>
          <a:bodyPr>
            <a:spAutoFit/>
          </a:bodyPr>
          <a:lstStyle/>
          <a:p>
            <a:pPr algn="ctr">
              <a:defRPr/>
            </a:pPr>
            <a:r>
              <a:rPr lang="en-US" sz="6000" b="1" dirty="0" smtClean="0">
                <a:ln w="19050">
                  <a:solidFill>
                    <a:schemeClr val="tx2">
                      <a:tint val="1000"/>
                    </a:schemeClr>
                  </a:solidFill>
                  <a:prstDash val="solid"/>
                </a:ln>
                <a:solidFill>
                  <a:schemeClr val="tx2"/>
                </a:solidFill>
                <a:effectLst>
                  <a:outerShdw blurRad="50000" dist="50800" dir="7500000" algn="tl">
                    <a:srgbClr val="000000">
                      <a:shade val="5000"/>
                      <a:alpha val="35000"/>
                    </a:srgbClr>
                  </a:outerShdw>
                </a:effectLst>
                <a:latin typeface="+mj-lt"/>
              </a:rPr>
              <a:t>Questions?</a:t>
            </a:r>
            <a:r>
              <a:rPr lang="en-US" sz="6000" b="1" dirty="0" smtClean="0">
                <a:ln w="19050">
                  <a:solidFill>
                    <a:schemeClr val="tx2">
                      <a:tint val="1000"/>
                    </a:schemeClr>
                  </a:solidFill>
                  <a:prstDash val="solid"/>
                </a:ln>
                <a:solidFill>
                  <a:schemeClr val="tx2"/>
                </a:solidFill>
                <a:effectLst>
                  <a:outerShdw blurRad="50000" dist="50800" dir="7500000" algn="tl">
                    <a:srgbClr val="000000">
                      <a:shade val="5000"/>
                      <a:alpha val="35000"/>
                    </a:srgbClr>
                  </a:outerShdw>
                </a:effectLst>
              </a:rPr>
              <a:t> </a:t>
            </a:r>
            <a:endParaRPr lang="en-US" sz="6000" b="1" dirty="0">
              <a:ln w="19050">
                <a:solidFill>
                  <a:schemeClr val="tx2">
                    <a:tint val="1000"/>
                  </a:schemeClr>
                </a:solidFill>
                <a:prstDash val="solid"/>
              </a:ln>
              <a:solidFill>
                <a:schemeClr val="tx2"/>
              </a:solidFill>
              <a:effectLst>
                <a:outerShdw blurRad="50000" dist="50800" dir="7500000" algn="tl">
                  <a:srgbClr val="000000">
                    <a:shade val="5000"/>
                    <a:alpha val="35000"/>
                  </a:srgbClr>
                </a:outerShdw>
              </a:effectLst>
            </a:endParaRPr>
          </a:p>
        </p:txBody>
      </p:sp>
      <p:sp>
        <p:nvSpPr>
          <p:cNvPr id="3" name="TextBox 2"/>
          <p:cNvSpPr txBox="1"/>
          <p:nvPr/>
        </p:nvSpPr>
        <p:spPr>
          <a:xfrm>
            <a:off x="997527" y="3681351"/>
            <a:ext cx="7113320" cy="1631216"/>
          </a:xfrm>
          <a:prstGeom prst="rect">
            <a:avLst/>
          </a:prstGeom>
          <a:noFill/>
        </p:spPr>
        <p:txBody>
          <a:bodyPr wrap="square" rtlCol="0">
            <a:spAutoFit/>
          </a:bodyPr>
          <a:lstStyle/>
          <a:p>
            <a:pPr algn="ctr" eaLnBrk="1" hangingPunct="1"/>
            <a:r>
              <a:rPr lang="en-US" altLang="en-US" sz="2000" dirty="0" smtClean="0"/>
              <a:t>Contact Info</a:t>
            </a:r>
          </a:p>
          <a:p>
            <a:pPr algn="ctr" eaLnBrk="1" hangingPunct="1"/>
            <a:r>
              <a:rPr lang="en-US" altLang="en-US" sz="2800" dirty="0" smtClean="0"/>
              <a:t>Jerry Elliott</a:t>
            </a:r>
            <a:r>
              <a:rPr lang="en-US" altLang="en-US" sz="2800" dirty="0" smtClean="0"/>
              <a:t>, DVM, </a:t>
            </a:r>
            <a:r>
              <a:rPr lang="en-US" altLang="en-US" sz="2800" dirty="0" smtClean="0"/>
              <a:t>Director </a:t>
            </a:r>
            <a:endParaRPr lang="en-US" altLang="en-US" sz="2800" dirty="0"/>
          </a:p>
          <a:p>
            <a:pPr algn="ctr" eaLnBrk="1" hangingPunct="1"/>
            <a:r>
              <a:rPr lang="en-US" altLang="en-US" sz="2800" dirty="0"/>
              <a:t>Compliance and Investigations Division</a:t>
            </a:r>
          </a:p>
          <a:p>
            <a:pPr algn="ctr" eaLnBrk="1" hangingPunct="1"/>
            <a:r>
              <a:rPr lang="en-US" altLang="en-US" sz="2400" dirty="0" smtClean="0">
                <a:hlinkClick r:id="rId2"/>
              </a:rPr>
              <a:t>j</a:t>
            </a:r>
            <a:r>
              <a:rPr lang="en-US" altLang="en-US" sz="2400" dirty="0" smtClean="0">
                <a:hlinkClick r:id="rId2"/>
              </a:rPr>
              <a:t>erry.elliott@fsis.usda.gov</a:t>
            </a:r>
            <a:endParaRPr lang="en-US" altLang="en-US" sz="2400" dirty="0"/>
          </a:p>
        </p:txBody>
      </p:sp>
      <p:sp>
        <p:nvSpPr>
          <p:cNvPr id="2" name="Slide Number Placeholder 1"/>
          <p:cNvSpPr>
            <a:spLocks noGrp="1"/>
          </p:cNvSpPr>
          <p:nvPr>
            <p:ph type="sldNum" sz="quarter" idx="12"/>
          </p:nvPr>
        </p:nvSpPr>
        <p:spPr/>
        <p:txBody>
          <a:bodyPr/>
          <a:lstStyle/>
          <a:p>
            <a:pPr>
              <a:defRPr/>
            </a:pPr>
            <a:fld id="{13EDF215-3519-4335-945C-23D031445C6F}"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30332"/>
            <a:ext cx="8183563" cy="746125"/>
          </a:xfrm>
        </p:spPr>
        <p:txBody>
          <a:bodyPr/>
          <a:lstStyle/>
          <a:p>
            <a:pPr>
              <a:defRPr/>
            </a:pPr>
            <a:r>
              <a:rPr lang="en-US" sz="3200" b="0" dirty="0" smtClean="0"/>
              <a:t>Listeriosis</a:t>
            </a:r>
            <a:r>
              <a:rPr lang="en-US" sz="3200" b="0" dirty="0" smtClean="0">
                <a:solidFill>
                  <a:schemeClr val="accent3">
                    <a:lumMod val="75000"/>
                  </a:schemeClr>
                </a:solidFill>
              </a:rPr>
              <a:t> </a:t>
            </a:r>
            <a:endParaRPr lang="en-US" sz="3200" b="0" dirty="0">
              <a:solidFill>
                <a:schemeClr val="accent3">
                  <a:lumMod val="75000"/>
                </a:schemeClr>
              </a:solidFill>
            </a:endParaRPr>
          </a:p>
        </p:txBody>
      </p:sp>
      <p:sp>
        <p:nvSpPr>
          <p:cNvPr id="4099" name="Content Placeholder 2"/>
          <p:cNvSpPr>
            <a:spLocks noGrp="1"/>
          </p:cNvSpPr>
          <p:nvPr>
            <p:ph idx="1"/>
          </p:nvPr>
        </p:nvSpPr>
        <p:spPr>
          <a:xfrm>
            <a:off x="457200" y="1805048"/>
            <a:ext cx="8229600" cy="4138551"/>
          </a:xfrm>
        </p:spPr>
        <p:txBody>
          <a:bodyPr/>
          <a:lstStyle/>
          <a:p>
            <a:pPr>
              <a:spcAft>
                <a:spcPts val="600"/>
              </a:spcAft>
            </a:pPr>
            <a:r>
              <a:rPr lang="en-US" altLang="en-US" sz="2800" dirty="0" smtClean="0"/>
              <a:t>Serious infection caused by eating food contaminated with the bacterium</a:t>
            </a:r>
            <a:r>
              <a:rPr lang="en-US" altLang="en-US" sz="2800" i="1" dirty="0" smtClean="0"/>
              <a:t> Lm</a:t>
            </a:r>
          </a:p>
          <a:p>
            <a:pPr>
              <a:spcAft>
                <a:spcPts val="600"/>
              </a:spcAft>
            </a:pPr>
            <a:endParaRPr lang="en-US" altLang="en-US" sz="1100" i="1" dirty="0" smtClean="0"/>
          </a:p>
          <a:p>
            <a:pPr>
              <a:spcAft>
                <a:spcPts val="600"/>
              </a:spcAft>
            </a:pPr>
            <a:r>
              <a:rPr lang="en-US" altLang="en-US" sz="2800" dirty="0" smtClean="0"/>
              <a:t>Rare, but high fatality rate (16% compared to 0.5% for </a:t>
            </a:r>
            <a:r>
              <a:rPr lang="en-US" altLang="en-US" sz="2800" i="1" dirty="0" smtClean="0"/>
              <a:t>Salmonella</a:t>
            </a:r>
            <a:r>
              <a:rPr lang="en-US" altLang="en-US" sz="2800" dirty="0" smtClean="0"/>
              <a:t> or </a:t>
            </a:r>
            <a:r>
              <a:rPr lang="en-US" altLang="en-US" sz="2800" i="1" dirty="0" smtClean="0"/>
              <a:t>E. coli</a:t>
            </a:r>
            <a:r>
              <a:rPr lang="en-US" altLang="en-US" sz="2800" dirty="0" smtClean="0"/>
              <a:t> O157:H7)</a:t>
            </a:r>
          </a:p>
          <a:p>
            <a:pPr>
              <a:spcAft>
                <a:spcPts val="600"/>
              </a:spcAft>
            </a:pPr>
            <a:endParaRPr lang="en-US" altLang="en-US" sz="1100" dirty="0" smtClean="0"/>
          </a:p>
          <a:p>
            <a:pPr>
              <a:spcAft>
                <a:spcPts val="600"/>
              </a:spcAft>
            </a:pPr>
            <a:r>
              <a:rPr lang="en-US" altLang="en-US" sz="2800" dirty="0" smtClean="0"/>
              <a:t>Affects older adults, pregnant women, newborns, and adults with weakened immune systems</a:t>
            </a:r>
          </a:p>
        </p:txBody>
      </p:sp>
      <p:sp>
        <p:nvSpPr>
          <p:cNvPr id="4100" name="TextBox 4"/>
          <p:cNvSpPr txBox="1">
            <a:spLocks noChangeArrowheads="1"/>
          </p:cNvSpPr>
          <p:nvPr/>
        </p:nvSpPr>
        <p:spPr bwMode="auto">
          <a:xfrm>
            <a:off x="4358244" y="5943600"/>
            <a:ext cx="43587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alibri" pitchFamily="34" charset="0"/>
                <a:hlinkClick r:id="rId2"/>
              </a:rPr>
              <a:t>http://www.cdc.gov/listeria/statistics.html</a:t>
            </a:r>
            <a:endParaRPr lang="en-US" altLang="en-US" dirty="0">
              <a:latin typeface="Calibri" pitchFamily="34" charset="0"/>
            </a:endParaRPr>
          </a:p>
          <a:p>
            <a:pPr eaLnBrk="1" hangingPunct="1">
              <a:buFontTx/>
              <a:buAutoNum type="arabicPeriod"/>
            </a:pPr>
            <a:endParaRPr lang="en-US" altLang="en-US" dirty="0"/>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42208"/>
            <a:ext cx="8183563" cy="746125"/>
          </a:xfrm>
        </p:spPr>
        <p:txBody>
          <a:bodyPr/>
          <a:lstStyle/>
          <a:p>
            <a:pPr>
              <a:defRPr/>
            </a:pPr>
            <a:r>
              <a:rPr lang="en-US" sz="3200" b="0" dirty="0" smtClean="0"/>
              <a:t>Listeriosis</a:t>
            </a:r>
            <a:r>
              <a:rPr lang="en-US" sz="3200" b="0" dirty="0" smtClean="0">
                <a:solidFill>
                  <a:schemeClr val="accent3">
                    <a:lumMod val="75000"/>
                  </a:schemeClr>
                </a:solidFill>
              </a:rPr>
              <a:t> </a:t>
            </a:r>
            <a:endParaRPr lang="en-US" sz="3200" b="0" dirty="0">
              <a:solidFill>
                <a:schemeClr val="accent3">
                  <a:lumMod val="75000"/>
                </a:schemeClr>
              </a:solidFill>
            </a:endParaRPr>
          </a:p>
        </p:txBody>
      </p:sp>
      <p:sp>
        <p:nvSpPr>
          <p:cNvPr id="4099" name="Content Placeholder 2"/>
          <p:cNvSpPr>
            <a:spLocks noGrp="1"/>
          </p:cNvSpPr>
          <p:nvPr>
            <p:ph idx="1"/>
          </p:nvPr>
        </p:nvSpPr>
        <p:spPr>
          <a:xfrm>
            <a:off x="457200" y="1828800"/>
            <a:ext cx="8378042" cy="4114800"/>
          </a:xfrm>
        </p:spPr>
        <p:txBody>
          <a:bodyPr/>
          <a:lstStyle/>
          <a:p>
            <a:pPr>
              <a:spcAft>
                <a:spcPts val="600"/>
              </a:spcAft>
            </a:pPr>
            <a:r>
              <a:rPr lang="en-US" altLang="en-US" sz="2800" dirty="0" smtClean="0"/>
              <a:t>Symptoms: Fever, muscle aches, fatigue, </a:t>
            </a:r>
          </a:p>
          <a:p>
            <a:pPr marL="0" indent="0">
              <a:spcAft>
                <a:spcPts val="600"/>
              </a:spcAft>
              <a:buNone/>
            </a:pPr>
            <a:endParaRPr lang="en-US" altLang="en-US" sz="1100" dirty="0" smtClean="0"/>
          </a:p>
          <a:p>
            <a:r>
              <a:rPr lang="en-US" altLang="en-US" sz="2800" dirty="0" smtClean="0"/>
              <a:t>Estimated 1,600 illnesses, 1,500 hospitalizations, and 260 deaths in the United States each year</a:t>
            </a:r>
          </a:p>
          <a:p>
            <a:endParaRPr lang="en-US" altLang="en-US" sz="2000" dirty="0" smtClean="0"/>
          </a:p>
          <a:p>
            <a:endParaRPr lang="en-US" altLang="en-US" dirty="0" smtClean="0"/>
          </a:p>
        </p:txBody>
      </p:sp>
      <p:sp>
        <p:nvSpPr>
          <p:cNvPr id="4100" name="TextBox 4"/>
          <p:cNvSpPr txBox="1">
            <a:spLocks noChangeArrowheads="1"/>
          </p:cNvSpPr>
          <p:nvPr/>
        </p:nvSpPr>
        <p:spPr bwMode="auto">
          <a:xfrm>
            <a:off x="4439391" y="5943600"/>
            <a:ext cx="42775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alibri" pitchFamily="34" charset="0"/>
                <a:hlinkClick r:id="rId3"/>
              </a:rPr>
              <a:t>http://www.cdc.gov/listeria/statistics.html</a:t>
            </a:r>
            <a:endParaRPr lang="en-US" altLang="en-US" dirty="0">
              <a:latin typeface="Calibri" pitchFamily="34" charset="0"/>
            </a:endParaRPr>
          </a:p>
          <a:p>
            <a:pPr marL="0" indent="0" eaLnBrk="1" hangingPunct="1"/>
            <a:endParaRPr lang="en-US" altLang="en-US" dirty="0"/>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4</a:t>
            </a:fld>
            <a:endParaRPr lang="en-US" dirty="0"/>
          </a:p>
        </p:txBody>
      </p:sp>
    </p:spTree>
    <p:extLst>
      <p:ext uri="{BB962C8B-B14F-4D97-AF65-F5344CB8AC3E}">
        <p14:creationId xmlns:p14="http://schemas.microsoft.com/office/powerpoint/2010/main" val="1989111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8" y="777875"/>
            <a:ext cx="8668986" cy="1074676"/>
          </a:xfrm>
        </p:spPr>
        <p:txBody>
          <a:bodyPr>
            <a:noAutofit/>
          </a:bodyPr>
          <a:lstStyle/>
          <a:p>
            <a:pPr>
              <a:defRPr/>
            </a:pPr>
            <a:r>
              <a:rPr lang="en-US" sz="3200" b="0" dirty="0" smtClean="0"/>
              <a:t>Regulation of Meat and Poultry </a:t>
            </a:r>
            <a:br>
              <a:rPr lang="en-US" sz="3200" b="0" dirty="0" smtClean="0"/>
            </a:br>
            <a:r>
              <a:rPr lang="en-US" sz="3200" b="0" dirty="0" smtClean="0"/>
              <a:t>Products at Retail</a:t>
            </a:r>
            <a:endParaRPr lang="en-US" sz="3200" b="0" dirty="0"/>
          </a:p>
        </p:txBody>
      </p:sp>
      <p:sp>
        <p:nvSpPr>
          <p:cNvPr id="5123" name="Content Placeholder 2"/>
          <p:cNvSpPr>
            <a:spLocks noGrp="1"/>
          </p:cNvSpPr>
          <p:nvPr>
            <p:ph idx="1"/>
          </p:nvPr>
        </p:nvSpPr>
        <p:spPr>
          <a:xfrm>
            <a:off x="457200" y="2208810"/>
            <a:ext cx="8183563" cy="3645725"/>
          </a:xfrm>
        </p:spPr>
        <p:txBody>
          <a:bodyPr/>
          <a:lstStyle/>
          <a:p>
            <a:r>
              <a:rPr lang="en-US" altLang="en-US" sz="2800" dirty="0" smtClean="0"/>
              <a:t>Food Safety Inspection Service (FSIS) shares jurisdiction at retail</a:t>
            </a:r>
          </a:p>
          <a:p>
            <a:endParaRPr lang="en-US" altLang="en-US" sz="1100" dirty="0" smtClean="0"/>
          </a:p>
          <a:p>
            <a:r>
              <a:rPr lang="en-US" altLang="en-US" sz="2800" dirty="0" smtClean="0"/>
              <a:t>The Federal Meat Inspection Act (FMIA) and Poultry Products Inspection Act (PPIA)</a:t>
            </a:r>
          </a:p>
          <a:p>
            <a:endParaRPr lang="en-US" altLang="en-US" sz="1100" dirty="0" smtClean="0"/>
          </a:p>
          <a:p>
            <a:r>
              <a:rPr lang="en-US" altLang="en-US" sz="2800" dirty="0" smtClean="0"/>
              <a:t>FDA </a:t>
            </a:r>
            <a:r>
              <a:rPr lang="en-US" altLang="en-US" sz="2800" dirty="0"/>
              <a:t>makes recommendations regarding retail practices through the FDA Food Code</a:t>
            </a:r>
          </a:p>
          <a:p>
            <a:endParaRPr lang="en-US" altLang="en-US" sz="2800" dirty="0" smtClean="0"/>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1" y="688810"/>
            <a:ext cx="8680861" cy="1050925"/>
          </a:xfrm>
        </p:spPr>
        <p:txBody>
          <a:bodyPr>
            <a:normAutofit/>
          </a:bodyPr>
          <a:lstStyle/>
          <a:p>
            <a:pPr>
              <a:defRPr/>
            </a:pPr>
            <a:r>
              <a:rPr lang="en-US" b="0" dirty="0" smtClean="0"/>
              <a:t> </a:t>
            </a:r>
            <a:r>
              <a:rPr lang="en-US" sz="3200" b="0" dirty="0" smtClean="0"/>
              <a:t>The Interagency Retail </a:t>
            </a:r>
            <a:r>
              <a:rPr lang="en-US" sz="3200" b="0" i="1" dirty="0" smtClean="0"/>
              <a:t>Lm</a:t>
            </a:r>
            <a:r>
              <a:rPr lang="en-US" sz="3200" b="0" dirty="0" smtClean="0"/>
              <a:t> Risk Assessment</a:t>
            </a:r>
            <a:endParaRPr lang="en-US" sz="3200" b="0" dirty="0">
              <a:latin typeface="Calibri" pitchFamily="34" charset="0"/>
            </a:endParaRPr>
          </a:p>
        </p:txBody>
      </p:sp>
      <p:sp>
        <p:nvSpPr>
          <p:cNvPr id="7171" name="Content Placeholder 2"/>
          <p:cNvSpPr>
            <a:spLocks noGrp="1"/>
          </p:cNvSpPr>
          <p:nvPr>
            <p:ph idx="1"/>
          </p:nvPr>
        </p:nvSpPr>
        <p:spPr>
          <a:xfrm>
            <a:off x="457200" y="1676400"/>
            <a:ext cx="8183563" cy="4187825"/>
          </a:xfrm>
        </p:spPr>
        <p:txBody>
          <a:bodyPr/>
          <a:lstStyle/>
          <a:p>
            <a:pPr algn="ctr">
              <a:buFont typeface="Arial" charset="0"/>
              <a:buNone/>
            </a:pPr>
            <a:endParaRPr lang="en-US" altLang="en-US" sz="2000" b="1" dirty="0" smtClean="0">
              <a:latin typeface="Calibri" pitchFamily="34" charset="0"/>
            </a:endParaRPr>
          </a:p>
          <a:p>
            <a:pPr algn="ctr">
              <a:buFont typeface="Arial" charset="0"/>
              <a:buNone/>
            </a:pPr>
            <a:r>
              <a:rPr lang="en-US" altLang="en-US" sz="3200" b="1" dirty="0" smtClean="0"/>
              <a:t>No single action or practice will control </a:t>
            </a:r>
            <a:r>
              <a:rPr lang="en-US" altLang="en-US" sz="3200" b="1" i="1" dirty="0" smtClean="0"/>
              <a:t>Lm</a:t>
            </a:r>
            <a:r>
              <a:rPr lang="en-US" altLang="en-US" sz="3200" b="1" dirty="0" smtClean="0"/>
              <a:t> contamination of retail foods</a:t>
            </a:r>
            <a:r>
              <a:rPr lang="en-US" altLang="en-US" sz="3200" dirty="0" smtClean="0"/>
              <a:t>. </a:t>
            </a:r>
          </a:p>
          <a:p>
            <a:pPr algn="ctr">
              <a:buFont typeface="Arial" charset="0"/>
              <a:buNone/>
            </a:pPr>
            <a:endParaRPr lang="en-US" altLang="en-US" sz="2800" dirty="0" smtClean="0"/>
          </a:p>
        </p:txBody>
      </p:sp>
      <p:pic>
        <p:nvPicPr>
          <p:cNvPr id="7172" name="Picture 2" descr="http://ts1.mm.bing.net/th?id=H.5047670129558696&amp;w=265&amp;h=177&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073" y="4756150"/>
            <a:ext cx="16017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958"/>
            <a:ext cx="8183563" cy="1248847"/>
          </a:xfrm>
        </p:spPr>
        <p:txBody>
          <a:bodyPr>
            <a:noAutofit/>
          </a:bodyPr>
          <a:lstStyle/>
          <a:p>
            <a:pPr>
              <a:defRPr/>
            </a:pPr>
            <a:r>
              <a:rPr lang="en-US" sz="3200" b="0" dirty="0" smtClean="0"/>
              <a:t>Key Findings from The Interagency </a:t>
            </a:r>
            <a:br>
              <a:rPr lang="en-US" sz="3200" b="0" dirty="0" smtClean="0"/>
            </a:br>
            <a:r>
              <a:rPr lang="en-US" sz="3200" b="0" dirty="0" smtClean="0"/>
              <a:t>Retail </a:t>
            </a:r>
            <a:r>
              <a:rPr lang="en-US" sz="3200" b="0" i="1" dirty="0" smtClean="0"/>
              <a:t>Lm</a:t>
            </a:r>
            <a:r>
              <a:rPr lang="en-US" sz="3200" b="0" dirty="0" smtClean="0"/>
              <a:t> Risk Assessment </a:t>
            </a:r>
            <a:endParaRPr lang="en-US" sz="3200" dirty="0"/>
          </a:p>
        </p:txBody>
      </p:sp>
      <p:sp>
        <p:nvSpPr>
          <p:cNvPr id="8195" name="Content Placeholder 2"/>
          <p:cNvSpPr>
            <a:spLocks noGrp="1"/>
          </p:cNvSpPr>
          <p:nvPr>
            <p:ph idx="1"/>
          </p:nvPr>
        </p:nvSpPr>
        <p:spPr>
          <a:xfrm>
            <a:off x="533400" y="2327565"/>
            <a:ext cx="8183563" cy="3051958"/>
          </a:xfrm>
        </p:spPr>
        <p:txBody>
          <a:bodyPr/>
          <a:lstStyle/>
          <a:p>
            <a:pPr marL="514350" indent="-514350">
              <a:buAutoNum type="arabicPeriod"/>
            </a:pPr>
            <a:r>
              <a:rPr lang="en-US" altLang="en-US" sz="2800" b="1" dirty="0" smtClean="0"/>
              <a:t>Storage Temperature</a:t>
            </a:r>
            <a:endParaRPr lang="en-US" altLang="en-US" sz="2800" b="1" dirty="0"/>
          </a:p>
          <a:p>
            <a:pPr marL="514350" indent="-514350">
              <a:buAutoNum type="arabicPeriod"/>
            </a:pPr>
            <a:r>
              <a:rPr lang="en-US" altLang="en-US" sz="2800" b="1" dirty="0"/>
              <a:t>Growth </a:t>
            </a:r>
            <a:r>
              <a:rPr lang="en-US" altLang="en-US" sz="2800" b="1" dirty="0" smtClean="0"/>
              <a:t>Inhibitors</a:t>
            </a:r>
          </a:p>
          <a:p>
            <a:pPr marL="514350" indent="-514350">
              <a:buAutoNum type="arabicPeriod"/>
            </a:pPr>
            <a:r>
              <a:rPr lang="en-US" altLang="en-US" sz="2800" b="1" dirty="0"/>
              <a:t>Control </a:t>
            </a:r>
            <a:r>
              <a:rPr lang="en-US" altLang="en-US" sz="2800" b="1" dirty="0" smtClean="0"/>
              <a:t>Cross-Contamination</a:t>
            </a:r>
          </a:p>
          <a:p>
            <a:pPr marL="514350" indent="-514350">
              <a:buAutoNum type="arabicPeriod"/>
            </a:pPr>
            <a:r>
              <a:rPr lang="en-US" altLang="en-US" sz="2800" b="1" dirty="0"/>
              <a:t>Control Contamination at its </a:t>
            </a:r>
            <a:r>
              <a:rPr lang="en-US" altLang="en-US" sz="2800" b="1" dirty="0" smtClean="0"/>
              <a:t>Source</a:t>
            </a:r>
          </a:p>
          <a:p>
            <a:pPr marL="514350" indent="-514350">
              <a:buAutoNum type="arabicPeriod"/>
            </a:pPr>
            <a:r>
              <a:rPr lang="en-US" altLang="en-US" sz="2800" b="1" dirty="0" smtClean="0"/>
              <a:t>Continue </a:t>
            </a:r>
            <a:r>
              <a:rPr lang="en-US" altLang="en-US" sz="2800" b="1" dirty="0"/>
              <a:t>Sanitation</a:t>
            </a:r>
            <a:endParaRPr lang="en-US" altLang="en-US" sz="2800" dirty="0" smtClean="0"/>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959"/>
            <a:ext cx="8183563" cy="916338"/>
          </a:xfrm>
        </p:spPr>
        <p:txBody>
          <a:bodyPr>
            <a:normAutofit/>
          </a:bodyPr>
          <a:lstStyle/>
          <a:p>
            <a:pPr>
              <a:defRPr/>
            </a:pPr>
            <a:r>
              <a:rPr lang="en-US" sz="3200" b="0" dirty="0" smtClean="0"/>
              <a:t>1. Storage </a:t>
            </a:r>
            <a:r>
              <a:rPr lang="en-US" sz="3200" b="0" dirty="0"/>
              <a:t>Temperature</a:t>
            </a:r>
          </a:p>
        </p:txBody>
      </p:sp>
      <p:sp>
        <p:nvSpPr>
          <p:cNvPr id="8195" name="Content Placeholder 2"/>
          <p:cNvSpPr>
            <a:spLocks noGrp="1"/>
          </p:cNvSpPr>
          <p:nvPr>
            <p:ph idx="1"/>
          </p:nvPr>
        </p:nvSpPr>
        <p:spPr>
          <a:xfrm>
            <a:off x="533400" y="2042556"/>
            <a:ext cx="8183563" cy="4147107"/>
          </a:xfrm>
        </p:spPr>
        <p:txBody>
          <a:bodyPr/>
          <a:lstStyle/>
          <a:p>
            <a:pPr>
              <a:buFont typeface="Arial" panose="020B0604020202020204" pitchFamily="34" charset="0"/>
              <a:buChar char="•"/>
            </a:pPr>
            <a:r>
              <a:rPr lang="en-US" altLang="en-US" sz="2800" dirty="0" smtClean="0"/>
              <a:t>If all refrigerated RTE foods are stored at </a:t>
            </a:r>
            <a:r>
              <a:rPr lang="en-US" altLang="en-US" sz="2800" b="1" u="sng" dirty="0" smtClean="0"/>
              <a:t>41°F (5°C) or below</a:t>
            </a:r>
            <a:r>
              <a:rPr lang="en-US" altLang="en-US" sz="2800" dirty="0" smtClean="0"/>
              <a:t>, approximately </a:t>
            </a:r>
            <a:r>
              <a:rPr lang="en-US" altLang="en-US" sz="2800" b="1" u="sng" dirty="0" smtClean="0"/>
              <a:t>9%</a:t>
            </a:r>
            <a:r>
              <a:rPr lang="en-US" altLang="en-US" sz="2800" dirty="0" smtClean="0"/>
              <a:t> of predicted Lm cases could be prevented</a:t>
            </a:r>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8</a:t>
            </a:fld>
            <a:endParaRPr lang="en-US" dirty="0"/>
          </a:p>
        </p:txBody>
      </p:sp>
    </p:spTree>
    <p:extLst>
      <p:ext uri="{BB962C8B-B14F-4D97-AF65-F5344CB8AC3E}">
        <p14:creationId xmlns:p14="http://schemas.microsoft.com/office/powerpoint/2010/main" val="77827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35" y="769958"/>
            <a:ext cx="8183563" cy="833211"/>
          </a:xfrm>
        </p:spPr>
        <p:txBody>
          <a:bodyPr>
            <a:normAutofit/>
          </a:bodyPr>
          <a:lstStyle/>
          <a:p>
            <a:pPr>
              <a:defRPr/>
            </a:pPr>
            <a:r>
              <a:rPr lang="en-US" sz="3200" b="0" dirty="0" smtClean="0"/>
              <a:t>2. Growth </a:t>
            </a:r>
            <a:r>
              <a:rPr lang="en-US" sz="3200" b="0" dirty="0"/>
              <a:t>Inhibitors</a:t>
            </a:r>
          </a:p>
        </p:txBody>
      </p:sp>
      <p:sp>
        <p:nvSpPr>
          <p:cNvPr id="8195" name="Content Placeholder 2"/>
          <p:cNvSpPr>
            <a:spLocks noGrp="1"/>
          </p:cNvSpPr>
          <p:nvPr>
            <p:ph idx="1"/>
          </p:nvPr>
        </p:nvSpPr>
        <p:spPr>
          <a:xfrm>
            <a:off x="533400" y="2042556"/>
            <a:ext cx="8183563" cy="4147107"/>
          </a:xfrm>
        </p:spPr>
        <p:txBody>
          <a:bodyPr/>
          <a:lstStyle/>
          <a:p>
            <a:r>
              <a:rPr lang="en-US" altLang="en-US" sz="2800" dirty="0" smtClean="0"/>
              <a:t>If all deli products that support </a:t>
            </a:r>
            <a:r>
              <a:rPr lang="en-US" altLang="en-US" sz="2800" i="1" dirty="0" smtClean="0"/>
              <a:t>Lm</a:t>
            </a:r>
            <a:r>
              <a:rPr lang="en-US" altLang="en-US" sz="2800" dirty="0" smtClean="0"/>
              <a:t> growth were reformulated to include </a:t>
            </a:r>
            <a:r>
              <a:rPr lang="en-US" altLang="en-US" sz="2800" b="1" u="sng" dirty="0" smtClean="0"/>
              <a:t>growth inhibitors</a:t>
            </a:r>
            <a:r>
              <a:rPr lang="en-US" altLang="en-US" sz="2800" dirty="0" smtClean="0"/>
              <a:t>, could prevent </a:t>
            </a:r>
            <a:r>
              <a:rPr lang="en-US" altLang="en-US" sz="2800" b="1" u="sng" dirty="0" smtClean="0"/>
              <a:t>96%</a:t>
            </a:r>
            <a:r>
              <a:rPr lang="en-US" altLang="en-US" sz="2800" dirty="0" smtClean="0"/>
              <a:t> of predicted listeriosis </a:t>
            </a:r>
            <a:r>
              <a:rPr lang="en-US" altLang="en-US" sz="2800" dirty="0" smtClean="0"/>
              <a:t>cases</a:t>
            </a:r>
          </a:p>
        </p:txBody>
      </p:sp>
      <p:sp>
        <p:nvSpPr>
          <p:cNvPr id="3" name="Slide Number Placeholder 2"/>
          <p:cNvSpPr>
            <a:spLocks noGrp="1"/>
          </p:cNvSpPr>
          <p:nvPr>
            <p:ph type="sldNum" sz="quarter" idx="12"/>
          </p:nvPr>
        </p:nvSpPr>
        <p:spPr/>
        <p:txBody>
          <a:bodyPr/>
          <a:lstStyle/>
          <a:p>
            <a:pPr>
              <a:defRPr/>
            </a:pPr>
            <a:fld id="{13EDF215-3519-4335-945C-23D031445C6F}" type="slidenum">
              <a:rPr lang="en-US" smtClean="0"/>
              <a:pPr>
                <a:defRPr/>
              </a:pPr>
              <a:t>9</a:t>
            </a:fld>
            <a:endParaRPr lang="en-US" dirty="0"/>
          </a:p>
        </p:txBody>
      </p:sp>
    </p:spTree>
    <p:extLst>
      <p:ext uri="{BB962C8B-B14F-4D97-AF65-F5344CB8AC3E}">
        <p14:creationId xmlns:p14="http://schemas.microsoft.com/office/powerpoint/2010/main" val="2745929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2542</TotalTime>
  <Words>2399</Words>
  <Application>Microsoft Office PowerPoint</Application>
  <PresentationFormat>On-screen Show (4:3)</PresentationFormat>
  <Paragraphs>266</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What is Lm?</vt:lpstr>
      <vt:lpstr>Listeriosis </vt:lpstr>
      <vt:lpstr>Listeriosis </vt:lpstr>
      <vt:lpstr>Regulation of Meat and Poultry  Products at Retail</vt:lpstr>
      <vt:lpstr> The Interagency Retail Lm Risk Assessment</vt:lpstr>
      <vt:lpstr>Key Findings from The Interagency  Retail Lm Risk Assessment </vt:lpstr>
      <vt:lpstr>1. Storage Temperature</vt:lpstr>
      <vt:lpstr>2. Growth Inhibitors</vt:lpstr>
      <vt:lpstr>3. Control Cross-Contamination</vt:lpstr>
      <vt:lpstr>4. Control Contamination at its Source</vt:lpstr>
      <vt:lpstr>5. Continue Sanitation</vt:lpstr>
      <vt:lpstr>Key Findings from The Interagency Retail Lm Risk Assessment </vt:lpstr>
      <vt:lpstr>Product Handling</vt:lpstr>
      <vt:lpstr>Product Handling</vt:lpstr>
      <vt:lpstr>Product Handling</vt:lpstr>
      <vt:lpstr>Cleaning and Sanitizing</vt:lpstr>
      <vt:lpstr>Cleaning and Sanitizing </vt:lpstr>
      <vt:lpstr>Cleaning and Sanitizing </vt:lpstr>
      <vt:lpstr>Cleaning and Sanitizing </vt:lpstr>
      <vt:lpstr>Facility and Equipment Controls</vt:lpstr>
      <vt:lpstr>Facility and Equipment Controls</vt:lpstr>
      <vt:lpstr>Employee Practices</vt:lpstr>
      <vt:lpstr>Employee Practices</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 Elliott</cp:lastModifiedBy>
  <cp:revision>147</cp:revision>
  <cp:lastPrinted>2012-10-23T11:48:32Z</cp:lastPrinted>
  <dcterms:created xsi:type="dcterms:W3CDTF">2012-10-22T18:54:08Z</dcterms:created>
  <dcterms:modified xsi:type="dcterms:W3CDTF">2014-06-09T13:43:26Z</dcterms:modified>
</cp:coreProperties>
</file>