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273" r:id="rId4"/>
    <p:sldId id="260" r:id="rId5"/>
    <p:sldId id="295" r:id="rId6"/>
    <p:sldId id="277" r:id="rId7"/>
    <p:sldId id="316" r:id="rId8"/>
    <p:sldId id="261" r:id="rId9"/>
    <p:sldId id="263" r:id="rId10"/>
    <p:sldId id="262" r:id="rId11"/>
    <p:sldId id="267" r:id="rId12"/>
    <p:sldId id="265" r:id="rId13"/>
    <p:sldId id="312" r:id="rId14"/>
    <p:sldId id="317" r:id="rId15"/>
    <p:sldId id="315" r:id="rId16"/>
    <p:sldId id="313" r:id="rId17"/>
    <p:sldId id="320" r:id="rId18"/>
    <p:sldId id="276" r:id="rId19"/>
    <p:sldId id="264" r:id="rId20"/>
    <p:sldId id="296" r:id="rId21"/>
    <p:sldId id="297" r:id="rId22"/>
    <p:sldId id="298" r:id="rId23"/>
    <p:sldId id="305" r:id="rId24"/>
    <p:sldId id="281" r:id="rId25"/>
    <p:sldId id="300" r:id="rId26"/>
    <p:sldId id="303" r:id="rId27"/>
    <p:sldId id="304" r:id="rId28"/>
    <p:sldId id="266" r:id="rId29"/>
    <p:sldId id="283" r:id="rId30"/>
    <p:sldId id="310" r:id="rId31"/>
    <p:sldId id="301" r:id="rId32"/>
    <p:sldId id="268" r:id="rId33"/>
    <p:sldId id="302" r:id="rId34"/>
    <p:sldId id="269" r:id="rId35"/>
    <p:sldId id="270" r:id="rId36"/>
    <p:sldId id="271" r:id="rId37"/>
    <p:sldId id="318" r:id="rId38"/>
    <p:sldId id="319" r:id="rId39"/>
    <p:sldId id="307" r:id="rId40"/>
    <p:sldId id="311" r:id="rId41"/>
    <p:sldId id="306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41" autoAdjust="0"/>
    <p:restoredTop sz="94671" autoAdjust="0"/>
  </p:normalViewPr>
  <p:slideViewPr>
    <p:cSldViewPr>
      <p:cViewPr>
        <p:scale>
          <a:sx n="50" d="100"/>
          <a:sy n="50" d="100"/>
        </p:scale>
        <p:origin x="-155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CE01-F154-495C-A964-6FEFD828F7D6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C9D4-36D4-456B-9999-80735644D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rule is:</a:t>
            </a:r>
            <a:r>
              <a:rPr lang="en-US" baseline="0" dirty="0" smtClean="0"/>
              <a:t> Treat your audience as 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not giving</a:t>
            </a:r>
            <a:r>
              <a:rPr lang="en-US" baseline="0" dirty="0" smtClean="0"/>
              <a:t> your presentation to have another meeting.  You are there to covey </a:t>
            </a:r>
            <a:r>
              <a:rPr lang="en-US" u="sng" baseline="0" dirty="0" smtClean="0"/>
              <a:t>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not giving</a:t>
            </a:r>
            <a:r>
              <a:rPr lang="en-US" baseline="0" dirty="0" smtClean="0"/>
              <a:t> your presentation to have another meeting.  You are there to covey </a:t>
            </a:r>
            <a:r>
              <a:rPr lang="en-US" u="sng" baseline="0" dirty="0" smtClean="0"/>
              <a:t>meaning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rule</a:t>
            </a:r>
            <a:r>
              <a:rPr lang="en-US" baseline="0" dirty="0" smtClean="0"/>
              <a:t> is: Spread ideas and move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rule is: Help them see what you</a:t>
            </a:r>
            <a:r>
              <a:rPr lang="en-US" baseline="0" dirty="0" smtClean="0"/>
              <a:t> are saying.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number 4: Practice design, not decoration.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there are the rules.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23104D-B92E-4A0E-BB45-99BD293968CB}" type="datetimeFigureOut">
              <a:rPr lang="en-US" smtClean="0"/>
              <a:t>6/22/2014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3FCD99-2F59-4A56-BB4D-DB31A8DCF03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s.miis.edu/cbw/foodchron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cfpd.umn.edu/Ncfpd/assets/File/pdf/GlobalChron.pdf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#SEC108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#SEC110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SEC209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#SEC210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Food/GuidanceRegulation/FSMA/ucm378628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gulations.gov/#!docketDetail;D=FDA-2013-N-142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andle.dtic.mil/100.2/ADA51414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69" y="558074"/>
            <a:ext cx="4722658" cy="354199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6" name="Rectangle 210"/>
          <p:cNvSpPr txBox="1">
            <a:spLocks noChangeArrowheads="1"/>
          </p:cNvSpPr>
          <p:nvPr/>
        </p:nvSpPr>
        <p:spPr bwMode="auto">
          <a:xfrm>
            <a:off x="4833629" y="635349"/>
            <a:ext cx="4004736" cy="36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Effect: Enhancing Food Defense Strategies through Integration of Food Safety Practices at the State and Local Level</a:t>
            </a:r>
            <a:endParaRPr lang="en-US" sz="28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9894" y="4501096"/>
            <a:ext cx="4391934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70" b="1" i="1" dirty="0"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Defense at the Retail Regulatory State and Local Level</a:t>
            </a:r>
            <a:endParaRPr lang="en-US" sz="2470" dirty="0"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669" y="5733741"/>
            <a:ext cx="4391934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2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Gary W. Elliott, MA, REHS</a:t>
            </a:r>
          </a:p>
          <a:p>
            <a:r>
              <a:rPr lang="en-US" sz="202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30, 2014</a:t>
            </a:r>
            <a:endParaRPr lang="en-US" sz="20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210"/>
          <p:cNvSpPr txBox="1">
            <a:spLocks noChangeArrowheads="1"/>
          </p:cNvSpPr>
          <p:nvPr/>
        </p:nvSpPr>
        <p:spPr bwMode="auto">
          <a:xfrm>
            <a:off x="153277" y="3048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A History Of Threats</a:t>
            </a:r>
          </a:p>
          <a:p>
            <a:pPr>
              <a:buFont typeface="Arial" charset="0"/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					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			</a:t>
            </a:r>
            <a:endParaRPr lang="en-US" sz="22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600" y="1264384"/>
            <a:ext cx="86768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 Global Chronology of Incidents of Chemical, Biological,  Radioactive and Nuclear Attacks: 1950-2005</a:t>
            </a:r>
          </a:p>
          <a:p>
            <a:r>
              <a:rPr lang="en-US" sz="2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Hamid </a:t>
            </a:r>
            <a:r>
              <a:rPr lang="en-US" sz="2400" b="1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Mohtadi</a:t>
            </a:r>
            <a:r>
              <a:rPr lang="en-US" sz="2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and </a:t>
            </a:r>
            <a:r>
              <a:rPr lang="en-US" sz="2400" b="1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Antu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400" b="1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Murshid</a:t>
            </a:r>
            <a:r>
              <a:rPr lang="en-US" sz="2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</a:t>
            </a:r>
          </a:p>
          <a:p>
            <a:r>
              <a:rPr lang="en-US" sz="2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July 7 2006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6015335"/>
            <a:ext cx="67056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http://cns.miis.edu/cbw/foodchron.htm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66879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276" y="2952690"/>
            <a:ext cx="8990723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white"/>
                </a:solidFill>
                <a:hlinkClick r:id="rId5"/>
              </a:rPr>
              <a:t>http://www.ncfpd.umn.edu/Ncfpd/assets/File/pdf/GlobalChron.pdf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513344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a major agricultural/food-related disaster in the U.S.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enormous and could easily extend beyond the immediate agricultural community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affect other segments of society. It is possible to envision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major effects that might result—mass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destabilization, loss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political support and confidence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instability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(Chalk, 2001)</a:t>
            </a: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37160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enemy bent on victory at any cost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and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make the food supply of a populace a main target” (ShoahEducation.com, 2003).</a:t>
            </a: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9358" y="304800"/>
            <a:ext cx="464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Psychological Fears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44476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Probability </a:t>
            </a:r>
            <a:r>
              <a:rPr lang="en-US" sz="2400" dirty="0"/>
              <a:t>of intentional contamination of the food supply </a:t>
            </a:r>
            <a:r>
              <a:rPr lang="en-US" sz="2400" dirty="0" smtClean="0"/>
              <a:t>is thought </a:t>
            </a:r>
            <a:r>
              <a:rPr lang="en-US" sz="2400" dirty="0"/>
              <a:t>by some to be </a:t>
            </a:r>
            <a:r>
              <a:rPr lang="en-US" sz="2400" dirty="0" smtClean="0"/>
              <a:t>low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Fact </a:t>
            </a:r>
            <a:r>
              <a:rPr lang="en-US" sz="2400" dirty="0"/>
              <a:t>remains that the food/agricultural infrastructure </a:t>
            </a:r>
            <a:r>
              <a:rPr lang="en-US" sz="2400" dirty="0" smtClean="0"/>
              <a:t>and food </a:t>
            </a:r>
            <a:r>
              <a:rPr lang="en-US" sz="2400" dirty="0"/>
              <a:t>supply remain targets of interest for terrorist </a:t>
            </a:r>
            <a:r>
              <a:rPr lang="en-US" sz="2400" dirty="0" smtClean="0"/>
              <a:t>organizations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urvey </a:t>
            </a:r>
            <a:r>
              <a:rPr lang="en-US" sz="2400" dirty="0"/>
              <a:t>by </a:t>
            </a:r>
            <a:r>
              <a:rPr lang="en-US" sz="2400" dirty="0" smtClean="0"/>
              <a:t>Stinson, Kinsey</a:t>
            </a:r>
            <a:r>
              <a:rPr lang="en-US" sz="2400" dirty="0"/>
              <a:t>, </a:t>
            </a:r>
            <a:r>
              <a:rPr lang="en-US" sz="2400" dirty="0" err="1"/>
              <a:t>Degeneffe</a:t>
            </a:r>
            <a:r>
              <a:rPr lang="en-US" sz="2400" dirty="0"/>
              <a:t>, and Ghosh, (2007) published in the </a:t>
            </a:r>
            <a:r>
              <a:rPr lang="en-US" sz="2400" i="1" dirty="0"/>
              <a:t>Homeland Security </a:t>
            </a:r>
            <a:r>
              <a:rPr lang="en-US" sz="2400" i="1" dirty="0" smtClean="0"/>
              <a:t>Journal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percentage among U.S. respondents polled (4,260 </a:t>
            </a:r>
            <a:r>
              <a:rPr lang="en-US" sz="2400" dirty="0" smtClean="0"/>
              <a:t>persons) were </a:t>
            </a:r>
            <a:r>
              <a:rPr lang="en-US" sz="2400" dirty="0"/>
              <a:t>concerned about the possibility of deliberate contamination of the food supply </a:t>
            </a:r>
          </a:p>
        </p:txBody>
      </p:sp>
    </p:spTree>
    <p:extLst>
      <p:ext uri="{BB962C8B-B14F-4D97-AF65-F5344CB8AC3E}">
        <p14:creationId xmlns:p14="http://schemas.microsoft.com/office/powerpoint/2010/main" val="3410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9358" y="304800"/>
            <a:ext cx="464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Psychological Fears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6" y="1524001"/>
            <a:ext cx="80772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9358" y="304800"/>
            <a:ext cx="464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Psychological Fears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results about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perceptions that Americans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toward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homeland security conducted by Stanford University and NPS/CHDS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Jim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Breckenridge (Breckenridge, personal communication,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polled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23.2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of the respondents polled saw contaminated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problems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matter of great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about protection of the food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ranked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on a list of homeland security concerns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fears of attack by terrorists.</a:t>
            </a:r>
          </a:p>
        </p:txBody>
      </p:sp>
    </p:spTree>
    <p:extLst>
      <p:ext uri="{BB962C8B-B14F-4D97-AF65-F5344CB8AC3E}">
        <p14:creationId xmlns:p14="http://schemas.microsoft.com/office/powerpoint/2010/main" val="21299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88002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pic>
        <p:nvPicPr>
          <p:cNvPr id="1026" name="Picture 2" descr="C:\Users\Gary\Downloads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3" y="164364"/>
            <a:ext cx="4885737" cy="65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315385" y="33713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209800"/>
            <a:ext cx="2512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400" b="1" kern="0" dirty="0" smtClean="0">
                <a:solidFill>
                  <a:srgbClr val="65E6FA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FSMA</a:t>
            </a:r>
            <a:endParaRPr lang="en-US" sz="6400" b="1" kern="0" dirty="0">
              <a:solidFill>
                <a:srgbClr val="65E6FA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326767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kern="0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5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3200400"/>
            <a:ext cx="13003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endParaRPr lang="en-US" sz="5800" b="1" kern="0" dirty="0"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0272" y="4272915"/>
            <a:ext cx="17123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 b="1" kern="0" dirty="0" smtClean="0">
                <a:solidFill>
                  <a:srgbClr val="65E6FA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FDA</a:t>
            </a:r>
            <a:endParaRPr lang="en-US" sz="5800" b="1" kern="0" dirty="0">
              <a:solidFill>
                <a:srgbClr val="65E6FA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201216"/>
            <a:ext cx="7924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kern="0" dirty="0" smtClean="0"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PROPOSED</a:t>
            </a:r>
            <a:r>
              <a:rPr lang="en-US" sz="6500" b="1" kern="0" dirty="0" smtClean="0"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smtClean="0"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RULES</a:t>
            </a:r>
            <a:endParaRPr lang="en-US" sz="6000" b="1" kern="0" dirty="0"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90600" y="1647181"/>
            <a:ext cx="1838340" cy="1838340"/>
            <a:chOff x="1382917" y="1647181"/>
            <a:chExt cx="1838340" cy="1838340"/>
          </a:xfrm>
        </p:grpSpPr>
        <p:sp>
          <p:nvSpPr>
            <p:cNvPr id="20" name="Oval 1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sz="7200" kern="0" dirty="0">
                <a:solidFill>
                  <a:sysClr val="window" lastClr="FFFFFF"/>
                </a:solidFill>
                <a:latin typeface="Arial Black" pitchFamily="34" charset="0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5" cy="1754188"/>
              <a:chOff x="1265381" y="2235198"/>
              <a:chExt cx="1754909" cy="17549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1749333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>
                    <a:solidFill>
                      <a:srgbClr val="CEB966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5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4.44444E-6 L 3.88889E-6 -0.52593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2698" y="304800"/>
            <a:ext cx="693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Safety Modernization Act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244" y="1143000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On Specific Sections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343400"/>
            <a:ext cx="80772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Sec. 108. National agriculture and food defense strategy.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486400"/>
            <a:ext cx="79248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Sec. 110. Building domestic capacity.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905000"/>
            <a:ext cx="815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205(c)2 of the Food Safety Modernization Act (FSMA) requires a review of state and local capacities in order to enhance the development primarily of strategies required under 205(c)1, but also sections 108, 110, 209 and 210.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181" y="3854865"/>
            <a:ext cx="6701819" cy="3003135"/>
          </a:xfrm>
          <a:prstGeom prst="rect">
            <a:avLst/>
          </a:prstGeom>
          <a:noFill/>
        </p:spPr>
      </p:pic>
      <p:sp>
        <p:nvSpPr>
          <p:cNvPr id="8" name="Rectangle 210"/>
          <p:cNvSpPr txBox="1">
            <a:spLocks noChangeArrowheads="1"/>
          </p:cNvSpPr>
          <p:nvPr/>
        </p:nvSpPr>
        <p:spPr bwMode="auto">
          <a:xfrm>
            <a:off x="2376487" y="491230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Overview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210"/>
          <p:cNvSpPr txBox="1">
            <a:spLocks noChangeArrowheads="1"/>
          </p:cNvSpPr>
          <p:nvPr/>
        </p:nvSpPr>
        <p:spPr bwMode="auto">
          <a:xfrm>
            <a:off x="673100" y="1221170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FIRST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0" name="Rectangle 210"/>
          <p:cNvSpPr txBox="1">
            <a:spLocks noChangeArrowheads="1"/>
          </p:cNvSpPr>
          <p:nvPr/>
        </p:nvSpPr>
        <p:spPr bwMode="auto">
          <a:xfrm>
            <a:off x="673100" y="1688276"/>
            <a:ext cx="845704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Primary Retail Regulatory Focus -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Safety or Defense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673100" y="2335595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SECOND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2" name="Rectangle 210"/>
          <p:cNvSpPr txBox="1">
            <a:spLocks noChangeArrowheads="1"/>
          </p:cNvSpPr>
          <p:nvPr/>
        </p:nvSpPr>
        <p:spPr bwMode="auto">
          <a:xfrm>
            <a:off x="673100" y="2828459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FSMA and Proposed Rules</a:t>
            </a: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3" name="Rectangle 210"/>
          <p:cNvSpPr txBox="1">
            <a:spLocks noChangeArrowheads="1"/>
          </p:cNvSpPr>
          <p:nvPr/>
        </p:nvSpPr>
        <p:spPr bwMode="auto">
          <a:xfrm>
            <a:off x="658073" y="344104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THIRD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4" name="Rectangle 210"/>
          <p:cNvSpPr txBox="1">
            <a:spLocks noChangeArrowheads="1"/>
          </p:cNvSpPr>
          <p:nvPr/>
        </p:nvSpPr>
        <p:spPr bwMode="auto">
          <a:xfrm>
            <a:off x="670952" y="3895268"/>
            <a:ext cx="53692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AFDO, State and Local Perspectives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446" y="4567908"/>
            <a:ext cx="298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2789" y="5429015"/>
            <a:ext cx="423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Exploring  the integration of food safety practices with food defense principles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2698" y="304800"/>
            <a:ext cx="693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Safety Modernization Act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245" y="1143000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On Specific Sections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445603"/>
            <a:ext cx="8763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Sec. 209. Improving the training of State, local, territorial, and tribal food safety officials.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110335"/>
            <a:ext cx="83820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Sec. 210. Enhancing food safety.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7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2698" y="304800"/>
            <a:ext cx="693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Safety Modernization Act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5930" y="1143000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On Specific Rules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915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Defense Plan</a:t>
            </a:r>
          </a:p>
          <a:p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facility covered by this rule would be required to prepare and implement a written food defense plan, which would include: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057400"/>
            <a:ext cx="89154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Rule: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Focused Mitigation Strategies to Protect Food Against Intentional Adulteration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Docket Number: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FDA-2013-N-1425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4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8288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 process steps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mitigation strategies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511" y="533400"/>
            <a:ext cx="7776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On Specific Section Of Rule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3343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actions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Recordkeeping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511" y="533400"/>
            <a:ext cx="7776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On Specific Section Of Rule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4433" y="762000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2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AFDO</a:t>
            </a:r>
            <a:endParaRPr lang="en-US" sz="7200" b="1" kern="0" dirty="0"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1265" y="1981200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200" b="1" kern="0" dirty="0" smtClean="0">
                <a:solidFill>
                  <a:schemeClr val="tx1">
                    <a:alpha val="88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</a:t>
            </a:r>
            <a:endParaRPr lang="en-US" sz="7200" b="1" kern="0" dirty="0">
              <a:solidFill>
                <a:schemeClr val="tx1">
                  <a:alpha val="88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58140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65E6FA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endParaRPr lang="en-US" sz="3600" b="1" kern="0" dirty="0">
              <a:solidFill>
                <a:srgbClr val="65E6FA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124200"/>
            <a:ext cx="3365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200" b="1" kern="0" dirty="0" smtClean="0"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LOCAL</a:t>
            </a:r>
            <a:endParaRPr lang="en-US" sz="7200" b="1" kern="0" dirty="0"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380" y="5125016"/>
            <a:ext cx="6779420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500" b="1" kern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PERSPECTIVES</a:t>
            </a:r>
            <a:endParaRPr lang="en-US" sz="6500" b="1" kern="0" dirty="0">
              <a:solidFill>
                <a:srgbClr val="08CFED">
                  <a:lumMod val="60000"/>
                  <a:lumOff val="40000"/>
                  <a:alpha val="8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4590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65E6FA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endParaRPr lang="en-US" sz="3600" b="1" kern="0" dirty="0">
              <a:solidFill>
                <a:srgbClr val="65E6FA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01110" y="38666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2142481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algn="ctr">
              <a:defRPr/>
            </a:pPr>
            <a:endParaRPr lang="en-US" sz="7200" kern="0" dirty="0">
              <a:solidFill>
                <a:sysClr val="window" lastClr="FFFFFF"/>
              </a:solidFill>
              <a:latin typeface="Arial Black" pitchFamily="34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506538" y="2159000"/>
            <a:ext cx="1755775" cy="1754188"/>
            <a:chOff x="1265381" y="2235198"/>
            <a:chExt cx="1754909" cy="1754909"/>
          </a:xfrm>
        </p:grpSpPr>
        <p:sp>
          <p:nvSpPr>
            <p:cNvPr id="21" name="Oval 20"/>
            <p:cNvSpPr/>
            <p:nvPr/>
          </p:nvSpPr>
          <p:spPr>
            <a:xfrm>
              <a:off x="1265381" y="2235198"/>
              <a:ext cx="1754909" cy="17549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1358997" y="2399144"/>
              <a:ext cx="804632" cy="1431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700" b="1" dirty="0">
                  <a:solidFill>
                    <a:srgbClr val="CEB966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78092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6216" y="30480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Perspectives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new rule on intentional adulteration apply to the retail regulator and retail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integrating food defense within the broader IFSS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regulatory programs are important partners for FDA and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 effective implementation strategy with clear roles and responsibilities for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agencies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industry, academic institutions, and other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6216" y="30480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Perspectives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14" y="1351508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loose ends aren’t addressed in the rule – FDA needs to work closely with stakeholders to fill in these gaps in practical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education and outreach – for the larger firms falling directly under the rule and for others that may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indirectly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impacted by market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successfully used to meet the educational, training, and technical assistance needs in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11496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6216" y="30480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Perspectives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14" y="158680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education and outreach – for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food industry that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indirectly impacted by market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the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 work with state and local agencies on a variety of FSMA issues including food defense from a realistic grass roots retail perspective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295400"/>
            <a:ext cx="7620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industry, unlike the manufactured food industry,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supportive of the concept of food defense generated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September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may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have: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ifficulty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embracing a separation between food safety and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defense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with multiple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agencies</a:t>
            </a:r>
          </a:p>
          <a:p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 may believe that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information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suggesting an increased level of intentional threat that current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precautions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sufficient to protect the food products that they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8201" y="420469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Perspectives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EXPLORE</a:t>
            </a:r>
            <a:endParaRPr lang="en-US" sz="4000" b="1" kern="0" dirty="0"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067616"/>
            <a:ext cx="6102953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700" b="1" kern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INTEGRATION</a:t>
            </a:r>
            <a:endParaRPr lang="en-US" sz="6700" b="1" kern="0" dirty="0">
              <a:solidFill>
                <a:srgbClr val="08CFED">
                  <a:lumMod val="60000"/>
                  <a:lumOff val="40000"/>
                  <a:alpha val="8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191271"/>
            <a:ext cx="88036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9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endParaRPr lang="en-US" sz="3900" b="1" kern="0" dirty="0">
              <a:solidFill>
                <a:srgbClr val="FFFFFF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191271"/>
            <a:ext cx="374333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9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FOOD SAFETY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0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sz="7200" kern="0" dirty="0">
                <a:solidFill>
                  <a:sysClr val="window" lastClr="FFFFFF"/>
                </a:solidFill>
                <a:latin typeface="Arial Black" pitchFamily="34" charset="0"/>
              </a:endParaRPr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>
                    <a:solidFill>
                      <a:srgbClr val="CEB966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971800" y="4870103"/>
            <a:ext cx="53527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900" b="1" kern="0" dirty="0" smtClean="0">
                <a:solidFill>
                  <a:srgbClr val="FFFFFF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3900" b="1" kern="0" dirty="0" smtClean="0">
                <a:solidFill>
                  <a:srgbClr val="65E6FA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FOOD DEFENSE</a:t>
            </a:r>
            <a:endParaRPr lang="en-US" sz="3900" b="1" kern="0" dirty="0">
              <a:solidFill>
                <a:srgbClr val="65E6FA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2588"/>
      </p:ext>
    </p:extLst>
  </p:cSld>
  <p:clrMapOvr>
    <a:masterClrMapping/>
  </p:clrMapOvr>
  <p:transition spd="slow" advClick="0" advTm="5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7798" y="334735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676400"/>
            <a:ext cx="35859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smtClean="0"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PRIMARY</a:t>
            </a:r>
            <a:endParaRPr lang="en-US" sz="5800" b="1" dirty="0"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660" y="1676400"/>
            <a:ext cx="27863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smtClean="0"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FOCUS</a:t>
            </a:r>
            <a:endParaRPr lang="en-US" sz="5800" b="1" dirty="0"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8044" y="3581400"/>
            <a:ext cx="13003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smtClean="0"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endParaRPr lang="en-US" sz="5800" b="1" dirty="0"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888" y="2743200"/>
            <a:ext cx="58400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FOOD SAFETY</a:t>
            </a:r>
            <a:endParaRPr lang="en-US" sz="6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4982" y="4495800"/>
            <a:ext cx="71190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 smtClean="0"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FOOD DEFENSE</a:t>
            </a:r>
            <a:endParaRPr lang="en-US" sz="6900" b="1" dirty="0"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623191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algn="ctr">
              <a:defRPr/>
            </a:pPr>
            <a:endParaRPr lang="en-US" sz="7200" kern="0" dirty="0">
              <a:solidFill>
                <a:sysClr val="window" lastClr="FFFFFF"/>
              </a:solidFill>
              <a:latin typeface="Arial Blac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7095" y="1669371"/>
            <a:ext cx="1755775" cy="1754188"/>
            <a:chOff x="3345877" y="411978"/>
            <a:chExt cx="1755775" cy="1754188"/>
          </a:xfrm>
        </p:grpSpPr>
        <p:sp>
          <p:nvSpPr>
            <p:cNvPr id="19" name="Oval 18"/>
            <p:cNvSpPr/>
            <p:nvPr/>
          </p:nvSpPr>
          <p:spPr bwMode="auto">
            <a:xfrm>
              <a:off x="3345877" y="411978"/>
              <a:ext cx="1755775" cy="17541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468" t="22900" r="32994" b="33740"/>
            <a:stretch/>
          </p:blipFill>
          <p:spPr bwMode="auto">
            <a:xfrm>
              <a:off x="3525582" y="723807"/>
              <a:ext cx="723901" cy="10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3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96666 -1.85185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96805 0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95833 2.96296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build="allAtOnce"/>
      <p:bldP spid="8" grpId="0" build="allAtOnce"/>
      <p:bldP spid="9" grpId="0"/>
      <p:bldP spid="11" grpId="0"/>
      <p:bldP spid="12" grpId="0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3893" y="304800"/>
            <a:ext cx="6776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Explore Innovative Strategies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reduced resources and limited budgets, which receives a higher focus?</a:t>
            </a:r>
            <a:endParaRPr lang="en-US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50757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or Food Defense?? Priorities!!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774519"/>
            <a:ext cx="784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Value Propositions and Value Innovations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Food Defense Principles and Food Safety Smart Practices at the Retail Level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26603"/>
            <a:ext cx="68933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proactive way to still have both at the same time?</a:t>
            </a:r>
            <a:endParaRPr lang="en-US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664" y="457200"/>
            <a:ext cx="7032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Integrate Innovative Strategies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772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Look for common threads between food safety and food defense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Use common sense value innovations and avoid complication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Be Proactive about Active Managerial Control linked to Situational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Educational and training inspections from a Food Defense and not a Food Safety viewpoint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66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pic>
        <p:nvPicPr>
          <p:cNvPr id="6146" name="Picture 2" descr="http://paul4innovating.files.wordpress.com/2012/02/cynefin-model-for-types-of-innov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47800"/>
            <a:ext cx="9270858" cy="43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311" y="457200"/>
            <a:ext cx="7075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Innovation Sense-Making Tools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433307">
            <a:off x="-450917" y="1692702"/>
            <a:ext cx="6501267" cy="304698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96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TOPIC</a:t>
            </a:r>
          </a:p>
          <a:p>
            <a:pPr algn="ctr"/>
            <a:r>
              <a:rPr lang="en-US" sz="96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sz="96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02231">
            <a:off x="4570122" y="3534064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FOCUS – FOOD SAFETY AND DEFENSE</a:t>
            </a:r>
          </a:p>
        </p:txBody>
      </p:sp>
      <p:sp>
        <p:nvSpPr>
          <p:cNvPr id="9" name="TextBox 8"/>
          <p:cNvSpPr txBox="1"/>
          <p:nvPr/>
        </p:nvSpPr>
        <p:spPr>
          <a:xfrm rot="2202231">
            <a:off x="4401267" y="3631301"/>
            <a:ext cx="360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FSMA AND PROPOSED RULES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202231">
            <a:off x="3964668" y="4409617"/>
            <a:ext cx="49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AFDO, STATE AND LOCAL PERSPECTIVES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02231">
            <a:off x="3658177" y="4795714"/>
            <a:ext cx="495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EXPLORE/INTEGRATE/SMART PRACTICES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">
        <p:push/>
      </p:transition>
    </mc:Choice>
    <mc:Fallback xmlns="">
      <p:transition spd="slow" advClick="0" advTm="12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7083 -0.55371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9861 0.49445 " pathEditMode="relative" rAng="0" ptsTypes="AA">
                                      <p:cBhvr>
                                        <p:cTn id="14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2.89017E-7 L 0.5342 0.52832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022E-16 1.7341E-6 L 0.55642 0.54104 " pathEditMode="relative" rAng="0" ptsTypes="AA">
                                      <p:cBhvr>
                                        <p:cTn id="24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2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Added Overall Thoughts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6350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focused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regulatory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to food safety/defense efforts can be established for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sector, retail and manufactured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establish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more focused mechanism for research of food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agricultural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pathogens, including emerging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at all levels of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farm-to-table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continuum on food safety/defense involving all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575" y="990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and Beliefs: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181285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fusion of intelligence information pertinent to the food and agricultural </a:t>
            </a:r>
            <a:r>
              <a:rPr lang="en-US" sz="2400" dirty="0" smtClean="0"/>
              <a:t>sector, would provide </a:t>
            </a:r>
            <a:r>
              <a:rPr lang="en-US" sz="2400" dirty="0"/>
              <a:t>a clearer perspective of existing and emergent problems and provide </a:t>
            </a:r>
            <a:r>
              <a:rPr lang="en-US" sz="2400" dirty="0" smtClean="0"/>
              <a:t>a path </a:t>
            </a:r>
            <a:r>
              <a:rPr lang="en-US" sz="2400" dirty="0"/>
              <a:t>to strengthen outcome solutions.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</a:t>
            </a:r>
            <a:r>
              <a:rPr lang="en-US" sz="2400" dirty="0"/>
              <a:t>a </a:t>
            </a:r>
            <a:r>
              <a:rPr lang="en-US" sz="2400" dirty="0" smtClean="0"/>
              <a:t>workable solution </a:t>
            </a:r>
            <a:r>
              <a:rPr lang="en-US" sz="2400" dirty="0"/>
              <a:t>or policy for information sharing between the regulatory system, DHS, </a:t>
            </a:r>
            <a:r>
              <a:rPr lang="en-US" sz="2400" dirty="0" smtClean="0"/>
              <a:t>the intelligence </a:t>
            </a:r>
            <a:r>
              <a:rPr lang="en-US" sz="2400" dirty="0"/>
              <a:t>community, and ultimately, the state and local regulatory systems to </a:t>
            </a:r>
            <a:r>
              <a:rPr lang="en-US" sz="2400" dirty="0" smtClean="0"/>
              <a:t>analyze probabilities </a:t>
            </a:r>
            <a:r>
              <a:rPr lang="en-US" sz="2400" dirty="0"/>
              <a:t>of attack and prevent terrorist threats against the </a:t>
            </a:r>
            <a:r>
              <a:rPr lang="en-US" sz="2400"/>
              <a:t>sector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34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and Beliefs: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5402" y="609600"/>
            <a:ext cx="666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Overall Thoughts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096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Bellavita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(2005) wrote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Homeland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Security: The Issue-Attention Cycle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“In the absence of an active national consensus that terrorists are a clear and present threat to the lives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Americans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dynamics of the Issue-Attention Cycle are as inevitable as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seasons.”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Downs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argued that certain issues follow a predictable five stage process: pre-problem, alarmed discovery, awareness of the cost of making significant progress, gradual decline of intense public interest, and the post problem stage. </a:t>
            </a: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55216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of Preparedness: Establishing a Framework to Prepare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forTerrorist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Threats,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Willam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Pelfrey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“cycle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as a proxy for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dynamic, flexible, and continuous process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interaction and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functioning as a self-organizing mechanism that improves preparedness for anticipated events and for the unimagined events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on to say that a “…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‘cycle’ implies a repetitiveness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sum as well as in parts, that is consistent with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‘preparedness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33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2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9238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proclaimed or finished; it is an ongoing process with constituent parts or phases working in, or being available to work 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concert.”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Pelfrey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acknowledges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importance of “prevention”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preparedness, along with awareness, response and recovery as part of the four phases of the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cycle.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3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Questions/Comments/Thoughts/Ideas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7" name="Rectangle 210"/>
          <p:cNvSpPr txBox="1">
            <a:spLocks noChangeArrowheads="1"/>
          </p:cNvSpPr>
          <p:nvPr/>
        </p:nvSpPr>
        <p:spPr bwMode="auto">
          <a:xfrm>
            <a:off x="2744955" y="477374"/>
            <a:ext cx="3655845" cy="5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Primary Focus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210"/>
          <p:cNvSpPr txBox="1">
            <a:spLocks noChangeArrowheads="1"/>
          </p:cNvSpPr>
          <p:nvPr/>
        </p:nvSpPr>
        <p:spPr bwMode="auto">
          <a:xfrm>
            <a:off x="673100" y="1492250"/>
            <a:ext cx="8470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Safety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Preventing Foodborne Illness Related Risks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210"/>
          <p:cNvSpPr txBox="1">
            <a:spLocks noChangeArrowheads="1"/>
          </p:cNvSpPr>
          <p:nvPr/>
        </p:nvSpPr>
        <p:spPr bwMode="auto">
          <a:xfrm>
            <a:off x="304800" y="2574925"/>
            <a:ext cx="609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Regulations or Rules Based On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590800" cy="33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228600" y="3429000"/>
            <a:ext cx="601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Prevention of Risk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Unintentional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       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         </a:t>
            </a:r>
            <a:r>
              <a:rPr lang="en-US" sz="2400" b="1" dirty="0" smtClean="0">
                <a:latin typeface="Arial" pitchFamily="34" charset="0"/>
                <a:ea typeface="Arial" charset="0"/>
                <a:cs typeface="Arial" pitchFamily="34" charset="0"/>
              </a:rPr>
              <a:t>and</a:t>
            </a:r>
          </a:p>
          <a:p>
            <a:endParaRPr lang="en-US" sz="2400" b="1" dirty="0" smtClean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Intentional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590800" y="4267200"/>
            <a:ext cx="548640" cy="1676400"/>
          </a:xfrm>
          <a:prstGeom prst="rightBrace">
            <a:avLst>
              <a:gd name="adj1" fmla="val 0"/>
              <a:gd name="adj2" fmla="val 50000"/>
            </a:avLst>
          </a:prstGeom>
          <a:ln w="412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  <a:bevelB w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872335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496580"/>
            <a:ext cx="692208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http://handle.dtic.mil/100.2/ADA514142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861930" cy="13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2057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POSTGRADUATE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MONTEREY, CALIFORNIA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399472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ON FIRST: UNRAVELING THE COMPLEXITY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UNITED STATES’ FOOD AND AGRICULTURAL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SYSTEM IN THE REALM OF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HOMELAND SECURITY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4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33400"/>
            <a:ext cx="91880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Gary W. Elliott, MA, REHS</a:t>
            </a:r>
          </a:p>
          <a:p>
            <a:pPr algn="ctr">
              <a:buFont typeface="Arial" charset="0"/>
              <a:buNone/>
            </a:pP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AFDO Food Protection and Food Defense Committee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Co-Chairman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garyw.elliott@gmail.com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(803)804-0564</a:t>
            </a:r>
          </a:p>
          <a:p>
            <a:pPr algn="ctr">
              <a:buFont typeface="Arial" charset="0"/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South Carolina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Department of Health and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Environmental Control (DHEC)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elliotgw@dhec.sc.gov</a:t>
            </a: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(803) 896-0733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733800"/>
            <a:ext cx="853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7" name="Rectangle 210"/>
          <p:cNvSpPr txBox="1">
            <a:spLocks noChangeArrowheads="1"/>
          </p:cNvSpPr>
          <p:nvPr/>
        </p:nvSpPr>
        <p:spPr bwMode="auto">
          <a:xfrm>
            <a:off x="2744955" y="477374"/>
            <a:ext cx="3655845" cy="5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Sub-Primary Focus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210"/>
          <p:cNvSpPr txBox="1">
            <a:spLocks noChangeArrowheads="1"/>
          </p:cNvSpPr>
          <p:nvPr/>
        </p:nvSpPr>
        <p:spPr bwMode="auto">
          <a:xfrm>
            <a:off x="228600" y="149225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Defense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= 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Prevention Focus on</a:t>
            </a:r>
          </a:p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		        </a:t>
            </a:r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Intentional Contamination Threats</a:t>
            </a:r>
          </a:p>
          <a:p>
            <a:pPr>
              <a:buFont typeface="Arial" charset="0"/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					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			</a:t>
            </a:r>
            <a:endParaRPr lang="en-US" sz="22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210"/>
          <p:cNvSpPr txBox="1">
            <a:spLocks noChangeArrowheads="1"/>
          </p:cNvSpPr>
          <p:nvPr/>
        </p:nvSpPr>
        <p:spPr bwMode="auto">
          <a:xfrm>
            <a:off x="304800" y="2574925"/>
            <a:ext cx="4603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Rectangle 210"/>
          <p:cNvSpPr txBox="1">
            <a:spLocks noChangeArrowheads="1"/>
          </p:cNvSpPr>
          <p:nvPr/>
        </p:nvSpPr>
        <p:spPr bwMode="auto">
          <a:xfrm>
            <a:off x="152400" y="281940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Terrorism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(International and Domestic Groups)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Disgruntled Employee,</a:t>
            </a:r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   Customers, Competitors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ea typeface="Arial" charset="0"/>
                <a:cs typeface="Arial" pitchFamily="34" charset="0"/>
              </a:rPr>
              <a:t>Economic Sabotage</a:t>
            </a:r>
          </a:p>
          <a:p>
            <a:endParaRPr lang="en-US" sz="2400" b="1" dirty="0" smtClean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Criminals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05075"/>
            <a:ext cx="2019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4366"/>
            <a:ext cx="2245179" cy="256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2385"/>
            <a:ext cx="2174420" cy="16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914400"/>
            <a:ext cx="2351926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 smtClean="0">
                <a:ln w="28575">
                  <a:noFill/>
                </a:ln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</a:t>
            </a:r>
            <a:endParaRPr lang="en-US" sz="8000" b="1" spc="300" dirty="0">
              <a:ln w="28575">
                <a:noFill/>
              </a:ln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333" y="914400"/>
            <a:ext cx="3227165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 smtClean="0">
                <a:ln w="28575">
                  <a:noFill/>
                </a:ln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INING</a:t>
            </a:r>
            <a:endParaRPr lang="en-US" sz="8000" b="1" spc="300" dirty="0">
              <a:ln w="28575">
                <a:noFill/>
              </a:ln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810000"/>
            <a:ext cx="3132588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 smtClean="0">
                <a:ln w="28575">
                  <a:noFill/>
                </a:ln>
                <a:solidFill>
                  <a:srgbClr val="65E6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ENSE</a:t>
            </a:r>
            <a:endParaRPr lang="en-US" sz="8000" b="1" spc="300" dirty="0">
              <a:ln w="28575">
                <a:noFill/>
              </a:ln>
              <a:solidFill>
                <a:srgbClr val="65E6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319" y="3553361"/>
            <a:ext cx="4463081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SAFETY</a:t>
            </a:r>
            <a:endParaRPr lang="en-US" sz="8000" b="1" spc="300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410361"/>
            <a:ext cx="3302506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FOOD</a:t>
            </a:r>
            <a:endParaRPr lang="en-US" sz="8000" b="1" spc="300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65 0.21433 L -0.00365 0.4231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91 0.09642 L -0.00591 0.308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utoUpdateAnimBg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685800"/>
            <a:ext cx="8001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/>
              <a:t>Food </a:t>
            </a:r>
            <a:r>
              <a:rPr lang="en-US" sz="3400" dirty="0"/>
              <a:t>defense has been defined as “a </a:t>
            </a:r>
            <a:r>
              <a:rPr lang="en-US" sz="3400" dirty="0" smtClean="0"/>
              <a:t>collective </a:t>
            </a:r>
            <a:r>
              <a:rPr lang="en-US" sz="3400" dirty="0"/>
              <a:t>term to encompass activities associated with protecting the nation's food supply </a:t>
            </a:r>
            <a:r>
              <a:rPr lang="en-US" sz="3400" dirty="0" smtClean="0"/>
              <a:t>from deliberate </a:t>
            </a:r>
            <a:r>
              <a:rPr lang="en-US" sz="3400" dirty="0"/>
              <a:t>or intentional acts of contamination or tampering. This term encompasses other</a:t>
            </a:r>
          </a:p>
          <a:p>
            <a:r>
              <a:rPr lang="en-US" sz="3400" dirty="0"/>
              <a:t>similar verbiage (i.e., bioterrorism, counter-terrorism, etc.) (FDA, 2008).”</a:t>
            </a:r>
          </a:p>
        </p:txBody>
      </p:sp>
    </p:spTree>
    <p:extLst>
      <p:ext uri="{BB962C8B-B14F-4D97-AF65-F5344CB8AC3E}">
        <p14:creationId xmlns:p14="http://schemas.microsoft.com/office/powerpoint/2010/main" val="18639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sp>
        <p:nvSpPr>
          <p:cNvPr id="5" name="Rectangle 210"/>
          <p:cNvSpPr txBox="1">
            <a:spLocks noChangeArrowheads="1"/>
          </p:cNvSpPr>
          <p:nvPr/>
        </p:nvSpPr>
        <p:spPr bwMode="auto">
          <a:xfrm>
            <a:off x="533400" y="477374"/>
            <a:ext cx="8001000" cy="5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Food Defense Concerns Are Real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Rectangle 210"/>
          <p:cNvSpPr txBox="1">
            <a:spLocks noChangeArrowheads="1"/>
          </p:cNvSpPr>
          <p:nvPr/>
        </p:nvSpPr>
        <p:spPr bwMode="auto">
          <a:xfrm>
            <a:off x="2744955" y="2306175"/>
            <a:ext cx="3655845" cy="5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7" name="Rectangle 210"/>
          <p:cNvSpPr txBox="1">
            <a:spLocks noChangeArrowheads="1"/>
          </p:cNvSpPr>
          <p:nvPr/>
        </p:nvSpPr>
        <p:spPr bwMode="auto">
          <a:xfrm>
            <a:off x="153277" y="12192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Threats Are Real</a:t>
            </a:r>
            <a:endParaRPr lang="en-US" sz="2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					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			</a:t>
            </a:r>
            <a:endParaRPr lang="en-US" sz="2200" b="1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7" y="1783527"/>
            <a:ext cx="8609723" cy="42757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6059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 Found in Afghanistan Caves during Operation Anaconda </a:t>
            </a:r>
            <a:r>
              <a:rPr lang="en-US" dirty="0" smtClean="0"/>
              <a:t>in 2002 </a:t>
            </a:r>
            <a:r>
              <a:rPr lang="en-US" dirty="0"/>
              <a:t>(From: Williams, 2005).</a:t>
            </a:r>
          </a:p>
        </p:txBody>
      </p:sp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358" cy="6858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76141" y="501650"/>
            <a:ext cx="8982075" cy="5829300"/>
            <a:chOff x="51" y="326"/>
            <a:chExt cx="5658" cy="3672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" y="326"/>
              <a:ext cx="5658" cy="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326"/>
              <a:ext cx="5664" cy="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57200"/>
            <a:ext cx="481345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1003</TotalTime>
  <Words>1604</Words>
  <Application>Microsoft Office PowerPoint</Application>
  <PresentationFormat>On-screen Show (4:3)</PresentationFormat>
  <Paragraphs>233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nonet</cp:lastModifiedBy>
  <cp:revision>109</cp:revision>
  <dcterms:created xsi:type="dcterms:W3CDTF">2014-04-28T16:54:57Z</dcterms:created>
  <dcterms:modified xsi:type="dcterms:W3CDTF">2014-06-22T13:55:22Z</dcterms:modified>
</cp:coreProperties>
</file>