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  <p:sldId id="256" r:id="rId3"/>
    <p:sldId id="307" r:id="rId4"/>
    <p:sldId id="311" r:id="rId5"/>
    <p:sldId id="309" r:id="rId6"/>
    <p:sldId id="312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76400"/>
            <a:ext cx="8229600" cy="1143000"/>
          </a:xfrm>
        </p:spPr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 dirty="0" smtClean="0"/>
              <a:t>Vermont Foodbank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Facilities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4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0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1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0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4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2A02F65-3879-421E-B137-D046E231C76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442CE01-FB96-48FA-BEEB-47130C03B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4800" y="152400"/>
            <a:ext cx="8610600" cy="647700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45573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152400"/>
            <a:ext cx="8610600" cy="647700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582" r="-30663"/>
          <a:stretch/>
        </p:blipFill>
        <p:spPr>
          <a:xfrm>
            <a:off x="5391434" y="5981700"/>
            <a:ext cx="2609569" cy="7239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436591"/>
            <a:ext cx="4248431" cy="126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5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3" r:id="rId3"/>
    <p:sldLayoutId id="2147483662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izQuadrataSH-Regular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rizQuadrataSH-Regular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rizQuadrataSH-Regular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izQuadrataSH-Regular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rizQuadrataSH-Regular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rizQuadrataSH-Regular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foodbank.org/wp-content/uploads/2017/08/Agency-Decision-Tree-Perishable.pdf" TargetMode="External"/><Relationship Id="rId2" Type="http://schemas.openxmlformats.org/officeDocument/2006/relationships/hyperlink" Target="http://www.feedingamerica.org/ways-to-give/give-food/become-a-product-partner/protecting-our-food-partners.html?referrer=https://www.google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8288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mbria" panose="02040503050406030204" pitchFamily="18" charset="0"/>
              </a:rPr>
              <a:t>Food Rescue – It’s What We Do…</a:t>
            </a:r>
            <a:endParaRPr lang="en-US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28700" y="274638"/>
            <a:ext cx="7429500" cy="521176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VT Foodbank Facts</a:t>
            </a:r>
          </a:p>
          <a:p>
            <a:endParaRPr lang="en-US" sz="28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Founded in 1986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Vermont’s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largest hunger relief organization,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serving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over 153,000 people yearly (1 in 4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), with 35,000 being children</a:t>
            </a:r>
            <a:endParaRPr lang="en-US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Work with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over 215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network partners statewide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Distributed over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11.7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million lbs. and over 2.2 million lbs. of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produce in FY18</a:t>
            </a:r>
            <a:endParaRPr lang="en-US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L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argest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gleaning organization in the state – over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450,000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lbs. last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40% increase in food rescue category 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from FY16 to FY17– 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</a:rPr>
              <a:t>largely due to </a:t>
            </a:r>
            <a:r>
              <a:rPr lang="en-US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Act 148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1722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Garamond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914400"/>
            <a:ext cx="62484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Cambria" panose="02040503050406030204" pitchFamily="18" charset="0"/>
              </a:rPr>
              <a:t>Charitable Food System Barriers</a:t>
            </a:r>
            <a:endParaRPr lang="en-US" sz="2800" b="1" u="sng" dirty="0">
              <a:latin typeface="Cambria" panose="02040503050406030204" pitchFamily="18" charset="0"/>
            </a:endParaRPr>
          </a:p>
          <a:p>
            <a:pPr lvl="0"/>
            <a:endParaRPr lang="en-US" sz="23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en-US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Infrastructure</a:t>
            </a: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: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</a:rPr>
              <a:t>Lack of refrigerated storage, volunteer-reliant, food safety challenges, shift in focus to fresh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</a:rPr>
              <a:t>Began Fresh Rescue Program in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2014</a:t>
            </a:r>
          </a:p>
          <a:p>
            <a:pPr lvl="0"/>
            <a:endParaRPr lang="en-US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Logistics and Communication: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</a:rPr>
              <a:t>Rural nature of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VT, 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</a:rPr>
              <a:t>efficiency challenges, lack of effective communication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system, transportation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Cost: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</a:rPr>
              <a:t>Non-profit’s limited by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fundraising, </a:t>
            </a:r>
            <a:r>
              <a:rPr lang="en-US" sz="2000" dirty="0">
                <a:solidFill>
                  <a:prstClr val="black"/>
                </a:solidFill>
                <a:latin typeface="Cambria" panose="02040503050406030204" pitchFamily="18" charset="0"/>
              </a:rPr>
              <a:t>consistent volumes, types of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donations, hours of operation</a:t>
            </a:r>
            <a:endParaRPr lang="en-US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endParaRPr lang="en-US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7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457200"/>
            <a:ext cx="7010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mbria" panose="02040503050406030204" pitchFamily="18" charset="0"/>
              </a:rPr>
              <a:t>Food Safety Culture</a:t>
            </a:r>
          </a:p>
          <a:p>
            <a:pPr algn="ctr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mbria" panose="02040503050406030204" pitchFamily="18" charset="0"/>
              </a:rPr>
              <a:t>Member of Feeding America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mbria" panose="02040503050406030204" pitchFamily="18" charset="0"/>
              </a:rPr>
              <a:t>3</a:t>
            </a:r>
            <a:r>
              <a:rPr lang="en-US" sz="2200" baseline="30000" dirty="0" smtClean="0">
                <a:latin typeface="Cambria" panose="02040503050406030204" pitchFamily="18" charset="0"/>
              </a:rPr>
              <a:t>rd</a:t>
            </a:r>
            <a:r>
              <a:rPr lang="en-US" sz="2200" dirty="0" smtClean="0">
                <a:latin typeface="Cambria" panose="02040503050406030204" pitchFamily="18" charset="0"/>
              </a:rPr>
              <a:t> Party Audited by AIB International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mbria" panose="02040503050406030204" pitchFamily="18" charset="0"/>
              </a:rPr>
              <a:t>Established Food Defense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mbria" panose="02040503050406030204" pitchFamily="18" charset="0"/>
              </a:rPr>
              <a:t>Certified </a:t>
            </a:r>
            <a:r>
              <a:rPr lang="en-US" sz="2200" dirty="0" err="1" smtClean="0">
                <a:latin typeface="Cambria" panose="02040503050406030204" pitchFamily="18" charset="0"/>
              </a:rPr>
              <a:t>ServSafe</a:t>
            </a:r>
            <a:r>
              <a:rPr lang="en-US" sz="2200" dirty="0" smtClean="0">
                <a:latin typeface="Cambria" panose="02040503050406030204" pitchFamily="18" charset="0"/>
              </a:rPr>
              <a:t> Trainer on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mbria" panose="02040503050406030204" pitchFamily="18" charset="0"/>
              </a:rPr>
              <a:t>All Staff with Food Handling Responsibilities are </a:t>
            </a:r>
            <a:r>
              <a:rPr lang="en-US" sz="2200" dirty="0" err="1" smtClean="0">
                <a:latin typeface="Cambria" panose="02040503050406030204" pitchFamily="18" charset="0"/>
              </a:rPr>
              <a:t>ServSafe</a:t>
            </a:r>
            <a:r>
              <a:rPr lang="en-US" sz="2200" dirty="0" smtClean="0">
                <a:latin typeface="Cambria" panose="02040503050406030204" pitchFamily="18" charset="0"/>
              </a:rPr>
              <a:t> Certified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mbria" panose="02040503050406030204" pitchFamily="18" charset="0"/>
              </a:rPr>
              <a:t>Offer </a:t>
            </a:r>
            <a:r>
              <a:rPr lang="en-US" sz="2200" dirty="0" err="1" smtClean="0">
                <a:latin typeface="Cambria" panose="02040503050406030204" pitchFamily="18" charset="0"/>
              </a:rPr>
              <a:t>ServSafe</a:t>
            </a:r>
            <a:r>
              <a:rPr lang="en-US" sz="2200" dirty="0" smtClean="0">
                <a:latin typeface="Cambria" panose="02040503050406030204" pitchFamily="18" charset="0"/>
              </a:rPr>
              <a:t> Training to our Network </a:t>
            </a:r>
            <a:r>
              <a:rPr lang="en-US" sz="2200" dirty="0">
                <a:latin typeface="Cambria" panose="02040503050406030204" pitchFamily="18" charset="0"/>
              </a:rPr>
              <a:t>P</a:t>
            </a:r>
            <a:r>
              <a:rPr lang="en-US" sz="2200" dirty="0" smtClean="0">
                <a:latin typeface="Cambria" panose="02040503050406030204" pitchFamily="18" charset="0"/>
              </a:rPr>
              <a:t>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mbria" panose="02040503050406030204" pitchFamily="18" charset="0"/>
              </a:rPr>
              <a:t>Trained Volunteer Leaders in Good Manufacturing Practices (GMPs)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mbria" panose="02040503050406030204" pitchFamily="18" charset="0"/>
              </a:rPr>
              <a:t>Additional </a:t>
            </a:r>
            <a:r>
              <a:rPr lang="en-US" sz="2200" dirty="0" smtClean="0">
                <a:latin typeface="Cambria" panose="02040503050406030204" pitchFamily="18" charset="0"/>
              </a:rPr>
              <a:t>Food </a:t>
            </a:r>
            <a:r>
              <a:rPr lang="en-US" sz="2200" dirty="0" smtClean="0">
                <a:latin typeface="Cambria" panose="02040503050406030204" pitchFamily="18" charset="0"/>
              </a:rPr>
              <a:t>Safety-Related </a:t>
            </a:r>
            <a:r>
              <a:rPr lang="en-US" sz="2200" dirty="0" smtClean="0">
                <a:latin typeface="Cambria" panose="02040503050406030204" pitchFamily="18" charset="0"/>
              </a:rPr>
              <a:t>Trainings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74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Food Safety Strategies:</a:t>
            </a:r>
            <a:endParaRPr lang="en-US" sz="28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Facilitate </a:t>
            </a: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RPA </a:t>
            </a: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program </a:t>
            </a: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linking agencies with donors </a:t>
            </a: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directly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Feeding America support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Corporate Partnerships –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Hannaford, Shaw’s, Price Chopper, Starbucks, Cumberland Farms</a:t>
            </a:r>
            <a:endParaRPr lang="en-US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Create </a:t>
            </a: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an efficient communication </a:t>
            </a: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system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Provide </a:t>
            </a: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additional food </a:t>
            </a: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safety, outreach and food preservation education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Creative Collaborations – </a:t>
            </a:r>
            <a:r>
              <a:rPr lang="en-US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Salvation Farms, State of VT, SASH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  <a:hlinkClick r:id="rId2"/>
              </a:rPr>
              <a:t>Bill Emerson Good Samaritan Food Donation Act</a:t>
            </a: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Cambria" panose="02040503050406030204" pitchFamily="18" charset="0"/>
                <a:hlinkClick r:id="rId3"/>
              </a:rPr>
              <a:t>RPA Decision Tree Tool</a:t>
            </a: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315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mbria" panose="02040503050406030204" pitchFamily="18" charset="0"/>
              </a:rPr>
              <a:t>Be “</a:t>
            </a:r>
            <a:r>
              <a:rPr lang="en-US" sz="2800" b="1" i="1" dirty="0" smtClean="0">
                <a:latin typeface="Cambria" panose="02040503050406030204" pitchFamily="18" charset="0"/>
              </a:rPr>
              <a:t>Audit Ready” </a:t>
            </a:r>
            <a:r>
              <a:rPr lang="en-US" sz="2800" b="1" dirty="0" smtClean="0">
                <a:latin typeface="Cambria" panose="02040503050406030204" pitchFamily="18" charset="0"/>
              </a:rPr>
              <a:t>Every Day</a:t>
            </a:r>
          </a:p>
          <a:p>
            <a:pPr algn="ctr"/>
            <a:endParaRPr lang="en-US" sz="2800" b="1" dirty="0">
              <a:latin typeface="Cambria" panose="02040503050406030204" pitchFamily="18" charset="0"/>
            </a:endParaRPr>
          </a:p>
          <a:p>
            <a:pPr algn="ctr"/>
            <a:r>
              <a:rPr lang="en-US" sz="2000" dirty="0" smtClean="0">
                <a:latin typeface="Cambria" panose="02040503050406030204" pitchFamily="18" charset="0"/>
              </a:rPr>
              <a:t>Commitment to a culture of food safety is challenging, especially when you have limited resources.   Having the will to do it and a creative mindset to pull it off are key.  </a:t>
            </a:r>
            <a:endParaRPr lang="en-US" sz="2000" dirty="0">
              <a:latin typeface="Cambria" panose="02040503050406030204" pitchFamily="18" charset="0"/>
            </a:endParaRPr>
          </a:p>
          <a:p>
            <a:pPr algn="ctr"/>
            <a:endParaRPr lang="en-US" sz="2000" dirty="0" smtClean="0">
              <a:latin typeface="Cambria" panose="02040503050406030204" pitchFamily="18" charset="0"/>
            </a:endParaRPr>
          </a:p>
          <a:p>
            <a:pPr algn="ctr"/>
            <a:r>
              <a:rPr lang="en-US" sz="2000" dirty="0" smtClean="0">
                <a:latin typeface="Cambria" panose="02040503050406030204" pitchFamily="18" charset="0"/>
              </a:rPr>
              <a:t>Set the bar high, create expectations and hold each other accountable along the way.  </a:t>
            </a:r>
          </a:p>
          <a:p>
            <a:pPr algn="ctr"/>
            <a:endParaRPr lang="en-US" sz="2000" dirty="0">
              <a:latin typeface="Cambria" panose="02040503050406030204" pitchFamily="18" charset="0"/>
            </a:endParaRPr>
          </a:p>
          <a:p>
            <a:pPr algn="ctr"/>
            <a:r>
              <a:rPr lang="en-US" sz="2000" dirty="0" smtClean="0">
                <a:latin typeface="Cambria" panose="02040503050406030204" pitchFamily="18" charset="0"/>
              </a:rPr>
              <a:t>Our guests deserve it.</a:t>
            </a:r>
          </a:p>
          <a:p>
            <a:pPr algn="just"/>
            <a:endParaRPr lang="en-US" sz="2000" dirty="0">
              <a:latin typeface="Cambria" panose="02040503050406030204" pitchFamily="18" charset="0"/>
            </a:endParaRPr>
          </a:p>
          <a:p>
            <a:pPr algn="just"/>
            <a:endParaRPr lang="en-US" sz="2000" dirty="0" smtClean="0">
              <a:latin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FB PowerPoint Template, Judy 07-09-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VFB PowerPoint Template, Judy 07-09-14</Template>
  <TotalTime>2707</TotalTime>
  <Words>332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</vt:lpstr>
      <vt:lpstr>FrizQuadrataSH-Regular</vt:lpstr>
      <vt:lpstr>Garamond</vt:lpstr>
      <vt:lpstr>Times New Roman</vt:lpstr>
      <vt:lpstr>Wingdings</vt:lpstr>
      <vt:lpstr>VFB PowerPoint Template, Judy 07-09-14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</vt:vector>
  </TitlesOfParts>
  <Company>Feeding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Messier</dc:creator>
  <cp:lastModifiedBy>Jason Maring</cp:lastModifiedBy>
  <cp:revision>189</cp:revision>
  <cp:lastPrinted>2018-06-11T12:29:01Z</cp:lastPrinted>
  <dcterms:created xsi:type="dcterms:W3CDTF">2014-07-16T13:31:31Z</dcterms:created>
  <dcterms:modified xsi:type="dcterms:W3CDTF">2018-06-11T12:29:03Z</dcterms:modified>
</cp:coreProperties>
</file>