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5"/>
  </p:sldMasterIdLst>
  <p:notesMasterIdLst>
    <p:notesMasterId r:id="rId60"/>
  </p:notesMasterIdLst>
  <p:sldIdLst>
    <p:sldId id="257" r:id="rId6"/>
    <p:sldId id="609" r:id="rId7"/>
    <p:sldId id="610" r:id="rId8"/>
    <p:sldId id="712" r:id="rId9"/>
    <p:sldId id="729" r:id="rId10"/>
    <p:sldId id="743" r:id="rId11"/>
    <p:sldId id="744" r:id="rId12"/>
    <p:sldId id="745" r:id="rId13"/>
    <p:sldId id="713" r:id="rId14"/>
    <p:sldId id="674" r:id="rId15"/>
    <p:sldId id="663" r:id="rId16"/>
    <p:sldId id="664" r:id="rId17"/>
    <p:sldId id="665" r:id="rId18"/>
    <p:sldId id="666" r:id="rId19"/>
    <p:sldId id="667" r:id="rId20"/>
    <p:sldId id="675" r:id="rId21"/>
    <p:sldId id="738" r:id="rId22"/>
    <p:sldId id="732" r:id="rId23"/>
    <p:sldId id="736" r:id="rId24"/>
    <p:sldId id="676" r:id="rId25"/>
    <p:sldId id="677" r:id="rId26"/>
    <p:sldId id="678" r:id="rId27"/>
    <p:sldId id="679" r:id="rId28"/>
    <p:sldId id="681" r:id="rId29"/>
    <p:sldId id="682" r:id="rId30"/>
    <p:sldId id="685" r:id="rId31"/>
    <p:sldId id="687" r:id="rId32"/>
    <p:sldId id="694" r:id="rId33"/>
    <p:sldId id="695" r:id="rId34"/>
    <p:sldId id="697" r:id="rId35"/>
    <p:sldId id="742" r:id="rId36"/>
    <p:sldId id="698" r:id="rId37"/>
    <p:sldId id="699" r:id="rId38"/>
    <p:sldId id="700" r:id="rId39"/>
    <p:sldId id="701" r:id="rId40"/>
    <p:sldId id="720" r:id="rId41"/>
    <p:sldId id="683" r:id="rId42"/>
    <p:sldId id="721" r:id="rId43"/>
    <p:sldId id="722" r:id="rId44"/>
    <p:sldId id="660" r:id="rId45"/>
    <p:sldId id="741" r:id="rId46"/>
    <p:sldId id="658" r:id="rId47"/>
    <p:sldId id="746" r:id="rId48"/>
    <p:sldId id="602" r:id="rId49"/>
    <p:sldId id="757" r:id="rId50"/>
    <p:sldId id="747" r:id="rId51"/>
    <p:sldId id="748" r:id="rId52"/>
    <p:sldId id="749" r:id="rId53"/>
    <p:sldId id="754" r:id="rId54"/>
    <p:sldId id="755" r:id="rId55"/>
    <p:sldId id="756" r:id="rId56"/>
    <p:sldId id="750" r:id="rId57"/>
    <p:sldId id="751" r:id="rId58"/>
    <p:sldId id="752"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33CC33"/>
    <a:srgbClr val="009900"/>
    <a:srgbClr val="2877A4"/>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84748" autoAdjust="0"/>
  </p:normalViewPr>
  <p:slideViewPr>
    <p:cSldViewPr snapToGrid="0">
      <p:cViewPr>
        <p:scale>
          <a:sx n="66" d="100"/>
          <a:sy n="66" d="100"/>
        </p:scale>
        <p:origin x="-1860"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238"/>
    </p:cViewPr>
  </p:sorterViewPr>
  <p:notesViewPr>
    <p:cSldViewPr snapToGrid="0">
      <p:cViewPr>
        <p:scale>
          <a:sx n="100" d="100"/>
          <a:sy n="100" d="100"/>
        </p:scale>
        <p:origin x="-2592" y="-2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07B38F-8817-4C11-B22B-A5F925BDE370}" type="datetimeFigureOut">
              <a:rPr lang="en-US" smtClean="0"/>
              <a:pPr/>
              <a:t>6/16/2014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04469-6628-4A92-A64F-F21CA9EED7A0}" type="slidenum">
              <a:rPr lang="en-US" smtClean="0"/>
              <a:pPr/>
              <a:t>‹#›</a:t>
            </a:fld>
            <a:endParaRPr lang="en-US" dirty="0"/>
          </a:p>
        </p:txBody>
      </p:sp>
    </p:spTree>
    <p:extLst>
      <p:ext uri="{BB962C8B-B14F-4D97-AF65-F5344CB8AC3E}">
        <p14:creationId xmlns:p14="http://schemas.microsoft.com/office/powerpoint/2010/main" val="207838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04469-6628-4A92-A64F-F21CA9EED7A0}" type="slidenum">
              <a:rPr lang="en-US" smtClean="0"/>
              <a:pPr/>
              <a:t>1</a:t>
            </a:fld>
            <a:endParaRPr lang="en-US" dirty="0"/>
          </a:p>
        </p:txBody>
      </p:sp>
    </p:spTree>
    <p:extLst>
      <p:ext uri="{BB962C8B-B14F-4D97-AF65-F5344CB8AC3E}">
        <p14:creationId xmlns:p14="http://schemas.microsoft.com/office/powerpoint/2010/main" val="2693380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Examples of quick release</a:t>
            </a:r>
            <a:r>
              <a:rPr lang="en-US" baseline="0" dirty="0" smtClean="0"/>
              <a:t> clamps. There are several different styles of quick release clamps. </a:t>
            </a:r>
            <a:endParaRPr lang="en-US" dirty="0"/>
          </a:p>
        </p:txBody>
      </p:sp>
      <p:sp>
        <p:nvSpPr>
          <p:cNvPr id="4" name="Slide Number Placeholder 3"/>
          <p:cNvSpPr>
            <a:spLocks noGrp="1"/>
          </p:cNvSpPr>
          <p:nvPr>
            <p:ph type="sldNum" sz="quarter" idx="10"/>
          </p:nvPr>
        </p:nvSpPr>
        <p:spPr/>
        <p:txBody>
          <a:bodyPr/>
          <a:lstStyle/>
          <a:p>
            <a:fld id="{8240A6E3-B967-459F-A1D1-6FAFEA844D26}" type="slidenum">
              <a:rPr lang="en-US">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055598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scraper</a:t>
            </a:r>
            <a:r>
              <a:rPr lang="en-US" baseline="0" dirty="0" smtClean="0"/>
              <a:t> blade shown here was attached with bolts making it difficult to remove and required the use of tools.</a:t>
            </a:r>
            <a:endParaRPr lang="en-US" dirty="0"/>
          </a:p>
        </p:txBody>
      </p:sp>
      <p:sp>
        <p:nvSpPr>
          <p:cNvPr id="4" name="Slide Number Placeholder 3"/>
          <p:cNvSpPr>
            <a:spLocks noGrp="1"/>
          </p:cNvSpPr>
          <p:nvPr>
            <p:ph type="sldNum" sz="quarter" idx="10"/>
          </p:nvPr>
        </p:nvSpPr>
        <p:spPr/>
        <p:txBody>
          <a:bodyPr/>
          <a:lstStyle/>
          <a:p>
            <a:fld id="{8240A6E3-B967-459F-A1D1-6FAFEA844D26}" type="slidenum">
              <a:rPr lang="en-US" smtClean="0"/>
              <a:t>14</a:t>
            </a:fld>
            <a:endParaRPr lang="en-US" dirty="0"/>
          </a:p>
        </p:txBody>
      </p:sp>
    </p:spTree>
    <p:extLst>
      <p:ext uri="{BB962C8B-B14F-4D97-AF65-F5344CB8AC3E}">
        <p14:creationId xmlns:p14="http://schemas.microsoft.com/office/powerpoint/2010/main" val="3692265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picture you will see a snap-in snap-out of place scraper blade. The manufacturer of this system shown in the bottom two pictures is manufactured by Kofab.</a:t>
            </a:r>
            <a:endParaRPr lang="en-US" dirty="0"/>
          </a:p>
        </p:txBody>
      </p:sp>
      <p:sp>
        <p:nvSpPr>
          <p:cNvPr id="4" name="Slide Number Placeholder 3"/>
          <p:cNvSpPr>
            <a:spLocks noGrp="1"/>
          </p:cNvSpPr>
          <p:nvPr>
            <p:ph type="sldNum" sz="quarter" idx="10"/>
          </p:nvPr>
        </p:nvSpPr>
        <p:spPr/>
        <p:txBody>
          <a:bodyPr/>
          <a:lstStyle/>
          <a:p>
            <a:fld id="{8240A6E3-B967-459F-A1D1-6FAFEA844D26}" type="slidenum">
              <a:rPr lang="en-US" smtClean="0"/>
              <a:t>15</a:t>
            </a:fld>
            <a:endParaRPr lang="en-US" dirty="0"/>
          </a:p>
        </p:txBody>
      </p:sp>
    </p:spTree>
    <p:extLst>
      <p:ext uri="{BB962C8B-B14F-4D97-AF65-F5344CB8AC3E}">
        <p14:creationId xmlns:p14="http://schemas.microsoft.com/office/powerpoint/2010/main" val="869161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1D5F3-84FB-4C83-8E04-61A40A96E55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920321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2200" dirty="0" smtClean="0"/>
              <a:t>Big 8 </a:t>
            </a:r>
            <a:r>
              <a:rPr lang="en-US" sz="2200" b="1" dirty="0" smtClean="0"/>
              <a:t>allergens</a:t>
            </a:r>
          </a:p>
          <a:p>
            <a:pPr lvl="2"/>
            <a:r>
              <a:rPr lang="en-US" sz="2200" dirty="0" smtClean="0"/>
              <a:t>RTE (ready to eat)</a:t>
            </a:r>
          </a:p>
          <a:p>
            <a:pPr lvl="3"/>
            <a:r>
              <a:rPr lang="en-US" sz="2200" dirty="0" smtClean="0"/>
              <a:t>Ambient, shelf-stable, low Aw</a:t>
            </a:r>
          </a:p>
          <a:p>
            <a:pPr lvl="3"/>
            <a:r>
              <a:rPr lang="en-US" sz="2200" dirty="0" smtClean="0"/>
              <a:t>Family &amp; child oriented; includes high-risk groups</a:t>
            </a:r>
          </a:p>
          <a:p>
            <a:pPr lvl="2"/>
            <a:r>
              <a:rPr lang="en-US" sz="2200" dirty="0" smtClean="0"/>
              <a:t>Includes known high-risk </a:t>
            </a:r>
            <a:r>
              <a:rPr lang="en-US" sz="2200" b="1" dirty="0" smtClean="0"/>
              <a:t>micro</a:t>
            </a:r>
            <a:r>
              <a:rPr lang="en-US" sz="2200" dirty="0" smtClean="0"/>
              <a:t> ingredients – raw agricultural products (primarily </a:t>
            </a:r>
            <a:r>
              <a:rPr lang="en-US" sz="2200" i="1" dirty="0" smtClean="0"/>
              <a:t>Salmonella </a:t>
            </a:r>
            <a:r>
              <a:rPr lang="en-US" sz="2200" dirty="0" smtClean="0"/>
              <a:t>risk)</a:t>
            </a:r>
          </a:p>
          <a:p>
            <a:pPr lvl="2"/>
            <a:r>
              <a:rPr lang="en-US" sz="2200" dirty="0" smtClean="0"/>
              <a:t>FSMA identified product</a:t>
            </a:r>
          </a:p>
          <a:p>
            <a:pPr lvl="2"/>
            <a:r>
              <a:rPr lang="en-US" sz="2200" dirty="0" smtClean="0"/>
              <a:t>FSMA validation/verification focus</a:t>
            </a:r>
          </a:p>
          <a:p>
            <a:pPr lvl="2"/>
            <a:r>
              <a:rPr lang="en-US" sz="2200" dirty="0" smtClean="0"/>
              <a:t>Post-process risks</a:t>
            </a:r>
          </a:p>
          <a:p>
            <a:pPr lvl="3"/>
            <a:r>
              <a:rPr lang="en-US" sz="2200" dirty="0" smtClean="0"/>
              <a:t>Environment (process contamination) controlled through EMPs, GMPs, and good sanitation. </a:t>
            </a:r>
          </a:p>
          <a:p>
            <a:endParaRPr lang="en-US" dirty="0"/>
          </a:p>
        </p:txBody>
      </p:sp>
      <p:sp>
        <p:nvSpPr>
          <p:cNvPr id="4" name="Slide Number Placeholder 3"/>
          <p:cNvSpPr>
            <a:spLocks noGrp="1"/>
          </p:cNvSpPr>
          <p:nvPr>
            <p:ph type="sldNum" sz="quarter" idx="10"/>
          </p:nvPr>
        </p:nvSpPr>
        <p:spPr/>
        <p:txBody>
          <a:bodyPr/>
          <a:lstStyle/>
          <a:p>
            <a:fld id="{FD404469-6628-4A92-A64F-F21CA9EED7A0}" type="slidenum">
              <a:rPr lang="en-US" smtClean="0"/>
              <a:pPr/>
              <a:t>27</a:t>
            </a:fld>
            <a:endParaRPr lang="en-US" dirty="0"/>
          </a:p>
        </p:txBody>
      </p:sp>
    </p:spTree>
    <p:extLst>
      <p:ext uri="{BB962C8B-B14F-4D97-AF65-F5344CB8AC3E}">
        <p14:creationId xmlns:p14="http://schemas.microsoft.com/office/powerpoint/2010/main" val="1370700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6853B-485A-49F4-B24B-CCB961C793E0}" type="slidenum">
              <a:rPr lang="en-US">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841411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example of</a:t>
            </a:r>
            <a:r>
              <a:rPr lang="en-US" baseline="0" dirty="0" smtClean="0"/>
              <a:t> poor sanitary design “zone control.”  The regrind equipment in the back of the picture is a regrinds system for crunchy granola which is a dry system. The equipment in the foreground was design for wet cleaning. The wet washing adds increased challenge and risks to the dry system. Note the high level of humidity suggested by the steam during sanitation.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9E6C039-E578-4DD4-B96E-0142AE4F873A}" type="slidenum">
              <a:rPr lang="en-US" smtClean="0">
                <a:solidFill>
                  <a:prstClr val="black"/>
                </a:solidFill>
              </a:rPr>
              <a:pPr>
                <a:defRPr/>
              </a:pPr>
              <a:t>29</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picture on the right is an interior shot of the cooling tunnel shown on the left. </a:t>
            </a:r>
          </a:p>
          <a:p>
            <a:endParaRPr lang="en-US" baseline="0" dirty="0" smtClean="0"/>
          </a:p>
          <a:p>
            <a:r>
              <a:rPr lang="en-US" dirty="0" smtClean="0"/>
              <a:t>During a sanitation assessment sanitary design concerns cooling tunnel The cooling tunnel contained heavy condensation within the product contact zone post kill step.</a:t>
            </a:r>
          </a:p>
          <a:p>
            <a:r>
              <a:rPr lang="en-US" dirty="0" smtClean="0"/>
              <a:t>Condensation may have the potential to create ideal micro growth conditions.</a:t>
            </a:r>
          </a:p>
          <a:p>
            <a:r>
              <a:rPr lang="en-US" dirty="0" smtClean="0"/>
              <a:t>Cooling tunnel structural integrity was also determined to possibly contribute to micro risk due to current sanitary design deficiencies. </a:t>
            </a:r>
          </a:p>
          <a:p>
            <a:endParaRPr lang="en-US" dirty="0" smtClean="0"/>
          </a:p>
          <a:p>
            <a:pPr marL="285750" indent="-285750">
              <a:buFont typeface="Arial" pitchFamily="34" charset="0"/>
              <a:buChar char="•"/>
            </a:pPr>
            <a:r>
              <a:rPr lang="en-US" sz="1200" dirty="0" smtClean="0"/>
              <a:t>The cooling tunnel interior and exterior construction primarily consists of fiberglass wrapped around wood framing. Interior and exterior seams are caulked </a:t>
            </a:r>
          </a:p>
          <a:p>
            <a:pPr marL="285750" indent="-285750">
              <a:buFont typeface="Arial" pitchFamily="34" charset="0"/>
              <a:buChar char="•"/>
            </a:pPr>
            <a:r>
              <a:rPr lang="en-US" sz="1200" dirty="0" smtClean="0"/>
              <a:t>Doors and section junctions utilize gasket seals</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first step was dehumidifying the air and then switched from wet to dry cleaning. When wet cleaning was being used the system had a 100% failure rate as measured with a indicator organism. When dry cleaning was implemented the system had a 100% approval process with same indicator organisms.</a:t>
            </a:r>
          </a:p>
          <a:p>
            <a:endParaRPr lang="en-US" dirty="0"/>
          </a:p>
        </p:txBody>
      </p:sp>
      <p:sp>
        <p:nvSpPr>
          <p:cNvPr id="4" name="Slide Number Placeholder 3"/>
          <p:cNvSpPr>
            <a:spLocks noGrp="1"/>
          </p:cNvSpPr>
          <p:nvPr>
            <p:ph type="sldNum" sz="quarter" idx="10"/>
          </p:nvPr>
        </p:nvSpPr>
        <p:spPr/>
        <p:txBody>
          <a:bodyPr/>
          <a:lstStyle/>
          <a:p>
            <a:pPr>
              <a:defRPr/>
            </a:pPr>
            <a:fld id="{89E6C039-E578-4DD4-B96E-0142AE4F873A}" type="slidenum">
              <a:rPr lang="en-US" smtClean="0">
                <a:solidFill>
                  <a:prstClr val="black"/>
                </a:solidFill>
              </a:rPr>
              <a:pPr>
                <a:defRPr/>
              </a:pPr>
              <a:t>30</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1D5F3-84FB-4C83-8E04-61A40A96E55D}"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920321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1D5F3-84FB-4C83-8E04-61A40A96E55D}"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92032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Expected</a:t>
            </a:r>
            <a:r>
              <a:rPr lang="en-US" b="1" baseline="0" dirty="0" smtClean="0"/>
              <a:t> responses</a:t>
            </a:r>
          </a:p>
          <a:p>
            <a:endParaRPr lang="en-US" baseline="0" dirty="0" smtClean="0"/>
          </a:p>
          <a:p>
            <a:r>
              <a:rPr lang="en-US" dirty="0" smtClean="0"/>
              <a:t>Allergens</a:t>
            </a:r>
          </a:p>
          <a:p>
            <a:r>
              <a:rPr lang="en-US" dirty="0" smtClean="0"/>
              <a:t>Micro </a:t>
            </a:r>
          </a:p>
          <a:p>
            <a:r>
              <a:rPr lang="en-US" dirty="0" smtClean="0"/>
              <a:t>    Spoilage</a:t>
            </a:r>
          </a:p>
          <a:p>
            <a:r>
              <a:rPr lang="en-US" dirty="0" smtClean="0"/>
              <a:t>    Pathogens</a:t>
            </a:r>
          </a:p>
          <a:p>
            <a:r>
              <a:rPr lang="en-US" dirty="0" smtClean="0"/>
              <a:t>Regulatory compliance</a:t>
            </a:r>
          </a:p>
          <a:p>
            <a:r>
              <a:rPr lang="en-US" dirty="0" smtClean="0"/>
              <a:t>Pest control</a:t>
            </a:r>
          </a:p>
          <a:p>
            <a:r>
              <a:rPr lang="en-US" dirty="0" smtClean="0"/>
              <a:t>Quality</a:t>
            </a:r>
          </a:p>
          <a:p>
            <a:r>
              <a:rPr lang="en-US" dirty="0" smtClean="0"/>
              <a:t>Human safety</a:t>
            </a:r>
          </a:p>
          <a:p>
            <a:r>
              <a:rPr lang="en-US" dirty="0" smtClean="0"/>
              <a:t>Housekeeping </a:t>
            </a:r>
          </a:p>
          <a:p>
            <a:r>
              <a:rPr lang="en-US" dirty="0" smtClean="0"/>
              <a:t>Foreign material </a:t>
            </a:r>
          </a:p>
          <a:p>
            <a:r>
              <a:rPr lang="en-US" dirty="0" smtClean="0"/>
              <a:t>Equipment</a:t>
            </a:r>
            <a:r>
              <a:rPr lang="en-US" baseline="0" dirty="0" smtClean="0"/>
              <a:t> </a:t>
            </a:r>
            <a:r>
              <a:rPr lang="en-US" dirty="0" smtClean="0"/>
              <a:t>Reliability</a:t>
            </a:r>
          </a:p>
          <a:p>
            <a:endParaRPr lang="en-US" dirty="0"/>
          </a:p>
        </p:txBody>
      </p:sp>
      <p:sp>
        <p:nvSpPr>
          <p:cNvPr id="4" name="Slide Number Placeholder 3"/>
          <p:cNvSpPr>
            <a:spLocks noGrp="1"/>
          </p:cNvSpPr>
          <p:nvPr>
            <p:ph type="sldNum" sz="quarter" idx="10"/>
          </p:nvPr>
        </p:nvSpPr>
        <p:spPr/>
        <p:txBody>
          <a:bodyPr/>
          <a:lstStyle/>
          <a:p>
            <a:fld id="{84E1D5F3-84FB-4C83-8E04-61A40A96E55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25960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Left picture - Poor example of wet sanitation design.  The vertical pipe discharges water to the floor increasing micro risk profile.</a:t>
            </a:r>
          </a:p>
          <a:p>
            <a:endParaRPr lang="en-US" baseline="0" dirty="0" smtClean="0"/>
          </a:p>
          <a:p>
            <a:endParaRPr lang="en-US" baseline="0" dirty="0" smtClean="0"/>
          </a:p>
          <a:p>
            <a:endParaRPr lang="en-US" baseline="0" dirty="0" smtClean="0"/>
          </a:p>
          <a:p>
            <a:endParaRPr lang="en-US" baseline="0" dirty="0" smtClean="0"/>
          </a:p>
          <a:p>
            <a:r>
              <a:rPr lang="en-US" baseline="0" dirty="0" smtClean="0"/>
              <a:t>Right picture - </a:t>
            </a:r>
            <a:r>
              <a:rPr lang="en-US" dirty="0" smtClean="0"/>
              <a:t>This</a:t>
            </a:r>
            <a:r>
              <a:rPr lang="en-US" baseline="0" dirty="0" smtClean="0"/>
              <a:t> is an excellent example of a CIP diversion directly to a floor drain. Note that the drain has a physical disconnect to the floor drain to prevent backflow. When engineering a system such as this – you need to make sure that drain capacity is greater than the discharge capability of the CIP to prevent ponding at the floor drain.</a:t>
            </a:r>
          </a:p>
          <a:p>
            <a:endParaRPr lang="en-US" baseline="0" dirty="0" smtClean="0"/>
          </a:p>
        </p:txBody>
      </p:sp>
      <p:sp>
        <p:nvSpPr>
          <p:cNvPr id="4" name="Slide Number Placeholder 3"/>
          <p:cNvSpPr>
            <a:spLocks noGrp="1"/>
          </p:cNvSpPr>
          <p:nvPr>
            <p:ph type="sldNum" sz="quarter" idx="10"/>
          </p:nvPr>
        </p:nvSpPr>
        <p:spPr/>
        <p:txBody>
          <a:bodyPr/>
          <a:lstStyle/>
          <a:p>
            <a:fld id="{E166853B-485A-49F4-B24B-CCB961C793E0}"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247826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04469-6628-4A92-A64F-F21CA9EED7A0}" type="slidenum">
              <a:rPr lang="en-US" smtClean="0"/>
              <a:pPr/>
              <a:t>44</a:t>
            </a:fld>
            <a:endParaRPr lang="en-US" dirty="0"/>
          </a:p>
        </p:txBody>
      </p:sp>
    </p:spTree>
    <p:extLst>
      <p:ext uri="{BB962C8B-B14F-4D97-AF65-F5344CB8AC3E}">
        <p14:creationId xmlns:p14="http://schemas.microsoft.com/office/powerpoint/2010/main" val="1764693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Allergens</a:t>
            </a:r>
          </a:p>
          <a:p>
            <a:r>
              <a:rPr lang="en-US" dirty="0" smtClean="0"/>
              <a:t>Micro </a:t>
            </a:r>
          </a:p>
          <a:p>
            <a:r>
              <a:rPr lang="en-US" dirty="0" smtClean="0"/>
              <a:t>    Spoilage</a:t>
            </a:r>
          </a:p>
          <a:p>
            <a:r>
              <a:rPr lang="en-US" dirty="0" smtClean="0"/>
              <a:t>    Pathogens</a:t>
            </a:r>
          </a:p>
          <a:p>
            <a:r>
              <a:rPr lang="en-US" dirty="0" smtClean="0"/>
              <a:t>Regulatory compliance</a:t>
            </a:r>
          </a:p>
          <a:p>
            <a:endParaRPr lang="en-US" dirty="0"/>
          </a:p>
        </p:txBody>
      </p:sp>
      <p:sp>
        <p:nvSpPr>
          <p:cNvPr id="4" name="Slide Number Placeholder 3"/>
          <p:cNvSpPr>
            <a:spLocks noGrp="1"/>
          </p:cNvSpPr>
          <p:nvPr>
            <p:ph type="sldNum" sz="quarter" idx="10"/>
          </p:nvPr>
        </p:nvSpPr>
        <p:spPr/>
        <p:txBody>
          <a:bodyPr/>
          <a:lstStyle/>
          <a:p>
            <a:fld id="{84E1D5F3-84FB-4C83-8E04-61A40A96E55D}"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920321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Allergens</a:t>
            </a:r>
          </a:p>
          <a:p>
            <a:r>
              <a:rPr lang="en-US" dirty="0" smtClean="0"/>
              <a:t>Micro </a:t>
            </a:r>
          </a:p>
          <a:p>
            <a:r>
              <a:rPr lang="en-US" dirty="0" smtClean="0"/>
              <a:t>    Spoilage</a:t>
            </a:r>
          </a:p>
          <a:p>
            <a:r>
              <a:rPr lang="en-US" dirty="0" smtClean="0"/>
              <a:t>    Pathogens</a:t>
            </a:r>
          </a:p>
          <a:p>
            <a:r>
              <a:rPr lang="en-US" dirty="0" smtClean="0"/>
              <a:t>Regulatory compliance</a:t>
            </a:r>
          </a:p>
          <a:p>
            <a:endParaRPr lang="en-US" dirty="0"/>
          </a:p>
        </p:txBody>
      </p:sp>
      <p:sp>
        <p:nvSpPr>
          <p:cNvPr id="4" name="Slide Number Placeholder 3"/>
          <p:cNvSpPr>
            <a:spLocks noGrp="1"/>
          </p:cNvSpPr>
          <p:nvPr>
            <p:ph type="sldNum" sz="quarter" idx="10"/>
          </p:nvPr>
        </p:nvSpPr>
        <p:spPr/>
        <p:txBody>
          <a:bodyPr/>
          <a:lstStyle/>
          <a:p>
            <a:fld id="{84E1D5F3-84FB-4C83-8E04-61A40A96E55D}"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920321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1D5F3-84FB-4C83-8E04-61A40A96E55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920321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0FB761AD-7A9C-41BA-A87F-8BE5964DC4CA}" type="slidenum">
              <a:rPr lang="en-US"/>
              <a:pPr/>
              <a:t>5</a:t>
            </a:fld>
            <a:endParaRPr lang="en-US" dirty="0"/>
          </a:p>
        </p:txBody>
      </p:sp>
      <p:sp>
        <p:nvSpPr>
          <p:cNvPr id="126978" name="Rectangle 2050"/>
          <p:cNvSpPr>
            <a:spLocks noGrp="1" noRot="1" noChangeAspect="1" noChangeArrowheads="1" noTextEdit="1"/>
          </p:cNvSpPr>
          <p:nvPr>
            <p:ph type="sldImg"/>
          </p:nvPr>
        </p:nvSpPr>
        <p:spPr>
          <a:xfrm>
            <a:off x="1152525" y="692150"/>
            <a:ext cx="4554538" cy="3416300"/>
          </a:xfrm>
          <a:ln/>
        </p:spPr>
      </p:sp>
      <p:sp>
        <p:nvSpPr>
          <p:cNvPr id="126979" name="Rectangle 2051"/>
          <p:cNvSpPr>
            <a:spLocks noGrp="1" noChangeArrowheads="1"/>
          </p:cNvSpPr>
          <p:nvPr>
            <p:ph type="body" idx="1"/>
          </p:nvPr>
        </p:nvSpPr>
        <p:spPr/>
        <p:txBody>
          <a:bodyPr/>
          <a:lstStyle/>
          <a:p>
            <a:pPr marL="0" indent="-514350" algn="l">
              <a:buFont typeface="Calibri" pitchFamily="34" charset="0"/>
              <a:buNone/>
            </a:pPr>
            <a:r>
              <a:rPr lang="en-US" sz="1200" b="1" baseline="0" dirty="0" smtClean="0">
                <a:latin typeface="Calibri" pitchFamily="34" charset="0"/>
              </a:rPr>
              <a:t>Slide Title:</a:t>
            </a:r>
          </a:p>
          <a:p>
            <a:pPr marL="0" indent="-514350" algn="l">
              <a:buFont typeface="Calibri" pitchFamily="34" charset="0"/>
              <a:buNone/>
            </a:pPr>
            <a:r>
              <a:rPr lang="en-US" dirty="0" smtClean="0"/>
              <a:t>Sanitation Basics</a:t>
            </a:r>
            <a:endParaRPr lang="en-US" sz="1200" b="0" baseline="0" dirty="0" smtClean="0">
              <a:latin typeface="Calibri" pitchFamily="34" charset="0"/>
            </a:endParaRPr>
          </a:p>
          <a:p>
            <a:pPr marL="0" indent="-514350" algn="l">
              <a:buFont typeface="Calibri" pitchFamily="34" charset="0"/>
              <a:buNone/>
            </a:pPr>
            <a:r>
              <a:rPr lang="en-US" sz="1200" b="1" baseline="0" dirty="0" smtClean="0">
                <a:latin typeface="Calibri" pitchFamily="34" charset="0"/>
              </a:rPr>
              <a:t>Audio / Narration:</a:t>
            </a:r>
            <a:endParaRPr lang="en-US" sz="1200" dirty="0" smtClean="0">
              <a:latin typeface="Calibri" pitchFamily="34" charset="0"/>
            </a:endParaRPr>
          </a:p>
          <a:p>
            <a:r>
              <a:rPr lang="en-US" sz="1200" kern="1200" dirty="0" smtClean="0">
                <a:solidFill>
                  <a:schemeClr val="tx1"/>
                </a:solidFill>
                <a:latin typeface="Arial" charset="0"/>
                <a:ea typeface="+mn-ea"/>
                <a:cs typeface="+mn-cs"/>
              </a:rPr>
              <a:t>(SO_6step-001.wav) A robust sanitation program is comprised of 6 critical steps.</a:t>
            </a:r>
            <a:endParaRPr lang="en-CA"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First, we must conduct a needs analysis to understand the reasoning for cleaning and what risks are being managed.</a:t>
            </a:r>
            <a:endParaRPr lang="en-CA"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Secondly, we need to put together a plan of action that can be followed and effectively reduces or eliminates any risks.</a:t>
            </a:r>
            <a:endParaRPr lang="en-CA"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In step 3, we validate that the plan addresses our specific risks.</a:t>
            </a:r>
            <a:endParaRPr lang="en-CA"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Effectively implementing the program by communication and training to all stakeholders, which include those directly involved in the cleaning process as well as those leading sanitation tasks, is step 4.</a:t>
            </a:r>
            <a:endParaRPr lang="en-CA"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We also need to make sure we have a defensible plan and that it is appropriately documented.</a:t>
            </a:r>
            <a:endParaRPr lang="en-CA"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After the program has been effectively implemented, on-going measures and observations that are as objective as possible must be conducted to verify that the identified needs have been addressed.</a:t>
            </a:r>
            <a:endParaRPr lang="en-CA" sz="1200" kern="1200" dirty="0" smtClean="0">
              <a:solidFill>
                <a:schemeClr val="tx1"/>
              </a:solidFill>
              <a:latin typeface="Arial" charset="0"/>
              <a:ea typeface="+mn-ea"/>
              <a:cs typeface="+mn-cs"/>
            </a:endParaRPr>
          </a:p>
          <a:p>
            <a:endParaRPr lang="en-US" baseline="0" dirty="0" smtClean="0"/>
          </a:p>
          <a:p>
            <a:pPr>
              <a:lnSpc>
                <a:spcPct val="90000"/>
              </a:lnSpc>
            </a:pPr>
            <a:r>
              <a:rPr lang="en-US" sz="1200" b="1" dirty="0" smtClean="0"/>
              <a:t>Designer Notes:</a:t>
            </a:r>
          </a:p>
          <a:p>
            <a:pPr>
              <a:lnSpc>
                <a:spcPct val="90000"/>
              </a:lnSpc>
            </a:pPr>
            <a:endParaRPr lang="en-US" sz="1200" b="1" dirty="0" smtClean="0"/>
          </a:p>
          <a:p>
            <a:pPr>
              <a:lnSpc>
                <a:spcPct val="90000"/>
              </a:lnSpc>
            </a:pPr>
            <a:r>
              <a:rPr lang="en-US" sz="1200" b="1" dirty="0" smtClean="0"/>
              <a:t>Developer Notes:</a:t>
            </a:r>
          </a:p>
          <a:p>
            <a:pPr>
              <a:lnSpc>
                <a:spcPct val="90000"/>
              </a:lnSpc>
            </a:pPr>
            <a:endParaRPr lang="en-US" sz="1200" b="1" dirty="0" smtClean="0"/>
          </a:p>
          <a:p>
            <a:pPr>
              <a:lnSpc>
                <a:spcPct val="90000"/>
              </a:lnSpc>
            </a:pPr>
            <a:r>
              <a:rPr lang="en-US" sz="1200" dirty="0" smtClean="0"/>
              <a:t>On slide start, fade</a:t>
            </a:r>
            <a:r>
              <a:rPr lang="en-US" sz="1200" baseline="0" dirty="0" smtClean="0"/>
              <a:t> in </a:t>
            </a:r>
            <a:r>
              <a:rPr lang="en-US" sz="1200" dirty="0" smtClean="0"/>
              <a:t>title.</a:t>
            </a:r>
            <a:r>
              <a:rPr lang="en-US" sz="1200" baseline="0" dirty="0" smtClean="0"/>
              <a:t> Sync ‘step’ graphic to come in 1x1 with narration.</a:t>
            </a:r>
            <a:endParaRPr lang="en-US" dirty="0" smtClean="0"/>
          </a:p>
          <a:p>
            <a:endParaRPr lang="en-US"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step in any sanitation program is to</a:t>
            </a:r>
            <a:r>
              <a:rPr lang="en-US" baseline="0" dirty="0" smtClean="0"/>
              <a:t> conduct a needs analysis.  This process includes assessing physical, chemical, and biological risks within your site, which incorporates the grounds, facilities and equipment.</a:t>
            </a:r>
          </a:p>
          <a:p>
            <a:endParaRPr lang="en-US" baseline="0" dirty="0" smtClean="0"/>
          </a:p>
          <a:p>
            <a:r>
              <a:rPr lang="en-US" baseline="0" dirty="0" smtClean="0"/>
              <a:t>Early management is key to ensuring success with any project and that food safety is addressed early and often.</a:t>
            </a:r>
          </a:p>
          <a:p>
            <a:endParaRPr lang="en-US" baseline="0" dirty="0" smtClean="0"/>
          </a:p>
          <a:p>
            <a:r>
              <a:rPr lang="en-US" baseline="0" dirty="0" smtClean="0"/>
              <a:t>Risk assessment is used to identify a threshold at which action needs to be taken to ensure control to an acceptable level</a:t>
            </a:r>
          </a:p>
          <a:p>
            <a:endParaRPr lang="en-US" baseline="0" dirty="0" smtClean="0">
              <a:latin typeface="Arial" charset="0"/>
            </a:endParaRPr>
          </a:p>
          <a:p>
            <a:endParaRPr lang="en-US"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5E98F18-5FCC-4FB9-A90E-535F60194137}"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Utilize</a:t>
            </a:r>
            <a:r>
              <a:rPr lang="en-US" baseline="0" dirty="0" smtClean="0"/>
              <a:t> this info to prioritize work and resources (human and $)</a:t>
            </a:r>
          </a:p>
          <a:p>
            <a:endParaRPr lang="en-US" baseline="0" dirty="0" smtClean="0"/>
          </a:p>
          <a:p>
            <a:r>
              <a:rPr lang="en-US" baseline="0" dirty="0" smtClean="0"/>
              <a:t>No action if accessible and cleanable to a visibly clean standard, control of environmental pathogens, within criteria for indicator microorganisms, no failed results on ingredient or finished product pathogen testing.</a:t>
            </a:r>
          </a:p>
          <a:p>
            <a:endParaRPr lang="en-US" baseline="0" dirty="0" smtClean="0"/>
          </a:p>
          <a:p>
            <a:r>
              <a:rPr lang="en-US" baseline="0" dirty="0" smtClean="0"/>
              <a:t>Risk grid to define acceptable risk level (severity and likelihood of occurrence)</a:t>
            </a:r>
          </a:p>
          <a:p>
            <a:endParaRPr lang="en-US" baseline="0" dirty="0" smtClean="0"/>
          </a:p>
          <a:p>
            <a:r>
              <a:rPr lang="en-US" baseline="0" dirty="0" smtClean="0"/>
              <a:t>True risk </a:t>
            </a:r>
            <a:r>
              <a:rPr lang="en-US" baseline="0" dirty="0" err="1" smtClean="0"/>
              <a:t>vs</a:t>
            </a:r>
            <a:r>
              <a:rPr lang="en-US" baseline="0" dirty="0" smtClean="0"/>
              <a:t> perceived risk (spoilage </a:t>
            </a:r>
            <a:r>
              <a:rPr lang="en-US" baseline="0" dirty="0" err="1" smtClean="0"/>
              <a:t>vs</a:t>
            </a:r>
            <a:r>
              <a:rPr lang="en-US" baseline="0" dirty="0" smtClean="0"/>
              <a:t> pathogenic organisms)</a:t>
            </a:r>
          </a:p>
          <a:p>
            <a:r>
              <a:rPr lang="en-US" baseline="0" dirty="0" smtClean="0"/>
              <a:t> </a:t>
            </a:r>
          </a:p>
        </p:txBody>
      </p:sp>
      <p:sp>
        <p:nvSpPr>
          <p:cNvPr id="4" name="Slide Number Placeholder 3"/>
          <p:cNvSpPr>
            <a:spLocks noGrp="1"/>
          </p:cNvSpPr>
          <p:nvPr>
            <p:ph type="sldNum" sz="quarter" idx="10"/>
          </p:nvPr>
        </p:nvSpPr>
        <p:spPr/>
        <p:txBody>
          <a:bodyPr/>
          <a:lstStyle/>
          <a:p>
            <a:fld id="{FD404469-6628-4A92-A64F-F21CA9EED7A0}" type="slidenum">
              <a:rPr lang="en-US" smtClean="0"/>
              <a:pPr/>
              <a:t>7</a:t>
            </a:fld>
            <a:endParaRPr lang="en-US" dirty="0"/>
          </a:p>
        </p:txBody>
      </p:sp>
    </p:spTree>
    <p:extLst>
      <p:ext uri="{BB962C8B-B14F-4D97-AF65-F5344CB8AC3E}">
        <p14:creationId xmlns:p14="http://schemas.microsoft.com/office/powerpoint/2010/main" val="3442004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Slide Type: </a:t>
            </a:r>
          </a:p>
          <a:p>
            <a:r>
              <a:rPr lang="en-US" b="1" dirty="0" smtClean="0"/>
              <a:t>Slide Title: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Audio / Narration:</a:t>
            </a:r>
          </a:p>
          <a:p>
            <a:r>
              <a:rPr lang="en-US" dirty="0" smtClean="0">
                <a:latin typeface="Arial" charset="0"/>
              </a:rPr>
              <a:t>(QROS6C_step2_01.wav) </a:t>
            </a:r>
            <a:r>
              <a:rPr lang="en-US" dirty="0" smtClean="0"/>
              <a:t>Step</a:t>
            </a:r>
            <a:r>
              <a:rPr lang="en-US" baseline="0" dirty="0" smtClean="0"/>
              <a:t> two in the sanitation program is developing a plan of action that addresses and effectively manages the risks identified in step one.</a:t>
            </a:r>
          </a:p>
          <a:p>
            <a:r>
              <a:rPr lang="en-US" dirty="0" smtClean="0"/>
              <a:t>A robust</a:t>
            </a:r>
            <a:r>
              <a:rPr lang="en-US" baseline="0" dirty="0" smtClean="0"/>
              <a:t> plan of action should include:</a:t>
            </a:r>
            <a:endParaRPr lang="en-US" dirty="0" smtClean="0"/>
          </a:p>
          <a:p>
            <a:r>
              <a:rPr lang="en-US" dirty="0" smtClean="0"/>
              <a:t>Identification</a:t>
            </a:r>
            <a:r>
              <a:rPr lang="en-US" baseline="0" dirty="0" smtClean="0"/>
              <a:t> of the equipment, area, or utensil to be cleaned or sanitized.</a:t>
            </a:r>
          </a:p>
          <a:p>
            <a:r>
              <a:rPr lang="en-US" baseline="0" dirty="0" smtClean="0"/>
              <a:t>Adequate frequency of sanitation tasks.</a:t>
            </a:r>
          </a:p>
          <a:p>
            <a:r>
              <a:rPr lang="en-US" baseline="0" dirty="0" smtClean="0"/>
              <a:t>Detailed cleaning and sanitizing procedures.</a:t>
            </a:r>
          </a:p>
          <a:p>
            <a:r>
              <a:rPr lang="en-US" baseline="0" dirty="0" smtClean="0"/>
              <a:t>Any necessary chemical information for detergents and sanitizers.</a:t>
            </a:r>
          </a:p>
          <a:p>
            <a:r>
              <a:rPr lang="en-US" baseline="0" dirty="0" smtClean="0"/>
              <a:t>A list of equipment and tools needed to execute the plan.</a:t>
            </a:r>
          </a:p>
          <a:p>
            <a:r>
              <a:rPr lang="en-US" baseline="0" dirty="0" smtClean="0"/>
              <a:t>A breakdown of roles and responsibilities so that staffing needs can be met.</a:t>
            </a:r>
          </a:p>
          <a:p>
            <a:endParaRPr lang="en-US" baseline="0" dirty="0" smtClean="0"/>
          </a:p>
          <a:p>
            <a:r>
              <a:rPr lang="en-US" baseline="0" dirty="0" smtClean="0"/>
              <a:t>Tools such as SSOPs, OPLs, Maximo and other work instructions can be used to outline how to execute the plan of action.</a:t>
            </a:r>
            <a:endParaRPr lang="en-US" dirty="0" smtClean="0"/>
          </a:p>
          <a:p>
            <a:endParaRPr lang="en-US" dirty="0" smtClean="0">
              <a:latin typeface="Arial" charset="0"/>
            </a:endParaRPr>
          </a:p>
          <a:p>
            <a:pPr>
              <a:lnSpc>
                <a:spcPct val="80000"/>
              </a:lnSpc>
            </a:pPr>
            <a:r>
              <a:rPr lang="en-US" sz="3300" b="1" dirty="0" smtClean="0"/>
              <a:t>Designer Notes:</a:t>
            </a:r>
          </a:p>
          <a:p>
            <a:pPr>
              <a:lnSpc>
                <a:spcPct val="80000"/>
              </a:lnSpc>
            </a:pPr>
            <a:r>
              <a:rPr lang="en-US" sz="3300" b="1" dirty="0" smtClean="0"/>
              <a:t>Developer Notes:</a:t>
            </a:r>
            <a:r>
              <a:rPr lang="en-US" sz="3300" b="1" baseline="0" dirty="0" smtClean="0"/>
              <a:t> </a:t>
            </a:r>
            <a:r>
              <a:rPr lang="en-US" b="0" dirty="0" smtClean="0"/>
              <a:t>Title</a:t>
            </a:r>
            <a:r>
              <a:rPr lang="en-US" b="0" baseline="0" dirty="0" smtClean="0"/>
              <a:t> on slide enter, followed by step image fade in. </a:t>
            </a:r>
            <a:r>
              <a:rPr lang="en-US" sz="1200" dirty="0" smtClean="0"/>
              <a:t> Sync bullets with * &amp; images ^ in narration. </a:t>
            </a:r>
            <a:endParaRPr lang="en-US" dirty="0" smtClean="0"/>
          </a:p>
        </p:txBody>
      </p:sp>
      <p:sp>
        <p:nvSpPr>
          <p:cNvPr id="4" name="Slide Number Placeholder 3"/>
          <p:cNvSpPr>
            <a:spLocks noGrp="1"/>
          </p:cNvSpPr>
          <p:nvPr>
            <p:ph type="sldNum" sz="quarter" idx="10"/>
          </p:nvPr>
        </p:nvSpPr>
        <p:spPr/>
        <p:txBody>
          <a:bodyPr/>
          <a:lstStyle/>
          <a:p>
            <a:fld id="{D5E98F18-5FCC-4FB9-A90E-535F60194137}"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Allergen control</a:t>
            </a:r>
          </a:p>
          <a:p>
            <a:pPr lvl="1"/>
            <a:r>
              <a:rPr lang="en-US" dirty="0" smtClean="0"/>
              <a:t>Design issues preventing access for disassembly, cleaning and inspection to meet acceptable risk criteria (visually clean, </a:t>
            </a:r>
            <a:r>
              <a:rPr lang="en-US" dirty="0" err="1" smtClean="0"/>
              <a:t>anaylical</a:t>
            </a:r>
            <a:r>
              <a:rPr lang="en-US" dirty="0" smtClean="0"/>
              <a:t> LOD) – </a:t>
            </a:r>
            <a:r>
              <a:rPr lang="en-US" dirty="0" err="1" smtClean="0"/>
              <a:t>enrober</a:t>
            </a:r>
            <a:r>
              <a:rPr lang="en-US" dirty="0" smtClean="0"/>
              <a:t>, slide gates</a:t>
            </a:r>
          </a:p>
          <a:p>
            <a:pPr lvl="1"/>
            <a:r>
              <a:rPr lang="en-US" dirty="0" smtClean="0"/>
              <a:t>Cleaning method not matching with design</a:t>
            </a:r>
          </a:p>
          <a:p>
            <a:pPr lvl="2"/>
            <a:r>
              <a:rPr lang="en-US" dirty="0" smtClean="0"/>
              <a:t>Sparkle example, </a:t>
            </a:r>
            <a:r>
              <a:rPr lang="en-US" dirty="0" err="1" smtClean="0"/>
              <a:t>pnuetic</a:t>
            </a:r>
            <a:r>
              <a:rPr lang="en-US" dirty="0" smtClean="0"/>
              <a:t> line s, slide gates, </a:t>
            </a:r>
            <a:r>
              <a:rPr lang="en-US" dirty="0" err="1" smtClean="0"/>
              <a:t>ancchor</a:t>
            </a:r>
            <a:r>
              <a:rPr lang="en-US" dirty="0" smtClean="0"/>
              <a:t> bearing</a:t>
            </a:r>
          </a:p>
          <a:p>
            <a:pPr lvl="1"/>
            <a:r>
              <a:rPr lang="en-US" dirty="0" smtClean="0"/>
              <a:t>Cleaning method not executed properly</a:t>
            </a:r>
          </a:p>
          <a:p>
            <a:pPr lvl="2"/>
            <a:r>
              <a:rPr lang="en-US" dirty="0" smtClean="0"/>
              <a:t>4X4, no detergent, no mechanical action, wrong or no tools, hot water, correct </a:t>
            </a:r>
            <a:r>
              <a:rPr lang="en-US" dirty="0" err="1" smtClean="0"/>
              <a:t>conc</a:t>
            </a:r>
            <a:r>
              <a:rPr lang="en-US" dirty="0" smtClean="0"/>
              <a:t>, CIP designed and executed properly </a:t>
            </a:r>
          </a:p>
          <a:p>
            <a:pPr lvl="1"/>
            <a:r>
              <a:rPr lang="en-US" dirty="0" smtClean="0"/>
              <a:t>Poor GMP during cleaning, inspection and reassembly</a:t>
            </a:r>
          </a:p>
          <a:p>
            <a:r>
              <a:rPr lang="en-US" dirty="0" smtClean="0"/>
              <a:t> Micro control</a:t>
            </a:r>
          </a:p>
          <a:p>
            <a:pPr lvl="1"/>
            <a:r>
              <a:rPr lang="en-US" dirty="0" smtClean="0"/>
              <a:t>Poor water management </a:t>
            </a:r>
          </a:p>
          <a:p>
            <a:pPr lvl="2"/>
            <a:r>
              <a:rPr lang="en-US" dirty="0" smtClean="0"/>
              <a:t>Use during full cleaning cycle</a:t>
            </a:r>
          </a:p>
          <a:p>
            <a:pPr lvl="2"/>
            <a:r>
              <a:rPr lang="en-US" dirty="0" smtClean="0"/>
              <a:t>Use during quality changeover or on a low Aw system</a:t>
            </a:r>
          </a:p>
          <a:p>
            <a:pPr lvl="2"/>
            <a:r>
              <a:rPr lang="en-US" dirty="0" smtClean="0"/>
              <a:t>Control of environment</a:t>
            </a:r>
          </a:p>
          <a:p>
            <a:pPr marL="349250" indent="-349250"/>
            <a:r>
              <a:rPr lang="en-US" dirty="0" smtClean="0"/>
              <a:t>Foreign material control</a:t>
            </a:r>
          </a:p>
          <a:p>
            <a:pPr marL="749300" lvl="1" indent="-349250"/>
            <a:r>
              <a:rPr lang="en-US" dirty="0" smtClean="0"/>
              <a:t>Poor execution of sanitation after maintenance or construction work or a contamination event</a:t>
            </a:r>
          </a:p>
          <a:p>
            <a:endParaRPr lang="en-US" dirty="0" smtClean="0"/>
          </a:p>
          <a:p>
            <a:r>
              <a:rPr lang="en-US" dirty="0" smtClean="0"/>
              <a:t>Pest control</a:t>
            </a:r>
          </a:p>
          <a:p>
            <a:pPr lvl="1"/>
            <a:r>
              <a:rPr lang="en-US" dirty="0" smtClean="0"/>
              <a:t>Poor design to prevent harborage </a:t>
            </a:r>
          </a:p>
          <a:p>
            <a:pPr lvl="2"/>
            <a:r>
              <a:rPr lang="en-US" dirty="0" smtClean="0"/>
              <a:t>Areas left wet and dirty for extended periods of time – drain fly example</a:t>
            </a:r>
          </a:p>
          <a:p>
            <a:pPr lvl="2"/>
            <a:r>
              <a:rPr lang="en-US" dirty="0" smtClean="0"/>
              <a:t>Voids that are difficult  to access, clean and inspect – Avon example</a:t>
            </a:r>
          </a:p>
          <a:p>
            <a:pPr lvl="1"/>
            <a:r>
              <a:rPr lang="en-US" dirty="0" smtClean="0"/>
              <a:t>Poor execution of periodic cleaning to prevent infestation</a:t>
            </a:r>
          </a:p>
          <a:p>
            <a:pPr lvl="2"/>
            <a:r>
              <a:rPr lang="en-US" dirty="0" smtClean="0"/>
              <a:t>Lack of deep clean, sheeted down lines, electrical boxes, conduit, </a:t>
            </a:r>
            <a:r>
              <a:rPr lang="en-US" dirty="0" err="1" smtClean="0"/>
              <a:t>etc</a:t>
            </a:r>
            <a:endParaRPr lang="en-US" dirty="0" smtClean="0"/>
          </a:p>
          <a:p>
            <a:endParaRPr lang="en-US" dirty="0"/>
          </a:p>
        </p:txBody>
      </p:sp>
      <p:sp>
        <p:nvSpPr>
          <p:cNvPr id="4" name="Slide Number Placeholder 3"/>
          <p:cNvSpPr>
            <a:spLocks noGrp="1"/>
          </p:cNvSpPr>
          <p:nvPr>
            <p:ph type="sldNum" sz="quarter" idx="10"/>
          </p:nvPr>
        </p:nvSpPr>
        <p:spPr/>
        <p:txBody>
          <a:bodyPr/>
          <a:lstStyle/>
          <a:p>
            <a:fld id="{FD404469-6628-4A92-A64F-F21CA9EED7A0}" type="slidenum">
              <a:rPr lang="en-US" smtClean="0"/>
              <a:pPr/>
              <a:t>9</a:t>
            </a:fld>
            <a:endParaRPr lang="en-US" dirty="0"/>
          </a:p>
        </p:txBody>
      </p:sp>
    </p:spTree>
    <p:extLst>
      <p:ext uri="{BB962C8B-B14F-4D97-AF65-F5344CB8AC3E}">
        <p14:creationId xmlns:p14="http://schemas.microsoft.com/office/powerpoint/2010/main" val="1053999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1D5F3-84FB-4C83-8E04-61A40A96E55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920321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11600" y="3594100"/>
            <a:ext cx="4953000" cy="1470025"/>
          </a:xfrm>
        </p:spPr>
        <p:txBody>
          <a:bodyPr anchor="b" anchorCtr="0">
            <a:normAutofit/>
          </a:bodyPr>
          <a:lstStyle>
            <a:lvl1pPr algn="r">
              <a:defRPr sz="3200"/>
            </a:lvl1pPr>
          </a:lstStyle>
          <a:p>
            <a:r>
              <a:rPr lang="en-US" smtClean="0"/>
              <a:t>Click to edit Master title style</a:t>
            </a:r>
            <a:endParaRPr lang="en-US"/>
          </a:p>
        </p:txBody>
      </p:sp>
      <p:sp>
        <p:nvSpPr>
          <p:cNvPr id="3" name="Subtitle 2"/>
          <p:cNvSpPr>
            <a:spLocks noGrp="1"/>
          </p:cNvSpPr>
          <p:nvPr>
            <p:ph type="subTitle" idx="1"/>
          </p:nvPr>
        </p:nvSpPr>
        <p:spPr>
          <a:xfrm>
            <a:off x="4292600" y="5121275"/>
            <a:ext cx="4572000" cy="1752600"/>
          </a:xfrm>
        </p:spPr>
        <p:txBody>
          <a:bodyPr>
            <a:normAutofit/>
          </a:bodyPr>
          <a:lstStyle>
            <a:lvl1pPr marL="0" indent="0" algn="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8D7A98A-A18D-4B14-BD71-AAD9615EFCA9}" type="slidenum">
              <a:rPr lang="en-US" smtClean="0"/>
              <a:pPr/>
              <a:t>‹#›</a:t>
            </a:fld>
            <a:endParaRPr lang="en-US"/>
          </a:p>
        </p:txBody>
      </p:sp>
      <p:sp>
        <p:nvSpPr>
          <p:cNvPr id="5" name="Slide Number Placeholder 10"/>
          <p:cNvSpPr txBox="1">
            <a:spLocks/>
          </p:cNvSpPr>
          <p:nvPr userDrawn="1"/>
        </p:nvSpPr>
        <p:spPr>
          <a:xfrm>
            <a:off x="8584569" y="6623202"/>
            <a:ext cx="559431" cy="212764"/>
          </a:xfrm>
          <a:prstGeom prst="rect">
            <a:avLst/>
          </a:prstGeom>
        </p:spPr>
        <p:txBody>
          <a:bodyPr vert="horz" lIns="91440" tIns="45720" rIns="91440" bIns="45720" rtlCol="0" anchor="b"/>
          <a:lstStyle>
            <a:lvl1pPr algn="r">
              <a:defRPr sz="500">
                <a:solidFill>
                  <a:schemeClr val="bg1">
                    <a:lumMod val="60000"/>
                    <a:lumOff val="40000"/>
                  </a:schemeClr>
                </a:solidFill>
              </a:defRPr>
            </a:lvl1pPr>
          </a:lstStyle>
          <a:p>
            <a:pPr fontAlgn="base">
              <a:spcBef>
                <a:spcPct val="0"/>
              </a:spcBef>
              <a:spcAft>
                <a:spcPct val="0"/>
              </a:spcAft>
              <a:defRPr/>
            </a:pPr>
            <a:fld id="{AF909AD6-6206-4C88-988C-1D96EB303ABA}" type="slidenum">
              <a:rPr lang="en-US" smtClean="0">
                <a:solidFill>
                  <a:srgbClr val="1F497D"/>
                </a:solidFill>
                <a:latin typeface="Arial" charset="0"/>
              </a:rPr>
              <a:pPr fontAlgn="base">
                <a:spcBef>
                  <a:spcPct val="0"/>
                </a:spcBef>
                <a:spcAft>
                  <a:spcPct val="0"/>
                </a:spcAft>
                <a:defRPr/>
              </a:pPr>
              <a:t>‹#›</a:t>
            </a:fld>
            <a:endParaRPr lang="en-US" dirty="0">
              <a:solidFill>
                <a:srgbClr val="1F497D"/>
              </a:solidFill>
              <a:latin typeface="Arial" charset="0"/>
            </a:endParaRPr>
          </a:p>
        </p:txBody>
      </p:sp>
    </p:spTree>
  </p:cSld>
  <p:clrMapOvr>
    <a:masterClrMapping/>
  </p:clrMapOvr>
  <p:transition>
    <p:randomBa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91440" rIns="91440" bIns="0" rtlCol="0" anchor="b" anchorCtr="0">
            <a:normAutofit/>
          </a:bodyPr>
          <a:lstStyle>
            <a:lvl1pPr algn="ctr" defTabSz="914400" rtl="0" eaLnBrk="1" latinLnBrk="0" hangingPunct="1">
              <a:lnSpc>
                <a:spcPct val="80000"/>
              </a:lnSpc>
              <a:spcBef>
                <a:spcPct val="0"/>
              </a:spcBef>
              <a:buNone/>
              <a:defRPr lang="en-US" sz="3600" b="0" kern="1200" spc="-150" baseline="0">
                <a:solidFill>
                  <a:schemeClr val="tx1">
                    <a:lumMod val="65000"/>
                    <a:lumOff val="35000"/>
                  </a:schemeClr>
                </a:solidFill>
                <a:latin typeface="+mj-lt"/>
                <a:ea typeface="+mj-ea"/>
                <a:cs typeface="+mj-cs"/>
              </a:defRPr>
            </a:lvl1pPr>
          </a:lstStyle>
          <a:p>
            <a:r>
              <a:rPr lang="en-US" smtClean="0"/>
              <a:t>Click to edit Master title style</a:t>
            </a:r>
            <a:endParaRPr lang="en-US"/>
          </a:p>
        </p:txBody>
      </p:sp>
      <p:sp>
        <p:nvSpPr>
          <p:cNvPr id="3" name="Content Placeholder 2"/>
          <p:cNvSpPr>
            <a:spLocks noGrp="1"/>
          </p:cNvSpPr>
          <p:nvPr>
            <p:ph idx="1"/>
          </p:nvPr>
        </p:nvSpPr>
        <p:spPr>
          <a:xfrm>
            <a:off x="457200" y="1282700"/>
            <a:ext cx="8229600" cy="5008564"/>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E8D7A98A-A18D-4B14-BD71-AAD9615EFCA9}"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3077" y="1625601"/>
            <a:ext cx="3797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600206"/>
            <a:ext cx="37988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3505200" y="6643708"/>
            <a:ext cx="2133600" cy="185737"/>
          </a:xfrm>
          <a:prstGeom prst="rect">
            <a:avLst/>
          </a:prstGeom>
          <a:ln/>
        </p:spPr>
        <p:txBody>
          <a:bodyPr/>
          <a:lstStyle>
            <a:lvl1pPr>
              <a:defRPr/>
            </a:lvl1pPr>
          </a:lstStyle>
          <a:p>
            <a:fld id="{F6B5C870-5D27-40B5-A3BD-056822F90A56}" type="datetimeFigureOut">
              <a:rPr lang="en-US" smtClean="0">
                <a:solidFill>
                  <a:srgbClr val="003399"/>
                </a:solidFill>
              </a:rPr>
              <a:pPr/>
              <a:t>6/16/2014</a:t>
            </a:fld>
            <a:endParaRPr lang="en-US" dirty="0">
              <a:solidFill>
                <a:srgbClr val="003399"/>
              </a:solidFill>
            </a:endParaRPr>
          </a:p>
        </p:txBody>
      </p:sp>
      <p:sp>
        <p:nvSpPr>
          <p:cNvPr id="6" name="Footer Placeholder 5"/>
          <p:cNvSpPr>
            <a:spLocks noGrp="1" noChangeArrowheads="1"/>
          </p:cNvSpPr>
          <p:nvPr>
            <p:ph type="ftr" sz="quarter" idx="11"/>
          </p:nvPr>
        </p:nvSpPr>
        <p:spPr>
          <a:xfrm>
            <a:off x="236538" y="6643708"/>
            <a:ext cx="2895600" cy="185737"/>
          </a:xfrm>
          <a:prstGeom prst="rect">
            <a:avLst/>
          </a:prstGeom>
          <a:ln/>
        </p:spPr>
        <p:txBody>
          <a:bodyPr/>
          <a:lstStyle>
            <a:lvl1pPr>
              <a:defRPr/>
            </a:lvl1pPr>
          </a:lstStyle>
          <a:p>
            <a:endParaRPr lang="en-US" dirty="0">
              <a:solidFill>
                <a:srgbClr val="003399"/>
              </a:solidFill>
            </a:endParaRPr>
          </a:p>
        </p:txBody>
      </p:sp>
    </p:spTree>
    <p:extLst>
      <p:ext uri="{BB962C8B-B14F-4D97-AF65-F5344CB8AC3E}">
        <p14:creationId xmlns:p14="http://schemas.microsoft.com/office/powerpoint/2010/main" val="248997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hem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692808"/>
      </p:ext>
    </p:extLst>
  </p:cSld>
  <p:clrMapOvr>
    <a:masterClrMapping/>
  </p:clrMapOvr>
  <p:transition>
    <p:randomBa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8" name="Title 1"/>
          <p:cNvSpPr>
            <a:spLocks noGrp="1"/>
          </p:cNvSpPr>
          <p:nvPr>
            <p:ph type="title"/>
          </p:nvPr>
        </p:nvSpPr>
        <p:spPr>
          <a:xfrm>
            <a:off x="228600" y="95697"/>
            <a:ext cx="8610600" cy="914400"/>
          </a:xfrm>
        </p:spPr>
        <p:txBody>
          <a:bodyPr/>
          <a:lstStyle>
            <a:extLst/>
          </a:lstStyle>
          <a:p>
            <a:r>
              <a:rPr kumimoji="0" lang="en-US" smtClean="0"/>
              <a:t>Click to edit Master title style</a:t>
            </a:r>
            <a:endParaRPr kumimoji="0" lang="en-US"/>
          </a:p>
        </p:txBody>
      </p:sp>
      <p:sp>
        <p:nvSpPr>
          <p:cNvPr id="9" name="Content Placeholder 2"/>
          <p:cNvSpPr>
            <a:spLocks noGrp="1"/>
          </p:cNvSpPr>
          <p:nvPr>
            <p:ph sz="half" idx="1"/>
          </p:nvPr>
        </p:nvSpPr>
        <p:spPr>
          <a:xfrm>
            <a:off x="457200" y="1350335"/>
            <a:ext cx="4038600" cy="5047417"/>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Content Placeholder 3"/>
          <p:cNvSpPr>
            <a:spLocks noGrp="1"/>
          </p:cNvSpPr>
          <p:nvPr>
            <p:ph sz="half" idx="2"/>
          </p:nvPr>
        </p:nvSpPr>
        <p:spPr>
          <a:xfrm>
            <a:off x="4648200" y="1350335"/>
            <a:ext cx="4038600" cy="50474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45145769"/>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3505200" y="6643700"/>
            <a:ext cx="2133600" cy="185737"/>
          </a:xfrm>
          <a:prstGeom prst="rect">
            <a:avLst/>
          </a:prstGeom>
          <a:ln/>
        </p:spPr>
        <p:txBody>
          <a:bodyPr/>
          <a:lstStyle>
            <a:lvl1pPr>
              <a:defRPr/>
            </a:lvl1pPr>
          </a:lstStyle>
          <a:p>
            <a:fld id="{F6B5C870-5D27-40B5-A3BD-056822F90A56}" type="datetimeFigureOut">
              <a:rPr lang="en-US" smtClean="0">
                <a:solidFill>
                  <a:srgbClr val="003399"/>
                </a:solidFill>
              </a:rPr>
              <a:pPr/>
              <a:t>6/16/2014</a:t>
            </a:fld>
            <a:endParaRPr lang="en-US" dirty="0">
              <a:solidFill>
                <a:srgbClr val="003399"/>
              </a:solidFill>
            </a:endParaRPr>
          </a:p>
        </p:txBody>
      </p:sp>
      <p:sp>
        <p:nvSpPr>
          <p:cNvPr id="4" name="Rectangle 5"/>
          <p:cNvSpPr>
            <a:spLocks noGrp="1" noChangeArrowheads="1"/>
          </p:cNvSpPr>
          <p:nvPr>
            <p:ph type="ftr" sz="quarter" idx="11"/>
          </p:nvPr>
        </p:nvSpPr>
        <p:spPr>
          <a:xfrm>
            <a:off x="236538" y="6643700"/>
            <a:ext cx="2895600" cy="185737"/>
          </a:xfrm>
          <a:prstGeom prst="rect">
            <a:avLst/>
          </a:prstGeom>
          <a:ln/>
        </p:spPr>
        <p:txBody>
          <a:bodyPr/>
          <a:lstStyle>
            <a:lvl1pPr>
              <a:defRPr/>
            </a:lvl1pPr>
          </a:lstStyle>
          <a:p>
            <a:endParaRPr lang="en-US" dirty="0">
              <a:solidFill>
                <a:srgbClr val="003399"/>
              </a:solidFill>
            </a:endParaRPr>
          </a:p>
        </p:txBody>
      </p:sp>
    </p:spTree>
    <p:extLst>
      <p:ext uri="{BB962C8B-B14F-4D97-AF65-F5344CB8AC3E}">
        <p14:creationId xmlns:p14="http://schemas.microsoft.com/office/powerpoint/2010/main" val="128869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SESSION TITLE</a:t>
            </a:r>
            <a:endParaRPr lang="en-US" dirty="0"/>
          </a:p>
        </p:txBody>
      </p:sp>
      <p:sp>
        <p:nvSpPr>
          <p:cNvPr id="9" name="Text Placeholder 8"/>
          <p:cNvSpPr>
            <a:spLocks noGrp="1"/>
          </p:cNvSpPr>
          <p:nvPr>
            <p:ph type="body" sz="quarter" idx="11" hasCustomPrompt="1"/>
          </p:nvPr>
        </p:nvSpPr>
        <p:spPr>
          <a:xfrm>
            <a:off x="381000" y="3657600"/>
            <a:ext cx="8229600" cy="381000"/>
          </a:xfrm>
        </p:spPr>
        <p:txBody>
          <a:bodyPr>
            <a:noAutofit/>
          </a:bodyPr>
          <a:lstStyle>
            <a:lvl1pPr>
              <a:defRPr sz="2000" baseline="0">
                <a:solidFill>
                  <a:schemeClr val="tx1">
                    <a:lumMod val="65000"/>
                    <a:lumOff val="35000"/>
                  </a:schemeClr>
                </a:solidFill>
              </a:defRPr>
            </a:lvl1pPr>
          </a:lstStyle>
          <a:p>
            <a:pPr lvl="0"/>
            <a:r>
              <a:rPr lang="en-US" dirty="0" smtClean="0"/>
              <a:t>Click to insert presenter’s name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907AA77-2F6F-4143-90EE-70B99582E95A}" type="datetimeFigureOut">
              <a:rPr lang="en-US" smtClean="0"/>
              <a:pPr/>
              <a:t>6/16/2014</a:t>
            </a:fld>
            <a:endParaRPr lang="en-US" dirty="0"/>
          </a:p>
        </p:txBody>
      </p:sp>
    </p:spTree>
    <p:extLst>
      <p:ext uri="{BB962C8B-B14F-4D97-AF65-F5344CB8AC3E}">
        <p14:creationId xmlns:p14="http://schemas.microsoft.com/office/powerpoint/2010/main" val="1664443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F2FB2E-FD1E-415C-BE22-801DC03AA63C}" type="datetimeFigureOut">
              <a:rPr lang="en-US" smtClean="0"/>
              <a:t>6/16/2014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C39EF77-F8D2-4559-A457-123C0DBED3C0}" type="slidenum">
              <a:rPr lang="en-US" smtClean="0"/>
              <a:t>‹#›</a:t>
            </a:fld>
            <a:endParaRPr lang="en-US" dirty="0"/>
          </a:p>
        </p:txBody>
      </p:sp>
    </p:spTree>
    <p:extLst>
      <p:ext uri="{BB962C8B-B14F-4D97-AF65-F5344CB8AC3E}">
        <p14:creationId xmlns:p14="http://schemas.microsoft.com/office/powerpoint/2010/main" val="4066293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95E165C-20D8-4B9F-9376-6E2C2CA71FFE}" type="datetimeFigureOut">
              <a:rPr lang="en-US" smtClean="0"/>
              <a:t>6/16/2014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F23B392-CA5E-4C87-8C45-730D97C64955}" type="slidenum">
              <a:rPr lang="en-US" smtClean="0"/>
              <a:t>‹#›</a:t>
            </a:fld>
            <a:endParaRPr lang="en-US" dirty="0"/>
          </a:p>
        </p:txBody>
      </p:sp>
    </p:spTree>
    <p:extLst>
      <p:ext uri="{BB962C8B-B14F-4D97-AF65-F5344CB8AC3E}">
        <p14:creationId xmlns:p14="http://schemas.microsoft.com/office/powerpoint/2010/main" val="1836965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1900" y="0"/>
            <a:ext cx="7594600" cy="838200"/>
          </a:xfrm>
          <a:prstGeom prst="rect">
            <a:avLst/>
          </a:prstGeom>
        </p:spPr>
        <p:txBody>
          <a:bodyPr vert="horz" lIns="91440" tIns="91440" rIns="91440" bIns="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58900"/>
            <a:ext cx="8229600" cy="49577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46900" y="6642100"/>
            <a:ext cx="2133600" cy="215900"/>
          </a:xfrm>
          <a:prstGeom prst="rect">
            <a:avLst/>
          </a:prstGeom>
        </p:spPr>
        <p:txBody>
          <a:bodyPr vert="horz" lIns="91440" tIns="45720" rIns="91440" bIns="45720" rtlCol="0" anchor="ctr"/>
          <a:lstStyle>
            <a:lvl1pPr algn="r">
              <a:defRPr sz="1050">
                <a:solidFill>
                  <a:schemeClr val="bg1"/>
                </a:solidFill>
                <a:latin typeface="Corbel" pitchFamily="34" charset="0"/>
              </a:defRPr>
            </a:lvl1pPr>
          </a:lstStyle>
          <a:p>
            <a:fld id="{E8D7A98A-A18D-4B14-BD71-AAD9615EFCA9}" type="slidenum">
              <a:rPr lang="en-US" smtClean="0"/>
              <a:pPr/>
              <a:t>‹#›</a:t>
            </a:fld>
            <a:endParaRPr lang="en-US"/>
          </a:p>
        </p:txBody>
      </p:sp>
      <p:cxnSp>
        <p:nvCxnSpPr>
          <p:cNvPr id="5" name="Straight Connector 4"/>
          <p:cNvCxnSpPr/>
          <p:nvPr userDrawn="1"/>
        </p:nvCxnSpPr>
        <p:spPr>
          <a:xfrm>
            <a:off x="228600" y="92449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066800" y="967647"/>
            <a:ext cx="77724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10"/>
          <p:cNvSpPr txBox="1">
            <a:spLocks/>
          </p:cNvSpPr>
          <p:nvPr userDrawn="1"/>
        </p:nvSpPr>
        <p:spPr>
          <a:xfrm>
            <a:off x="0" y="6645236"/>
            <a:ext cx="559431" cy="212764"/>
          </a:xfrm>
          <a:prstGeom prst="rect">
            <a:avLst/>
          </a:prstGeom>
        </p:spPr>
        <p:txBody>
          <a:bodyPr vert="horz" lIns="91440" tIns="45720" rIns="91440" bIns="45720" rtlCol="0" anchor="b"/>
          <a:lstStyle>
            <a:lvl1pPr algn="r">
              <a:defRPr sz="500">
                <a:solidFill>
                  <a:schemeClr val="bg1">
                    <a:lumMod val="60000"/>
                    <a:lumOff val="40000"/>
                  </a:schemeClr>
                </a:solidFill>
              </a:defRPr>
            </a:lvl1pPr>
          </a:lstStyle>
          <a:p>
            <a:pPr algn="l" fontAlgn="base">
              <a:spcBef>
                <a:spcPct val="0"/>
              </a:spcBef>
              <a:spcAft>
                <a:spcPct val="0"/>
              </a:spcAft>
              <a:defRPr/>
            </a:pPr>
            <a:fld id="{AF909AD6-6206-4C88-988C-1D96EB303ABA}" type="slidenum">
              <a:rPr lang="en-US" sz="800" smtClean="0">
                <a:solidFill>
                  <a:schemeClr val="tx2"/>
                </a:solidFill>
                <a:latin typeface="Arial" charset="0"/>
              </a:rPr>
              <a:pPr algn="l" fontAlgn="base">
                <a:spcBef>
                  <a:spcPct val="0"/>
                </a:spcBef>
                <a:spcAft>
                  <a:spcPct val="0"/>
                </a:spcAft>
                <a:defRPr/>
              </a:pPr>
              <a:t>‹#›</a:t>
            </a:fld>
            <a:endParaRPr lang="en-US" sz="800" dirty="0">
              <a:solidFill>
                <a:schemeClr val="tx2"/>
              </a:solidFill>
              <a:latin typeface="Arial" charset="0"/>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2" r:id="rId3"/>
    <p:sldLayoutId id="2147483693" r:id="rId4"/>
    <p:sldLayoutId id="2147483711" r:id="rId5"/>
    <p:sldLayoutId id="2147483726" r:id="rId6"/>
    <p:sldLayoutId id="2147483727" r:id="rId7"/>
    <p:sldLayoutId id="2147483729" r:id="rId8"/>
    <p:sldLayoutId id="2147483730" r:id="rId9"/>
  </p:sldLayoutIdLst>
  <p:transition>
    <p:randomBar/>
  </p:transition>
  <p:timing>
    <p:tnLst>
      <p:par>
        <p:cTn id="1" dur="indefinite" restart="never" nodeType="tmRoot"/>
      </p:par>
    </p:tnLst>
  </p:timing>
  <p:hf sldNum="0" hdr="0" ftr="0" dt="0"/>
  <p:txStyles>
    <p:titleStyle>
      <a:lvl1pPr algn="ctr" defTabSz="914400" rtl="0" eaLnBrk="1" latinLnBrk="0" hangingPunct="1">
        <a:lnSpc>
          <a:spcPct val="80000"/>
        </a:lnSpc>
        <a:spcBef>
          <a:spcPct val="0"/>
        </a:spcBef>
        <a:buNone/>
        <a:defRPr sz="4000" b="0" kern="1200" spc="-150" baseline="0">
          <a:solidFill>
            <a:schemeClr val="tx1">
              <a:lumMod val="65000"/>
              <a:lumOff val="35000"/>
            </a:schemeClr>
          </a:solidFill>
          <a:latin typeface="+mj-lt"/>
          <a:ea typeface="+mj-ea"/>
          <a:cs typeface="+mj-cs"/>
        </a:defRPr>
      </a:lvl1pPr>
    </p:titleStyle>
    <p:bodyStyle>
      <a:lvl1pPr marL="342900" indent="-342900" algn="l" defTabSz="914400" rtl="0" eaLnBrk="1" latinLnBrk="0" hangingPunct="1">
        <a:lnSpc>
          <a:spcPct val="80000"/>
        </a:lnSpc>
        <a:spcBef>
          <a:spcPts val="1200"/>
        </a:spcBef>
        <a:buClr>
          <a:srgbClr val="92D050"/>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80000"/>
        </a:lnSpc>
        <a:spcBef>
          <a:spcPts val="1200"/>
        </a:spcBef>
        <a:buClr>
          <a:srgbClr val="92D050"/>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80000"/>
        </a:lnSpc>
        <a:spcBef>
          <a:spcPts val="1200"/>
        </a:spcBef>
        <a:buClr>
          <a:srgbClr val="92D050"/>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80000"/>
        </a:lnSpc>
        <a:spcBef>
          <a:spcPts val="1200"/>
        </a:spcBef>
        <a:buClr>
          <a:srgbClr val="92D050"/>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80000"/>
        </a:lnSpc>
        <a:spcBef>
          <a:spcPts val="1200"/>
        </a:spcBef>
        <a:buClr>
          <a:srgbClr val="92D050"/>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gmaonline.org/downloads/technical-guidance-and-tools/GMA_Facility_Design_Checklist_100622.xls" TargetMode="External"/><Relationship Id="rId2" Type="http://schemas.openxmlformats.org/officeDocument/2006/relationships/hyperlink" Target="http://www.gmaonline.org/downloads/technical-guidance-and-tools/GMA_Equipment_Design_Checklist_05_14_2010.xl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3467" y="1848861"/>
            <a:ext cx="4079700" cy="1942028"/>
          </a:xfrm>
        </p:spPr>
        <p:txBody>
          <a:bodyPr>
            <a:noAutofit/>
          </a:bodyPr>
          <a:lstStyle/>
          <a:p>
            <a:r>
              <a:rPr lang="en-US" sz="3600" b="1" dirty="0" smtClean="0"/>
              <a:t>Sanitation</a:t>
            </a:r>
            <a:r>
              <a:rPr lang="en-US" sz="3600" dirty="0" smtClean="0"/>
              <a:t>: Examples of Common Challenges and Deficiencies  </a:t>
            </a:r>
            <a:endParaRPr lang="en-US" sz="3600" dirty="0"/>
          </a:p>
        </p:txBody>
      </p:sp>
      <p:sp>
        <p:nvSpPr>
          <p:cNvPr id="3" name="Subtitle 2"/>
          <p:cNvSpPr>
            <a:spLocks noGrp="1"/>
          </p:cNvSpPr>
          <p:nvPr>
            <p:ph type="subTitle" idx="1"/>
          </p:nvPr>
        </p:nvSpPr>
        <p:spPr>
          <a:xfrm>
            <a:off x="3685309" y="4789745"/>
            <a:ext cx="5458691" cy="1752600"/>
          </a:xfrm>
        </p:spPr>
        <p:txBody>
          <a:bodyPr/>
          <a:lstStyle/>
          <a:p>
            <a:r>
              <a:rPr lang="en-US" dirty="0" smtClean="0"/>
              <a:t>Karl Thorson</a:t>
            </a:r>
          </a:p>
          <a:p>
            <a:r>
              <a:rPr lang="en-US" cap="none" dirty="0" smtClean="0"/>
              <a:t>Food Safety and Sanitation Manager</a:t>
            </a:r>
          </a:p>
          <a:p>
            <a:r>
              <a:rPr lang="en-US" cap="none" dirty="0" smtClean="0"/>
              <a:t>Sanitation Center of Excellence</a:t>
            </a:r>
            <a:endParaRPr lang="en-US" cap="none" dirty="0"/>
          </a:p>
        </p:txBody>
      </p:sp>
    </p:spTree>
    <p:extLst>
      <p:ext uri="{BB962C8B-B14F-4D97-AF65-F5344CB8AC3E}">
        <p14:creationId xmlns:p14="http://schemas.microsoft.com/office/powerpoint/2010/main" val="3793598751"/>
      </p:ext>
    </p:extLst>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Deficiencies – Allergens</a:t>
            </a:r>
          </a:p>
        </p:txBody>
      </p:sp>
      <p:sp>
        <p:nvSpPr>
          <p:cNvPr id="3" name="Content Placeholder 2"/>
          <p:cNvSpPr>
            <a:spLocks noGrp="1"/>
          </p:cNvSpPr>
          <p:nvPr>
            <p:ph sz="half" idx="1"/>
          </p:nvPr>
        </p:nvSpPr>
        <p:spPr>
          <a:xfrm>
            <a:off x="457206" y="1371606"/>
            <a:ext cx="8021776" cy="5167739"/>
          </a:xfrm>
        </p:spPr>
        <p:txBody>
          <a:bodyPr>
            <a:normAutofit/>
          </a:bodyPr>
          <a:lstStyle/>
          <a:p>
            <a:r>
              <a:rPr lang="en-US" dirty="0" smtClean="0"/>
              <a:t> </a:t>
            </a:r>
            <a:r>
              <a:rPr lang="en-US" dirty="0"/>
              <a:t>Poor sanitary design </a:t>
            </a:r>
          </a:p>
          <a:p>
            <a:pPr lvl="1"/>
            <a:r>
              <a:rPr lang="en-US" dirty="0" smtClean="0"/>
              <a:t>Limited </a:t>
            </a:r>
            <a:r>
              <a:rPr lang="en-US" dirty="0"/>
              <a:t>or no access for </a:t>
            </a:r>
            <a:r>
              <a:rPr lang="en-US" dirty="0" smtClean="0"/>
              <a:t>maintenance, disassembly</a:t>
            </a:r>
            <a:r>
              <a:rPr lang="en-US" dirty="0"/>
              <a:t>, cleaning and inspection </a:t>
            </a:r>
            <a:endParaRPr lang="en-US" dirty="0" smtClean="0"/>
          </a:p>
          <a:p>
            <a:r>
              <a:rPr lang="en-US" dirty="0" smtClean="0"/>
              <a:t> Solution</a:t>
            </a:r>
          </a:p>
          <a:p>
            <a:pPr lvl="1"/>
            <a:r>
              <a:rPr lang="en-US" dirty="0"/>
              <a:t>U</a:t>
            </a:r>
            <a:r>
              <a:rPr lang="en-US" dirty="0" smtClean="0"/>
              <a:t>tilize sanitary </a:t>
            </a:r>
            <a:r>
              <a:rPr lang="en-US" dirty="0"/>
              <a:t>design </a:t>
            </a:r>
            <a:r>
              <a:rPr lang="en-US" dirty="0" smtClean="0"/>
              <a:t>checklists</a:t>
            </a:r>
            <a:r>
              <a:rPr lang="en-US" dirty="0"/>
              <a:t> </a:t>
            </a:r>
            <a:endParaRPr lang="en-US" dirty="0" smtClean="0"/>
          </a:p>
          <a:p>
            <a:pPr lvl="2"/>
            <a:r>
              <a:rPr lang="en-US" dirty="0" smtClean="0"/>
              <a:t>GMA, AMI</a:t>
            </a:r>
          </a:p>
          <a:p>
            <a:pPr lvl="2"/>
            <a:r>
              <a:rPr lang="en-US" dirty="0" smtClean="0"/>
              <a:t>Use 3A</a:t>
            </a:r>
            <a:r>
              <a:rPr lang="en-US" dirty="0"/>
              <a:t>, </a:t>
            </a:r>
            <a:r>
              <a:rPr lang="en-US" dirty="0" smtClean="0"/>
              <a:t>EHEDG, BISSC</a:t>
            </a:r>
            <a:r>
              <a:rPr lang="en-US" dirty="0"/>
              <a:t> </a:t>
            </a:r>
            <a:r>
              <a:rPr lang="en-US" dirty="0" smtClean="0"/>
              <a:t>for proper design</a:t>
            </a:r>
            <a:endParaRPr lang="en-US" dirty="0"/>
          </a:p>
        </p:txBody>
      </p:sp>
    </p:spTree>
    <p:extLst>
      <p:ext uri="{BB962C8B-B14F-4D97-AF65-F5344CB8AC3E}">
        <p14:creationId xmlns:p14="http://schemas.microsoft.com/office/powerpoint/2010/main" val="2826209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Poor Sanitary Design - Hidden Spaces</a:t>
            </a:r>
            <a:endParaRPr lang="en-US" dirty="0"/>
          </a:p>
        </p:txBody>
      </p:sp>
      <p:pic>
        <p:nvPicPr>
          <p:cNvPr id="4" name="Content Placeholder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26144" y="1333501"/>
            <a:ext cx="4328984" cy="2435054"/>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17372" y="3752850"/>
            <a:ext cx="4797136" cy="2698389"/>
          </a:xfrm>
          <a:prstGeom prst="rect">
            <a:avLst/>
          </a:prstGeom>
          <a:noFill/>
          <a:ln w="9525">
            <a:noFill/>
            <a:miter lim="800000"/>
            <a:headEnd/>
            <a:tailEnd/>
          </a:ln>
          <a:effectLst/>
        </p:spPr>
      </p:pic>
      <p:cxnSp>
        <p:nvCxnSpPr>
          <p:cNvPr id="6" name="Straight Arrow Connector 5"/>
          <p:cNvCxnSpPr/>
          <p:nvPr/>
        </p:nvCxnSpPr>
        <p:spPr>
          <a:xfrm>
            <a:off x="2812473" y="2507673"/>
            <a:ext cx="2119745" cy="18010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07790" y="4053133"/>
            <a:ext cx="1463040"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633506"/>
      </p:ext>
    </p:extLst>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0"/>
            <a:ext cx="9593943" cy="838200"/>
          </a:xfrm>
        </p:spPr>
        <p:txBody>
          <a:bodyPr>
            <a:normAutofit/>
          </a:bodyPr>
          <a:lstStyle/>
          <a:p>
            <a:r>
              <a:rPr lang="en-US" sz="2700" dirty="0" smtClean="0"/>
              <a:t>Poor Sanitary Design – Difficult to Disassemble</a:t>
            </a:r>
            <a:endParaRPr lang="en-US" sz="2700" dirty="0"/>
          </a:p>
        </p:txBody>
      </p:sp>
      <p:pic>
        <p:nvPicPr>
          <p:cNvPr id="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67708" y="1319384"/>
            <a:ext cx="8028148" cy="4515834"/>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68933" y="3443533"/>
            <a:ext cx="1463040"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610398"/>
      </p:ext>
    </p:extLst>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Good Sanitary Design - Tool Free</a:t>
            </a:r>
            <a:endParaRPr lang="en-US" dirty="0"/>
          </a:p>
        </p:txBody>
      </p:sp>
      <p:pic>
        <p:nvPicPr>
          <p:cNvPr id="8194" name="Picture 2" descr="\\genmills.com\ITQ\SCOE\External Hard Drive\Training\Sanitary Design\DSC02405.JPG"/>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1371600" y="1010986"/>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1" y="6395903"/>
            <a:ext cx="2181596" cy="400110"/>
          </a:xfrm>
          <a:prstGeom prst="rect">
            <a:avLst/>
          </a:prstGeom>
          <a:noFill/>
        </p:spPr>
        <p:txBody>
          <a:bodyPr wrap="square" rtlCol="0">
            <a:spAutoFit/>
          </a:bodyPr>
          <a:lstStyle/>
          <a:p>
            <a:pPr algn="r"/>
            <a:r>
              <a:rPr lang="en-US" sz="2000" dirty="0">
                <a:solidFill>
                  <a:srgbClr val="FFFFFF"/>
                </a:solidFill>
              </a:rPr>
              <a:t>Principle 3</a:t>
            </a: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11614" y="4739823"/>
            <a:ext cx="1545482"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184355" y="1727200"/>
            <a:ext cx="2461702" cy="1204686"/>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27439" y="3047999"/>
            <a:ext cx="656916" cy="791029"/>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751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3237372" y="3570282"/>
            <a:ext cx="5230368" cy="2944368"/>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806" y="1465943"/>
            <a:ext cx="4934857" cy="2775857"/>
          </a:xfrm>
          <a:prstGeom prst="rect">
            <a:avLst/>
          </a:prstGeom>
          <a:noFill/>
          <a:ln w="9525">
            <a:noFill/>
            <a:miter lim="800000"/>
            <a:headEnd/>
            <a:tailEnd/>
          </a:ln>
          <a:effectLst/>
        </p:spPr>
      </p:pic>
      <p:cxnSp>
        <p:nvCxnSpPr>
          <p:cNvPr id="6" name="Straight Arrow Connector 5"/>
          <p:cNvCxnSpPr/>
          <p:nvPr/>
        </p:nvCxnSpPr>
        <p:spPr>
          <a:xfrm>
            <a:off x="2498986" y="3060700"/>
            <a:ext cx="3829243" cy="26724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228600" y="95697"/>
            <a:ext cx="8610600" cy="914400"/>
          </a:xfrm>
          <a:prstGeom prst="rect">
            <a:avLst/>
          </a:prstGeom>
        </p:spPr>
        <p:txBody>
          <a:bodyPr/>
          <a:lstStyle>
            <a:lvl1pPr marL="0" algn="ctr" defTabSz="914400" rtl="0" eaLnBrk="1" fontAlgn="base" latinLnBrk="0" hangingPunct="1">
              <a:lnSpc>
                <a:spcPct val="75000"/>
              </a:lnSpc>
              <a:spcBef>
                <a:spcPct val="0"/>
              </a:spcBef>
              <a:spcAft>
                <a:spcPct val="0"/>
              </a:spcAft>
              <a:buNone/>
              <a:defRPr lang="en-US" sz="4400" b="0" kern="10" spc="-100" dirty="0">
                <a:ln w="15875">
                  <a:solidFill>
                    <a:srgbClr val="005CB0"/>
                  </a:solidFill>
                  <a:round/>
                  <a:headEnd/>
                  <a:tailEnd/>
                </a:ln>
                <a:gradFill rotWithShape="1">
                  <a:gsLst>
                    <a:gs pos="0">
                      <a:srgbClr val="8BB2FF"/>
                    </a:gs>
                    <a:gs pos="50000">
                      <a:srgbClr val="FFFFFF"/>
                    </a:gs>
                    <a:gs pos="100000">
                      <a:srgbClr val="8BB2FF"/>
                    </a:gs>
                  </a:gsLst>
                  <a:lin ang="2700000" scaled="1"/>
                </a:gradFill>
                <a:effectLst>
                  <a:outerShdw blurRad="88900" dist="25400" dir="2700000" algn="tl" rotWithShape="0">
                    <a:prstClr val="black"/>
                  </a:outerShdw>
                </a:effectLst>
                <a:latin typeface="Impact"/>
                <a:ea typeface="+mn-ea"/>
                <a:cs typeface="+mn-cs"/>
              </a:defRPr>
            </a:lvl1pPr>
          </a:lstStyle>
          <a:p>
            <a:endParaRPr lang="en-US" dirty="0"/>
          </a:p>
          <a:p>
            <a:r>
              <a:rPr lang="en-US" dirty="0" smtClean="0"/>
              <a:t> </a:t>
            </a:r>
            <a:endParaRPr lang="en-US" dirty="0"/>
          </a:p>
        </p:txBody>
      </p:sp>
      <p:sp>
        <p:nvSpPr>
          <p:cNvPr id="2" name="Rectangle 1"/>
          <p:cNvSpPr/>
          <p:nvPr/>
        </p:nvSpPr>
        <p:spPr>
          <a:xfrm>
            <a:off x="1219195" y="168266"/>
            <a:ext cx="8839200" cy="553998"/>
          </a:xfrm>
          <a:prstGeom prst="rect">
            <a:avLst/>
          </a:prstGeom>
        </p:spPr>
        <p:txBody>
          <a:bodyPr wrap="square">
            <a:spAutoFit/>
          </a:bodyPr>
          <a:lstStyle/>
          <a:p>
            <a:r>
              <a:rPr lang="en-US" sz="3000" dirty="0"/>
              <a:t>Poor Sanitary Design - Hidden Spaces</a:t>
            </a:r>
          </a:p>
        </p:txBody>
      </p:sp>
    </p:spTree>
    <p:extLst>
      <p:ext uri="{BB962C8B-B14F-4D97-AF65-F5344CB8AC3E}">
        <p14:creationId xmlns:p14="http://schemas.microsoft.com/office/powerpoint/2010/main" val="477210476"/>
      </p:ext>
    </p:extLst>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38135" y="4267201"/>
            <a:ext cx="4605866" cy="2590800"/>
          </a:xfrm>
          <a:prstGeom prst="rect">
            <a:avLst/>
          </a:prstGeom>
          <a:noFill/>
          <a:ln w="9525">
            <a:noFill/>
            <a:miter lim="800000"/>
            <a:headEnd/>
            <a:tailEnd/>
          </a:ln>
          <a:effectLst/>
        </p:spPr>
      </p:pic>
      <p:pic>
        <p:nvPicPr>
          <p:cNvPr id="2048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267201"/>
            <a:ext cx="4605866" cy="2590800"/>
          </a:xfrm>
          <a:prstGeom prst="rect">
            <a:avLst/>
          </a:prstGeom>
          <a:noFill/>
          <a:ln w="9525">
            <a:noFill/>
            <a:miter lim="800000"/>
            <a:headEnd/>
            <a:tailEnd/>
          </a:ln>
          <a:effectLst/>
        </p:spPr>
      </p:pic>
      <p:pic>
        <p:nvPicPr>
          <p:cNvPr id="512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1479" y="1010097"/>
            <a:ext cx="5843208" cy="3286805"/>
          </a:xfrm>
          <a:prstGeom prst="rect">
            <a:avLst/>
          </a:prstGeom>
          <a:noFill/>
          <a:ln w="9525">
            <a:noFill/>
            <a:miter lim="800000"/>
            <a:headEnd/>
            <a:tailEnd/>
          </a:ln>
          <a:effectLst/>
        </p:spPr>
      </p:pic>
      <p:sp>
        <p:nvSpPr>
          <p:cNvPr id="5" name="Title 1"/>
          <p:cNvSpPr txBox="1">
            <a:spLocks/>
          </p:cNvSpPr>
          <p:nvPr/>
        </p:nvSpPr>
        <p:spPr>
          <a:xfrm>
            <a:off x="228600" y="95697"/>
            <a:ext cx="8610600" cy="914400"/>
          </a:xfrm>
          <a:prstGeom prst="rect">
            <a:avLst/>
          </a:prstGeom>
        </p:spPr>
        <p:txBody>
          <a:bodyPr/>
          <a:lstStyle>
            <a:lvl1pPr marL="0" algn="ctr" defTabSz="914400" rtl="0" eaLnBrk="1" fontAlgn="base" latinLnBrk="0" hangingPunct="1">
              <a:lnSpc>
                <a:spcPct val="75000"/>
              </a:lnSpc>
              <a:spcBef>
                <a:spcPct val="0"/>
              </a:spcBef>
              <a:spcAft>
                <a:spcPct val="0"/>
              </a:spcAft>
              <a:buNone/>
              <a:defRPr lang="en-US" sz="4400" b="0" kern="10" spc="-100" dirty="0">
                <a:ln w="15875">
                  <a:solidFill>
                    <a:srgbClr val="005CB0"/>
                  </a:solidFill>
                  <a:round/>
                  <a:headEnd/>
                  <a:tailEnd/>
                </a:ln>
                <a:gradFill rotWithShape="1">
                  <a:gsLst>
                    <a:gs pos="0">
                      <a:srgbClr val="8BB2FF"/>
                    </a:gs>
                    <a:gs pos="50000">
                      <a:srgbClr val="FFFFFF"/>
                    </a:gs>
                    <a:gs pos="100000">
                      <a:srgbClr val="8BB2FF"/>
                    </a:gs>
                  </a:gsLst>
                  <a:lin ang="2700000" scaled="1"/>
                </a:gradFill>
                <a:effectLst>
                  <a:outerShdw blurRad="88900" dist="25400" dir="2700000" algn="tl" rotWithShape="0">
                    <a:prstClr val="black"/>
                  </a:outerShdw>
                </a:effectLst>
                <a:latin typeface="Impact"/>
                <a:ea typeface="+mn-ea"/>
                <a:cs typeface="+mn-cs"/>
              </a:defRPr>
            </a:lvl1pPr>
          </a:lstStyle>
          <a:p>
            <a:r>
              <a:rPr lang="en-US" dirty="0" smtClean="0"/>
              <a:t> </a:t>
            </a:r>
            <a:endParaRPr lang="en-US" dirty="0"/>
          </a:p>
        </p:txBody>
      </p:sp>
      <p:pic>
        <p:nvPicPr>
          <p:cNvPr id="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1836966"/>
            <a:ext cx="1545482"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2"/>
          <p:cNvSpPr>
            <a:spLocks noGrp="1"/>
          </p:cNvSpPr>
          <p:nvPr>
            <p:ph type="title"/>
          </p:nvPr>
        </p:nvSpPr>
        <p:spPr>
          <a:xfrm>
            <a:off x="1231900" y="0"/>
            <a:ext cx="7594600" cy="838200"/>
          </a:xfrm>
        </p:spPr>
        <p:txBody>
          <a:bodyPr>
            <a:normAutofit/>
          </a:bodyPr>
          <a:lstStyle/>
          <a:p>
            <a:r>
              <a:rPr lang="en-US" dirty="0" smtClean="0"/>
              <a:t>Good Sanitary Design - Tool Free</a:t>
            </a:r>
            <a:endParaRPr lang="en-US" dirty="0"/>
          </a:p>
        </p:txBody>
      </p:sp>
    </p:spTree>
    <p:extLst>
      <p:ext uri="{BB962C8B-B14F-4D97-AF65-F5344CB8AC3E}">
        <p14:creationId xmlns:p14="http://schemas.microsoft.com/office/powerpoint/2010/main" val="3266255416"/>
      </p:ext>
    </p:extLst>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Deficiencies – Allergens</a:t>
            </a:r>
          </a:p>
        </p:txBody>
      </p:sp>
      <p:sp>
        <p:nvSpPr>
          <p:cNvPr id="3" name="Content Placeholder 2"/>
          <p:cNvSpPr>
            <a:spLocks noGrp="1"/>
          </p:cNvSpPr>
          <p:nvPr>
            <p:ph sz="half" idx="1"/>
          </p:nvPr>
        </p:nvSpPr>
        <p:spPr>
          <a:xfrm>
            <a:off x="457206" y="1371606"/>
            <a:ext cx="8021776" cy="5167739"/>
          </a:xfrm>
        </p:spPr>
        <p:txBody>
          <a:bodyPr>
            <a:normAutofit/>
          </a:bodyPr>
          <a:lstStyle/>
          <a:p>
            <a:r>
              <a:rPr lang="en-US" dirty="0"/>
              <a:t>Cleaning method doesn’t match equipment design</a:t>
            </a:r>
          </a:p>
          <a:p>
            <a:pPr lvl="1"/>
            <a:r>
              <a:rPr lang="en-US" dirty="0" smtClean="0"/>
              <a:t>Wet vs dry cleaning </a:t>
            </a:r>
          </a:p>
          <a:p>
            <a:pPr lvl="1"/>
            <a:r>
              <a:rPr lang="en-US" dirty="0" smtClean="0"/>
              <a:t>Automated cleaning</a:t>
            </a:r>
          </a:p>
          <a:p>
            <a:pPr lvl="2"/>
            <a:r>
              <a:rPr lang="en-US" dirty="0" smtClean="0"/>
              <a:t>CIP – Clean in Place</a:t>
            </a:r>
          </a:p>
          <a:p>
            <a:r>
              <a:rPr lang="en-US" dirty="0" smtClean="0"/>
              <a:t>Solution</a:t>
            </a:r>
          </a:p>
          <a:p>
            <a:pPr lvl="1"/>
            <a:r>
              <a:rPr lang="en-US" dirty="0" smtClean="0"/>
              <a:t>Focus on validating then verifying cleaning procedures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rcRect l="2960" t="1710" r="1041" b="1003"/>
          <a:stretch>
            <a:fillRect/>
          </a:stretch>
        </p:blipFill>
        <p:spPr>
          <a:xfrm>
            <a:off x="3658231" y="4366888"/>
            <a:ext cx="3729540" cy="2131166"/>
          </a:xfrm>
          <a:prstGeom prst="round2DiagRect">
            <a:avLst>
              <a:gd name="adj1" fmla="val 11478"/>
              <a:gd name="adj2" fmla="val 0"/>
            </a:avLst>
          </a:prstGeom>
          <a:ln w="19050">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07703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4850" y="228600"/>
            <a:ext cx="7620000" cy="584775"/>
          </a:xfrm>
          <a:prstGeom prst="rect">
            <a:avLst/>
          </a:prstGeom>
          <a:noFill/>
        </p:spPr>
        <p:txBody>
          <a:bodyPr wrap="square" rtlCol="0">
            <a:spAutoFit/>
          </a:bodyPr>
          <a:lstStyle/>
          <a:p>
            <a:pPr algn="ctr"/>
            <a:r>
              <a:rPr lang="en-US" sz="3200" dirty="0"/>
              <a:t>Poor Sanitary Design </a:t>
            </a:r>
            <a:r>
              <a:rPr lang="en-US" sz="3200" dirty="0" smtClean="0"/>
              <a:t>– Not </a:t>
            </a:r>
            <a:r>
              <a:rPr lang="en-US" sz="3200" dirty="0" err="1" smtClean="0"/>
              <a:t>CIPable</a:t>
            </a:r>
            <a:endParaRPr lang="en-US" sz="3200" dirty="0" smtClean="0"/>
          </a:p>
        </p:txBody>
      </p:sp>
      <p:sp>
        <p:nvSpPr>
          <p:cNvPr id="2" name="Text Placeholder 1"/>
          <p:cNvSpPr>
            <a:spLocks noGrp="1"/>
          </p:cNvSpPr>
          <p:nvPr>
            <p:ph type="body" sz="half" idx="2"/>
          </p:nvPr>
        </p:nvSpPr>
        <p:spPr/>
        <p:txBody>
          <a:bodyPr/>
          <a:lstStyle/>
          <a:p>
            <a:endParaRPr lang="en-US"/>
          </a:p>
        </p:txBody>
      </p:sp>
      <p:pic>
        <p:nvPicPr>
          <p:cNvPr id="6" name="Picture 2" descr="F:\Albuquerque risk assessment and pb clean\Crunchy\DSC04246.JPG"/>
          <p:cNvPicPr>
            <a:picLocks noChangeAspect="1" noChangeArrowheads="1"/>
          </p:cNvPicPr>
          <p:nvPr/>
        </p:nvPicPr>
        <p:blipFill>
          <a:blip r:embed="rId2" cstate="email"/>
          <a:srcRect/>
          <a:stretch>
            <a:fillRect/>
          </a:stretch>
        </p:blipFill>
        <p:spPr bwMode="auto">
          <a:xfrm>
            <a:off x="1378857" y="1190915"/>
            <a:ext cx="6463695" cy="4847771"/>
          </a:xfrm>
          <a:prstGeom prst="rect">
            <a:avLst/>
          </a:prstGeom>
          <a:noFill/>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0324" y="1074801"/>
            <a:ext cx="1463040"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053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lbuquerque risk assessment and pb clean\Cereal\DSCN0223.JPG"/>
          <p:cNvPicPr>
            <a:picLocks noGrp="1" noChangeAspect="1" noChangeArrowheads="1"/>
          </p:cNvPicPr>
          <p:nvPr>
            <p:ph type="pic" idx="1"/>
          </p:nvPr>
        </p:nvPicPr>
        <p:blipFill>
          <a:blip r:embed="rId2" cstate="email"/>
          <a:srcRect/>
          <a:stretch>
            <a:fillRect/>
          </a:stretch>
        </p:blipFill>
        <p:spPr bwMode="auto">
          <a:xfrm>
            <a:off x="1295400" y="1219200"/>
            <a:ext cx="6807200" cy="5105400"/>
          </a:xfrm>
          <a:prstGeom prst="rect">
            <a:avLst/>
          </a:prstGeom>
          <a:noFill/>
        </p:spPr>
      </p:pic>
      <p:sp>
        <p:nvSpPr>
          <p:cNvPr id="3" name="TextBox 2"/>
          <p:cNvSpPr txBox="1"/>
          <p:nvPr/>
        </p:nvSpPr>
        <p:spPr>
          <a:xfrm>
            <a:off x="1124850" y="228600"/>
            <a:ext cx="7620000" cy="584775"/>
          </a:xfrm>
          <a:prstGeom prst="rect">
            <a:avLst/>
          </a:prstGeom>
          <a:noFill/>
        </p:spPr>
        <p:txBody>
          <a:bodyPr wrap="square" rtlCol="0">
            <a:spAutoFit/>
          </a:bodyPr>
          <a:lstStyle/>
          <a:p>
            <a:pPr algn="ctr"/>
            <a:r>
              <a:rPr lang="en-US" sz="3200" dirty="0"/>
              <a:t>Poor Sanitary Design </a:t>
            </a:r>
            <a:r>
              <a:rPr lang="en-US" sz="3200" dirty="0" smtClean="0"/>
              <a:t>– Not </a:t>
            </a:r>
            <a:r>
              <a:rPr lang="en-US" sz="3200" dirty="0" err="1" smtClean="0"/>
              <a:t>CIPable</a:t>
            </a:r>
            <a:endParaRPr lang="en-US" sz="3200" dirty="0" smtClean="0"/>
          </a:p>
        </p:txBody>
      </p:sp>
      <p:sp>
        <p:nvSpPr>
          <p:cNvPr id="2" name="Text Placeholder 1"/>
          <p:cNvSpPr>
            <a:spLocks noGrp="1"/>
          </p:cNvSpPr>
          <p:nvPr>
            <p:ph type="body" sz="half" idx="2"/>
          </p:nvPr>
        </p:nvSpPr>
        <p:spPr/>
        <p:txBody>
          <a:bodyPr/>
          <a:lstStyle/>
          <a:p>
            <a:endParaRPr lang="en-US"/>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40109" y="1179304"/>
            <a:ext cx="1463040"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804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3 valves with control tops photo"/>
          <p:cNvPicPr>
            <a:picLocks noGrp="1" noChangeAspect="1" noChangeArrowheads="1"/>
          </p:cNvPicPr>
          <p:nvPr>
            <p:ph type="pic" idx="1"/>
          </p:nvPr>
        </p:nvPicPr>
        <p:blipFill>
          <a:blip r:embed="rId2" cstate="email">
            <a:extLst>
              <a:ext uri="{28A0092B-C50C-407E-A947-70E740481C1C}">
                <a14:useLocalDpi xmlns:a14="http://schemas.microsoft.com/office/drawing/2010/main"/>
              </a:ext>
            </a:extLst>
          </a:blip>
          <a:srcRect t="221" b="221"/>
          <a:stretch>
            <a:fillRect/>
          </a:stretch>
        </p:blipFill>
        <p:spPr bwMode="auto">
          <a:xfrm>
            <a:off x="1908403" y="1576435"/>
            <a:ext cx="5486400" cy="4114800"/>
          </a:xfrm>
          <a:prstGeom prst="rect">
            <a:avLst/>
          </a:prstGeom>
          <a:noFill/>
        </p:spPr>
      </p:pic>
      <p:sp>
        <p:nvSpPr>
          <p:cNvPr id="6" name="TextBox 5"/>
          <p:cNvSpPr txBox="1"/>
          <p:nvPr/>
        </p:nvSpPr>
        <p:spPr>
          <a:xfrm>
            <a:off x="1124850" y="228600"/>
            <a:ext cx="7620000" cy="584775"/>
          </a:xfrm>
          <a:prstGeom prst="rect">
            <a:avLst/>
          </a:prstGeom>
          <a:noFill/>
        </p:spPr>
        <p:txBody>
          <a:bodyPr wrap="square" rtlCol="0">
            <a:spAutoFit/>
          </a:bodyPr>
          <a:lstStyle/>
          <a:p>
            <a:pPr algn="ctr"/>
            <a:r>
              <a:rPr lang="en-US" sz="3200" dirty="0" smtClean="0"/>
              <a:t>Good </a:t>
            </a:r>
            <a:r>
              <a:rPr lang="en-US" sz="3200" dirty="0"/>
              <a:t>Sanitary Design </a:t>
            </a:r>
            <a:r>
              <a:rPr lang="en-US" sz="3200" dirty="0" smtClean="0"/>
              <a:t>–</a:t>
            </a:r>
            <a:r>
              <a:rPr lang="en-US" sz="3200" dirty="0" err="1" smtClean="0"/>
              <a:t>CIPable</a:t>
            </a:r>
            <a:endParaRPr lang="en-US" sz="3200" dirty="0" smtClean="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600" y="4536623"/>
            <a:ext cx="1545482"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601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Sanitation?</a:t>
            </a:r>
            <a:endParaRPr lang="en-US" dirty="0"/>
          </a:p>
        </p:txBody>
      </p:sp>
      <p:sp>
        <p:nvSpPr>
          <p:cNvPr id="3" name="Content Placeholder 2"/>
          <p:cNvSpPr>
            <a:spLocks noGrp="1"/>
          </p:cNvSpPr>
          <p:nvPr>
            <p:ph idx="1"/>
          </p:nvPr>
        </p:nvSpPr>
        <p:spPr/>
        <p:txBody>
          <a:bodyPr/>
          <a:lstStyle/>
          <a:p>
            <a:pPr marL="228600"/>
            <a:r>
              <a:rPr lang="en-US" dirty="0" smtClean="0"/>
              <a:t>At your table discuss the question:</a:t>
            </a:r>
          </a:p>
          <a:p>
            <a:pPr indent="0" algn="ctr">
              <a:buNone/>
            </a:pPr>
            <a:r>
              <a:rPr lang="en-US" dirty="0"/>
              <a:t>	</a:t>
            </a:r>
            <a:r>
              <a:rPr lang="en-US" b="1" dirty="0" smtClean="0"/>
              <a:t> </a:t>
            </a:r>
          </a:p>
          <a:p>
            <a:pPr indent="0" algn="ctr">
              <a:buNone/>
            </a:pPr>
            <a:endParaRPr lang="en-US" sz="3200" b="1" dirty="0" smtClean="0"/>
          </a:p>
          <a:p>
            <a:pPr indent="0" algn="ctr">
              <a:buNone/>
            </a:pPr>
            <a:r>
              <a:rPr lang="en-US" sz="3200" b="1" dirty="0" smtClean="0"/>
              <a:t>“Why Focus on Sanitation &amp; Sanitary Design?”</a:t>
            </a:r>
            <a:endParaRPr lang="en-US" dirty="0"/>
          </a:p>
          <a:p>
            <a:pPr marL="0" indent="0">
              <a:buNone/>
            </a:pPr>
            <a:endParaRPr lang="en-US" dirty="0" smtClean="0"/>
          </a:p>
          <a:p>
            <a:pPr marL="0" indent="0">
              <a:buNone/>
            </a:pPr>
            <a:endParaRPr lang="en-US" dirty="0"/>
          </a:p>
          <a:p>
            <a:pPr marL="0" indent="0">
              <a:buNone/>
            </a:pPr>
            <a:endParaRPr lang="en-US" dirty="0" smtClean="0"/>
          </a:p>
          <a:p>
            <a:pPr marL="228600"/>
            <a:r>
              <a:rPr lang="en-US" dirty="0" smtClean="0"/>
              <a:t>Be prepared to discuss.</a:t>
            </a:r>
            <a:endParaRPr lang="en-US" dirty="0"/>
          </a:p>
        </p:txBody>
      </p:sp>
    </p:spTree>
    <p:extLst>
      <p:ext uri="{BB962C8B-B14F-4D97-AF65-F5344CB8AC3E}">
        <p14:creationId xmlns:p14="http://schemas.microsoft.com/office/powerpoint/2010/main" val="1419019560"/>
      </p:ext>
    </p:extLst>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Sanitary Design Case Study</a:t>
            </a:r>
            <a:endParaRPr lang="en-US" dirty="0"/>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452489" y="1058717"/>
            <a:ext cx="4211548" cy="5615398"/>
          </a:xfrm>
          <a:prstGeom prst="rect">
            <a:avLst/>
          </a:prstGeom>
          <a:noFill/>
          <a:ln w="9525">
            <a:noFill/>
            <a:miter lim="800000"/>
            <a:headEnd/>
            <a:tailEnd/>
          </a:ln>
          <a:effectLst/>
        </p:spPr>
      </p:pic>
      <p:sp>
        <p:nvSpPr>
          <p:cNvPr id="3" name="Rounded Rectangle 2"/>
          <p:cNvSpPr/>
          <p:nvPr/>
        </p:nvSpPr>
        <p:spPr>
          <a:xfrm>
            <a:off x="4593771" y="4209143"/>
            <a:ext cx="1139372" cy="769255"/>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6158071"/>
      </p:ext>
    </p:extLst>
  </p:cSld>
  <p:clrMapOvr>
    <a:masterClrMapping/>
  </p:clrMapOvr>
  <p:transition>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Bearing Located at Bottom of Shaft</a:t>
            </a:r>
            <a:endParaRPr lang="en-US" dirty="0"/>
          </a:p>
        </p:txBody>
      </p:sp>
      <p:sp>
        <p:nvSpPr>
          <p:cNvPr id="7" name="Content Placeholder 6"/>
          <p:cNvSpPr>
            <a:spLocks noGrp="1"/>
          </p:cNvSpPr>
          <p:nvPr>
            <p:ph idx="1"/>
          </p:nvPr>
        </p:nvSpPr>
        <p:spPr/>
        <p:txBody>
          <a:bodyPr/>
          <a:lstStyle/>
          <a:p>
            <a:endParaRPr lang="en-US" dirty="0"/>
          </a:p>
        </p:txBody>
      </p:sp>
      <p:pic>
        <p:nvPicPr>
          <p:cNvPr id="4" name="Picture 3" descr="DSC0227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3500" y="1092200"/>
            <a:ext cx="6743700" cy="5057775"/>
          </a:xfrm>
          <a:prstGeom prst="rect">
            <a:avLst/>
          </a:prstGeom>
        </p:spPr>
      </p:pic>
      <p:sp>
        <p:nvSpPr>
          <p:cNvPr id="5" name="Oval 4"/>
          <p:cNvSpPr/>
          <p:nvPr/>
        </p:nvSpPr>
        <p:spPr>
          <a:xfrm>
            <a:off x="3874655" y="4641272"/>
            <a:ext cx="1384300" cy="11049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7237286"/>
      </p:ext>
    </p:extLst>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Removed Bearing After CIP Cleaning</a:t>
            </a:r>
            <a:endParaRPr lang="en-US" dirty="0"/>
          </a:p>
        </p:txBody>
      </p:sp>
      <p:pic>
        <p:nvPicPr>
          <p:cNvPr id="5" name="Content Placeholder 4" descr="Hold Tank Anchor Seal Side 2.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32958" y="1282700"/>
            <a:ext cx="6678084" cy="5008563"/>
          </a:xfrm>
        </p:spPr>
      </p:pic>
    </p:spTree>
    <p:extLst>
      <p:ext uri="{BB962C8B-B14F-4D97-AF65-F5344CB8AC3E}">
        <p14:creationId xmlns:p14="http://schemas.microsoft.com/office/powerpoint/2010/main" val="3407012372"/>
      </p:ext>
    </p:extLst>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Soil Trapped Between Surfaces</a:t>
            </a:r>
            <a:endParaRPr lang="en-US" dirty="0"/>
          </a:p>
        </p:txBody>
      </p:sp>
      <p:pic>
        <p:nvPicPr>
          <p:cNvPr id="4" name="Content Placeholder 3" descr="Hold Tank Anchor Seal Interior.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32958" y="1282700"/>
            <a:ext cx="6678084" cy="5008563"/>
          </a:xfrm>
        </p:spPr>
      </p:pic>
    </p:spTree>
    <p:extLst>
      <p:ext uri="{BB962C8B-B14F-4D97-AF65-F5344CB8AC3E}">
        <p14:creationId xmlns:p14="http://schemas.microsoft.com/office/powerpoint/2010/main" val="1231219326"/>
      </p:ext>
    </p:extLst>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Sanitary Redesign - Final</a:t>
            </a:r>
            <a:endParaRPr lang="en-US" dirty="0"/>
          </a:p>
        </p:txBody>
      </p:sp>
      <p:pic>
        <p:nvPicPr>
          <p:cNvPr id="5122" name="Picture 2" descr="\\genmills.com\ITQ\SCOE\Training\Case Studies\tank bearing\GEDC0005.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655128" y="2135909"/>
            <a:ext cx="3790181" cy="284263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G8872KT\AppData\Local\Microsoft\Windows\Temporary Internet Files\Content.Outlook\N756R5MX\Bearing support component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237" y="2135908"/>
            <a:ext cx="3839249" cy="28794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29745" y="5015345"/>
            <a:ext cx="1545482"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913925"/>
      </p:ext>
    </p:extLst>
  </p:cSld>
  <p:clrMapOvr>
    <a:masterClrMapping/>
  </p:clrMapOvr>
  <p:transition>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Options: Eliminate or Clean</a:t>
            </a:r>
            <a:endParaRPr lang="en-US" dirty="0"/>
          </a:p>
        </p:txBody>
      </p:sp>
      <p:pic>
        <p:nvPicPr>
          <p:cNvPr id="5122" name="Picture 2" descr="\\genmills.com\ITQ\SCOE\External Hard Drive\Plants\Carson\Phage 2013\DSCN184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3054" y="1607128"/>
            <a:ext cx="6059053" cy="4544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78057"/>
      </p:ext>
    </p:extLst>
  </p:cSld>
  <p:clrMapOvr>
    <a:masterClrMapping/>
  </p:clrMapOvr>
  <p:transition>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Granola Bar Risk Reduction Case Study</a:t>
            </a:r>
            <a:endParaRPr lang="en-US" sz="3200" dirty="0"/>
          </a:p>
        </p:txBody>
      </p:sp>
      <p:sp>
        <p:nvSpPr>
          <p:cNvPr id="3" name="Text Placeholder 2"/>
          <p:cNvSpPr>
            <a:spLocks noGrp="1"/>
          </p:cNvSpPr>
          <p:nvPr>
            <p:ph type="body" sz="quarter" idx="11"/>
          </p:nvPr>
        </p:nvSpPr>
        <p:spPr/>
        <p:txBody>
          <a:bodyPr/>
          <a:lstStyle/>
          <a:p>
            <a:endParaRPr lang="en-US" dirty="0"/>
          </a:p>
        </p:txBody>
      </p:sp>
      <p:pic>
        <p:nvPicPr>
          <p:cNvPr id="3074" name="Picture 2" descr="\\genmills.com\ITQ\SCOE\Plants\North America\Albuquerque\Crunchy\Albuquerque Crunchy Feb 201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23892"/>
          <a:stretch/>
        </p:blipFill>
        <p:spPr bwMode="auto">
          <a:xfrm>
            <a:off x="3093130" y="1132114"/>
            <a:ext cx="2407785" cy="562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162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Risk Assessment</a:t>
            </a:r>
            <a:endParaRPr lang="en-US" dirty="0"/>
          </a:p>
        </p:txBody>
      </p:sp>
      <p:sp>
        <p:nvSpPr>
          <p:cNvPr id="5" name="Content Placeholder 4"/>
          <p:cNvSpPr>
            <a:spLocks noGrp="1"/>
          </p:cNvSpPr>
          <p:nvPr>
            <p:ph idx="1"/>
          </p:nvPr>
        </p:nvSpPr>
        <p:spPr/>
        <p:txBody>
          <a:bodyPr>
            <a:normAutofit/>
          </a:bodyPr>
          <a:lstStyle/>
          <a:p>
            <a:r>
              <a:rPr lang="en-US" dirty="0" smtClean="0"/>
              <a:t>Why did we prioritize granola bars?</a:t>
            </a:r>
          </a:p>
          <a:p>
            <a:pPr lvl="1"/>
            <a:r>
              <a:rPr lang="en-US" sz="2200" dirty="0" smtClean="0"/>
              <a:t>High risk product/process based on the following:</a:t>
            </a:r>
          </a:p>
          <a:p>
            <a:pPr lvl="2"/>
            <a:r>
              <a:rPr lang="en-US" dirty="0" smtClean="0"/>
              <a:t>Allergen </a:t>
            </a:r>
          </a:p>
          <a:p>
            <a:pPr lvl="3"/>
            <a:r>
              <a:rPr lang="en-US" dirty="0" smtClean="0"/>
              <a:t>changeovers </a:t>
            </a:r>
          </a:p>
          <a:p>
            <a:pPr lvl="2"/>
            <a:r>
              <a:rPr lang="en-US" dirty="0" smtClean="0"/>
              <a:t>Micro </a:t>
            </a:r>
          </a:p>
          <a:p>
            <a:pPr lvl="3"/>
            <a:r>
              <a:rPr lang="en-US" dirty="0" smtClean="0"/>
              <a:t>Wet cleaning, RTE, raw ingredients, equipment design</a:t>
            </a:r>
          </a:p>
        </p:txBody>
      </p:sp>
    </p:spTree>
    <p:extLst>
      <p:ext uri="{BB962C8B-B14F-4D97-AF65-F5344CB8AC3E}">
        <p14:creationId xmlns:p14="http://schemas.microsoft.com/office/powerpoint/2010/main" val="198943970"/>
      </p:ext>
    </p:extLst>
  </p:cSld>
  <p:clrMapOvr>
    <a:masterClrMapping/>
  </p:clrMapOvr>
  <p:transition>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Wet</a:t>
            </a:r>
            <a:r>
              <a:rPr lang="en-US" dirty="0" smtClean="0"/>
              <a:t>/</a:t>
            </a:r>
            <a:r>
              <a:rPr lang="en-US" dirty="0" smtClean="0">
                <a:solidFill>
                  <a:srgbClr val="0070C0"/>
                </a:solidFill>
              </a:rPr>
              <a:t>Dry</a:t>
            </a:r>
            <a:r>
              <a:rPr lang="en-US" dirty="0" smtClean="0"/>
              <a:t> Zoning Conflict</a:t>
            </a:r>
            <a:endParaRPr lang="en-US" dirty="0"/>
          </a:p>
        </p:txBody>
      </p:sp>
      <p:sp>
        <p:nvSpPr>
          <p:cNvPr id="3" name="Content Placeholder 2"/>
          <p:cNvSpPr>
            <a:spLocks noGrp="1"/>
          </p:cNvSpPr>
          <p:nvPr>
            <p:ph idx="1"/>
          </p:nvPr>
        </p:nvSpPr>
        <p:spPr>
          <a:xfrm>
            <a:off x="381000" y="1752600"/>
            <a:ext cx="8458200" cy="4525963"/>
          </a:xfrm>
        </p:spPr>
        <p:txBody>
          <a:bodyPr/>
          <a:lstStyle/>
          <a:p>
            <a:pPr>
              <a:lnSpc>
                <a:spcPct val="150000"/>
              </a:lnSpc>
            </a:pPr>
            <a:r>
              <a:rPr lang="en-US" dirty="0"/>
              <a:t/>
            </a:r>
            <a:br>
              <a:rPr lang="en-US" dirty="0"/>
            </a:br>
            <a:endParaRPr lang="en-US" dirty="0"/>
          </a:p>
        </p:txBody>
      </p:sp>
      <p:sp>
        <p:nvSpPr>
          <p:cNvPr id="5" name="Rectangle 4"/>
          <p:cNvSpPr/>
          <p:nvPr/>
        </p:nvSpPr>
        <p:spPr>
          <a:xfrm>
            <a:off x="4283023" y="2667000"/>
            <a:ext cx="1847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5400" b="1" dirty="0">
              <a:ln w="11430"/>
              <a:solidFill>
                <a:srgbClr val="C00000"/>
              </a:solidFill>
              <a:effectLst>
                <a:outerShdw blurRad="50800" dist="39000" dir="5460000" algn="tl">
                  <a:srgbClr val="000000">
                    <a:alpha val="38000"/>
                  </a:srgbClr>
                </a:outerShdw>
              </a:effectLst>
            </a:endParaRPr>
          </a:p>
        </p:txBody>
      </p:sp>
      <p:pic>
        <p:nvPicPr>
          <p:cNvPr id="6" name="Picture 3" descr="\\genmills.com\ITQ\SCOE\Validations\BV Feb 2013\Pics BV Validation Feb 2013\Crunchy\DSCN177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461" y="1291947"/>
            <a:ext cx="8615191" cy="47902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33207" y="4619116"/>
            <a:ext cx="1463040"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2801257" y="928914"/>
            <a:ext cx="3759199" cy="429622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626652" y="1291947"/>
            <a:ext cx="2286000" cy="4325082"/>
          </a:xfrm>
          <a:prstGeom prst="ellipse">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537909" y="2844800"/>
            <a:ext cx="2286000" cy="2235200"/>
          </a:xfrm>
          <a:prstGeom prst="ellipse">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8934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Autofit/>
          </a:bodyPr>
          <a:lstStyle/>
          <a:p>
            <a:r>
              <a:rPr lang="en-US" sz="4000" dirty="0">
                <a:solidFill>
                  <a:srgbClr val="FF0000"/>
                </a:solidFill>
              </a:rPr>
              <a:t>Wet</a:t>
            </a:r>
            <a:r>
              <a:rPr lang="en-US" sz="4000" dirty="0"/>
              <a:t>/</a:t>
            </a:r>
            <a:r>
              <a:rPr lang="en-US" sz="4000" dirty="0">
                <a:solidFill>
                  <a:srgbClr val="0070C0"/>
                </a:solidFill>
              </a:rPr>
              <a:t>Dry</a:t>
            </a:r>
            <a:r>
              <a:rPr lang="en-US" sz="4000" dirty="0"/>
              <a:t> Zoning Conflict</a:t>
            </a:r>
          </a:p>
        </p:txBody>
      </p:sp>
      <p:sp>
        <p:nvSpPr>
          <p:cNvPr id="2" name="Content Placeholder 1"/>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142" y="1219200"/>
            <a:ext cx="8266113"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1201" y="4633704"/>
            <a:ext cx="1463040"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711201" y="928914"/>
            <a:ext cx="5849256" cy="429622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238171" y="1291947"/>
            <a:ext cx="4674481" cy="4325082"/>
          </a:xfrm>
          <a:prstGeom prst="ellipse">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1911343"/>
      </p:ext>
    </p:extLst>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1" y="-43542"/>
            <a:ext cx="8260443" cy="838200"/>
          </a:xfrm>
        </p:spPr>
        <p:txBody>
          <a:bodyPr>
            <a:noAutofit/>
          </a:bodyPr>
          <a:lstStyle/>
          <a:p>
            <a:r>
              <a:rPr lang="en-US" sz="3100" dirty="0"/>
              <a:t>Benefits </a:t>
            </a:r>
            <a:r>
              <a:rPr lang="en-US" sz="3100" dirty="0" smtClean="0"/>
              <a:t>Of Sanitation &amp; Sanitary </a:t>
            </a:r>
            <a:r>
              <a:rPr lang="en-US" sz="3100" dirty="0"/>
              <a:t>Design</a:t>
            </a:r>
          </a:p>
        </p:txBody>
      </p:sp>
      <p:sp>
        <p:nvSpPr>
          <p:cNvPr id="3" name="Content Placeholder 2"/>
          <p:cNvSpPr>
            <a:spLocks noGrp="1"/>
          </p:cNvSpPr>
          <p:nvPr>
            <p:ph sz="half" idx="1"/>
          </p:nvPr>
        </p:nvSpPr>
        <p:spPr>
          <a:xfrm>
            <a:off x="457206" y="1371606"/>
            <a:ext cx="4131469" cy="4525963"/>
          </a:xfrm>
        </p:spPr>
        <p:txBody>
          <a:bodyPr>
            <a:normAutofit/>
          </a:bodyPr>
          <a:lstStyle/>
          <a:p>
            <a:r>
              <a:rPr lang="en-US" b="1" dirty="0" smtClean="0">
                <a:solidFill>
                  <a:srgbClr val="FF0000"/>
                </a:solidFill>
              </a:rPr>
              <a:t>Allergen </a:t>
            </a:r>
            <a:r>
              <a:rPr lang="en-US" b="1" dirty="0">
                <a:solidFill>
                  <a:srgbClr val="FF0000"/>
                </a:solidFill>
              </a:rPr>
              <a:t>control</a:t>
            </a:r>
          </a:p>
          <a:p>
            <a:r>
              <a:rPr lang="en-US" b="1" dirty="0" smtClean="0">
                <a:solidFill>
                  <a:srgbClr val="FF0000"/>
                </a:solidFill>
              </a:rPr>
              <a:t>Micro </a:t>
            </a:r>
            <a:r>
              <a:rPr lang="en-US" b="1" dirty="0">
                <a:solidFill>
                  <a:srgbClr val="FF0000"/>
                </a:solidFill>
              </a:rPr>
              <a:t>control</a:t>
            </a:r>
          </a:p>
          <a:p>
            <a:pPr marL="349250" indent="-349250"/>
            <a:r>
              <a:rPr lang="en-US" b="1" i="1" dirty="0" smtClean="0"/>
              <a:t>Foreign </a:t>
            </a:r>
            <a:r>
              <a:rPr lang="en-US" b="1" i="1" dirty="0"/>
              <a:t>material </a:t>
            </a:r>
            <a:r>
              <a:rPr lang="en-US" b="1" i="1" dirty="0" smtClean="0"/>
              <a:t>control</a:t>
            </a:r>
          </a:p>
          <a:p>
            <a:pPr marL="349250" indent="-349250"/>
            <a:r>
              <a:rPr lang="en-US" b="1" i="1" dirty="0"/>
              <a:t>Pest </a:t>
            </a:r>
            <a:r>
              <a:rPr lang="en-US" b="1" i="1" dirty="0" smtClean="0"/>
              <a:t>control</a:t>
            </a:r>
            <a:endParaRPr lang="en-US" b="1" i="1" dirty="0"/>
          </a:p>
          <a:p>
            <a:pPr marL="349250" indent="-349250"/>
            <a:r>
              <a:rPr lang="en-US" dirty="0" smtClean="0"/>
              <a:t>Regulatory </a:t>
            </a:r>
            <a:r>
              <a:rPr lang="en-US" dirty="0"/>
              <a:t>compliance</a:t>
            </a:r>
          </a:p>
          <a:p>
            <a:pPr marL="349250" indent="-349250"/>
            <a:r>
              <a:rPr lang="en-US" dirty="0" smtClean="0"/>
              <a:t>Life </a:t>
            </a:r>
            <a:r>
              <a:rPr lang="en-US" dirty="0"/>
              <a:t>cycle cost reduction</a:t>
            </a:r>
          </a:p>
          <a:p>
            <a:pPr indent="0">
              <a:buNone/>
            </a:pPr>
            <a:endParaRPr lang="en-US" dirty="0"/>
          </a:p>
        </p:txBody>
      </p:sp>
      <p:sp>
        <p:nvSpPr>
          <p:cNvPr id="7" name="Content Placeholder 6"/>
          <p:cNvSpPr>
            <a:spLocks noGrp="1"/>
          </p:cNvSpPr>
          <p:nvPr>
            <p:ph sz="half" idx="2"/>
          </p:nvPr>
        </p:nvSpPr>
        <p:spPr>
          <a:xfrm>
            <a:off x="4800600" y="1295400"/>
            <a:ext cx="4191000" cy="4525963"/>
          </a:xfrm>
        </p:spPr>
        <p:txBody>
          <a:bodyPr>
            <a:normAutofit/>
          </a:bodyPr>
          <a:lstStyle/>
          <a:p>
            <a:r>
              <a:rPr lang="en-US" dirty="0" smtClean="0"/>
              <a:t>Quick </a:t>
            </a:r>
            <a:r>
              <a:rPr lang="en-US" dirty="0"/>
              <a:t>c</a:t>
            </a:r>
            <a:r>
              <a:rPr lang="en-US" dirty="0" smtClean="0"/>
              <a:t>hangeover       execution</a:t>
            </a:r>
            <a:endParaRPr lang="en-US" dirty="0"/>
          </a:p>
          <a:p>
            <a:r>
              <a:rPr lang="en-US" dirty="0" smtClean="0"/>
              <a:t>Product quality</a:t>
            </a:r>
            <a:endParaRPr lang="en-US" dirty="0">
              <a:solidFill>
                <a:srgbClr val="FF0000"/>
              </a:solidFill>
            </a:endParaRPr>
          </a:p>
          <a:p>
            <a:r>
              <a:rPr lang="en-US" dirty="0" smtClean="0"/>
              <a:t>Human </a:t>
            </a:r>
            <a:r>
              <a:rPr lang="en-US" dirty="0"/>
              <a:t>safety</a:t>
            </a:r>
          </a:p>
          <a:p>
            <a:r>
              <a:rPr lang="en-US" dirty="0"/>
              <a:t>Housekeeping </a:t>
            </a:r>
          </a:p>
          <a:p>
            <a:pPr marL="228600"/>
            <a:r>
              <a:rPr lang="en-US" dirty="0" smtClean="0"/>
              <a:t>Equipment </a:t>
            </a:r>
            <a:r>
              <a:rPr lang="en-US" dirty="0"/>
              <a:t>r</a:t>
            </a:r>
            <a:r>
              <a:rPr lang="en-US" dirty="0" smtClean="0"/>
              <a:t>eliability</a:t>
            </a:r>
            <a:endParaRPr lang="en-US" dirty="0"/>
          </a:p>
          <a:p>
            <a:pPr marL="228600"/>
            <a:r>
              <a:rPr lang="en-US" dirty="0" smtClean="0"/>
              <a:t>Dietary compliance  (Kosher, Halal, organic, gluten free) </a:t>
            </a:r>
            <a:endParaRPr lang="en-US" dirty="0"/>
          </a:p>
        </p:txBody>
      </p:sp>
    </p:spTree>
    <p:extLst>
      <p:ext uri="{BB962C8B-B14F-4D97-AF65-F5344CB8AC3E}">
        <p14:creationId xmlns:p14="http://schemas.microsoft.com/office/powerpoint/2010/main" val="1816735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Autofit/>
          </a:bodyPr>
          <a:lstStyle/>
          <a:p>
            <a:r>
              <a:rPr lang="en-US" sz="4000" dirty="0" smtClean="0"/>
              <a:t>Baked Product Cooler</a:t>
            </a:r>
            <a:endParaRPr lang="en-US" sz="4000" dirty="0"/>
          </a:p>
        </p:txBody>
      </p:sp>
      <p:sp>
        <p:nvSpPr>
          <p:cNvPr id="112643" name="Rectangle 3"/>
          <p:cNvSpPr>
            <a:spLocks noGrp="1" noChangeArrowheads="1"/>
          </p:cNvSpPr>
          <p:nvPr>
            <p:ph idx="1"/>
          </p:nvPr>
        </p:nvSpPr>
        <p:spPr>
          <a:xfrm>
            <a:off x="457199" y="1340755"/>
            <a:ext cx="8120743" cy="4914897"/>
          </a:xfrm>
          <a:solidFill>
            <a:srgbClr val="0070C0"/>
          </a:solidFill>
        </p:spPr>
        <p:txBody>
          <a:bodyPr>
            <a:normAutofit/>
          </a:bodyPr>
          <a:lstStyle/>
          <a:p>
            <a:pPr marL="0" indent="0" algn="ctr">
              <a:buNone/>
            </a:pPr>
            <a:endParaRPr lang="en-US" sz="2000" dirty="0" smtClean="0">
              <a:solidFill>
                <a:schemeClr val="bg1"/>
              </a:solidFill>
              <a:effectLst>
                <a:outerShdw blurRad="38100" dist="38100" dir="2700000" algn="tl">
                  <a:srgbClr val="000000">
                    <a:alpha val="43137"/>
                  </a:srgbClr>
                </a:outerShdw>
              </a:effectLst>
            </a:endParaRPr>
          </a:p>
          <a:p>
            <a:pPr marL="0" indent="0" algn="ctr">
              <a:buNone/>
            </a:pPr>
            <a:r>
              <a:rPr lang="en-US" sz="3200" dirty="0" smtClean="0">
                <a:solidFill>
                  <a:schemeClr val="bg1"/>
                </a:solidFill>
                <a:effectLst>
                  <a:outerShdw blurRad="38100" dist="38100" dir="2700000" algn="tl">
                    <a:srgbClr val="000000">
                      <a:alpha val="43137"/>
                    </a:srgbClr>
                  </a:outerShdw>
                </a:effectLst>
              </a:rPr>
              <a:t>Dry Design + Wet Clean = Micro Risk		</a:t>
            </a:r>
          </a:p>
        </p:txBody>
      </p:sp>
      <p:pic>
        <p:nvPicPr>
          <p:cNvPr id="4" name="Content Placeholder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993121" y="2224027"/>
            <a:ext cx="5249507" cy="3822639"/>
          </a:xfrm>
          <a:prstGeom prst="rect">
            <a:avLst/>
          </a:prstGeom>
          <a:noFill/>
          <a:ln w="9525">
            <a:noFill/>
            <a:miter lim="800000"/>
            <a:headEnd/>
            <a:tailEnd/>
          </a:ln>
          <a:effectLst/>
        </p:spPr>
      </p:pic>
      <p:pic>
        <p:nvPicPr>
          <p:cNvPr id="9218" name="Picture 2" descr="C:\Users\x293043\AppData\Local\Microsoft\Windows\Temporary Internet Files\Content.IE5\06I1X9QO\MC900441321[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0081" y="3034386"/>
            <a:ext cx="1463040"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380007"/>
      </p:ext>
    </p:extLst>
  </p:cSld>
  <p:clrMapOvr>
    <a:masterClrMapping/>
  </p:clrMapOvr>
  <p:transition>
    <p:randomBa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Condensation – pooling and corrosion </a:t>
            </a:r>
            <a:endParaRPr lang="en-US" dirty="0"/>
          </a:p>
        </p:txBody>
      </p:sp>
      <p:pic>
        <p:nvPicPr>
          <p:cNvPr id="4"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61144" y="1162925"/>
            <a:ext cx="7184571" cy="5390274"/>
          </a:xfrm>
        </p:spPr>
      </p:pic>
      <p:sp>
        <p:nvSpPr>
          <p:cNvPr id="5" name="Oval 4"/>
          <p:cNvSpPr/>
          <p:nvPr/>
        </p:nvSpPr>
        <p:spPr>
          <a:xfrm rot="21352143">
            <a:off x="1306281" y="2830286"/>
            <a:ext cx="5515428" cy="653143"/>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4325259" y="3439887"/>
            <a:ext cx="3120570" cy="137885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4016472"/>
      </p:ext>
    </p:extLst>
  </p:cSld>
  <p:clrMapOvr>
    <a:masterClrMapping/>
  </p:clrMapOvr>
  <p:transition>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7086"/>
            <a:ext cx="7467601" cy="717550"/>
          </a:xfrm>
        </p:spPr>
        <p:txBody>
          <a:bodyPr>
            <a:normAutofit/>
          </a:bodyPr>
          <a:lstStyle/>
          <a:p>
            <a:pPr marL="285750" indent="-285750"/>
            <a:r>
              <a:rPr lang="en-US" sz="2400" dirty="0"/>
              <a:t>Poor Sanitary Design – F</a:t>
            </a:r>
            <a:r>
              <a:rPr lang="en-US" sz="2400" dirty="0" smtClean="0"/>
              <a:t>iberglass and Wood</a:t>
            </a:r>
            <a:endParaRPr lang="en-US" sz="2400" dirty="0"/>
          </a:p>
        </p:txBody>
      </p:sp>
      <p:sp>
        <p:nvSpPr>
          <p:cNvPr id="4" name="Text Placeholder 3"/>
          <p:cNvSpPr>
            <a:spLocks noGrp="1"/>
          </p:cNvSpPr>
          <p:nvPr>
            <p:ph type="body" sz="half" idx="2"/>
          </p:nvPr>
        </p:nvSpPr>
        <p:spPr/>
        <p:txBody>
          <a:bodyPr>
            <a:normAutofit/>
          </a:bodyPr>
          <a:lstStyle/>
          <a:p>
            <a:pPr marL="285750" indent="-285750">
              <a:buFont typeface="Arial" pitchFamily="34" charset="0"/>
              <a:buChar char="•"/>
            </a:pPr>
            <a:endParaRPr lang="en-US" sz="2000" dirty="0"/>
          </a:p>
        </p:txBody>
      </p:sp>
      <p:pic>
        <p:nvPicPr>
          <p:cNvPr id="3074" name="Picture 2" descr="C:\Users\g532515\Desktop\Sanitation photos\DSCN10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7943" y="1223285"/>
            <a:ext cx="6934200" cy="520123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3200400" y="3338286"/>
            <a:ext cx="1676400" cy="149582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24000" y="2293257"/>
            <a:ext cx="3788229" cy="646331"/>
          </a:xfrm>
          <a:prstGeom prst="rect">
            <a:avLst/>
          </a:prstGeom>
          <a:solidFill>
            <a:srgbClr val="0070C0"/>
          </a:solidFill>
        </p:spPr>
        <p:txBody>
          <a:bodyPr wrap="square" rtlCol="0">
            <a:spAutoFit/>
          </a:bodyPr>
          <a:lstStyle/>
          <a:p>
            <a:r>
              <a:rPr lang="en-US" dirty="0">
                <a:solidFill>
                  <a:srgbClr val="FFFF00"/>
                </a:solidFill>
              </a:rPr>
              <a:t>F</a:t>
            </a:r>
            <a:r>
              <a:rPr lang="en-US" dirty="0" smtClean="0">
                <a:solidFill>
                  <a:srgbClr val="FFFF00"/>
                </a:solidFill>
              </a:rPr>
              <a:t>ailed </a:t>
            </a:r>
            <a:r>
              <a:rPr lang="en-US" dirty="0">
                <a:solidFill>
                  <a:srgbClr val="FFFF00"/>
                </a:solidFill>
              </a:rPr>
              <a:t>caulk seams and exposed wood framing</a:t>
            </a:r>
          </a:p>
        </p:txBody>
      </p:sp>
    </p:spTree>
    <p:extLst>
      <p:ext uri="{BB962C8B-B14F-4D97-AF65-F5344CB8AC3E}">
        <p14:creationId xmlns:p14="http://schemas.microsoft.com/office/powerpoint/2010/main" val="1533520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208" y="-467164"/>
            <a:ext cx="7046686" cy="1162050"/>
          </a:xfrm>
        </p:spPr>
        <p:txBody>
          <a:bodyPr/>
          <a:lstStyle/>
          <a:p>
            <a:r>
              <a:rPr lang="en-US" dirty="0" smtClean="0"/>
              <a:t>Poor </a:t>
            </a:r>
            <a:r>
              <a:rPr lang="en-US" dirty="0"/>
              <a:t>Sanitary Design – </a:t>
            </a:r>
            <a:r>
              <a:rPr lang="en-US" dirty="0" smtClean="0"/>
              <a:t>Hollow Rollers</a:t>
            </a:r>
            <a:endParaRPr lang="en-US"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88053" y="1501546"/>
            <a:ext cx="6145289" cy="4608967"/>
          </a:xfrm>
        </p:spPr>
      </p:pic>
      <p:cxnSp>
        <p:nvCxnSpPr>
          <p:cNvPr id="7" name="Straight Arrow Connector 6"/>
          <p:cNvCxnSpPr/>
          <p:nvPr/>
        </p:nvCxnSpPr>
        <p:spPr>
          <a:xfrm>
            <a:off x="2699657" y="2598057"/>
            <a:ext cx="2474684" cy="55154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498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Corrective Action Plan</a:t>
            </a:r>
            <a:endParaRPr lang="en-US" dirty="0"/>
          </a:p>
        </p:txBody>
      </p:sp>
      <p:sp>
        <p:nvSpPr>
          <p:cNvPr id="6" name="Content Placeholder 5"/>
          <p:cNvSpPr>
            <a:spLocks noGrp="1"/>
          </p:cNvSpPr>
          <p:nvPr>
            <p:ph idx="1"/>
          </p:nvPr>
        </p:nvSpPr>
        <p:spPr/>
        <p:txBody>
          <a:bodyPr>
            <a:normAutofit/>
          </a:bodyPr>
          <a:lstStyle/>
          <a:p>
            <a:r>
              <a:rPr lang="en-US" dirty="0"/>
              <a:t>Short </a:t>
            </a:r>
            <a:r>
              <a:rPr lang="en-US" dirty="0" smtClean="0"/>
              <a:t>Term: </a:t>
            </a:r>
          </a:p>
          <a:p>
            <a:pPr lvl="1"/>
            <a:r>
              <a:rPr lang="en-US" dirty="0" smtClean="0"/>
              <a:t>Re-caulked seams above </a:t>
            </a:r>
            <a:r>
              <a:rPr lang="en-US" dirty="0"/>
              <a:t>product </a:t>
            </a:r>
            <a:r>
              <a:rPr lang="en-US" dirty="0" smtClean="0"/>
              <a:t>zone</a:t>
            </a:r>
            <a:endParaRPr lang="en-US" dirty="0"/>
          </a:p>
          <a:p>
            <a:pPr lvl="1"/>
            <a:r>
              <a:rPr lang="en-US" dirty="0" smtClean="0"/>
              <a:t>Enhanced environmental sampling</a:t>
            </a:r>
          </a:p>
          <a:p>
            <a:pPr lvl="2"/>
            <a:r>
              <a:rPr lang="en-US" dirty="0" smtClean="0"/>
              <a:t>Confirmed no pathogens</a:t>
            </a:r>
          </a:p>
          <a:p>
            <a:pPr lvl="1"/>
            <a:endParaRPr lang="en-US" dirty="0"/>
          </a:p>
        </p:txBody>
      </p:sp>
    </p:spTree>
    <p:extLst>
      <p:ext uri="{BB962C8B-B14F-4D97-AF65-F5344CB8AC3E}">
        <p14:creationId xmlns:p14="http://schemas.microsoft.com/office/powerpoint/2010/main" val="3118254298"/>
      </p:ext>
    </p:extLst>
  </p:cSld>
  <p:clrMapOvr>
    <a:masterClrMapping/>
  </p:clrMapOvr>
  <p:transition>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Environmental Mitigation</a:t>
            </a:r>
            <a:endParaRPr lang="en-US" dirty="0"/>
          </a:p>
        </p:txBody>
      </p:sp>
      <p:sp>
        <p:nvSpPr>
          <p:cNvPr id="3" name="Content Placeholder 2"/>
          <p:cNvSpPr>
            <a:spLocks noGrp="1"/>
          </p:cNvSpPr>
          <p:nvPr>
            <p:ph idx="1"/>
          </p:nvPr>
        </p:nvSpPr>
        <p:spPr/>
        <p:txBody>
          <a:bodyPr/>
          <a:lstStyle/>
          <a:p>
            <a:r>
              <a:rPr lang="en-US" dirty="0"/>
              <a:t>Short Term: </a:t>
            </a:r>
          </a:p>
          <a:p>
            <a:pPr lvl="1"/>
            <a:r>
              <a:rPr lang="en-US" dirty="0"/>
              <a:t>Re-caulked seams above product zone</a:t>
            </a:r>
          </a:p>
          <a:p>
            <a:pPr lvl="1"/>
            <a:r>
              <a:rPr lang="en-US" dirty="0"/>
              <a:t>Enhanced environmental sampling</a:t>
            </a:r>
          </a:p>
          <a:p>
            <a:pPr lvl="2"/>
            <a:r>
              <a:rPr lang="en-US" sz="1400" dirty="0" smtClean="0"/>
              <a:t>Zone 3 and 4 - Salmonella and Listeria </a:t>
            </a:r>
          </a:p>
          <a:p>
            <a:pPr lvl="3"/>
            <a:r>
              <a:rPr lang="en-US" sz="1200" dirty="0" smtClean="0"/>
              <a:t>All negative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3276600"/>
            <a:ext cx="8839200" cy="239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7924800" y="4473575"/>
            <a:ext cx="76200"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7391400" y="4671694"/>
            <a:ext cx="76200"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5943600" y="4450081"/>
            <a:ext cx="76200"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00400" y="4495800"/>
            <a:ext cx="76200"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762000" y="4297681"/>
            <a:ext cx="76200"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6096000" y="3886200"/>
            <a:ext cx="76200"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638800" y="4038600"/>
            <a:ext cx="76200"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638800" y="3657600"/>
            <a:ext cx="76200"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743200" y="4038600"/>
            <a:ext cx="76200"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3200400" y="3733800"/>
            <a:ext cx="76200"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762000" y="3916681"/>
            <a:ext cx="76200"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04800" y="3581400"/>
            <a:ext cx="7848600" cy="11360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1027428"/>
      </p:ext>
    </p:extLst>
  </p:cSld>
  <p:clrMapOvr>
    <a:masterClrMapping/>
  </p:clrMapOvr>
  <p:transition>
    <p:randomBa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Corrective Action Plan</a:t>
            </a:r>
            <a:endParaRPr lang="en-US" dirty="0"/>
          </a:p>
        </p:txBody>
      </p:sp>
      <p:sp>
        <p:nvSpPr>
          <p:cNvPr id="6" name="Content Placeholder 5"/>
          <p:cNvSpPr>
            <a:spLocks noGrp="1"/>
          </p:cNvSpPr>
          <p:nvPr>
            <p:ph idx="1"/>
          </p:nvPr>
        </p:nvSpPr>
        <p:spPr/>
        <p:txBody>
          <a:bodyPr>
            <a:normAutofit/>
          </a:bodyPr>
          <a:lstStyle/>
          <a:p>
            <a:r>
              <a:rPr lang="en-US" dirty="0" smtClean="0"/>
              <a:t>Long </a:t>
            </a:r>
            <a:r>
              <a:rPr lang="en-US" dirty="0"/>
              <a:t>term: </a:t>
            </a:r>
            <a:endParaRPr lang="en-US" dirty="0" smtClean="0"/>
          </a:p>
          <a:p>
            <a:pPr lvl="1"/>
            <a:r>
              <a:rPr lang="en-US" dirty="0" smtClean="0"/>
              <a:t>Redesigned air handling to ensure dehumidified air</a:t>
            </a:r>
          </a:p>
          <a:p>
            <a:pPr lvl="1"/>
            <a:r>
              <a:rPr lang="en-US" dirty="0"/>
              <a:t>Replaced ceiling and floor panels</a:t>
            </a:r>
          </a:p>
          <a:p>
            <a:pPr lvl="1"/>
            <a:r>
              <a:rPr lang="en-US" dirty="0" smtClean="0"/>
              <a:t>Converted to dry cleaning</a:t>
            </a:r>
          </a:p>
          <a:p>
            <a:pPr lvl="1"/>
            <a:r>
              <a:rPr lang="en-US" dirty="0" smtClean="0"/>
              <a:t>Micro risk reduced!</a:t>
            </a:r>
          </a:p>
          <a:p>
            <a:pPr lvl="2"/>
            <a:r>
              <a:rPr lang="en-US" dirty="0" smtClean="0"/>
              <a:t>quality indicator organism verification</a:t>
            </a:r>
            <a:endParaRPr lang="en-US" dirty="0"/>
          </a:p>
        </p:txBody>
      </p:sp>
      <p:pic>
        <p:nvPicPr>
          <p:cNvPr id="2050" name="Picture 2" descr="\\genmills.com\ITQ\SCOE\Validations\BV Feb 2013\Pics BV Validation Feb 2013\Crunchy\DSCN1788.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8209" t="3084"/>
          <a:stretch/>
        </p:blipFill>
        <p:spPr bwMode="auto">
          <a:xfrm>
            <a:off x="2496457" y="3657600"/>
            <a:ext cx="3045972" cy="270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04305"/>
      </p:ext>
    </p:extLst>
  </p:cSld>
  <p:clrMapOvr>
    <a:masterClrMapping/>
  </p:clrMapOvr>
  <p:transition>
    <p:randomBa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Deficiencies – Allergens</a:t>
            </a:r>
            <a:endParaRPr lang="en-US" dirty="0"/>
          </a:p>
        </p:txBody>
      </p:sp>
      <p:sp>
        <p:nvSpPr>
          <p:cNvPr id="3" name="Content Placeholder 2"/>
          <p:cNvSpPr>
            <a:spLocks noGrp="1"/>
          </p:cNvSpPr>
          <p:nvPr>
            <p:ph sz="half" idx="1"/>
          </p:nvPr>
        </p:nvSpPr>
        <p:spPr>
          <a:xfrm>
            <a:off x="457206" y="1371606"/>
            <a:ext cx="8021776" cy="5167739"/>
          </a:xfrm>
        </p:spPr>
        <p:txBody>
          <a:bodyPr>
            <a:normAutofit/>
          </a:bodyPr>
          <a:lstStyle/>
          <a:p>
            <a:r>
              <a:rPr lang="en-US" dirty="0" smtClean="0"/>
              <a:t>Cleaning method not executed properly</a:t>
            </a:r>
          </a:p>
          <a:p>
            <a:pPr lvl="1"/>
            <a:r>
              <a:rPr lang="en-US" dirty="0"/>
              <a:t>Poor SSOP development and execution</a:t>
            </a:r>
          </a:p>
          <a:p>
            <a:pPr lvl="2"/>
            <a:r>
              <a:rPr lang="en-US" dirty="0" smtClean="0"/>
              <a:t>Written </a:t>
            </a:r>
            <a:r>
              <a:rPr lang="en-US" dirty="0"/>
              <a:t>procedures do not match on </a:t>
            </a:r>
            <a:r>
              <a:rPr lang="en-US" dirty="0" smtClean="0"/>
              <a:t>floor activities</a:t>
            </a:r>
            <a:endParaRPr lang="en-US" dirty="0"/>
          </a:p>
          <a:p>
            <a:pPr lvl="2"/>
            <a:r>
              <a:rPr lang="en-US" dirty="0" smtClean="0"/>
              <a:t>No chemicals or wrong concentration </a:t>
            </a:r>
          </a:p>
          <a:p>
            <a:pPr lvl="2"/>
            <a:r>
              <a:rPr lang="en-US" dirty="0" smtClean="0"/>
              <a:t>Wrong tools for the job</a:t>
            </a:r>
          </a:p>
          <a:p>
            <a:pPr lvl="2"/>
            <a:r>
              <a:rPr lang="en-US" dirty="0" smtClean="0"/>
              <a:t>Limited or no hot water</a:t>
            </a:r>
          </a:p>
          <a:p>
            <a:pPr lvl="2"/>
            <a:r>
              <a:rPr lang="en-US" dirty="0" smtClean="0"/>
              <a:t>CIP not designed and executed properly</a:t>
            </a:r>
          </a:p>
          <a:p>
            <a:pPr marL="1828800" lvl="4" indent="0">
              <a:buNone/>
            </a:pPr>
            <a:endParaRPr lang="en-US" dirty="0"/>
          </a:p>
        </p:txBody>
      </p:sp>
    </p:spTree>
    <p:extLst>
      <p:ext uri="{BB962C8B-B14F-4D97-AF65-F5344CB8AC3E}">
        <p14:creationId xmlns:p14="http://schemas.microsoft.com/office/powerpoint/2010/main" val="6449141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6708"/>
            <a:ext cx="8610600" cy="914400"/>
          </a:xfrm>
        </p:spPr>
        <p:txBody>
          <a:bodyPr/>
          <a:lstStyle/>
          <a:p>
            <a:r>
              <a:rPr lang="en-US" dirty="0" smtClean="0"/>
              <a:t>Wet Sanitation Process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Sanitation preparation (disassemble)</a:t>
            </a:r>
          </a:p>
          <a:p>
            <a:pPr marL="514350" indent="-514350">
              <a:buFont typeface="+mj-lt"/>
              <a:buAutoNum type="arabicPeriod"/>
            </a:pPr>
            <a:r>
              <a:rPr lang="en-US" dirty="0" smtClean="0"/>
              <a:t>Pre-rinse</a:t>
            </a:r>
          </a:p>
          <a:p>
            <a:pPr marL="514350" indent="-514350">
              <a:buFont typeface="+mj-lt"/>
              <a:buAutoNum type="arabicPeriod"/>
            </a:pPr>
            <a:r>
              <a:rPr lang="en-US" dirty="0" smtClean="0"/>
              <a:t>Wash</a:t>
            </a:r>
          </a:p>
          <a:p>
            <a:pPr marL="914400" lvl="1" indent="-514350">
              <a:buFont typeface="+mj-lt"/>
              <a:buAutoNum type="romanLcPeriod"/>
            </a:pPr>
            <a:r>
              <a:rPr lang="en-US" dirty="0" smtClean="0"/>
              <a:t>Concentration</a:t>
            </a:r>
          </a:p>
          <a:p>
            <a:pPr marL="914400" lvl="1" indent="-514350">
              <a:buFont typeface="+mj-lt"/>
              <a:buAutoNum type="romanLcPeriod"/>
            </a:pPr>
            <a:r>
              <a:rPr lang="en-US" dirty="0" smtClean="0"/>
              <a:t>Temperature</a:t>
            </a:r>
          </a:p>
          <a:p>
            <a:pPr marL="914400" lvl="1" indent="-514350">
              <a:buFont typeface="+mj-lt"/>
              <a:buAutoNum type="romanLcPeriod"/>
            </a:pPr>
            <a:r>
              <a:rPr lang="en-US" dirty="0" smtClean="0"/>
              <a:t>Time</a:t>
            </a:r>
          </a:p>
          <a:p>
            <a:pPr marL="914400" lvl="1" indent="-514350">
              <a:buFont typeface="+mj-lt"/>
              <a:buAutoNum type="romanLcPeriod"/>
            </a:pPr>
            <a:r>
              <a:rPr lang="en-US" dirty="0" smtClean="0"/>
              <a:t>Mechanical force</a:t>
            </a:r>
          </a:p>
          <a:p>
            <a:pPr marL="514350" indent="-514350">
              <a:buFont typeface="+mj-lt"/>
              <a:buAutoNum type="arabicPeriod"/>
            </a:pPr>
            <a:r>
              <a:rPr lang="en-US" dirty="0" smtClean="0"/>
              <a:t>Rinse &amp; inspect</a:t>
            </a:r>
          </a:p>
          <a:p>
            <a:pPr marL="914400" lvl="1" indent="-514350">
              <a:buFont typeface="+mj-lt"/>
              <a:buAutoNum type="romanLcPeriod"/>
            </a:pPr>
            <a:r>
              <a:rPr lang="en-US" dirty="0" smtClean="0"/>
              <a:t>Remove water &amp; assemble</a:t>
            </a:r>
          </a:p>
          <a:p>
            <a:pPr marL="914400" lvl="1" indent="-514350">
              <a:buFont typeface="+mj-lt"/>
              <a:buAutoNum type="romanLcPeriod"/>
            </a:pPr>
            <a:r>
              <a:rPr lang="en-US" dirty="0" smtClean="0"/>
              <a:t>Pre-operational inspection &amp; verification</a:t>
            </a:r>
          </a:p>
          <a:p>
            <a:pPr marL="514350" indent="-514350">
              <a:buFont typeface="+mj-lt"/>
              <a:buAutoNum type="arabicPeriod"/>
            </a:pPr>
            <a:r>
              <a:rPr lang="en-US" dirty="0" smtClean="0"/>
              <a:t>Sanitize</a:t>
            </a:r>
            <a:endParaRPr lang="en-US" dirty="0"/>
          </a:p>
        </p:txBody>
      </p:sp>
      <p:sp>
        <p:nvSpPr>
          <p:cNvPr id="4" name="Oval 3"/>
          <p:cNvSpPr/>
          <p:nvPr/>
        </p:nvSpPr>
        <p:spPr>
          <a:xfrm>
            <a:off x="4034973" y="986970"/>
            <a:ext cx="2286000" cy="957943"/>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1371600" y="3678382"/>
            <a:ext cx="2286000" cy="58881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3" descr="\\genmills.com\ITQ\SCOE\Plants\North America\Wellston\Wellston 2011 Assessment\Wellston Assessment Nov 2011 (4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16415" y="2075543"/>
            <a:ext cx="4626832" cy="260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014059"/>
      </p:ext>
    </p:extLst>
  </p:cSld>
  <p:clrMapOvr>
    <a:masterClrMapping/>
  </p:clrMapOvr>
  <p:transition>
    <p:randomBa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Micro Control</a:t>
            </a:r>
            <a:endParaRPr lang="en-US" dirty="0"/>
          </a:p>
        </p:txBody>
      </p:sp>
      <p:sp>
        <p:nvSpPr>
          <p:cNvPr id="6" name="Content Placeholder 5"/>
          <p:cNvSpPr>
            <a:spLocks noGrp="1"/>
          </p:cNvSpPr>
          <p:nvPr>
            <p:ph idx="1"/>
          </p:nvPr>
        </p:nvSpPr>
        <p:spPr>
          <a:xfrm>
            <a:off x="914400" y="1282700"/>
            <a:ext cx="8229600" cy="5008564"/>
          </a:xfrm>
        </p:spPr>
        <p:txBody>
          <a:bodyPr/>
          <a:lstStyle/>
          <a:p>
            <a:r>
              <a:rPr lang="en-US" sz="3000" u="sng" dirty="0" smtClean="0"/>
              <a:t>Success criteria</a:t>
            </a:r>
            <a:r>
              <a:rPr lang="en-US" sz="3000" dirty="0" smtClean="0"/>
              <a:t>: </a:t>
            </a:r>
            <a:r>
              <a:rPr lang="en-US" sz="3000" b="1" dirty="0"/>
              <a:t>visually </a:t>
            </a:r>
            <a:r>
              <a:rPr lang="en-US" sz="3000" b="1" dirty="0" smtClean="0"/>
              <a:t>clean</a:t>
            </a:r>
            <a:r>
              <a:rPr lang="en-US" sz="3000" dirty="0"/>
              <a:t> </a:t>
            </a:r>
            <a:r>
              <a:rPr lang="en-US" sz="3000" dirty="0" smtClean="0"/>
              <a:t>&amp; </a:t>
            </a:r>
            <a:r>
              <a:rPr lang="en-US" sz="3000" b="1" dirty="0" smtClean="0"/>
              <a:t>quality indicator organisms below defined criteria</a:t>
            </a:r>
            <a:r>
              <a:rPr lang="en-US" sz="3000" dirty="0" smtClean="0"/>
              <a:t> post sanitation</a:t>
            </a:r>
          </a:p>
          <a:p>
            <a:pPr lvl="2"/>
            <a:endParaRPr lang="en-US" dirty="0"/>
          </a:p>
          <a:p>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r="4167"/>
          <a:stretch>
            <a:fillRect/>
          </a:stretch>
        </p:blipFill>
        <p:spPr bwMode="auto">
          <a:xfrm>
            <a:off x="1738085" y="2812143"/>
            <a:ext cx="4951791" cy="2906486"/>
          </a:xfrm>
          <a:prstGeom prst="round2DiagRect">
            <a:avLst/>
          </a:prstGeom>
          <a:noFill/>
          <a:ln w="28575">
            <a:solidFill>
              <a:schemeClr val="bg1"/>
            </a:solidFill>
            <a:miter lim="800000"/>
            <a:headEnd/>
            <a:tailEnd/>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35978124"/>
      </p:ext>
    </p:extLst>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Objectives</a:t>
            </a:r>
            <a:endParaRPr lang="en-US" dirty="0"/>
          </a:p>
        </p:txBody>
      </p:sp>
      <p:sp>
        <p:nvSpPr>
          <p:cNvPr id="6" name="Content Placeholder 5"/>
          <p:cNvSpPr>
            <a:spLocks noGrp="1"/>
          </p:cNvSpPr>
          <p:nvPr>
            <p:ph idx="1"/>
          </p:nvPr>
        </p:nvSpPr>
        <p:spPr/>
        <p:txBody>
          <a:bodyPr>
            <a:normAutofit/>
          </a:bodyPr>
          <a:lstStyle/>
          <a:p>
            <a:r>
              <a:rPr lang="en-US" dirty="0" smtClean="0"/>
              <a:t>Communicate the risks being managed</a:t>
            </a:r>
          </a:p>
          <a:p>
            <a:endParaRPr lang="en-US" dirty="0" smtClean="0"/>
          </a:p>
          <a:p>
            <a:pPr lvl="0"/>
            <a:r>
              <a:rPr lang="en-US" dirty="0">
                <a:latin typeface="Arial" pitchFamily="34" charset="0"/>
                <a:cs typeface="Arial" pitchFamily="34" charset="0"/>
              </a:rPr>
              <a:t>Describe the 6 critical steps in </a:t>
            </a:r>
            <a:r>
              <a:rPr lang="en-US" dirty="0" smtClean="0">
                <a:latin typeface="Arial" pitchFamily="34" charset="0"/>
                <a:cs typeface="Arial" pitchFamily="34" charset="0"/>
              </a:rPr>
              <a:t>risk management</a:t>
            </a:r>
          </a:p>
          <a:p>
            <a:pPr lvl="0"/>
            <a:endParaRPr lang="en-US" dirty="0" smtClean="0"/>
          </a:p>
          <a:p>
            <a:r>
              <a:rPr lang="en-US" dirty="0" smtClean="0"/>
              <a:t>Identify deficiencies and remediation options</a:t>
            </a:r>
          </a:p>
          <a:p>
            <a:endParaRPr lang="en-US" dirty="0" smtClean="0"/>
          </a:p>
          <a:p>
            <a:r>
              <a:rPr lang="en-US" dirty="0" smtClean="0"/>
              <a:t>Review case studies</a:t>
            </a:r>
          </a:p>
          <a:p>
            <a:endParaRPr lang="en-US" dirty="0"/>
          </a:p>
          <a:p>
            <a:r>
              <a:rPr lang="en-US" dirty="0" smtClean="0"/>
              <a:t>Identify key learnings</a:t>
            </a:r>
          </a:p>
          <a:p>
            <a:endParaRPr lang="en-US" dirty="0" smtClean="0"/>
          </a:p>
          <a:p>
            <a:endParaRPr lang="en-US" dirty="0" smtClean="0"/>
          </a:p>
          <a:p>
            <a:endParaRPr lang="en-US" dirty="0"/>
          </a:p>
        </p:txBody>
      </p:sp>
    </p:spTree>
    <p:extLst>
      <p:ext uri="{BB962C8B-B14F-4D97-AF65-F5344CB8AC3E}">
        <p14:creationId xmlns:p14="http://schemas.microsoft.com/office/powerpoint/2010/main" val="56426257"/>
      </p:ext>
    </p:extLst>
  </p:cSld>
  <p:clrMapOvr>
    <a:masterClrMapping/>
  </p:clrMapOvr>
  <p:transition>
    <p:randomBa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94" y="0"/>
            <a:ext cx="8507186" cy="838200"/>
          </a:xfrm>
        </p:spPr>
        <p:txBody>
          <a:bodyPr>
            <a:normAutofit/>
          </a:bodyPr>
          <a:lstStyle/>
          <a:p>
            <a:r>
              <a:rPr lang="en-US" sz="3200" dirty="0" smtClean="0"/>
              <a:t>Common Deficiencies – </a:t>
            </a:r>
            <a:r>
              <a:rPr lang="en-US" sz="3200" dirty="0"/>
              <a:t>Micro </a:t>
            </a:r>
            <a:r>
              <a:rPr lang="en-US" sz="3200" dirty="0" smtClean="0"/>
              <a:t>Control</a:t>
            </a:r>
            <a:endParaRPr lang="en-US" sz="3200" dirty="0"/>
          </a:p>
        </p:txBody>
      </p:sp>
      <p:sp>
        <p:nvSpPr>
          <p:cNvPr id="3" name="Content Placeholder 2"/>
          <p:cNvSpPr>
            <a:spLocks noGrp="1"/>
          </p:cNvSpPr>
          <p:nvPr>
            <p:ph sz="half" idx="1"/>
          </p:nvPr>
        </p:nvSpPr>
        <p:spPr>
          <a:xfrm>
            <a:off x="486235" y="1308271"/>
            <a:ext cx="7980212" cy="5375558"/>
          </a:xfrm>
        </p:spPr>
        <p:txBody>
          <a:bodyPr>
            <a:normAutofit/>
          </a:bodyPr>
          <a:lstStyle/>
          <a:p>
            <a:r>
              <a:rPr lang="en-US" dirty="0" smtClean="0"/>
              <a:t>Poor water management </a:t>
            </a:r>
          </a:p>
          <a:p>
            <a:pPr lvl="1"/>
            <a:r>
              <a:rPr lang="en-US" dirty="0" smtClean="0"/>
              <a:t>Uncontrolled use for cleaning</a:t>
            </a:r>
          </a:p>
          <a:p>
            <a:pPr lvl="2"/>
            <a:r>
              <a:rPr lang="en-US" dirty="0" smtClean="0"/>
              <a:t>Use during quality changeovers</a:t>
            </a:r>
          </a:p>
          <a:p>
            <a:pPr lvl="2"/>
            <a:r>
              <a:rPr lang="en-US" dirty="0" smtClean="0"/>
              <a:t>Use on low Aw systems</a:t>
            </a:r>
          </a:p>
          <a:p>
            <a:pPr lvl="1"/>
            <a:r>
              <a:rPr lang="en-US" dirty="0" smtClean="0"/>
              <a:t>Control of environment </a:t>
            </a:r>
          </a:p>
          <a:p>
            <a:pPr lvl="2"/>
            <a:r>
              <a:rPr lang="en-US" dirty="0" smtClean="0"/>
              <a:t>Poor ventilation, condensation, leaks</a:t>
            </a:r>
            <a:endParaRPr lang="en-US" dirty="0"/>
          </a:p>
          <a:p>
            <a:pPr lvl="1"/>
            <a:r>
              <a:rPr lang="en-US" dirty="0" smtClean="0"/>
              <a:t>No wet/dry zoning</a:t>
            </a:r>
            <a:endParaRPr lang="en-US" dirty="0"/>
          </a:p>
          <a:p>
            <a:pPr lvl="3"/>
            <a:endParaRPr lang="en-US" dirty="0"/>
          </a:p>
          <a:p>
            <a:pPr indent="0">
              <a:buNone/>
            </a:pPr>
            <a:endParaRPr lang="en-US"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0" y="3807412"/>
            <a:ext cx="3748314" cy="278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1191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1905676"/>
            <a:ext cx="4191000" cy="3371177"/>
          </a:xfrm>
          <a:prstGeom prst="rect">
            <a:avLst/>
          </a:prstGeom>
          <a:noFill/>
          <a:ln w="9525">
            <a:solidFill>
              <a:srgbClr val="00B0F0"/>
            </a:solidFill>
            <a:miter lim="800000"/>
            <a:headEnd/>
            <a:tailEnd/>
          </a:ln>
          <a:effectLst/>
        </p:spPr>
      </p:pic>
      <p:sp>
        <p:nvSpPr>
          <p:cNvPr id="2" name="Title 1"/>
          <p:cNvSpPr>
            <a:spLocks noGrp="1"/>
          </p:cNvSpPr>
          <p:nvPr>
            <p:ph type="title"/>
          </p:nvPr>
        </p:nvSpPr>
        <p:spPr/>
        <p:txBody>
          <a:bodyPr/>
          <a:lstStyle/>
          <a:p>
            <a:r>
              <a:rPr lang="en-US" dirty="0"/>
              <a:t>Water </a:t>
            </a:r>
            <a:r>
              <a:rPr lang="en-US" dirty="0" smtClean="0"/>
              <a:t>Control – Drainage</a:t>
            </a:r>
            <a:endParaRPr lang="en-US"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5" y="1905671"/>
            <a:ext cx="4114801" cy="3371178"/>
          </a:xfrm>
          <a:prstGeom prst="rect">
            <a:avLst/>
          </a:prstGeom>
        </p:spPr>
      </p:pic>
      <p:sp>
        <p:nvSpPr>
          <p:cNvPr id="5" name="Oval 4"/>
          <p:cNvSpPr/>
          <p:nvPr/>
        </p:nvSpPr>
        <p:spPr bwMode="auto">
          <a:xfrm rot="21146659">
            <a:off x="533400" y="2667000"/>
            <a:ext cx="3886200" cy="1676400"/>
          </a:xfrm>
          <a:prstGeom prst="ellipse">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US" sz="1000" dirty="0">
              <a:solidFill>
                <a:srgbClr val="FFFFFF"/>
              </a:solidFill>
            </a:endParaRPr>
          </a:p>
        </p:txBody>
      </p:sp>
      <p:cxnSp>
        <p:nvCxnSpPr>
          <p:cNvPr id="7" name="Straight Arrow Connector 6"/>
          <p:cNvCxnSpPr/>
          <p:nvPr/>
        </p:nvCxnSpPr>
        <p:spPr bwMode="auto">
          <a:xfrm>
            <a:off x="914400" y="3677264"/>
            <a:ext cx="762000" cy="226142"/>
          </a:xfrm>
          <a:prstGeom prst="straightConnector1">
            <a:avLst/>
          </a:prstGeom>
          <a:solidFill>
            <a:srgbClr val="000080"/>
          </a:solidFill>
          <a:ln w="76200" cap="flat" cmpd="sng" algn="ctr">
            <a:solidFill>
              <a:srgbClr val="FF0000"/>
            </a:solidFill>
            <a:prstDash val="solid"/>
            <a:round/>
            <a:headEnd type="triangle" w="med" len="med"/>
            <a:tailEnd type="none" w="med" len="med"/>
          </a:ln>
          <a:effectLst/>
        </p:spPr>
      </p:cxnSp>
      <p:sp>
        <p:nvSpPr>
          <p:cNvPr id="8" name="TextBox 7"/>
          <p:cNvSpPr txBox="1"/>
          <p:nvPr/>
        </p:nvSpPr>
        <p:spPr>
          <a:xfrm>
            <a:off x="6858001" y="6395903"/>
            <a:ext cx="2181596" cy="400110"/>
          </a:xfrm>
          <a:prstGeom prst="rect">
            <a:avLst/>
          </a:prstGeom>
          <a:noFill/>
        </p:spPr>
        <p:txBody>
          <a:bodyPr wrap="square" rtlCol="0">
            <a:spAutoFit/>
          </a:bodyPr>
          <a:lstStyle/>
          <a:p>
            <a:pPr algn="r"/>
            <a:r>
              <a:rPr lang="en-US" sz="2000" dirty="0">
                <a:solidFill>
                  <a:srgbClr val="FFFFFF"/>
                </a:solidFill>
              </a:rPr>
              <a:t>Principle 3</a:t>
            </a:r>
          </a:p>
        </p:txBody>
      </p:sp>
      <p:pic>
        <p:nvPicPr>
          <p:cNvPr id="9" name="Picture 3" descr="C:\Users\x293043\AppData\Local\Microsoft\Windows\Temporary Internet Files\Content.IE5\0M67IOET\MC900441321[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77872" y="519826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77000" y="5276849"/>
            <a:ext cx="90910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297550"/>
      </p:ext>
    </p:extLst>
  </p:cSld>
  <p:clrMapOvr>
    <a:masterClrMapping/>
  </p:clrMapOvr>
  <p:transition>
    <p:randomBa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Keys to Success</a:t>
            </a:r>
            <a:endParaRPr lang="en-US" dirty="0"/>
          </a:p>
        </p:txBody>
      </p:sp>
      <p:sp>
        <p:nvSpPr>
          <p:cNvPr id="6" name="Content Placeholder 5"/>
          <p:cNvSpPr>
            <a:spLocks noGrp="1"/>
          </p:cNvSpPr>
          <p:nvPr>
            <p:ph idx="1"/>
          </p:nvPr>
        </p:nvSpPr>
        <p:spPr/>
        <p:txBody>
          <a:bodyPr/>
          <a:lstStyle/>
          <a:p>
            <a:r>
              <a:rPr lang="en-US" dirty="0" smtClean="0"/>
              <a:t>Good Sanitary Design</a:t>
            </a:r>
          </a:p>
          <a:p>
            <a:r>
              <a:rPr lang="en-US" dirty="0" smtClean="0"/>
              <a:t>Risk Assessment/Management</a:t>
            </a:r>
          </a:p>
          <a:p>
            <a:pPr lvl="1"/>
            <a:r>
              <a:rPr lang="en-US" dirty="0"/>
              <a:t>Training &amp; </a:t>
            </a:r>
            <a:r>
              <a:rPr lang="en-US" dirty="0" smtClean="0"/>
              <a:t>Education</a:t>
            </a:r>
          </a:p>
          <a:p>
            <a:pPr lvl="1"/>
            <a:r>
              <a:rPr lang="en-US" dirty="0" smtClean="0"/>
              <a:t>Prioritization processes</a:t>
            </a:r>
          </a:p>
          <a:p>
            <a:r>
              <a:rPr lang="en-US" dirty="0" smtClean="0"/>
              <a:t>Clearly defined success criteria </a:t>
            </a:r>
          </a:p>
          <a:p>
            <a:r>
              <a:rPr lang="en-US" dirty="0" smtClean="0"/>
              <a:t>Robust sanitation programs that are validated, verified and monitored</a:t>
            </a:r>
          </a:p>
          <a:p>
            <a:r>
              <a:rPr lang="en-US" dirty="0" smtClean="0"/>
              <a:t>Special event planning</a:t>
            </a:r>
          </a:p>
          <a:p>
            <a:r>
              <a:rPr lang="en-US" dirty="0"/>
              <a:t>Visual </a:t>
            </a:r>
            <a:r>
              <a:rPr lang="en-US" dirty="0" smtClean="0"/>
              <a:t>inspection: it is </a:t>
            </a:r>
            <a:r>
              <a:rPr lang="en-US" u="sng" dirty="0"/>
              <a:t>everyone's</a:t>
            </a:r>
            <a:r>
              <a:rPr lang="en-US" dirty="0"/>
              <a:t> best sanitation tool!</a:t>
            </a:r>
          </a:p>
          <a:p>
            <a:endParaRPr lang="en-US" dirty="0" smtClean="0"/>
          </a:p>
          <a:p>
            <a:endParaRPr lang="en-US" dirty="0"/>
          </a:p>
        </p:txBody>
      </p:sp>
    </p:spTree>
    <p:extLst>
      <p:ext uri="{BB962C8B-B14F-4D97-AF65-F5344CB8AC3E}">
        <p14:creationId xmlns:p14="http://schemas.microsoft.com/office/powerpoint/2010/main" val="1588577030"/>
      </p:ext>
    </p:extLst>
  </p:cSld>
  <p:clrMapOvr>
    <a:masterClrMapping/>
  </p:clrMapOvr>
  <p:transition>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Objectives Met?</a:t>
            </a:r>
            <a:endParaRPr lang="en-US" dirty="0"/>
          </a:p>
        </p:txBody>
      </p:sp>
      <p:sp>
        <p:nvSpPr>
          <p:cNvPr id="6" name="Content Placeholder 5"/>
          <p:cNvSpPr>
            <a:spLocks noGrp="1"/>
          </p:cNvSpPr>
          <p:nvPr>
            <p:ph idx="1"/>
          </p:nvPr>
        </p:nvSpPr>
        <p:spPr/>
        <p:txBody>
          <a:bodyPr>
            <a:normAutofit/>
          </a:bodyPr>
          <a:lstStyle/>
          <a:p>
            <a:r>
              <a:rPr lang="en-US" dirty="0" smtClean="0"/>
              <a:t>Communicate the risks being managed</a:t>
            </a:r>
          </a:p>
          <a:p>
            <a:endParaRPr lang="en-US" dirty="0" smtClean="0"/>
          </a:p>
          <a:p>
            <a:pPr lvl="0"/>
            <a:r>
              <a:rPr lang="en-US" dirty="0">
                <a:latin typeface="Arial" pitchFamily="34" charset="0"/>
                <a:cs typeface="Arial" pitchFamily="34" charset="0"/>
              </a:rPr>
              <a:t>Describe the 6 critical steps in </a:t>
            </a:r>
            <a:r>
              <a:rPr lang="en-US" dirty="0" smtClean="0">
                <a:latin typeface="Arial" pitchFamily="34" charset="0"/>
                <a:cs typeface="Arial" pitchFamily="34" charset="0"/>
              </a:rPr>
              <a:t>risk management</a:t>
            </a:r>
          </a:p>
          <a:p>
            <a:pPr lvl="0"/>
            <a:endParaRPr lang="en-US" dirty="0" smtClean="0"/>
          </a:p>
          <a:p>
            <a:r>
              <a:rPr lang="en-US" dirty="0" smtClean="0"/>
              <a:t>Identify deficiencies and remediation options</a:t>
            </a:r>
          </a:p>
          <a:p>
            <a:endParaRPr lang="en-US" dirty="0" smtClean="0"/>
          </a:p>
          <a:p>
            <a:r>
              <a:rPr lang="en-US" dirty="0" smtClean="0"/>
              <a:t>Review case studies</a:t>
            </a:r>
          </a:p>
          <a:p>
            <a:endParaRPr lang="en-US" dirty="0" smtClean="0"/>
          </a:p>
          <a:p>
            <a:r>
              <a:rPr lang="en-US" dirty="0" smtClean="0"/>
              <a:t>Identify key learnings</a:t>
            </a:r>
          </a:p>
          <a:p>
            <a:endParaRPr lang="en-US" dirty="0" smtClean="0"/>
          </a:p>
          <a:p>
            <a:endParaRPr lang="en-US" dirty="0" smtClean="0"/>
          </a:p>
          <a:p>
            <a:endParaRPr lang="en-US" dirty="0"/>
          </a:p>
        </p:txBody>
      </p:sp>
    </p:spTree>
    <p:extLst>
      <p:ext uri="{BB962C8B-B14F-4D97-AF65-F5344CB8AC3E}">
        <p14:creationId xmlns:p14="http://schemas.microsoft.com/office/powerpoint/2010/main" val="3720877744"/>
      </p:ext>
    </p:extLst>
  </p:cSld>
  <p:clrMapOvr>
    <a:masterClrMapping/>
  </p:clrMapOvr>
  <p:transition>
    <p:randomBa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br>
              <a:rPr lang="en-US" dirty="0" smtClean="0"/>
            </a:br>
            <a:r>
              <a:rPr lang="en-US" dirty="0"/>
              <a:t/>
            </a:r>
            <a:br>
              <a:rPr lang="en-US" dirty="0"/>
            </a:br>
            <a:r>
              <a:rPr lang="en-US" dirty="0" smtClean="0"/>
              <a:t>Questions?</a:t>
            </a:r>
            <a:endParaRPr lang="en-US" dirty="0"/>
          </a:p>
        </p:txBody>
      </p:sp>
    </p:spTree>
    <p:extLst>
      <p:ext uri="{BB962C8B-B14F-4D97-AF65-F5344CB8AC3E}">
        <p14:creationId xmlns:p14="http://schemas.microsoft.com/office/powerpoint/2010/main" val="3741488820"/>
      </p:ext>
    </p:extLst>
  </p:cSld>
  <p:clrMapOvr>
    <a:masterClrMapping/>
  </p:clrMapOvr>
  <p:transition>
    <p:randomBa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GMA Sanitary Design Checklists</a:t>
            </a:r>
          </a:p>
          <a:p>
            <a:pPr lvl="1"/>
            <a:r>
              <a:rPr lang="en-US" dirty="0">
                <a:hlinkClick r:id="rId2"/>
              </a:rPr>
              <a:t>Equipment Design Checklist for Low Moisture </a:t>
            </a:r>
            <a:r>
              <a:rPr lang="en-US" dirty="0" smtClean="0">
                <a:hlinkClick r:id="rId2"/>
              </a:rPr>
              <a:t>Foods</a:t>
            </a:r>
            <a:endParaRPr lang="en-US" dirty="0" smtClean="0"/>
          </a:p>
          <a:p>
            <a:pPr lvl="1"/>
            <a:r>
              <a:rPr lang="en-US" dirty="0">
                <a:hlinkClick r:id="rId3"/>
              </a:rPr>
              <a:t>Facility Design </a:t>
            </a:r>
            <a:r>
              <a:rPr lang="en-US" dirty="0" smtClean="0">
                <a:hlinkClick r:id="rId3"/>
              </a:rPr>
              <a:t>Checklist</a:t>
            </a:r>
            <a:endParaRPr lang="en-US" dirty="0"/>
          </a:p>
        </p:txBody>
      </p:sp>
    </p:spTree>
    <p:extLst>
      <p:ext uri="{BB962C8B-B14F-4D97-AF65-F5344CB8AC3E}">
        <p14:creationId xmlns:p14="http://schemas.microsoft.com/office/powerpoint/2010/main" val="1304122508"/>
      </p:ext>
    </p:extLst>
  </p:cSld>
  <p:clrMapOvr>
    <a:masterClrMapping/>
  </p:clrMapOvr>
  <p:transition>
    <p:randomBa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Poor Sanitary Design – Wet/Dry Interface</a:t>
            </a:r>
            <a:endParaRPr lang="en-US" sz="3000"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069" y="2642344"/>
            <a:ext cx="1463040"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genmills.com\ITQ\SCOE\Validations\Avon\Avon Allergen Assessment Feb 2014\Avon Allergen Assessment Feb 2014 (5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077" y="1739555"/>
            <a:ext cx="6133266" cy="459994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3744686" y="3918857"/>
            <a:ext cx="1705430" cy="759841"/>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8959063"/>
      </p:ext>
    </p:extLst>
  </p:cSld>
  <p:clrMapOvr>
    <a:masterClrMapping/>
  </p:clrMapOvr>
  <p:transition>
    <p:randomBa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27840" y="1522186"/>
            <a:ext cx="5538472" cy="4152900"/>
          </a:xfrm>
        </p:spPr>
      </p:pic>
      <p:sp>
        <p:nvSpPr>
          <p:cNvPr id="2" name="Title 1"/>
          <p:cNvSpPr>
            <a:spLocks noGrp="1"/>
          </p:cNvSpPr>
          <p:nvPr>
            <p:ph type="title"/>
          </p:nvPr>
        </p:nvSpPr>
        <p:spPr/>
        <p:txBody>
          <a:bodyPr>
            <a:normAutofit/>
          </a:bodyPr>
          <a:lstStyle/>
          <a:p>
            <a:r>
              <a:rPr lang="en-US" sz="3000" dirty="0" smtClean="0"/>
              <a:t>Poor Sanitary Design – Wet/Dry Interface</a:t>
            </a:r>
            <a:endParaRPr lang="en-US" sz="3000"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069" y="2642344"/>
            <a:ext cx="1463040"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207387"/>
      </p:ext>
    </p:extLst>
  </p:cSld>
  <p:clrMapOvr>
    <a:masterClrMapping/>
  </p:clrMapOvr>
  <p:transition>
    <p:randomBa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Sanitary Design</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19201"/>
            <a:ext cx="8726048" cy="4991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8831" y="1648030"/>
            <a:ext cx="1545482"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038107"/>
      </p:ext>
    </p:extLst>
  </p:cSld>
  <p:clrMapOvr>
    <a:masterClrMapping/>
  </p:clrMapOvr>
  <p:transition>
    <p:randomBa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Physical Hazard: Foreign Material Control</a:t>
            </a:r>
            <a:endParaRPr lang="en-US" dirty="0"/>
          </a:p>
        </p:txBody>
      </p:sp>
      <p:sp>
        <p:nvSpPr>
          <p:cNvPr id="6" name="Content Placeholder 5"/>
          <p:cNvSpPr>
            <a:spLocks noGrp="1"/>
          </p:cNvSpPr>
          <p:nvPr>
            <p:ph idx="1"/>
          </p:nvPr>
        </p:nvSpPr>
        <p:spPr>
          <a:xfrm>
            <a:off x="602343" y="1282700"/>
            <a:ext cx="8229600" cy="5008564"/>
          </a:xfrm>
        </p:spPr>
        <p:txBody>
          <a:bodyPr/>
          <a:lstStyle/>
          <a:p>
            <a:r>
              <a:rPr lang="en-US" b="1" dirty="0" smtClean="0"/>
              <a:t>Goal</a:t>
            </a:r>
            <a:r>
              <a:rPr lang="en-US" dirty="0" smtClean="0"/>
              <a:t>: No plastic, wood, metal, glass, or other misc. contaminates in and around the product zone</a:t>
            </a:r>
            <a:endParaRPr lang="en-US" dirty="0"/>
          </a:p>
          <a:p>
            <a:pPr lvl="1"/>
            <a:r>
              <a:rPr lang="en-US" dirty="0"/>
              <a:t>Success criteria – </a:t>
            </a:r>
            <a:r>
              <a:rPr lang="en-US" b="1" dirty="0"/>
              <a:t>absence</a:t>
            </a:r>
            <a:r>
              <a:rPr lang="en-US" dirty="0"/>
              <a:t> via visual inspection</a:t>
            </a:r>
          </a:p>
          <a:p>
            <a:pPr lvl="2"/>
            <a:endParaRPr lang="en-US" dirty="0"/>
          </a:p>
          <a:p>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56205" y="2670117"/>
            <a:ext cx="4763058" cy="2859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5748511"/>
      </p:ext>
    </p:extLst>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1026"/>
          <p:cNvSpPr txBox="1">
            <a:spLocks noChangeArrowheads="1"/>
          </p:cNvSpPr>
          <p:nvPr/>
        </p:nvSpPr>
        <p:spPr bwMode="auto">
          <a:xfrm>
            <a:off x="711200" y="228600"/>
            <a:ext cx="7620000" cy="482600"/>
          </a:xfrm>
          <a:prstGeom prst="rect">
            <a:avLst/>
          </a:prstGeom>
          <a:noFill/>
          <a:ln w="12700">
            <a:noFill/>
            <a:miter lim="800000"/>
            <a:headEnd type="none" w="sm" len="sm"/>
            <a:tailEnd type="none" w="sm" len="sm"/>
          </a:ln>
          <a:effectLst/>
        </p:spPr>
        <p:txBody>
          <a:bodyPr>
            <a:spAutoFit/>
          </a:bodyPr>
          <a:lstStyle/>
          <a:p>
            <a:pPr algn="ctr">
              <a:lnSpc>
                <a:spcPct val="80000"/>
              </a:lnSpc>
              <a:spcBef>
                <a:spcPct val="50000"/>
              </a:spcBef>
            </a:pPr>
            <a:r>
              <a:rPr lang="en-US" sz="2800" b="1" dirty="0">
                <a:solidFill>
                  <a:srgbClr val="FAFD00"/>
                </a:solidFill>
                <a:effectLst>
                  <a:outerShdw blurRad="38100" dist="38100" dir="2700000" algn="tl">
                    <a:srgbClr val="000000"/>
                  </a:outerShdw>
                </a:effectLst>
              </a:rPr>
              <a:t> </a:t>
            </a:r>
            <a:endParaRPr lang="en-US" sz="3200" dirty="0"/>
          </a:p>
        </p:txBody>
      </p:sp>
      <p:sp>
        <p:nvSpPr>
          <p:cNvPr id="8" name="Title 7"/>
          <p:cNvSpPr>
            <a:spLocks noGrp="1"/>
          </p:cNvSpPr>
          <p:nvPr>
            <p:ph type="title"/>
          </p:nvPr>
        </p:nvSpPr>
        <p:spPr>
          <a:xfrm>
            <a:off x="1082656" y="0"/>
            <a:ext cx="7858148" cy="771484"/>
          </a:xfrm>
        </p:spPr>
        <p:txBody>
          <a:bodyPr anchor="b">
            <a:noAutofit/>
          </a:bodyPr>
          <a:lstStyle/>
          <a:p>
            <a:r>
              <a:rPr lang="en-US" dirty="0" smtClean="0"/>
              <a:t>Sanitation Program 6 Critical Steps</a:t>
            </a:r>
            <a:endParaRPr lang="en-US" dirty="0"/>
          </a:p>
        </p:txBody>
      </p:sp>
      <p:grpSp>
        <p:nvGrpSpPr>
          <p:cNvPr id="59" name="Group 58"/>
          <p:cNvGrpSpPr/>
          <p:nvPr/>
        </p:nvGrpSpPr>
        <p:grpSpPr>
          <a:xfrm>
            <a:off x="983866" y="1052736"/>
            <a:ext cx="7884368" cy="5507782"/>
            <a:chOff x="1259632" y="1052736"/>
            <a:chExt cx="6984776" cy="6087548"/>
          </a:xfrm>
        </p:grpSpPr>
        <p:grpSp>
          <p:nvGrpSpPr>
            <p:cNvPr id="43" name="Group 42"/>
            <p:cNvGrpSpPr/>
            <p:nvPr/>
          </p:nvGrpSpPr>
          <p:grpSpPr>
            <a:xfrm>
              <a:off x="1276092" y="1052736"/>
              <a:ext cx="5672172" cy="626303"/>
              <a:chOff x="1735914" y="1393514"/>
              <a:chExt cx="5672172" cy="626303"/>
            </a:xfrm>
          </p:grpSpPr>
          <p:grpSp>
            <p:nvGrpSpPr>
              <p:cNvPr id="2" name="Group 5"/>
              <p:cNvGrpSpPr/>
              <p:nvPr/>
            </p:nvGrpSpPr>
            <p:grpSpPr>
              <a:xfrm>
                <a:off x="3250395" y="1393514"/>
                <a:ext cx="4157691" cy="626303"/>
                <a:chOff x="2143137" y="497"/>
                <a:chExt cx="4157691" cy="626303"/>
              </a:xfrm>
            </p:grpSpPr>
            <p:sp>
              <p:nvSpPr>
                <p:cNvPr id="41" name="Right Arrow 40"/>
                <p:cNvSpPr/>
                <p:nvPr/>
              </p:nvSpPr>
              <p:spPr>
                <a:xfrm>
                  <a:off x="2143137" y="497"/>
                  <a:ext cx="4157691" cy="626303"/>
                </a:xfrm>
                <a:prstGeom prst="rightArrow">
                  <a:avLst>
                    <a:gd name="adj1" fmla="val 75000"/>
                    <a:gd name="adj2" fmla="val 50000"/>
                  </a:avLst>
                </a:pr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sp>
            <p:sp>
              <p:nvSpPr>
                <p:cNvPr id="42" name="Right Arrow 4"/>
                <p:cNvSpPr/>
                <p:nvPr/>
              </p:nvSpPr>
              <p:spPr>
                <a:xfrm>
                  <a:off x="2143137" y="78785"/>
                  <a:ext cx="3922827" cy="4697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16510" rIns="16510" bIns="16510" numCol="1" spcCol="1270" anchor="ctr" anchorCtr="0">
                  <a:noAutofit/>
                </a:bodyPr>
                <a:lstStyle/>
                <a:p>
                  <a:pPr marL="228600" lvl="1" indent="-134938" algn="l" defTabSz="1155700">
                    <a:lnSpc>
                      <a:spcPct val="90000"/>
                    </a:lnSpc>
                    <a:spcBef>
                      <a:spcPct val="0"/>
                    </a:spcBef>
                    <a:spcAft>
                      <a:spcPct val="15000"/>
                    </a:spcAft>
                  </a:pPr>
                  <a:r>
                    <a:rPr lang="en-US" sz="2600" kern="1200" dirty="0" smtClean="0"/>
                    <a:t>Conduct Needs Analysis</a:t>
                  </a:r>
                  <a:endParaRPr lang="en-US" sz="2600" kern="1200" dirty="0"/>
                </a:p>
              </p:txBody>
            </p:sp>
          </p:grpSp>
          <p:grpSp>
            <p:nvGrpSpPr>
              <p:cNvPr id="3" name="Group 6"/>
              <p:cNvGrpSpPr/>
              <p:nvPr/>
            </p:nvGrpSpPr>
            <p:grpSpPr>
              <a:xfrm>
                <a:off x="1735914" y="1393514"/>
                <a:ext cx="1514480" cy="626303"/>
                <a:chOff x="628656" y="497"/>
                <a:chExt cx="1514480" cy="626303"/>
              </a:xfrm>
            </p:grpSpPr>
            <p:sp>
              <p:nvSpPr>
                <p:cNvPr id="39" name="Rounded Rectangle 38"/>
                <p:cNvSpPr/>
                <p:nvPr/>
              </p:nvSpPr>
              <p:spPr>
                <a:xfrm>
                  <a:off x="628656" y="497"/>
                  <a:ext cx="1514480" cy="626303"/>
                </a:xfrm>
                <a:prstGeom prst="roundRect">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40" name="Rounded Rectangle 6"/>
                <p:cNvSpPr/>
                <p:nvPr/>
              </p:nvSpPr>
              <p:spPr>
                <a:xfrm>
                  <a:off x="659230" y="31071"/>
                  <a:ext cx="1453332" cy="5651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Step 1</a:t>
                  </a:r>
                  <a:endParaRPr lang="en-US" sz="2400" kern="1200" dirty="0"/>
                </a:p>
              </p:txBody>
            </p:sp>
          </p:grpSp>
        </p:grpSp>
        <p:grpSp>
          <p:nvGrpSpPr>
            <p:cNvPr id="54" name="Group 53"/>
            <p:cNvGrpSpPr/>
            <p:nvPr/>
          </p:nvGrpSpPr>
          <p:grpSpPr>
            <a:xfrm>
              <a:off x="1276092" y="2132856"/>
              <a:ext cx="5672172" cy="626303"/>
              <a:chOff x="395536" y="2348880"/>
              <a:chExt cx="5672172" cy="626303"/>
            </a:xfrm>
          </p:grpSpPr>
          <p:grpSp>
            <p:nvGrpSpPr>
              <p:cNvPr id="4" name="Group 8"/>
              <p:cNvGrpSpPr/>
              <p:nvPr/>
            </p:nvGrpSpPr>
            <p:grpSpPr>
              <a:xfrm>
                <a:off x="1910017" y="2348880"/>
                <a:ext cx="4157691" cy="626303"/>
                <a:chOff x="2143137" y="689430"/>
                <a:chExt cx="4157691" cy="626303"/>
              </a:xfrm>
            </p:grpSpPr>
            <p:sp>
              <p:nvSpPr>
                <p:cNvPr id="37" name="Right Arrow 36"/>
                <p:cNvSpPr/>
                <p:nvPr/>
              </p:nvSpPr>
              <p:spPr>
                <a:xfrm>
                  <a:off x="2143137" y="689430"/>
                  <a:ext cx="4157691" cy="626303"/>
                </a:xfrm>
                <a:prstGeom prst="rightArrow">
                  <a:avLst>
                    <a:gd name="adj1" fmla="val 75000"/>
                    <a:gd name="adj2" fmla="val 50000"/>
                  </a:avLst>
                </a:pr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sp>
            <p:sp>
              <p:nvSpPr>
                <p:cNvPr id="38" name="Right Arrow 8"/>
                <p:cNvSpPr/>
                <p:nvPr/>
              </p:nvSpPr>
              <p:spPr>
                <a:xfrm>
                  <a:off x="2143137" y="767718"/>
                  <a:ext cx="3922827" cy="4697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16510" rIns="16510" bIns="16510" numCol="1" spcCol="1270" anchor="ctr" anchorCtr="0">
                  <a:noAutofit/>
                </a:bodyPr>
                <a:lstStyle/>
                <a:p>
                  <a:pPr marL="228600" lvl="1" indent="-134938" algn="l" defTabSz="1155700">
                    <a:lnSpc>
                      <a:spcPct val="90000"/>
                    </a:lnSpc>
                    <a:spcBef>
                      <a:spcPct val="0"/>
                    </a:spcBef>
                    <a:spcAft>
                      <a:spcPct val="15000"/>
                    </a:spcAft>
                  </a:pPr>
                  <a:r>
                    <a:rPr lang="en-US" sz="2600" kern="1200" dirty="0" smtClean="0"/>
                    <a:t>Plan of Action</a:t>
                  </a:r>
                </a:p>
              </p:txBody>
            </p:sp>
          </p:grpSp>
          <p:grpSp>
            <p:nvGrpSpPr>
              <p:cNvPr id="5" name="Group 9"/>
              <p:cNvGrpSpPr/>
              <p:nvPr/>
            </p:nvGrpSpPr>
            <p:grpSpPr>
              <a:xfrm>
                <a:off x="395536" y="2348880"/>
                <a:ext cx="1514480" cy="626303"/>
                <a:chOff x="628656" y="689430"/>
                <a:chExt cx="1514480" cy="626303"/>
              </a:xfrm>
            </p:grpSpPr>
            <p:sp>
              <p:nvSpPr>
                <p:cNvPr id="35" name="Rounded Rectangle 34"/>
                <p:cNvSpPr/>
                <p:nvPr/>
              </p:nvSpPr>
              <p:spPr>
                <a:xfrm>
                  <a:off x="628656" y="689430"/>
                  <a:ext cx="1514480" cy="626303"/>
                </a:xfrm>
                <a:prstGeom prst="roundRect">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36" name="Rounded Rectangle 10"/>
                <p:cNvSpPr/>
                <p:nvPr/>
              </p:nvSpPr>
              <p:spPr>
                <a:xfrm>
                  <a:off x="659230" y="720004"/>
                  <a:ext cx="1453332" cy="5651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Step 2</a:t>
                  </a:r>
                </a:p>
              </p:txBody>
            </p:sp>
          </p:grpSp>
        </p:grpSp>
        <p:grpSp>
          <p:nvGrpSpPr>
            <p:cNvPr id="55" name="Group 54"/>
            <p:cNvGrpSpPr/>
            <p:nvPr/>
          </p:nvGrpSpPr>
          <p:grpSpPr>
            <a:xfrm>
              <a:off x="1259632" y="3140968"/>
              <a:ext cx="5672172" cy="626303"/>
              <a:chOff x="323528" y="3429000"/>
              <a:chExt cx="5672172" cy="626303"/>
            </a:xfrm>
          </p:grpSpPr>
          <p:grpSp>
            <p:nvGrpSpPr>
              <p:cNvPr id="6" name="Group 10"/>
              <p:cNvGrpSpPr/>
              <p:nvPr/>
            </p:nvGrpSpPr>
            <p:grpSpPr>
              <a:xfrm>
                <a:off x="1838009" y="3429000"/>
                <a:ext cx="4157691" cy="626303"/>
                <a:chOff x="2143137" y="1378364"/>
                <a:chExt cx="4157691" cy="626303"/>
              </a:xfrm>
            </p:grpSpPr>
            <p:sp>
              <p:nvSpPr>
                <p:cNvPr id="33" name="Right Arrow 32"/>
                <p:cNvSpPr/>
                <p:nvPr/>
              </p:nvSpPr>
              <p:spPr>
                <a:xfrm>
                  <a:off x="2143137" y="1378364"/>
                  <a:ext cx="4157691" cy="626303"/>
                </a:xfrm>
                <a:prstGeom prst="rightArrow">
                  <a:avLst>
                    <a:gd name="adj1" fmla="val 75000"/>
                    <a:gd name="adj2" fmla="val 50000"/>
                  </a:avLst>
                </a:pr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sp>
            <p:sp>
              <p:nvSpPr>
                <p:cNvPr id="34" name="Right Arrow 12"/>
                <p:cNvSpPr/>
                <p:nvPr/>
              </p:nvSpPr>
              <p:spPr>
                <a:xfrm>
                  <a:off x="2143137" y="1456652"/>
                  <a:ext cx="3922827" cy="4697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16510" rIns="16510" bIns="16510" numCol="1" spcCol="1270" anchor="ctr" anchorCtr="0">
                  <a:noAutofit/>
                </a:bodyPr>
                <a:lstStyle/>
                <a:p>
                  <a:pPr marL="228600" lvl="1" indent="-134938" algn="l" defTabSz="1155700">
                    <a:lnSpc>
                      <a:spcPct val="90000"/>
                    </a:lnSpc>
                    <a:spcBef>
                      <a:spcPct val="0"/>
                    </a:spcBef>
                    <a:spcAft>
                      <a:spcPct val="15000"/>
                    </a:spcAft>
                  </a:pPr>
                  <a:r>
                    <a:rPr lang="en-US" sz="2600" kern="1200" dirty="0" smtClean="0"/>
                    <a:t>Validation</a:t>
                  </a:r>
                </a:p>
              </p:txBody>
            </p:sp>
          </p:grpSp>
          <p:grpSp>
            <p:nvGrpSpPr>
              <p:cNvPr id="7" name="Group 11"/>
              <p:cNvGrpSpPr/>
              <p:nvPr/>
            </p:nvGrpSpPr>
            <p:grpSpPr>
              <a:xfrm>
                <a:off x="323528" y="3429000"/>
                <a:ext cx="1514480" cy="626303"/>
                <a:chOff x="628656" y="1378364"/>
                <a:chExt cx="1514480" cy="626303"/>
              </a:xfrm>
            </p:grpSpPr>
            <p:sp>
              <p:nvSpPr>
                <p:cNvPr id="31" name="Rounded Rectangle 30"/>
                <p:cNvSpPr/>
                <p:nvPr/>
              </p:nvSpPr>
              <p:spPr>
                <a:xfrm>
                  <a:off x="628656" y="1378364"/>
                  <a:ext cx="1514480" cy="626303"/>
                </a:xfrm>
                <a:prstGeom prst="roundRect">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32" name="Rounded Rectangle 14"/>
                <p:cNvSpPr/>
                <p:nvPr/>
              </p:nvSpPr>
              <p:spPr>
                <a:xfrm>
                  <a:off x="659230" y="1408938"/>
                  <a:ext cx="1453332" cy="5651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Step 3</a:t>
                  </a:r>
                </a:p>
              </p:txBody>
            </p:sp>
          </p:grpSp>
        </p:grpSp>
        <p:grpSp>
          <p:nvGrpSpPr>
            <p:cNvPr id="56" name="Group 55"/>
            <p:cNvGrpSpPr/>
            <p:nvPr/>
          </p:nvGrpSpPr>
          <p:grpSpPr>
            <a:xfrm>
              <a:off x="1259632" y="4149080"/>
              <a:ext cx="5654626" cy="626303"/>
              <a:chOff x="260293" y="4581128"/>
              <a:chExt cx="5654626" cy="626303"/>
            </a:xfrm>
          </p:grpSpPr>
          <p:grpSp>
            <p:nvGrpSpPr>
              <p:cNvPr id="9" name="Group 12"/>
              <p:cNvGrpSpPr/>
              <p:nvPr/>
            </p:nvGrpSpPr>
            <p:grpSpPr>
              <a:xfrm>
                <a:off x="1757228" y="4581128"/>
                <a:ext cx="4157691" cy="626303"/>
                <a:chOff x="2134364" y="2067298"/>
                <a:chExt cx="4157691" cy="626303"/>
              </a:xfrm>
            </p:grpSpPr>
            <p:sp>
              <p:nvSpPr>
                <p:cNvPr id="29" name="Right Arrow 28"/>
                <p:cNvSpPr/>
                <p:nvPr/>
              </p:nvSpPr>
              <p:spPr>
                <a:xfrm>
                  <a:off x="2134364" y="2067298"/>
                  <a:ext cx="4157691" cy="626303"/>
                </a:xfrm>
                <a:prstGeom prst="rightArrow">
                  <a:avLst>
                    <a:gd name="adj1" fmla="val 75000"/>
                    <a:gd name="adj2" fmla="val 50000"/>
                  </a:avLst>
                </a:pr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sp>
            <p:sp>
              <p:nvSpPr>
                <p:cNvPr id="30" name="Right Arrow 16"/>
                <p:cNvSpPr/>
                <p:nvPr/>
              </p:nvSpPr>
              <p:spPr>
                <a:xfrm>
                  <a:off x="2134364" y="2145586"/>
                  <a:ext cx="3922827" cy="4697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16510" rIns="16510" bIns="16510" numCol="1" spcCol="1270" anchor="ctr" anchorCtr="0">
                  <a:noAutofit/>
                </a:bodyPr>
                <a:lstStyle/>
                <a:p>
                  <a:pPr marL="228600" lvl="1" indent="-134938" algn="l" defTabSz="1155700">
                    <a:lnSpc>
                      <a:spcPct val="90000"/>
                    </a:lnSpc>
                    <a:spcBef>
                      <a:spcPct val="0"/>
                    </a:spcBef>
                    <a:spcAft>
                      <a:spcPct val="15000"/>
                    </a:spcAft>
                  </a:pPr>
                  <a:r>
                    <a:rPr lang="en-US" sz="2600" kern="1200" dirty="0" smtClean="0"/>
                    <a:t>Implement Effectively</a:t>
                  </a:r>
                </a:p>
              </p:txBody>
            </p:sp>
          </p:grpSp>
          <p:grpSp>
            <p:nvGrpSpPr>
              <p:cNvPr id="10" name="Group 13"/>
              <p:cNvGrpSpPr/>
              <p:nvPr/>
            </p:nvGrpSpPr>
            <p:grpSpPr>
              <a:xfrm>
                <a:off x="260293" y="4585534"/>
                <a:ext cx="1496935" cy="617491"/>
                <a:chOff x="637429" y="2071704"/>
                <a:chExt cx="1496935" cy="617491"/>
              </a:xfrm>
            </p:grpSpPr>
            <p:sp>
              <p:nvSpPr>
                <p:cNvPr id="27" name="Rounded Rectangle 26"/>
                <p:cNvSpPr/>
                <p:nvPr/>
              </p:nvSpPr>
              <p:spPr>
                <a:xfrm>
                  <a:off x="637429" y="2071704"/>
                  <a:ext cx="1496935" cy="617491"/>
                </a:xfrm>
                <a:prstGeom prst="roundRect">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28" name="Rounded Rectangle 18"/>
                <p:cNvSpPr/>
                <p:nvPr/>
              </p:nvSpPr>
              <p:spPr>
                <a:xfrm>
                  <a:off x="667572" y="2101847"/>
                  <a:ext cx="1436649" cy="5572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Step 4</a:t>
                  </a:r>
                </a:p>
              </p:txBody>
            </p:sp>
          </p:grpSp>
        </p:grpSp>
        <p:grpSp>
          <p:nvGrpSpPr>
            <p:cNvPr id="57" name="Group 56"/>
            <p:cNvGrpSpPr/>
            <p:nvPr/>
          </p:nvGrpSpPr>
          <p:grpSpPr>
            <a:xfrm>
              <a:off x="1276092" y="5178961"/>
              <a:ext cx="5672172" cy="626303"/>
              <a:chOff x="251520" y="5733256"/>
              <a:chExt cx="5672172" cy="626303"/>
            </a:xfrm>
          </p:grpSpPr>
          <p:grpSp>
            <p:nvGrpSpPr>
              <p:cNvPr id="11" name="Group 14"/>
              <p:cNvGrpSpPr/>
              <p:nvPr/>
            </p:nvGrpSpPr>
            <p:grpSpPr>
              <a:xfrm>
                <a:off x="1766001" y="5733256"/>
                <a:ext cx="4157691" cy="626303"/>
                <a:chOff x="2143137" y="2756231"/>
                <a:chExt cx="4157691" cy="626303"/>
              </a:xfrm>
            </p:grpSpPr>
            <p:sp>
              <p:nvSpPr>
                <p:cNvPr id="25" name="Right Arrow 24"/>
                <p:cNvSpPr/>
                <p:nvPr/>
              </p:nvSpPr>
              <p:spPr>
                <a:xfrm>
                  <a:off x="2143137" y="2756231"/>
                  <a:ext cx="4157691" cy="626303"/>
                </a:xfrm>
                <a:prstGeom prst="rightArrow">
                  <a:avLst>
                    <a:gd name="adj1" fmla="val 75000"/>
                    <a:gd name="adj2" fmla="val 50000"/>
                  </a:avLst>
                </a:pr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sp>
            <p:sp>
              <p:nvSpPr>
                <p:cNvPr id="26" name="Right Arrow 20"/>
                <p:cNvSpPr/>
                <p:nvPr/>
              </p:nvSpPr>
              <p:spPr>
                <a:xfrm>
                  <a:off x="2143137" y="2834519"/>
                  <a:ext cx="3922827" cy="4697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16510" rIns="16510" bIns="16510" numCol="1" spcCol="1270" anchor="ctr" anchorCtr="0">
                  <a:noAutofit/>
                </a:bodyPr>
                <a:lstStyle/>
                <a:p>
                  <a:pPr marL="228600" lvl="1" indent="-134938" algn="l" defTabSz="1155700">
                    <a:lnSpc>
                      <a:spcPct val="90000"/>
                    </a:lnSpc>
                    <a:spcBef>
                      <a:spcPct val="0"/>
                    </a:spcBef>
                    <a:spcAft>
                      <a:spcPct val="15000"/>
                    </a:spcAft>
                  </a:pPr>
                  <a:r>
                    <a:rPr lang="en-US" sz="2600" kern="1200" dirty="0" smtClean="0"/>
                    <a:t>Document</a:t>
                  </a:r>
                </a:p>
              </p:txBody>
            </p:sp>
          </p:grpSp>
          <p:grpSp>
            <p:nvGrpSpPr>
              <p:cNvPr id="12" name="Group 15"/>
              <p:cNvGrpSpPr/>
              <p:nvPr/>
            </p:nvGrpSpPr>
            <p:grpSpPr>
              <a:xfrm>
                <a:off x="251520" y="5733256"/>
                <a:ext cx="1514480" cy="626303"/>
                <a:chOff x="628656" y="2756231"/>
                <a:chExt cx="1514480" cy="626303"/>
              </a:xfrm>
            </p:grpSpPr>
            <p:sp>
              <p:nvSpPr>
                <p:cNvPr id="23" name="Rounded Rectangle 22"/>
                <p:cNvSpPr/>
                <p:nvPr/>
              </p:nvSpPr>
              <p:spPr>
                <a:xfrm>
                  <a:off x="628656" y="2756231"/>
                  <a:ext cx="1514480" cy="626303"/>
                </a:xfrm>
                <a:prstGeom prst="roundRect">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24" name="Rounded Rectangle 22"/>
                <p:cNvSpPr/>
                <p:nvPr/>
              </p:nvSpPr>
              <p:spPr>
                <a:xfrm>
                  <a:off x="659230" y="2786805"/>
                  <a:ext cx="1453332" cy="5651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Step 5</a:t>
                  </a:r>
                </a:p>
              </p:txBody>
            </p:sp>
          </p:grpSp>
        </p:grpSp>
        <p:grpSp>
          <p:nvGrpSpPr>
            <p:cNvPr id="52" name="Group 51"/>
            <p:cNvGrpSpPr/>
            <p:nvPr/>
          </p:nvGrpSpPr>
          <p:grpSpPr>
            <a:xfrm>
              <a:off x="1276092" y="6165304"/>
              <a:ext cx="5672172" cy="626303"/>
              <a:chOff x="251520" y="6422190"/>
              <a:chExt cx="5672172" cy="626303"/>
            </a:xfrm>
          </p:grpSpPr>
          <p:grpSp>
            <p:nvGrpSpPr>
              <p:cNvPr id="13" name="Group 16"/>
              <p:cNvGrpSpPr/>
              <p:nvPr/>
            </p:nvGrpSpPr>
            <p:grpSpPr>
              <a:xfrm>
                <a:off x="1766001" y="6422190"/>
                <a:ext cx="4157691" cy="626303"/>
                <a:chOff x="2143137" y="3445165"/>
                <a:chExt cx="4157691" cy="626303"/>
              </a:xfrm>
            </p:grpSpPr>
            <p:sp>
              <p:nvSpPr>
                <p:cNvPr id="21" name="Right Arrow 20"/>
                <p:cNvSpPr/>
                <p:nvPr/>
              </p:nvSpPr>
              <p:spPr>
                <a:xfrm>
                  <a:off x="2143137" y="3445165"/>
                  <a:ext cx="4157691" cy="626303"/>
                </a:xfrm>
                <a:prstGeom prst="rightArrow">
                  <a:avLst>
                    <a:gd name="adj1" fmla="val 75000"/>
                    <a:gd name="adj2" fmla="val 50000"/>
                  </a:avLst>
                </a:pr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sp>
            <p:sp>
              <p:nvSpPr>
                <p:cNvPr id="22" name="Right Arrow 24"/>
                <p:cNvSpPr/>
                <p:nvPr/>
              </p:nvSpPr>
              <p:spPr>
                <a:xfrm>
                  <a:off x="2143137" y="3523453"/>
                  <a:ext cx="3922827" cy="4697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16510" rIns="16510" bIns="16510" numCol="1" spcCol="1270" anchor="ctr" anchorCtr="0">
                  <a:noAutofit/>
                </a:bodyPr>
                <a:lstStyle/>
                <a:p>
                  <a:pPr marL="228600" lvl="1" indent="-134938" algn="l" defTabSz="1155700">
                    <a:lnSpc>
                      <a:spcPct val="90000"/>
                    </a:lnSpc>
                    <a:spcBef>
                      <a:spcPct val="0"/>
                    </a:spcBef>
                    <a:spcAft>
                      <a:spcPct val="15000"/>
                    </a:spcAft>
                  </a:pPr>
                  <a:r>
                    <a:rPr lang="en-US" sz="2600" kern="1200" dirty="0" smtClean="0"/>
                    <a:t>Verify Effectiveness</a:t>
                  </a:r>
                </a:p>
              </p:txBody>
            </p:sp>
          </p:grpSp>
          <p:grpSp>
            <p:nvGrpSpPr>
              <p:cNvPr id="14" name="Group 17"/>
              <p:cNvGrpSpPr/>
              <p:nvPr/>
            </p:nvGrpSpPr>
            <p:grpSpPr>
              <a:xfrm>
                <a:off x="251520" y="6422190"/>
                <a:ext cx="1514480" cy="626303"/>
                <a:chOff x="628656" y="3445165"/>
                <a:chExt cx="1514480" cy="626303"/>
              </a:xfrm>
            </p:grpSpPr>
            <p:sp>
              <p:nvSpPr>
                <p:cNvPr id="19" name="Rounded Rectangle 18"/>
                <p:cNvSpPr/>
                <p:nvPr/>
              </p:nvSpPr>
              <p:spPr>
                <a:xfrm>
                  <a:off x="628656" y="3445165"/>
                  <a:ext cx="1514480" cy="626303"/>
                </a:xfrm>
                <a:prstGeom prst="roundRect">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20" name="Rounded Rectangle 26"/>
                <p:cNvSpPr/>
                <p:nvPr/>
              </p:nvSpPr>
              <p:spPr>
                <a:xfrm>
                  <a:off x="659230" y="3475739"/>
                  <a:ext cx="1453332" cy="5651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Step 6</a:t>
                  </a:r>
                </a:p>
              </p:txBody>
            </p:sp>
          </p:grpSp>
        </p:grpSp>
        <p:sp>
          <p:nvSpPr>
            <p:cNvPr id="44" name="TextBox 43"/>
            <p:cNvSpPr txBox="1"/>
            <p:nvPr/>
          </p:nvSpPr>
          <p:spPr>
            <a:xfrm>
              <a:off x="1547664" y="1599183"/>
              <a:ext cx="6696744" cy="461665"/>
            </a:xfrm>
            <a:prstGeom prst="rect">
              <a:avLst/>
            </a:prstGeom>
            <a:noFill/>
          </p:spPr>
          <p:txBody>
            <a:bodyPr wrap="square" rtlCol="0">
              <a:spAutoFit/>
            </a:bodyPr>
            <a:lstStyle/>
            <a:p>
              <a:pPr>
                <a:buFont typeface="Arial" pitchFamily="34" charset="0"/>
                <a:buChar char="•"/>
              </a:pPr>
              <a:r>
                <a:rPr lang="en-US" dirty="0" smtClean="0"/>
                <a:t> </a:t>
              </a:r>
              <a:r>
                <a:rPr lang="en-US" sz="1800" dirty="0" smtClean="0"/>
                <a:t>Determine risks to be managed (allergens, micro, pests, etc)</a:t>
              </a:r>
            </a:p>
          </p:txBody>
        </p:sp>
        <p:sp>
          <p:nvSpPr>
            <p:cNvPr id="47" name="TextBox 46"/>
            <p:cNvSpPr txBox="1"/>
            <p:nvPr/>
          </p:nvSpPr>
          <p:spPr>
            <a:xfrm>
              <a:off x="1547664" y="2708920"/>
              <a:ext cx="6696744" cy="408209"/>
            </a:xfrm>
            <a:prstGeom prst="rect">
              <a:avLst/>
            </a:prstGeom>
            <a:noFill/>
          </p:spPr>
          <p:txBody>
            <a:bodyPr wrap="square" rtlCol="0">
              <a:spAutoFit/>
            </a:bodyPr>
            <a:lstStyle/>
            <a:p>
              <a:pPr>
                <a:buFont typeface="Arial" pitchFamily="34" charset="0"/>
                <a:buChar char="•"/>
              </a:pPr>
              <a:r>
                <a:rPr lang="en-US" dirty="0" smtClean="0"/>
                <a:t> </a:t>
              </a:r>
              <a:r>
                <a:rPr lang="en-US" sz="1800" dirty="0" smtClean="0"/>
                <a:t>Effectively reduces/eliminates risks </a:t>
              </a:r>
              <a:r>
                <a:rPr lang="en-US" dirty="0"/>
                <a:t>(sanitary </a:t>
              </a:r>
              <a:r>
                <a:rPr lang="en-US" dirty="0" smtClean="0"/>
                <a:t>design, SSOPs)</a:t>
              </a:r>
              <a:endParaRPr lang="en-US" sz="1800" dirty="0" smtClean="0"/>
            </a:p>
          </p:txBody>
        </p:sp>
        <p:sp>
          <p:nvSpPr>
            <p:cNvPr id="49" name="TextBox 48"/>
            <p:cNvSpPr txBox="1"/>
            <p:nvPr/>
          </p:nvSpPr>
          <p:spPr>
            <a:xfrm>
              <a:off x="1547664" y="3717032"/>
              <a:ext cx="6696744" cy="461665"/>
            </a:xfrm>
            <a:prstGeom prst="rect">
              <a:avLst/>
            </a:prstGeom>
            <a:noFill/>
          </p:spPr>
          <p:txBody>
            <a:bodyPr wrap="square" rtlCol="0">
              <a:spAutoFit/>
            </a:bodyPr>
            <a:lstStyle/>
            <a:p>
              <a:pPr>
                <a:buFont typeface="Arial" pitchFamily="34" charset="0"/>
                <a:buChar char="•"/>
              </a:pPr>
              <a:r>
                <a:rPr lang="en-US" dirty="0" smtClean="0"/>
                <a:t> </a:t>
              </a:r>
              <a:r>
                <a:rPr lang="en-US" sz="1800" dirty="0" smtClean="0"/>
                <a:t>Ensure plan addresses specific risks</a:t>
              </a:r>
            </a:p>
          </p:txBody>
        </p:sp>
        <p:sp>
          <p:nvSpPr>
            <p:cNvPr id="51" name="TextBox 50"/>
            <p:cNvSpPr txBox="1"/>
            <p:nvPr/>
          </p:nvSpPr>
          <p:spPr>
            <a:xfrm>
              <a:off x="1547664" y="4725144"/>
              <a:ext cx="6696744" cy="461665"/>
            </a:xfrm>
            <a:prstGeom prst="rect">
              <a:avLst/>
            </a:prstGeom>
            <a:noFill/>
          </p:spPr>
          <p:txBody>
            <a:bodyPr wrap="square" rtlCol="0">
              <a:spAutoFit/>
            </a:bodyPr>
            <a:lstStyle/>
            <a:p>
              <a:pPr>
                <a:buFont typeface="Arial" pitchFamily="34" charset="0"/>
                <a:buChar char="•"/>
              </a:pPr>
              <a:r>
                <a:rPr lang="en-US" dirty="0" smtClean="0"/>
                <a:t> </a:t>
              </a:r>
              <a:r>
                <a:rPr lang="en-US" sz="1800" dirty="0" smtClean="0"/>
                <a:t>Communication and training to stakeholders</a:t>
              </a:r>
            </a:p>
          </p:txBody>
        </p:sp>
        <p:sp>
          <p:nvSpPr>
            <p:cNvPr id="53" name="TextBox 52"/>
            <p:cNvSpPr txBox="1"/>
            <p:nvPr/>
          </p:nvSpPr>
          <p:spPr>
            <a:xfrm>
              <a:off x="1547664" y="5733256"/>
              <a:ext cx="6696744" cy="510261"/>
            </a:xfrm>
            <a:prstGeom prst="rect">
              <a:avLst/>
            </a:prstGeom>
            <a:noFill/>
          </p:spPr>
          <p:txBody>
            <a:bodyPr wrap="square" rtlCol="0">
              <a:spAutoFit/>
            </a:bodyPr>
            <a:lstStyle/>
            <a:p>
              <a:pPr>
                <a:buFont typeface="Arial" pitchFamily="34" charset="0"/>
                <a:buChar char="•"/>
              </a:pPr>
              <a:r>
                <a:rPr lang="en-US" dirty="0" smtClean="0"/>
                <a:t> </a:t>
              </a:r>
              <a:r>
                <a:rPr lang="en-US" sz="1800" dirty="0" smtClean="0"/>
                <a:t>Defensible plan and records</a:t>
              </a:r>
            </a:p>
          </p:txBody>
        </p:sp>
        <p:sp>
          <p:nvSpPr>
            <p:cNvPr id="58" name="TextBox 57"/>
            <p:cNvSpPr txBox="1"/>
            <p:nvPr/>
          </p:nvSpPr>
          <p:spPr>
            <a:xfrm>
              <a:off x="1547664" y="6732075"/>
              <a:ext cx="6696744" cy="408209"/>
            </a:xfrm>
            <a:prstGeom prst="rect">
              <a:avLst/>
            </a:prstGeom>
            <a:noFill/>
          </p:spPr>
          <p:txBody>
            <a:bodyPr wrap="square" rtlCol="0">
              <a:spAutoFit/>
            </a:bodyPr>
            <a:lstStyle/>
            <a:p>
              <a:pPr>
                <a:buFont typeface="Arial" pitchFamily="34" charset="0"/>
                <a:buChar char="•"/>
              </a:pPr>
              <a:r>
                <a:rPr lang="en-US" sz="1800" dirty="0" smtClean="0"/>
                <a:t> On-going measures and observations to ensure sustainability</a:t>
              </a:r>
            </a:p>
          </p:txBody>
        </p:sp>
      </p:grpSp>
      <p:sp>
        <p:nvSpPr>
          <p:cNvPr id="60" name="Oval 59"/>
          <p:cNvSpPr/>
          <p:nvPr/>
        </p:nvSpPr>
        <p:spPr>
          <a:xfrm>
            <a:off x="5689600" y="2385886"/>
            <a:ext cx="3077029" cy="6996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626897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74" y="72570"/>
            <a:ext cx="9015186" cy="838200"/>
          </a:xfrm>
        </p:spPr>
        <p:txBody>
          <a:bodyPr>
            <a:noAutofit/>
          </a:bodyPr>
          <a:lstStyle/>
          <a:p>
            <a:r>
              <a:rPr lang="en-US" sz="3200" dirty="0" smtClean="0"/>
              <a:t>Common Deficiencies – Foreign Material Control</a:t>
            </a:r>
            <a:endParaRPr lang="en-US" sz="3200" dirty="0"/>
          </a:p>
        </p:txBody>
      </p:sp>
      <p:sp>
        <p:nvSpPr>
          <p:cNvPr id="3" name="Content Placeholder 2"/>
          <p:cNvSpPr>
            <a:spLocks noGrp="1"/>
          </p:cNvSpPr>
          <p:nvPr>
            <p:ph sz="half" idx="1"/>
          </p:nvPr>
        </p:nvSpPr>
        <p:spPr>
          <a:xfrm>
            <a:off x="457206" y="1371606"/>
            <a:ext cx="8007921" cy="5375558"/>
          </a:xfrm>
        </p:spPr>
        <p:txBody>
          <a:bodyPr>
            <a:normAutofit/>
          </a:bodyPr>
          <a:lstStyle/>
          <a:p>
            <a:pPr marL="349250" indent="-349250"/>
            <a:r>
              <a:rPr lang="en-US" dirty="0" smtClean="0"/>
              <a:t>Poor sanitation</a:t>
            </a:r>
          </a:p>
          <a:p>
            <a:pPr marL="749300" lvl="1" indent="-349250"/>
            <a:r>
              <a:rPr lang="en-US" dirty="0" smtClean="0"/>
              <a:t>Following maintenance repairs</a:t>
            </a:r>
          </a:p>
          <a:p>
            <a:pPr marL="749300" lvl="1" indent="-349250"/>
            <a:r>
              <a:rPr lang="en-US" dirty="0" smtClean="0"/>
              <a:t>During and after construction work </a:t>
            </a:r>
          </a:p>
          <a:p>
            <a:pPr marL="749300" lvl="1" indent="-349250"/>
            <a:r>
              <a:rPr lang="en-US" dirty="0" smtClean="0"/>
              <a:t>After a contamination event</a:t>
            </a:r>
          </a:p>
          <a:p>
            <a:pPr marL="749300" lvl="1" indent="-349250"/>
            <a:endParaRPr lang="en-US" dirty="0"/>
          </a:p>
          <a:p>
            <a:pPr marL="1200150" lvl="2" indent="-285750">
              <a:lnSpc>
                <a:spcPct val="150000"/>
              </a:lnSpc>
            </a:pPr>
            <a:endParaRPr lang="en-US" dirty="0" smtClean="0"/>
          </a:p>
          <a:p>
            <a:pPr marL="1200150" lvl="2" indent="-285750">
              <a:lnSpc>
                <a:spcPct val="150000"/>
              </a:lnSpc>
            </a:pPr>
            <a:endParaRPr lang="en-US" dirty="0"/>
          </a:p>
          <a:p>
            <a:pPr indent="0">
              <a:buNone/>
            </a:pP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8885" y="3389085"/>
            <a:ext cx="4246568"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88053506"/>
      </p:ext>
    </p:extLst>
  </p:cSld>
  <p:clrMapOvr>
    <a:masterClrMapping/>
  </p:clrMapOvr>
  <p:transition>
    <p:randomBa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sz="3600" dirty="0" err="1" smtClean="0">
                <a:solidFill>
                  <a:schemeClr val="tx1"/>
                </a:solidFill>
              </a:rPr>
              <a:t>Swarf</a:t>
            </a:r>
            <a:r>
              <a:rPr lang="en-US" sz="3600" dirty="0" smtClean="0">
                <a:solidFill>
                  <a:schemeClr val="tx1"/>
                </a:solidFill>
              </a:rPr>
              <a:t> </a:t>
            </a:r>
            <a:r>
              <a:rPr lang="en-US" dirty="0">
                <a:solidFill>
                  <a:schemeClr val="tx1"/>
                </a:solidFill>
              </a:rPr>
              <a:t/>
            </a:r>
            <a:br>
              <a:rPr lang="en-US"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14519" y="5355747"/>
            <a:ext cx="8708572" cy="1349830"/>
          </a:xfrm>
        </p:spPr>
        <p:txBody>
          <a:bodyPr/>
          <a:lstStyle/>
          <a:p>
            <a:endParaRPr lang="en-US" dirty="0"/>
          </a:p>
          <a:p>
            <a:pPr lvl="1">
              <a:buFont typeface="Arial" panose="020B0604020202020204" pitchFamily="34" charset="0"/>
              <a:buChar char="•"/>
            </a:pPr>
            <a:r>
              <a:rPr lang="en-US" dirty="0"/>
              <a:t>G</a:t>
            </a:r>
            <a:r>
              <a:rPr lang="en-US" dirty="0" smtClean="0"/>
              <a:t>rindings</a:t>
            </a:r>
            <a:r>
              <a:rPr lang="en-US" dirty="0"/>
              <a:t>: the fine metallic shavings removed by grinding or cutting tools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5691" y="1509104"/>
            <a:ext cx="7367124" cy="3657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47844053"/>
      </p:ext>
    </p:extLst>
  </p:cSld>
  <p:clrMapOvr>
    <a:masterClrMapping/>
  </p:clrMapOvr>
  <p:transition>
    <p:randomBa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Pest Control</a:t>
            </a:r>
            <a:endParaRPr lang="en-US" dirty="0"/>
          </a:p>
        </p:txBody>
      </p:sp>
      <p:sp>
        <p:nvSpPr>
          <p:cNvPr id="6" name="Content Placeholder 5"/>
          <p:cNvSpPr>
            <a:spLocks noGrp="1"/>
          </p:cNvSpPr>
          <p:nvPr>
            <p:ph idx="1"/>
          </p:nvPr>
        </p:nvSpPr>
        <p:spPr/>
        <p:txBody>
          <a:bodyPr/>
          <a:lstStyle/>
          <a:p>
            <a:r>
              <a:rPr lang="en-US" b="1" dirty="0" smtClean="0"/>
              <a:t>Goal</a:t>
            </a:r>
            <a:r>
              <a:rPr lang="en-US" dirty="0" smtClean="0"/>
              <a:t>: No pest infestation on the property and no pest activity in the facility </a:t>
            </a:r>
            <a:endParaRPr lang="en-US" dirty="0"/>
          </a:p>
          <a:p>
            <a:pPr lvl="1"/>
            <a:r>
              <a:rPr lang="en-US" dirty="0" smtClean="0"/>
              <a:t>Success criteria – </a:t>
            </a:r>
            <a:r>
              <a:rPr lang="en-US" b="1" dirty="0" smtClean="0"/>
              <a:t>absence</a:t>
            </a:r>
            <a:r>
              <a:rPr lang="en-US" dirty="0" smtClean="0"/>
              <a:t> via visual inspection</a:t>
            </a:r>
          </a:p>
          <a:p>
            <a:pPr lvl="2"/>
            <a:endParaRPr lang="en-US" dirty="0"/>
          </a:p>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l="34930" t="61089" r="52066" b="26815"/>
          <a:stretch/>
        </p:blipFill>
        <p:spPr bwMode="auto">
          <a:xfrm>
            <a:off x="5724832" y="4942114"/>
            <a:ext cx="1786276" cy="124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descr="http://myrmecos.files.wordpress.com/2009/10/tribolium1.jpg?w=500&amp;h=32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6943" y="5227193"/>
            <a:ext cx="1742378" cy="1143000"/>
          </a:xfrm>
          <a:prstGeom prst="rect">
            <a:avLst/>
          </a:prstGeom>
          <a:noFill/>
        </p:spPr>
      </p:pic>
      <p:pic>
        <p:nvPicPr>
          <p:cNvPr id="9" name="Picture 7" descr="RoofRat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29661" y="2458279"/>
            <a:ext cx="3095171" cy="2173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288283"/>
      </p:ext>
    </p:extLst>
  </p:cSld>
  <p:clrMapOvr>
    <a:masterClrMapping/>
  </p:clrMapOvr>
  <p:transition>
    <p:randomBa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339" y="0"/>
            <a:ext cx="8753929" cy="838200"/>
          </a:xfrm>
        </p:spPr>
        <p:txBody>
          <a:bodyPr>
            <a:normAutofit/>
          </a:bodyPr>
          <a:lstStyle/>
          <a:p>
            <a:r>
              <a:rPr lang="en-US" sz="3200" dirty="0" smtClean="0"/>
              <a:t>Common Deficiencies – Pest Control</a:t>
            </a:r>
            <a:endParaRPr lang="en-US" sz="3200" dirty="0"/>
          </a:p>
        </p:txBody>
      </p:sp>
      <p:sp>
        <p:nvSpPr>
          <p:cNvPr id="7" name="Content Placeholder 6"/>
          <p:cNvSpPr>
            <a:spLocks noGrp="1"/>
          </p:cNvSpPr>
          <p:nvPr>
            <p:ph sz="half" idx="2"/>
          </p:nvPr>
        </p:nvSpPr>
        <p:spPr>
          <a:xfrm>
            <a:off x="1018309" y="1323109"/>
            <a:ext cx="7239000" cy="5119255"/>
          </a:xfrm>
        </p:spPr>
        <p:txBody>
          <a:bodyPr>
            <a:normAutofit/>
          </a:bodyPr>
          <a:lstStyle/>
          <a:p>
            <a:r>
              <a:rPr lang="en-US" dirty="0" smtClean="0"/>
              <a:t>Poor design to prevent harborage </a:t>
            </a:r>
          </a:p>
          <a:p>
            <a:pPr lvl="1"/>
            <a:r>
              <a:rPr lang="en-US" dirty="0"/>
              <a:t>Voids </a:t>
            </a:r>
            <a:r>
              <a:rPr lang="en-US" dirty="0" smtClean="0"/>
              <a:t>difficult to </a:t>
            </a:r>
            <a:r>
              <a:rPr lang="en-US" dirty="0"/>
              <a:t>access, clean and inspect </a:t>
            </a:r>
          </a:p>
          <a:p>
            <a:r>
              <a:rPr lang="en-US" dirty="0" smtClean="0"/>
              <a:t>Lack of deep cleaning </a:t>
            </a:r>
          </a:p>
          <a:p>
            <a:pPr lvl="1"/>
            <a:r>
              <a:rPr lang="en-US" dirty="0" smtClean="0"/>
              <a:t>Wet, dirty stagnate areas </a:t>
            </a:r>
          </a:p>
        </p:txBody>
      </p:sp>
    </p:spTree>
    <p:extLst>
      <p:ext uri="{BB962C8B-B14F-4D97-AF65-F5344CB8AC3E}">
        <p14:creationId xmlns:p14="http://schemas.microsoft.com/office/powerpoint/2010/main" val="2006137792"/>
      </p:ext>
    </p:extLst>
  </p:cSld>
  <p:clrMapOvr>
    <a:masterClrMapping/>
  </p:clrMapOvr>
  <p:transition>
    <p:randomBa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07" y="0"/>
            <a:ext cx="8463643" cy="838200"/>
          </a:xfrm>
        </p:spPr>
        <p:txBody>
          <a:bodyPr>
            <a:normAutofit/>
          </a:bodyPr>
          <a:lstStyle/>
          <a:p>
            <a:r>
              <a:rPr lang="en-US" sz="3200" dirty="0" smtClean="0"/>
              <a:t>Periodic Clean – Remove Soil &amp; Water </a:t>
            </a:r>
            <a:endParaRPr lang="en-US" sz="3200" dirty="0"/>
          </a:p>
        </p:txBody>
      </p:sp>
      <p:pic>
        <p:nvPicPr>
          <p:cNvPr id="2050" name="Picture 2" descr="\\genmills.com\ITQ\SCOE\Plants\International\Australia\Rooty Hill\Australia Rooty Hill Oct 2011 (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600" y="1002393"/>
            <a:ext cx="3997879" cy="224880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enmills.com\ITQ\SCOE\Plants\International\Australia\Rooty Hill\Australia Rooty Hill Oct 2011 (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80279" y="3251200"/>
            <a:ext cx="58928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x293043\AppData\Local\Microsoft\Windows\Temporary Internet Files\Content.IE5\0M67IOET\MC900441321[1].png"/>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878092" y="4757942"/>
            <a:ext cx="1729944" cy="172994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2554514" y="2859314"/>
            <a:ext cx="4586515" cy="204923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8" descr="Small Fl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78684" y="1431471"/>
            <a:ext cx="1895989" cy="142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372813"/>
      </p:ext>
    </p:extLst>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891"/>
            <a:ext cx="8610600" cy="914400"/>
          </a:xfrm>
        </p:spPr>
        <p:txBody>
          <a:bodyPr/>
          <a:lstStyle/>
          <a:p>
            <a:r>
              <a:rPr lang="en-US" spc="0" dirty="0" smtClean="0"/>
              <a:t>Conduct Needs Analysis</a:t>
            </a:r>
            <a:endParaRPr lang="en-US" spc="0" dirty="0"/>
          </a:p>
        </p:txBody>
      </p:sp>
      <p:grpSp>
        <p:nvGrpSpPr>
          <p:cNvPr id="4" name="Group 3"/>
          <p:cNvGrpSpPr/>
          <p:nvPr/>
        </p:nvGrpSpPr>
        <p:grpSpPr>
          <a:xfrm>
            <a:off x="108000" y="1908000"/>
            <a:ext cx="1177800" cy="3851585"/>
            <a:chOff x="1735914" y="1393514"/>
            <a:chExt cx="1905686" cy="4070971"/>
          </a:xfrm>
        </p:grpSpPr>
        <p:sp>
          <p:nvSpPr>
            <p:cNvPr id="5" name="Right Arrow 4"/>
            <p:cNvSpPr/>
            <p:nvPr/>
          </p:nvSpPr>
          <p:spPr>
            <a:xfrm>
              <a:off x="3250396" y="1393514"/>
              <a:ext cx="391204" cy="626303"/>
            </a:xfrm>
            <a:prstGeom prst="rightArrow">
              <a:avLst>
                <a:gd name="adj1" fmla="val 75000"/>
                <a:gd name="adj2" fmla="val 50000"/>
              </a:avLst>
            </a:pr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sp>
        <p:grpSp>
          <p:nvGrpSpPr>
            <p:cNvPr id="6" name="Group 6"/>
            <p:cNvGrpSpPr/>
            <p:nvPr/>
          </p:nvGrpSpPr>
          <p:grpSpPr>
            <a:xfrm>
              <a:off x="1735914" y="1393514"/>
              <a:ext cx="1514480" cy="626303"/>
              <a:chOff x="628656" y="497"/>
              <a:chExt cx="1514480" cy="626303"/>
            </a:xfrm>
          </p:grpSpPr>
          <p:sp>
            <p:nvSpPr>
              <p:cNvPr id="28" name="Rounded Rectangle 27"/>
              <p:cNvSpPr/>
              <p:nvPr/>
            </p:nvSpPr>
            <p:spPr>
              <a:xfrm>
                <a:off x="628656" y="497"/>
                <a:ext cx="1514480" cy="626303"/>
              </a:xfrm>
              <a:prstGeom prst="roundRect">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29" name="Rounded Rectangle 6"/>
              <p:cNvSpPr/>
              <p:nvPr/>
            </p:nvSpPr>
            <p:spPr>
              <a:xfrm>
                <a:off x="659230" y="31071"/>
                <a:ext cx="1453332" cy="5651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1100" b="1" kern="1200" dirty="0" smtClean="0">
                    <a:latin typeface="Arial" pitchFamily="34" charset="0"/>
                    <a:cs typeface="Arial" pitchFamily="34" charset="0"/>
                  </a:rPr>
                  <a:t>Step 1</a:t>
                </a:r>
                <a:endParaRPr lang="en-US" sz="1100" b="1" kern="1200" dirty="0">
                  <a:latin typeface="Arial" pitchFamily="34" charset="0"/>
                  <a:cs typeface="Arial" pitchFamily="34" charset="0"/>
                </a:endParaRPr>
              </a:p>
            </p:txBody>
          </p:sp>
        </p:grpSp>
        <p:sp>
          <p:nvSpPr>
            <p:cNvPr id="7" name="Right Arrow 6"/>
            <p:cNvSpPr/>
            <p:nvPr/>
          </p:nvSpPr>
          <p:spPr>
            <a:xfrm>
              <a:off x="3250396" y="2082447"/>
              <a:ext cx="391204" cy="626303"/>
            </a:xfrm>
            <a:prstGeom prst="rightArrow">
              <a:avLst>
                <a:gd name="adj1" fmla="val 75000"/>
                <a:gd name="adj2" fmla="val 50000"/>
              </a:avLst>
            </a:pr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sp>
        <p:grpSp>
          <p:nvGrpSpPr>
            <p:cNvPr id="8" name="Group 9"/>
            <p:cNvGrpSpPr/>
            <p:nvPr/>
          </p:nvGrpSpPr>
          <p:grpSpPr>
            <a:xfrm>
              <a:off x="1735914" y="2082447"/>
              <a:ext cx="1514480" cy="626303"/>
              <a:chOff x="628656" y="689430"/>
              <a:chExt cx="1514480" cy="626303"/>
            </a:xfrm>
          </p:grpSpPr>
          <p:sp>
            <p:nvSpPr>
              <p:cNvPr id="26" name="Rounded Rectangle 25"/>
              <p:cNvSpPr/>
              <p:nvPr/>
            </p:nvSpPr>
            <p:spPr>
              <a:xfrm>
                <a:off x="628656" y="689430"/>
                <a:ext cx="1514480" cy="626303"/>
              </a:xfrm>
              <a:prstGeom prst="roundRect">
                <a:avLst/>
              </a:prstGeom>
              <a:solidFill>
                <a:schemeClr val="accent1">
                  <a:lumMod val="60000"/>
                  <a:lumOff val="40000"/>
                </a:schemeClr>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27" name="Rounded Rectangle 10"/>
              <p:cNvSpPr/>
              <p:nvPr/>
            </p:nvSpPr>
            <p:spPr>
              <a:xfrm>
                <a:off x="659230" y="720004"/>
                <a:ext cx="1453332" cy="56515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1100" b="1" kern="1200" dirty="0" smtClean="0">
                    <a:latin typeface="Arial" pitchFamily="34" charset="0"/>
                    <a:cs typeface="Arial" pitchFamily="34" charset="0"/>
                  </a:rPr>
                  <a:t>Step 2</a:t>
                </a:r>
              </a:p>
            </p:txBody>
          </p:sp>
        </p:grpSp>
        <p:sp>
          <p:nvSpPr>
            <p:cNvPr id="9" name="Right Arrow 8"/>
            <p:cNvSpPr/>
            <p:nvPr/>
          </p:nvSpPr>
          <p:spPr>
            <a:xfrm>
              <a:off x="3250396" y="2771381"/>
              <a:ext cx="391204" cy="626303"/>
            </a:xfrm>
            <a:prstGeom prst="rightArrow">
              <a:avLst>
                <a:gd name="adj1" fmla="val 75000"/>
                <a:gd name="adj2" fmla="val 50000"/>
              </a:avLst>
            </a:pr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sp>
        <p:sp>
          <p:nvSpPr>
            <p:cNvPr id="10" name="Right Arrow 12"/>
            <p:cNvSpPr/>
            <p:nvPr/>
          </p:nvSpPr>
          <p:spPr>
            <a:xfrm>
              <a:off x="3250395" y="2849669"/>
              <a:ext cx="369105" cy="4697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16510" rIns="16510" bIns="16510" numCol="1" spcCol="1270" anchor="ctr" anchorCtr="0">
              <a:noAutofit/>
            </a:bodyPr>
            <a:lstStyle/>
            <a:p>
              <a:pPr marL="228600" lvl="1" indent="-134938" algn="l" defTabSz="1155700">
                <a:lnSpc>
                  <a:spcPct val="90000"/>
                </a:lnSpc>
                <a:spcBef>
                  <a:spcPct val="0"/>
                </a:spcBef>
                <a:spcAft>
                  <a:spcPct val="15000"/>
                </a:spcAft>
              </a:pPr>
              <a:endParaRPr lang="en-US" sz="1100" b="1" kern="1200" dirty="0" smtClean="0">
                <a:latin typeface="Arial" pitchFamily="34" charset="0"/>
                <a:cs typeface="Arial" pitchFamily="34" charset="0"/>
              </a:endParaRPr>
            </a:p>
          </p:txBody>
        </p:sp>
        <p:grpSp>
          <p:nvGrpSpPr>
            <p:cNvPr id="11" name="Group 11"/>
            <p:cNvGrpSpPr/>
            <p:nvPr/>
          </p:nvGrpSpPr>
          <p:grpSpPr>
            <a:xfrm>
              <a:off x="1735914" y="2771381"/>
              <a:ext cx="1514480" cy="626303"/>
              <a:chOff x="628656" y="1378364"/>
              <a:chExt cx="1514480" cy="626303"/>
            </a:xfrm>
          </p:grpSpPr>
          <p:sp>
            <p:nvSpPr>
              <p:cNvPr id="24" name="Rounded Rectangle 23"/>
              <p:cNvSpPr/>
              <p:nvPr/>
            </p:nvSpPr>
            <p:spPr>
              <a:xfrm>
                <a:off x="628656" y="1378364"/>
                <a:ext cx="1514480" cy="626303"/>
              </a:xfrm>
              <a:prstGeom prst="roundRect">
                <a:avLst/>
              </a:prstGeom>
              <a:solidFill>
                <a:schemeClr val="accent1">
                  <a:lumMod val="60000"/>
                  <a:lumOff val="40000"/>
                </a:schemeClr>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25" name="Rounded Rectangle 14"/>
              <p:cNvSpPr/>
              <p:nvPr/>
            </p:nvSpPr>
            <p:spPr>
              <a:xfrm>
                <a:off x="659230" y="1408938"/>
                <a:ext cx="1453332" cy="5651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1100" b="1" kern="1200" dirty="0" smtClean="0">
                    <a:latin typeface="Arial" pitchFamily="34" charset="0"/>
                    <a:cs typeface="Arial" pitchFamily="34" charset="0"/>
                  </a:rPr>
                  <a:t>Step 3</a:t>
                </a:r>
              </a:p>
            </p:txBody>
          </p:sp>
        </p:grpSp>
        <p:sp>
          <p:nvSpPr>
            <p:cNvPr id="12" name="Right Arrow 11"/>
            <p:cNvSpPr/>
            <p:nvPr/>
          </p:nvSpPr>
          <p:spPr>
            <a:xfrm>
              <a:off x="3241623" y="3460315"/>
              <a:ext cx="391204" cy="626303"/>
            </a:xfrm>
            <a:prstGeom prst="rightArrow">
              <a:avLst>
                <a:gd name="adj1" fmla="val 75000"/>
                <a:gd name="adj2" fmla="val 50000"/>
              </a:avLst>
            </a:pr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sp>
        <p:grpSp>
          <p:nvGrpSpPr>
            <p:cNvPr id="13" name="Group 13"/>
            <p:cNvGrpSpPr/>
            <p:nvPr/>
          </p:nvGrpSpPr>
          <p:grpSpPr>
            <a:xfrm>
              <a:off x="1744687" y="3464721"/>
              <a:ext cx="1496935" cy="617491"/>
              <a:chOff x="637429" y="2071704"/>
              <a:chExt cx="1496935" cy="617491"/>
            </a:xfrm>
          </p:grpSpPr>
          <p:sp>
            <p:nvSpPr>
              <p:cNvPr id="22" name="Rounded Rectangle 21"/>
              <p:cNvSpPr/>
              <p:nvPr/>
            </p:nvSpPr>
            <p:spPr>
              <a:xfrm>
                <a:off x="637429" y="2071704"/>
                <a:ext cx="1496935" cy="617491"/>
              </a:xfrm>
              <a:prstGeom prst="roundRect">
                <a:avLst/>
              </a:prstGeom>
              <a:solidFill>
                <a:schemeClr val="accent1">
                  <a:lumMod val="60000"/>
                  <a:lumOff val="40000"/>
                </a:schemeClr>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23" name="Rounded Rectangle 18"/>
              <p:cNvSpPr/>
              <p:nvPr/>
            </p:nvSpPr>
            <p:spPr>
              <a:xfrm>
                <a:off x="718064" y="2134816"/>
                <a:ext cx="1335664" cy="45711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1100" b="1" kern="1200" dirty="0" smtClean="0">
                    <a:latin typeface="Arial" pitchFamily="34" charset="0"/>
                    <a:cs typeface="Arial" pitchFamily="34" charset="0"/>
                  </a:rPr>
                  <a:t>Step 4</a:t>
                </a:r>
              </a:p>
            </p:txBody>
          </p:sp>
        </p:grpSp>
        <p:sp>
          <p:nvSpPr>
            <p:cNvPr id="14" name="Right Arrow 13"/>
            <p:cNvSpPr/>
            <p:nvPr/>
          </p:nvSpPr>
          <p:spPr>
            <a:xfrm>
              <a:off x="3250396" y="4149248"/>
              <a:ext cx="391204" cy="626303"/>
            </a:xfrm>
            <a:prstGeom prst="rightArrow">
              <a:avLst>
                <a:gd name="adj1" fmla="val 75000"/>
                <a:gd name="adj2" fmla="val 50000"/>
              </a:avLst>
            </a:pr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sp>
        <p:grpSp>
          <p:nvGrpSpPr>
            <p:cNvPr id="15" name="Group 15"/>
            <p:cNvGrpSpPr/>
            <p:nvPr/>
          </p:nvGrpSpPr>
          <p:grpSpPr>
            <a:xfrm>
              <a:off x="1735914" y="4149248"/>
              <a:ext cx="1514480" cy="626303"/>
              <a:chOff x="628656" y="2756231"/>
              <a:chExt cx="1514480" cy="626303"/>
            </a:xfrm>
          </p:grpSpPr>
          <p:sp>
            <p:nvSpPr>
              <p:cNvPr id="20" name="Rounded Rectangle 19"/>
              <p:cNvSpPr/>
              <p:nvPr/>
            </p:nvSpPr>
            <p:spPr>
              <a:xfrm>
                <a:off x="628656" y="2756231"/>
                <a:ext cx="1514480" cy="626303"/>
              </a:xfrm>
              <a:prstGeom prst="roundRect">
                <a:avLst/>
              </a:prstGeom>
              <a:solidFill>
                <a:schemeClr val="accent1">
                  <a:lumMod val="60000"/>
                  <a:lumOff val="40000"/>
                </a:schemeClr>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21" name="Rounded Rectangle 22"/>
              <p:cNvSpPr/>
              <p:nvPr/>
            </p:nvSpPr>
            <p:spPr>
              <a:xfrm>
                <a:off x="659230" y="2786805"/>
                <a:ext cx="1453332" cy="56515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1100" b="1" kern="1200" dirty="0" smtClean="0">
                    <a:latin typeface="Arial" pitchFamily="34" charset="0"/>
                    <a:cs typeface="Arial" pitchFamily="34" charset="0"/>
                  </a:rPr>
                  <a:t>Step 5</a:t>
                </a:r>
              </a:p>
            </p:txBody>
          </p:sp>
        </p:grpSp>
        <p:sp>
          <p:nvSpPr>
            <p:cNvPr id="16" name="Right Arrow 15"/>
            <p:cNvSpPr/>
            <p:nvPr/>
          </p:nvSpPr>
          <p:spPr>
            <a:xfrm>
              <a:off x="3250396" y="4838182"/>
              <a:ext cx="391204" cy="626303"/>
            </a:xfrm>
            <a:prstGeom prst="rightArrow">
              <a:avLst>
                <a:gd name="adj1" fmla="val 75000"/>
                <a:gd name="adj2" fmla="val 50000"/>
              </a:avLst>
            </a:pr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sp>
        <p:grpSp>
          <p:nvGrpSpPr>
            <p:cNvPr id="17" name="Group 16"/>
            <p:cNvGrpSpPr/>
            <p:nvPr/>
          </p:nvGrpSpPr>
          <p:grpSpPr>
            <a:xfrm>
              <a:off x="1735914" y="4838182"/>
              <a:ext cx="1514480" cy="626303"/>
              <a:chOff x="628656" y="3445165"/>
              <a:chExt cx="1514480" cy="626303"/>
            </a:xfrm>
          </p:grpSpPr>
          <p:sp>
            <p:nvSpPr>
              <p:cNvPr id="18" name="Rounded Rectangle 17"/>
              <p:cNvSpPr/>
              <p:nvPr/>
            </p:nvSpPr>
            <p:spPr>
              <a:xfrm>
                <a:off x="628656" y="3445165"/>
                <a:ext cx="1514480" cy="626303"/>
              </a:xfrm>
              <a:prstGeom prst="roundRect">
                <a:avLst/>
              </a:prstGeom>
              <a:solidFill>
                <a:schemeClr val="accent1">
                  <a:lumMod val="60000"/>
                  <a:lumOff val="40000"/>
                </a:schemeClr>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19" name="Rounded Rectangle 26"/>
              <p:cNvSpPr/>
              <p:nvPr/>
            </p:nvSpPr>
            <p:spPr>
              <a:xfrm>
                <a:off x="659230" y="3597966"/>
                <a:ext cx="1453332" cy="32216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1100" b="1" kern="1200" dirty="0" smtClean="0">
                    <a:latin typeface="Arial" pitchFamily="34" charset="0"/>
                    <a:cs typeface="Arial" pitchFamily="34" charset="0"/>
                  </a:rPr>
                  <a:t>Step 6</a:t>
                </a:r>
              </a:p>
            </p:txBody>
          </p:sp>
        </p:grpSp>
      </p:grpSp>
      <p:grpSp>
        <p:nvGrpSpPr>
          <p:cNvPr id="48" name="Group 47"/>
          <p:cNvGrpSpPr/>
          <p:nvPr/>
        </p:nvGrpSpPr>
        <p:grpSpPr>
          <a:xfrm>
            <a:off x="1676400" y="1593839"/>
            <a:ext cx="6705600" cy="1620366"/>
            <a:chOff x="1676400" y="2133600"/>
            <a:chExt cx="6705600" cy="1620366"/>
          </a:xfrm>
        </p:grpSpPr>
        <p:grpSp>
          <p:nvGrpSpPr>
            <p:cNvPr id="34" name="Group 33"/>
            <p:cNvGrpSpPr/>
            <p:nvPr/>
          </p:nvGrpSpPr>
          <p:grpSpPr>
            <a:xfrm>
              <a:off x="1676400" y="2133600"/>
              <a:ext cx="6705600" cy="1620366"/>
              <a:chOff x="0" y="0"/>
              <a:chExt cx="6705600" cy="1620366"/>
            </a:xfrm>
          </p:grpSpPr>
          <p:sp>
            <p:nvSpPr>
              <p:cNvPr id="41" name="Rounded Rectangle 40"/>
              <p:cNvSpPr/>
              <p:nvPr/>
            </p:nvSpPr>
            <p:spPr>
              <a:xfrm>
                <a:off x="0" y="0"/>
                <a:ext cx="6705600" cy="1620366"/>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43" name="Rounded Rectangle 4"/>
              <p:cNvSpPr/>
              <p:nvPr/>
            </p:nvSpPr>
            <p:spPr>
              <a:xfrm>
                <a:off x="1503156" y="0"/>
                <a:ext cx="5202443" cy="16203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latin typeface="Arial" pitchFamily="34" charset="0"/>
                    <a:cs typeface="Arial" pitchFamily="34" charset="0"/>
                  </a:rPr>
                  <a:t>Assessment</a:t>
                </a:r>
                <a:endParaRPr lang="en-CA"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itchFamily="34" charset="0"/>
                    <a:cs typeface="Arial" pitchFamily="34" charset="0"/>
                  </a:rPr>
                  <a:t>Chemical</a:t>
                </a:r>
                <a:endParaRPr lang="en-CA"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itchFamily="34" charset="0"/>
                    <a:cs typeface="Arial" pitchFamily="34" charset="0"/>
                  </a:rPr>
                  <a:t>Physical</a:t>
                </a:r>
                <a:endParaRPr lang="en-CA"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itchFamily="34" charset="0"/>
                    <a:cs typeface="Arial" pitchFamily="34" charset="0"/>
                  </a:rPr>
                  <a:t>Biological risks</a:t>
                </a:r>
                <a:endParaRPr lang="en-CA" sz="2000" kern="1200" dirty="0">
                  <a:latin typeface="Arial" pitchFamily="34" charset="0"/>
                  <a:cs typeface="Arial" pitchFamily="34" charset="0"/>
                </a:endParaRPr>
              </a:p>
            </p:txBody>
          </p:sp>
        </p:grpSp>
        <p:sp>
          <p:nvSpPr>
            <p:cNvPr id="35" name="Rounded Rectangle 34"/>
            <p:cNvSpPr/>
            <p:nvPr/>
          </p:nvSpPr>
          <p:spPr>
            <a:xfrm>
              <a:off x="1838436" y="2295636"/>
              <a:ext cx="1341120" cy="1296292"/>
            </a:xfrm>
            <a:prstGeom prst="roundRect">
              <a:avLst>
                <a:gd name="adj" fmla="val 10000"/>
              </a:avLst>
            </a:prstGeom>
            <a:solidFill>
              <a:schemeClr val="bg1"/>
            </a:solidFill>
          </p:spPr>
          <p:style>
            <a:lnRef idx="0">
              <a:schemeClr val="lt1">
                <a:hueOff val="0"/>
                <a:satOff val="0"/>
                <a:lumOff val="0"/>
                <a:alphaOff val="0"/>
              </a:schemeClr>
            </a:lnRef>
            <a:fillRef idx="1">
              <a:scrgbClr r="0" g="0" b="0"/>
            </a:fillRef>
            <a:effectRef idx="3">
              <a:schemeClr val="accent4">
                <a:tint val="50000"/>
                <a:hueOff val="0"/>
                <a:satOff val="0"/>
                <a:lumOff val="0"/>
                <a:alphaOff val="0"/>
              </a:schemeClr>
            </a:effectRef>
            <a:fontRef idx="minor">
              <a:schemeClr val="lt1">
                <a:hueOff val="0"/>
                <a:satOff val="0"/>
                <a:lumOff val="0"/>
                <a:alphaOff val="0"/>
              </a:schemeClr>
            </a:fontRef>
          </p:style>
        </p:sp>
        <p:pic>
          <p:nvPicPr>
            <p:cNvPr id="40" name="Picture 2" descr="http://www.askaboutvalidation.com/wp-content/uploads/2010/02/validation-protocol-execution-tips.jpg"/>
            <p:cNvPicPr>
              <a:picLocks noChangeAspect="1" noChangeArrowheads="1"/>
            </p:cNvPicPr>
            <p:nvPr/>
          </p:nvPicPr>
          <p:blipFill>
            <a:blip r:embed="rId3" cstate="email">
              <a:extLst>
                <a:ext uri="{28A0092B-C50C-407E-A947-70E740481C1C}">
                  <a14:useLocalDpi xmlns:a14="http://schemas.microsoft.com/office/drawing/2010/main"/>
                </a:ext>
              </a:extLst>
            </a:blip>
            <a:srcRect l="11761"/>
            <a:stretch>
              <a:fillRect/>
            </a:stretch>
          </p:blipFill>
          <p:spPr bwMode="auto">
            <a:xfrm>
              <a:off x="1828800" y="2362200"/>
              <a:ext cx="1295400" cy="1143000"/>
            </a:xfrm>
            <a:prstGeom prst="round2Same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1676400" y="3678959"/>
            <a:ext cx="6705600" cy="1620366"/>
            <a:chOff x="1676400" y="3916002"/>
            <a:chExt cx="6705600" cy="1620366"/>
          </a:xfrm>
        </p:grpSpPr>
        <p:grpSp>
          <p:nvGrpSpPr>
            <p:cNvPr id="36" name="Group 35"/>
            <p:cNvGrpSpPr/>
            <p:nvPr/>
          </p:nvGrpSpPr>
          <p:grpSpPr>
            <a:xfrm>
              <a:off x="1676400" y="3916002"/>
              <a:ext cx="6705600" cy="1620366"/>
              <a:chOff x="0" y="1782402"/>
              <a:chExt cx="6705600" cy="1620366"/>
            </a:xfrm>
          </p:grpSpPr>
          <p:sp>
            <p:nvSpPr>
              <p:cNvPr id="38" name="Rounded Rectangle 37"/>
              <p:cNvSpPr/>
              <p:nvPr/>
            </p:nvSpPr>
            <p:spPr>
              <a:xfrm>
                <a:off x="0" y="1782402"/>
                <a:ext cx="6705600" cy="1620366"/>
              </a:xfrm>
              <a:prstGeom prst="roundRect">
                <a:avLst>
                  <a:gd name="adj" fmla="val 10000"/>
                </a:avLst>
              </a:prstGeom>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sp>
          <p:sp>
            <p:nvSpPr>
              <p:cNvPr id="39" name="Rounded Rectangle 7"/>
              <p:cNvSpPr/>
              <p:nvPr/>
            </p:nvSpPr>
            <p:spPr>
              <a:xfrm>
                <a:off x="1503156" y="1782402"/>
                <a:ext cx="5202443" cy="16203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latin typeface="Arial" pitchFamily="34" charset="0"/>
                    <a:cs typeface="Arial" pitchFamily="34" charset="0"/>
                  </a:rPr>
                  <a:t>Early Management (EM) focus</a:t>
                </a: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itchFamily="34" charset="0"/>
                    <a:cs typeface="Arial" pitchFamily="34" charset="0"/>
                  </a:rPr>
                  <a:t>Project success criteria</a:t>
                </a:r>
                <a:endParaRPr lang="en-CA"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itchFamily="34" charset="0"/>
                    <a:cs typeface="Arial" pitchFamily="34" charset="0"/>
                  </a:rPr>
                  <a:t>Food safety – early &amp; often</a:t>
                </a:r>
                <a:endParaRPr lang="en-CA" sz="2000" kern="1200" dirty="0">
                  <a:latin typeface="Arial" pitchFamily="34" charset="0"/>
                  <a:cs typeface="Arial" pitchFamily="34" charset="0"/>
                </a:endParaRPr>
              </a:p>
            </p:txBody>
          </p:sp>
        </p:grpSp>
        <p:sp>
          <p:nvSpPr>
            <p:cNvPr id="37" name="Rounded Rectangle 36"/>
            <p:cNvSpPr/>
            <p:nvPr/>
          </p:nvSpPr>
          <p:spPr>
            <a:xfrm>
              <a:off x="1838436" y="4078039"/>
              <a:ext cx="1341120" cy="1296292"/>
            </a:xfrm>
            <a:prstGeom prst="roundRect">
              <a:avLst>
                <a:gd name="adj" fmla="val 10000"/>
              </a:avLst>
            </a:prstGeom>
            <a:solidFill>
              <a:schemeClr val="bg1"/>
            </a:solidFill>
          </p:spPr>
          <p:style>
            <a:lnRef idx="0">
              <a:schemeClr val="lt1">
                <a:hueOff val="0"/>
                <a:satOff val="0"/>
                <a:lumOff val="0"/>
                <a:alphaOff val="0"/>
              </a:schemeClr>
            </a:lnRef>
            <a:fillRef idx="1">
              <a:scrgbClr r="0" g="0" b="0"/>
            </a:fillRef>
            <a:effectRef idx="3">
              <a:schemeClr val="accent4">
                <a:tint val="50000"/>
                <a:hueOff val="-3981279"/>
                <a:satOff val="22610"/>
                <a:lumOff val="1795"/>
                <a:alphaOff val="0"/>
              </a:schemeClr>
            </a:effectRef>
            <a:fontRef idx="minor">
              <a:schemeClr val="lt1">
                <a:hueOff val="0"/>
                <a:satOff val="0"/>
                <a:lumOff val="0"/>
                <a:alphaOff val="0"/>
              </a:schemeClr>
            </a:fontRef>
          </p:style>
        </p:sp>
        <p:pic>
          <p:nvPicPr>
            <p:cNvPr id="42" name="Picture 41" descr="HAACP logo.png"/>
            <p:cNvPicPr>
              <a:picLocks noChangeAspect="1"/>
            </p:cNvPicPr>
            <p:nvPr/>
          </p:nvPicPr>
          <p:blipFill>
            <a:blip r:embed="rId4" cstate="email">
              <a:extLst>
                <a:ext uri="{28A0092B-C50C-407E-A947-70E740481C1C}">
                  <a14:useLocalDpi xmlns:a14="http://schemas.microsoft.com/office/drawing/2010/main"/>
                </a:ext>
              </a:extLst>
            </a:blip>
            <a:srcRect b="15000"/>
            <a:stretch>
              <a:fillRect/>
            </a:stretch>
          </p:blipFill>
          <p:spPr>
            <a:xfrm>
              <a:off x="1828800" y="4114800"/>
              <a:ext cx="1357276" cy="1219200"/>
            </a:xfrm>
            <a:prstGeom prst="rect">
              <a:avLst/>
            </a:prstGeom>
          </p:spPr>
        </p:pic>
      </p:grpSp>
      <p:sp>
        <p:nvSpPr>
          <p:cNvPr id="3" name="Oval 2"/>
          <p:cNvSpPr/>
          <p:nvPr/>
        </p:nvSpPr>
        <p:spPr>
          <a:xfrm>
            <a:off x="2964637" y="3635297"/>
            <a:ext cx="4277991" cy="5082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732062791"/>
      </p:ext>
    </p:extLst>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Criteria</a:t>
            </a:r>
            <a:endParaRPr lang="en-US" dirty="0"/>
          </a:p>
        </p:txBody>
      </p:sp>
      <p:sp>
        <p:nvSpPr>
          <p:cNvPr id="3" name="Content Placeholder 2"/>
          <p:cNvSpPr>
            <a:spLocks noGrp="1"/>
          </p:cNvSpPr>
          <p:nvPr>
            <p:ph idx="1"/>
          </p:nvPr>
        </p:nvSpPr>
        <p:spPr/>
        <p:txBody>
          <a:bodyPr>
            <a:normAutofit/>
          </a:bodyPr>
          <a:lstStyle/>
          <a:p>
            <a:r>
              <a:rPr lang="en-US" dirty="0" smtClean="0"/>
              <a:t>Product design</a:t>
            </a:r>
          </a:p>
          <a:p>
            <a:pPr lvl="1"/>
            <a:r>
              <a:rPr lang="en-US" dirty="0" smtClean="0"/>
              <a:t>RTE (ready to eat) product</a:t>
            </a:r>
          </a:p>
          <a:p>
            <a:pPr lvl="1"/>
            <a:r>
              <a:rPr lang="en-US" dirty="0" smtClean="0"/>
              <a:t>Aw (water activity)</a:t>
            </a:r>
          </a:p>
          <a:p>
            <a:r>
              <a:rPr lang="en-US" dirty="0" smtClean="0"/>
              <a:t>Sanitation practices</a:t>
            </a:r>
          </a:p>
          <a:p>
            <a:pPr lvl="1"/>
            <a:r>
              <a:rPr lang="en-US" dirty="0" smtClean="0"/>
              <a:t>Allergen changeovers</a:t>
            </a:r>
          </a:p>
          <a:p>
            <a:pPr lvl="1"/>
            <a:r>
              <a:rPr lang="en-US" dirty="0" smtClean="0"/>
              <a:t>Cleaning methods</a:t>
            </a:r>
          </a:p>
          <a:p>
            <a:r>
              <a:rPr lang="en-US" dirty="0" smtClean="0"/>
              <a:t>Sanitary design flaws</a:t>
            </a:r>
          </a:p>
          <a:p>
            <a:pPr lvl="1"/>
            <a:r>
              <a:rPr lang="en-US" dirty="0" smtClean="0"/>
              <a:t>Accessibility for cleaning and inspection</a:t>
            </a:r>
          </a:p>
          <a:p>
            <a:r>
              <a:rPr lang="en-US" dirty="0" smtClean="0"/>
              <a:t>Environment </a:t>
            </a:r>
          </a:p>
          <a:p>
            <a:pPr lvl="1"/>
            <a:r>
              <a:rPr lang="en-US" dirty="0" smtClean="0"/>
              <a:t>Pathogens</a:t>
            </a:r>
            <a:endParaRPr lang="en-US" dirty="0"/>
          </a:p>
        </p:txBody>
      </p:sp>
    </p:spTree>
    <p:extLst>
      <p:ext uri="{BB962C8B-B14F-4D97-AF65-F5344CB8AC3E}">
        <p14:creationId xmlns:p14="http://schemas.microsoft.com/office/powerpoint/2010/main" val="3383019348"/>
      </p:ext>
    </p:extLst>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4863"/>
            <a:ext cx="8610600" cy="914400"/>
          </a:xfrm>
        </p:spPr>
        <p:txBody>
          <a:bodyPr/>
          <a:lstStyle/>
          <a:p>
            <a:r>
              <a:rPr lang="en-US" spc="0" dirty="0" smtClean="0"/>
              <a:t>Plan of Action</a:t>
            </a:r>
            <a:endParaRPr lang="en-US" spc="0" dirty="0"/>
          </a:p>
        </p:txBody>
      </p:sp>
      <p:sp>
        <p:nvSpPr>
          <p:cNvPr id="3" name="Content Placeholder 2"/>
          <p:cNvSpPr>
            <a:spLocks noGrp="1"/>
          </p:cNvSpPr>
          <p:nvPr>
            <p:ph idx="1"/>
          </p:nvPr>
        </p:nvSpPr>
        <p:spPr>
          <a:xfrm>
            <a:off x="1219200" y="1295400"/>
            <a:ext cx="3733800" cy="5181600"/>
          </a:xfrm>
        </p:spPr>
        <p:txBody>
          <a:bodyPr>
            <a:normAutofit/>
          </a:bodyPr>
          <a:lstStyle/>
          <a:p>
            <a:r>
              <a:rPr lang="en-US" sz="2000" dirty="0" smtClean="0"/>
              <a:t>Key Components:</a:t>
            </a:r>
          </a:p>
          <a:p>
            <a:pPr lvl="1"/>
            <a:r>
              <a:rPr lang="en-US" dirty="0"/>
              <a:t>Sanitary </a:t>
            </a:r>
            <a:r>
              <a:rPr lang="en-US" dirty="0" smtClean="0"/>
              <a:t>design</a:t>
            </a:r>
          </a:p>
          <a:p>
            <a:pPr lvl="1"/>
            <a:r>
              <a:rPr lang="en-US" dirty="0" smtClean="0"/>
              <a:t>Facility, grounds, equipment cleaning</a:t>
            </a:r>
          </a:p>
          <a:p>
            <a:pPr lvl="2"/>
            <a:r>
              <a:rPr lang="en-US" dirty="0" smtClean="0"/>
              <a:t>Changeover</a:t>
            </a:r>
          </a:p>
          <a:p>
            <a:pPr lvl="2"/>
            <a:r>
              <a:rPr lang="en-US" dirty="0" smtClean="0"/>
              <a:t>Periodic</a:t>
            </a:r>
          </a:p>
          <a:p>
            <a:pPr lvl="2"/>
            <a:r>
              <a:rPr lang="en-US" dirty="0" smtClean="0"/>
              <a:t>Event based</a:t>
            </a:r>
          </a:p>
          <a:p>
            <a:pPr lvl="1"/>
            <a:r>
              <a:rPr lang="en-US" dirty="0" smtClean="0"/>
              <a:t>Cleaning method</a:t>
            </a:r>
          </a:p>
          <a:p>
            <a:pPr lvl="2"/>
            <a:r>
              <a:rPr lang="en-US" dirty="0" smtClean="0"/>
              <a:t>Wet vs. dry </a:t>
            </a:r>
          </a:p>
          <a:p>
            <a:endParaRPr lang="en-US" sz="2000" dirty="0"/>
          </a:p>
        </p:txBody>
      </p:sp>
      <p:pic>
        <p:nvPicPr>
          <p:cNvPr id="4" name="Picture 3" descr="A:\MVC-006F.JPG"/>
          <p:cNvPicPr>
            <a:picLocks noChangeAspect="1" noChangeArrowheads="1"/>
          </p:cNvPicPr>
          <p:nvPr/>
        </p:nvPicPr>
        <p:blipFill>
          <a:blip r:embed="rId3" cstate="email"/>
          <a:srcRect b="2790"/>
          <a:stretch>
            <a:fillRect/>
          </a:stretch>
        </p:blipFill>
        <p:spPr bwMode="auto">
          <a:xfrm>
            <a:off x="5181600" y="4114800"/>
            <a:ext cx="3240000" cy="2362200"/>
          </a:xfrm>
          <a:prstGeom prst="round2DiagRect">
            <a:avLst/>
          </a:prstGeom>
          <a:noFill/>
          <a:ln w="28575">
            <a:solidFill>
              <a:schemeClr val="bg1"/>
            </a:solidFill>
            <a:miter lim="800000"/>
            <a:headEnd/>
            <a:tailEnd/>
          </a:ln>
          <a:effectLst>
            <a:outerShdw blurRad="63500" sx="102000" sy="102000" algn="ctr" rotWithShape="0">
              <a:prstClr val="black">
                <a:alpha val="40000"/>
              </a:prstClr>
            </a:outerShdw>
          </a:effectLst>
        </p:spPr>
      </p:pic>
      <p:grpSp>
        <p:nvGrpSpPr>
          <p:cNvPr id="5" name="Group 4"/>
          <p:cNvGrpSpPr/>
          <p:nvPr/>
        </p:nvGrpSpPr>
        <p:grpSpPr>
          <a:xfrm>
            <a:off x="108000" y="1908000"/>
            <a:ext cx="1177800" cy="3851585"/>
            <a:chOff x="1735914" y="1393514"/>
            <a:chExt cx="1905686" cy="4070971"/>
          </a:xfrm>
        </p:grpSpPr>
        <p:sp>
          <p:nvSpPr>
            <p:cNvPr id="6" name="Right Arrow 5"/>
            <p:cNvSpPr/>
            <p:nvPr/>
          </p:nvSpPr>
          <p:spPr>
            <a:xfrm>
              <a:off x="3250396" y="1393514"/>
              <a:ext cx="391204" cy="626303"/>
            </a:xfrm>
            <a:prstGeom prst="rightArrow">
              <a:avLst>
                <a:gd name="adj1" fmla="val 75000"/>
                <a:gd name="adj2" fmla="val 50000"/>
              </a:avLst>
            </a:pr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sp>
        <p:grpSp>
          <p:nvGrpSpPr>
            <p:cNvPr id="7" name="Group 6"/>
            <p:cNvGrpSpPr/>
            <p:nvPr/>
          </p:nvGrpSpPr>
          <p:grpSpPr>
            <a:xfrm>
              <a:off x="1735914" y="1393514"/>
              <a:ext cx="1514480" cy="626303"/>
              <a:chOff x="628656" y="497"/>
              <a:chExt cx="1514480" cy="626303"/>
            </a:xfrm>
          </p:grpSpPr>
          <p:sp>
            <p:nvSpPr>
              <p:cNvPr id="29" name="Rounded Rectangle 28"/>
              <p:cNvSpPr/>
              <p:nvPr/>
            </p:nvSpPr>
            <p:spPr>
              <a:xfrm>
                <a:off x="628656" y="497"/>
                <a:ext cx="1514480" cy="626303"/>
              </a:xfrm>
              <a:prstGeom prst="roundRect">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30" name="Rounded Rectangle 6"/>
              <p:cNvSpPr/>
              <p:nvPr/>
            </p:nvSpPr>
            <p:spPr>
              <a:xfrm>
                <a:off x="659230" y="31071"/>
                <a:ext cx="1453332" cy="5651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1100" b="1" kern="1200" dirty="0" smtClean="0"/>
                  <a:t>Step 1</a:t>
                </a:r>
                <a:endParaRPr lang="en-US" sz="1100" b="1" kern="1200" dirty="0"/>
              </a:p>
            </p:txBody>
          </p:sp>
        </p:grpSp>
        <p:sp>
          <p:nvSpPr>
            <p:cNvPr id="8" name="Right Arrow 7"/>
            <p:cNvSpPr/>
            <p:nvPr/>
          </p:nvSpPr>
          <p:spPr>
            <a:xfrm>
              <a:off x="3250396" y="2082447"/>
              <a:ext cx="391204" cy="626303"/>
            </a:xfrm>
            <a:prstGeom prst="rightArrow">
              <a:avLst>
                <a:gd name="adj1" fmla="val 75000"/>
                <a:gd name="adj2" fmla="val 50000"/>
              </a:avLst>
            </a:pr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sp>
        <p:grpSp>
          <p:nvGrpSpPr>
            <p:cNvPr id="9" name="Group 9"/>
            <p:cNvGrpSpPr/>
            <p:nvPr/>
          </p:nvGrpSpPr>
          <p:grpSpPr>
            <a:xfrm>
              <a:off x="1735914" y="2082447"/>
              <a:ext cx="1514480" cy="626303"/>
              <a:chOff x="628656" y="689430"/>
              <a:chExt cx="1514480" cy="626303"/>
            </a:xfrm>
          </p:grpSpPr>
          <p:sp>
            <p:nvSpPr>
              <p:cNvPr id="27" name="Rounded Rectangle 26"/>
              <p:cNvSpPr/>
              <p:nvPr/>
            </p:nvSpPr>
            <p:spPr>
              <a:xfrm>
                <a:off x="628656" y="689430"/>
                <a:ext cx="1514480" cy="626303"/>
              </a:xfrm>
              <a:prstGeom prst="roundRect">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28" name="Rounded Rectangle 10"/>
              <p:cNvSpPr/>
              <p:nvPr/>
            </p:nvSpPr>
            <p:spPr>
              <a:xfrm>
                <a:off x="659230" y="720004"/>
                <a:ext cx="1453332" cy="5651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1100" b="1" kern="1200" dirty="0" smtClean="0"/>
                  <a:t>Step 2</a:t>
                </a:r>
              </a:p>
            </p:txBody>
          </p:sp>
        </p:grpSp>
        <p:sp>
          <p:nvSpPr>
            <p:cNvPr id="10" name="Right Arrow 9"/>
            <p:cNvSpPr/>
            <p:nvPr/>
          </p:nvSpPr>
          <p:spPr>
            <a:xfrm>
              <a:off x="3250396" y="2771381"/>
              <a:ext cx="391204" cy="626303"/>
            </a:xfrm>
            <a:prstGeom prst="rightArrow">
              <a:avLst>
                <a:gd name="adj1" fmla="val 75000"/>
                <a:gd name="adj2" fmla="val 50000"/>
              </a:avLst>
            </a:pr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sp>
        <p:sp>
          <p:nvSpPr>
            <p:cNvPr id="11" name="Right Arrow 12"/>
            <p:cNvSpPr/>
            <p:nvPr/>
          </p:nvSpPr>
          <p:spPr>
            <a:xfrm>
              <a:off x="3250395" y="2849669"/>
              <a:ext cx="369105" cy="4697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16510" rIns="16510" bIns="16510" numCol="1" spcCol="1270" anchor="ctr" anchorCtr="0">
              <a:noAutofit/>
            </a:bodyPr>
            <a:lstStyle/>
            <a:p>
              <a:pPr marL="228600" lvl="1" indent="-134938" algn="l" defTabSz="1155700">
                <a:lnSpc>
                  <a:spcPct val="90000"/>
                </a:lnSpc>
                <a:spcBef>
                  <a:spcPct val="0"/>
                </a:spcBef>
                <a:spcAft>
                  <a:spcPct val="15000"/>
                </a:spcAft>
              </a:pPr>
              <a:endParaRPr lang="en-US" sz="1100" b="1" kern="1200" dirty="0" smtClean="0"/>
            </a:p>
          </p:txBody>
        </p:sp>
        <p:grpSp>
          <p:nvGrpSpPr>
            <p:cNvPr id="12" name="Group 11"/>
            <p:cNvGrpSpPr/>
            <p:nvPr/>
          </p:nvGrpSpPr>
          <p:grpSpPr>
            <a:xfrm>
              <a:off x="1735914" y="2771381"/>
              <a:ext cx="1514480" cy="626303"/>
              <a:chOff x="628656" y="1378364"/>
              <a:chExt cx="1514480" cy="626303"/>
            </a:xfrm>
          </p:grpSpPr>
          <p:sp>
            <p:nvSpPr>
              <p:cNvPr id="25" name="Rounded Rectangle 24"/>
              <p:cNvSpPr/>
              <p:nvPr/>
            </p:nvSpPr>
            <p:spPr>
              <a:xfrm>
                <a:off x="628656" y="1378364"/>
                <a:ext cx="1514480" cy="626303"/>
              </a:xfrm>
              <a:prstGeom prst="roundRect">
                <a:avLst/>
              </a:prstGeom>
              <a:solidFill>
                <a:schemeClr val="accent1">
                  <a:lumMod val="60000"/>
                  <a:lumOff val="40000"/>
                </a:schemeClr>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26" name="Rounded Rectangle 14"/>
              <p:cNvSpPr/>
              <p:nvPr/>
            </p:nvSpPr>
            <p:spPr>
              <a:xfrm>
                <a:off x="659230" y="1408938"/>
                <a:ext cx="1453332" cy="5651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1100" b="1" kern="1200" dirty="0" smtClean="0"/>
                  <a:t>Step 3</a:t>
                </a:r>
              </a:p>
            </p:txBody>
          </p:sp>
        </p:grpSp>
        <p:sp>
          <p:nvSpPr>
            <p:cNvPr id="13" name="Right Arrow 12"/>
            <p:cNvSpPr/>
            <p:nvPr/>
          </p:nvSpPr>
          <p:spPr>
            <a:xfrm>
              <a:off x="3241623" y="3460315"/>
              <a:ext cx="391204" cy="626303"/>
            </a:xfrm>
            <a:prstGeom prst="rightArrow">
              <a:avLst>
                <a:gd name="adj1" fmla="val 75000"/>
                <a:gd name="adj2" fmla="val 50000"/>
              </a:avLst>
            </a:pr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sp>
        <p:grpSp>
          <p:nvGrpSpPr>
            <p:cNvPr id="14" name="Group 13"/>
            <p:cNvGrpSpPr/>
            <p:nvPr/>
          </p:nvGrpSpPr>
          <p:grpSpPr>
            <a:xfrm>
              <a:off x="1744687" y="3464721"/>
              <a:ext cx="1496935" cy="617491"/>
              <a:chOff x="637429" y="2071704"/>
              <a:chExt cx="1496935" cy="617491"/>
            </a:xfrm>
          </p:grpSpPr>
          <p:sp>
            <p:nvSpPr>
              <p:cNvPr id="23" name="Rounded Rectangle 22"/>
              <p:cNvSpPr/>
              <p:nvPr/>
            </p:nvSpPr>
            <p:spPr>
              <a:xfrm>
                <a:off x="637429" y="2071704"/>
                <a:ext cx="1496935" cy="617491"/>
              </a:xfrm>
              <a:prstGeom prst="roundRect">
                <a:avLst/>
              </a:prstGeom>
              <a:solidFill>
                <a:schemeClr val="accent1">
                  <a:lumMod val="60000"/>
                  <a:lumOff val="40000"/>
                </a:schemeClr>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24" name="Rounded Rectangle 18"/>
              <p:cNvSpPr/>
              <p:nvPr/>
            </p:nvSpPr>
            <p:spPr>
              <a:xfrm>
                <a:off x="667572" y="2195812"/>
                <a:ext cx="1399491" cy="31486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1100" b="1" kern="1200" dirty="0" smtClean="0"/>
                  <a:t>Step 4</a:t>
                </a:r>
              </a:p>
            </p:txBody>
          </p:sp>
        </p:grpSp>
        <p:sp>
          <p:nvSpPr>
            <p:cNvPr id="15" name="Right Arrow 14"/>
            <p:cNvSpPr/>
            <p:nvPr/>
          </p:nvSpPr>
          <p:spPr>
            <a:xfrm>
              <a:off x="3250396" y="4149248"/>
              <a:ext cx="391204" cy="626303"/>
            </a:xfrm>
            <a:prstGeom prst="rightArrow">
              <a:avLst>
                <a:gd name="adj1" fmla="val 75000"/>
                <a:gd name="adj2" fmla="val 50000"/>
              </a:avLst>
            </a:pr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sp>
        <p:grpSp>
          <p:nvGrpSpPr>
            <p:cNvPr id="16" name="Group 15"/>
            <p:cNvGrpSpPr/>
            <p:nvPr/>
          </p:nvGrpSpPr>
          <p:grpSpPr>
            <a:xfrm>
              <a:off x="1735914" y="4149248"/>
              <a:ext cx="1514480" cy="626303"/>
              <a:chOff x="628656" y="2756231"/>
              <a:chExt cx="1514480" cy="626303"/>
            </a:xfrm>
          </p:grpSpPr>
          <p:sp>
            <p:nvSpPr>
              <p:cNvPr id="21" name="Rounded Rectangle 20"/>
              <p:cNvSpPr/>
              <p:nvPr/>
            </p:nvSpPr>
            <p:spPr>
              <a:xfrm>
                <a:off x="628656" y="2756231"/>
                <a:ext cx="1514480" cy="626303"/>
              </a:xfrm>
              <a:prstGeom prst="roundRect">
                <a:avLst/>
              </a:prstGeom>
              <a:solidFill>
                <a:schemeClr val="accent1">
                  <a:lumMod val="60000"/>
                  <a:lumOff val="40000"/>
                </a:schemeClr>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22" name="Rounded Rectangle 22"/>
              <p:cNvSpPr/>
              <p:nvPr/>
            </p:nvSpPr>
            <p:spPr>
              <a:xfrm>
                <a:off x="659230" y="2886526"/>
                <a:ext cx="1453332" cy="34900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1100" b="1" kern="1200" dirty="0" smtClean="0"/>
                  <a:t>Step 5</a:t>
                </a:r>
              </a:p>
            </p:txBody>
          </p:sp>
        </p:grpSp>
        <p:sp>
          <p:nvSpPr>
            <p:cNvPr id="17" name="Right Arrow 16"/>
            <p:cNvSpPr/>
            <p:nvPr/>
          </p:nvSpPr>
          <p:spPr>
            <a:xfrm>
              <a:off x="3250396" y="4838182"/>
              <a:ext cx="391204" cy="626303"/>
            </a:xfrm>
            <a:prstGeom prst="rightArrow">
              <a:avLst>
                <a:gd name="adj1" fmla="val 75000"/>
                <a:gd name="adj2" fmla="val 50000"/>
              </a:avLst>
            </a:pr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sp>
        <p:grpSp>
          <p:nvGrpSpPr>
            <p:cNvPr id="18" name="Group 17"/>
            <p:cNvGrpSpPr/>
            <p:nvPr/>
          </p:nvGrpSpPr>
          <p:grpSpPr>
            <a:xfrm>
              <a:off x="1735914" y="4838182"/>
              <a:ext cx="1514480" cy="626303"/>
              <a:chOff x="628656" y="3445165"/>
              <a:chExt cx="1514480" cy="626303"/>
            </a:xfrm>
          </p:grpSpPr>
          <p:sp>
            <p:nvSpPr>
              <p:cNvPr id="19" name="Rounded Rectangle 18"/>
              <p:cNvSpPr/>
              <p:nvPr/>
            </p:nvSpPr>
            <p:spPr>
              <a:xfrm>
                <a:off x="628656" y="3445165"/>
                <a:ext cx="1514480" cy="626303"/>
              </a:xfrm>
              <a:prstGeom prst="roundRect">
                <a:avLst/>
              </a:prstGeom>
              <a:solidFill>
                <a:schemeClr val="accent1">
                  <a:lumMod val="60000"/>
                  <a:lumOff val="40000"/>
                </a:schemeClr>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20" name="Rounded Rectangle 26"/>
              <p:cNvSpPr/>
              <p:nvPr/>
            </p:nvSpPr>
            <p:spPr>
              <a:xfrm>
                <a:off x="659230" y="3475739"/>
                <a:ext cx="1453332" cy="5651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1100" b="1" kern="1200" dirty="0" smtClean="0"/>
                  <a:t>Step 6</a:t>
                </a:r>
              </a:p>
            </p:txBody>
          </p:sp>
        </p:grpSp>
      </p:grpSp>
      <p:pic>
        <p:nvPicPr>
          <p:cNvPr id="32" name="Picture 7" descr="image001"/>
          <p:cNvPicPr>
            <a:picLocks noChangeAspect="1" noChangeArrowheads="1"/>
          </p:cNvPicPr>
          <p:nvPr/>
        </p:nvPicPr>
        <p:blipFill>
          <a:blip r:embed="rId4" cstate="email">
            <a:extLst>
              <a:ext uri="{28A0092B-C50C-407E-A947-70E740481C1C}">
                <a14:useLocalDpi xmlns:a14="http://schemas.microsoft.com/office/drawing/2010/main"/>
              </a:ext>
            </a:extLst>
          </a:blip>
          <a:srcRect l="1643" t="2140" r="2103"/>
          <a:stretch>
            <a:fillRect/>
          </a:stretch>
        </p:blipFill>
        <p:spPr bwMode="auto">
          <a:xfrm>
            <a:off x="5257800" y="1371600"/>
            <a:ext cx="3240000" cy="2412790"/>
          </a:xfrm>
          <a:prstGeom prst="round2DiagRect">
            <a:avLst/>
          </a:prstGeom>
          <a:noFill/>
          <a:ln w="28575">
            <a:solidFill>
              <a:schemeClr val="bg1"/>
            </a:solidFill>
            <a:miter lim="800000"/>
            <a:headEnd/>
            <a:tailEnd/>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10643093"/>
      </p:ext>
    </p:extLst>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5508" y="0"/>
            <a:ext cx="7594600" cy="838200"/>
          </a:xfrm>
        </p:spPr>
        <p:txBody>
          <a:bodyPr/>
          <a:lstStyle/>
          <a:p>
            <a:r>
              <a:rPr lang="en-US" dirty="0" smtClean="0"/>
              <a:t>Allergen Control</a:t>
            </a:r>
            <a:endParaRPr lang="en-US" dirty="0"/>
          </a:p>
        </p:txBody>
      </p:sp>
      <p:sp>
        <p:nvSpPr>
          <p:cNvPr id="6" name="Content Placeholder 5"/>
          <p:cNvSpPr>
            <a:spLocks noGrp="1"/>
          </p:cNvSpPr>
          <p:nvPr>
            <p:ph idx="1"/>
          </p:nvPr>
        </p:nvSpPr>
        <p:spPr/>
        <p:txBody>
          <a:bodyPr/>
          <a:lstStyle/>
          <a:p>
            <a:pPr lvl="1"/>
            <a:r>
              <a:rPr lang="en-US" sz="2400" u="sng" dirty="0" smtClean="0"/>
              <a:t>Success criteria</a:t>
            </a:r>
            <a:r>
              <a:rPr lang="en-US" sz="2400" dirty="0" smtClean="0"/>
              <a:t>: </a:t>
            </a:r>
            <a:r>
              <a:rPr lang="en-US" sz="2400" b="1" dirty="0" smtClean="0"/>
              <a:t>visibly </a:t>
            </a:r>
            <a:r>
              <a:rPr lang="en-US" sz="2400" b="1" dirty="0"/>
              <a:t>clean</a:t>
            </a:r>
            <a:r>
              <a:rPr lang="en-US" sz="2400" dirty="0"/>
              <a:t>, analytical </a:t>
            </a:r>
            <a:r>
              <a:rPr lang="en-US" sz="2400" dirty="0" smtClean="0"/>
              <a:t>data</a:t>
            </a:r>
          </a:p>
          <a:p>
            <a:pPr lvl="2"/>
            <a:endParaRPr lang="en-US"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502" y="2075543"/>
            <a:ext cx="5405408" cy="4054057"/>
          </a:xfrm>
          <a:prstGeom prst="rect">
            <a:avLst/>
          </a:prstGeom>
        </p:spPr>
      </p:pic>
    </p:spTree>
    <p:extLst>
      <p:ext uri="{BB962C8B-B14F-4D97-AF65-F5344CB8AC3E}">
        <p14:creationId xmlns:p14="http://schemas.microsoft.com/office/powerpoint/2010/main" val="2126423811"/>
      </p:ext>
    </p:extLst>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Sanitation-2011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19e61405-6636-4f13-be5e-385bb477c4bf">13460899</_dlc_DocId>
    <_dlc_DocIdUrl xmlns="19e61405-6636-4f13-be5e-385bb477c4bf">
      <Url>http://docid.generalmills.com?doc=13460899</Url>
      <Description>13460899</Description>
    </_dlc_DocIdUrl>
    <Content_Owner xmlns="6a4c0110-fcab-4632-80d0-957f761c7cdd">
      <UserInfo>
        <DisplayName/>
        <AccountId xsi:nil="true"/>
        <AccountType/>
      </UserInfo>
    </Content_Owner>
    <Retention_Period xmlns="6a4c0110-fcab-4632-80d0-957f761c7cdd">3</Retention_Period>
    <Event xmlns="6a4c0110-fcab-4632-80d0-957f761c7cdd">North American Supplier School</Even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4D6AF3B3841D44AA11647D8FF8D0DF" ma:contentTypeVersion="4" ma:contentTypeDescription="Create a new document." ma:contentTypeScope="" ma:versionID="2f9e776c9dd8b2e44a13e0bca34ea354">
  <xsd:schema xmlns:xsd="http://www.w3.org/2001/XMLSchema" xmlns:xs="http://www.w3.org/2001/XMLSchema" xmlns:p="http://schemas.microsoft.com/office/2006/metadata/properties" xmlns:ns2="19e61405-6636-4f13-be5e-385bb477c4bf" xmlns:ns3="6a4c0110-fcab-4632-80d0-957f761c7cdd" targetNamespace="http://schemas.microsoft.com/office/2006/metadata/properties" ma:root="true" ma:fieldsID="c027ce7917a2fc2cccbb1704932ca62c" ns2:_="" ns3:_="">
    <xsd:import namespace="19e61405-6636-4f13-be5e-385bb477c4bf"/>
    <xsd:import namespace="6a4c0110-fcab-4632-80d0-957f761c7cdd"/>
    <xsd:element name="properties">
      <xsd:complexType>
        <xsd:sequence>
          <xsd:element name="documentManagement">
            <xsd:complexType>
              <xsd:all>
                <xsd:element ref="ns2:_dlc_DocId" minOccurs="0"/>
                <xsd:element ref="ns2:_dlc_DocIdUrl" minOccurs="0"/>
                <xsd:element ref="ns2:_dlc_DocIdPersistId" minOccurs="0"/>
                <xsd:element ref="ns3:Content_Owner" minOccurs="0"/>
                <xsd:element ref="ns3:Retention_Period"/>
                <xsd:element ref="ns3:Ev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e61405-6636-4f13-be5e-385bb477c4b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a4c0110-fcab-4632-80d0-957f761c7cdd" elementFormDefault="qualified">
    <xsd:import namespace="http://schemas.microsoft.com/office/2006/documentManagement/types"/>
    <xsd:import namespace="http://schemas.microsoft.com/office/infopath/2007/PartnerControls"/>
    <xsd:element name="Content_Owner" ma:index="11" nillable="true" ma:displayName="Content Owner" ma:list="UserInfo" ma:internalName="Content_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tention_Period" ma:index="12" ma:displayName="Retention Period (Years)" ma:default="3" ma:description="Please select how many years to retain this document.  Retention period is calculated based on the last modified date." ma:format="RadioButtons" ma:internalName="Retention_Period">
      <xsd:simpleType>
        <xsd:restriction base="dms:Choice">
          <xsd:enumeration value="3"/>
          <xsd:enumeration value="7"/>
        </xsd:restriction>
      </xsd:simpleType>
    </xsd:element>
    <xsd:element name="Event" ma:index="14" nillable="true" ma:displayName="Event" ma:default="North American Supplier School" ma:format="Dropdown" ma:internalName="Event">
      <xsd:simpleType>
        <xsd:restriction base="dms:Choice">
          <xsd:enumeration value="North American Supplier School"/>
          <xsd:enumeration value="Broker School"/>
          <xsd:enumeration value="Webinars"/>
          <xsd:enumeration value="Europe Supplier School"/>
          <xsd:enumeration value="Asia Supplier Schoo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SPDocId Permalink Generator</Name>
    <Synchronization>Synchronous</Synchronization>
    <Type>10001</Type>
    <SequenceNumber>1004</SequenceNumber>
    <Assembly>GeneralMills.SharePoint.SpDocID, Version=1.0.0.0, Culture=neutral, PublicKeyToken=9b8a6d31c57bb0f7</Assembly>
    <Class>GeneralMills.SharePoint.SpDocID.PermalinkEventReceiver</Class>
    <Data/>
    <Filter/>
  </Receiver>
  <Receiver>
    <Name>SPDocId Item Deletion Receiver</Name>
    <Synchronization>Synchronous</Synchronization>
    <Type>3</Type>
    <SequenceNumber>2000</SequenceNumber>
    <Assembly>GeneralMills.SharePoint.SpDocID, Version=1.0.0.0, Culture=neutral, PublicKeyToken=9b8a6d31c57bb0f7</Assembly>
    <Class>GeneralMills.SharePoint.SpDocID.DeletionReceiver</Class>
    <Data/>
    <Filter/>
  </Receiver>
  <Receiver>
    <Name>SPDocId Item Deletion Receiver</Name>
    <Synchronization>Synchronous</Synchronization>
    <Type>10003</Type>
    <SequenceNumber>2000</SequenceNumber>
    <Assembly>GeneralMills.SharePoint.SpDocID, Version=1.0.0.0, Culture=neutral, PublicKeyToken=9b8a6d31c57bb0f7</Assembly>
    <Class>GeneralMills.SharePoint.SpDocID.DeletionReceiver</Class>
    <Data/>
    <Filter/>
  </Receiver>
</spe:Receivers>
</file>

<file path=customXml/itemProps1.xml><?xml version="1.0" encoding="utf-8"?>
<ds:datastoreItem xmlns:ds="http://schemas.openxmlformats.org/officeDocument/2006/customXml" ds:itemID="{14AFEB08-2B0D-4199-A039-34F46B5D40E5}">
  <ds:schemaRefs>
    <ds:schemaRef ds:uri="http://schemas.microsoft.com/sharepoint/v3/contenttype/forms"/>
  </ds:schemaRefs>
</ds:datastoreItem>
</file>

<file path=customXml/itemProps2.xml><?xml version="1.0" encoding="utf-8"?>
<ds:datastoreItem xmlns:ds="http://schemas.openxmlformats.org/officeDocument/2006/customXml" ds:itemID="{C2F64960-CF15-45A4-9615-4DCBD56D1C9A}">
  <ds:schemaRefs>
    <ds:schemaRef ds:uri="http://purl.org/dc/dcmitype/"/>
    <ds:schemaRef ds:uri="http://www.w3.org/XML/1998/namespace"/>
    <ds:schemaRef ds:uri="19e61405-6636-4f13-be5e-385bb477c4bf"/>
    <ds:schemaRef ds:uri="6a4c0110-fcab-4632-80d0-957f761c7cdd"/>
    <ds:schemaRef ds:uri="http://purl.org/dc/elements/1.1/"/>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23DF2B4-6CBB-4F64-B5B4-4AADA490E5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e61405-6636-4f13-be5e-385bb477c4bf"/>
    <ds:schemaRef ds:uri="6a4c0110-fcab-4632-80d0-957f761c7c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CA8B752-8D90-4C17-823A-85A6CA8F71A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Sanitation-2011_v1</Template>
  <TotalTime>7776</TotalTime>
  <Words>2124</Words>
  <Application>Microsoft Office PowerPoint</Application>
  <PresentationFormat>On-screen Show (4:3)</PresentationFormat>
  <Paragraphs>393</Paragraphs>
  <Slides>54</Slides>
  <Notes>23</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Sanitation-2011_v1</vt:lpstr>
      <vt:lpstr>Sanitation: Examples of Common Challenges and Deficiencies  </vt:lpstr>
      <vt:lpstr>Why Sanitation?</vt:lpstr>
      <vt:lpstr>Benefits Of Sanitation &amp; Sanitary Design</vt:lpstr>
      <vt:lpstr>Objectives</vt:lpstr>
      <vt:lpstr>Sanitation Program 6 Critical Steps</vt:lpstr>
      <vt:lpstr>Conduct Needs Analysis</vt:lpstr>
      <vt:lpstr>Risk Criteria</vt:lpstr>
      <vt:lpstr>Plan of Action</vt:lpstr>
      <vt:lpstr>Allergen Control</vt:lpstr>
      <vt:lpstr>Common Deficiencies – Allergens</vt:lpstr>
      <vt:lpstr>Poor Sanitary Design - Hidden Spaces</vt:lpstr>
      <vt:lpstr>Poor Sanitary Design – Difficult to Disassemble</vt:lpstr>
      <vt:lpstr>Good Sanitary Design - Tool Free</vt:lpstr>
      <vt:lpstr>PowerPoint Presentation</vt:lpstr>
      <vt:lpstr>Good Sanitary Design - Tool Free</vt:lpstr>
      <vt:lpstr>Common Deficiencies – Allergens</vt:lpstr>
      <vt:lpstr>PowerPoint Presentation</vt:lpstr>
      <vt:lpstr>PowerPoint Presentation</vt:lpstr>
      <vt:lpstr>PowerPoint Presentation</vt:lpstr>
      <vt:lpstr>Sanitary Design Case Study</vt:lpstr>
      <vt:lpstr>Bearing Located at Bottom of Shaft</vt:lpstr>
      <vt:lpstr>Removed Bearing After CIP Cleaning</vt:lpstr>
      <vt:lpstr>Soil Trapped Between Surfaces</vt:lpstr>
      <vt:lpstr>Sanitary Redesign - Final</vt:lpstr>
      <vt:lpstr>Other Options: Eliminate or Clean</vt:lpstr>
      <vt:lpstr>Granola Bar Risk Reduction Case Study</vt:lpstr>
      <vt:lpstr>Risk Assessment</vt:lpstr>
      <vt:lpstr>Wet/Dry Zoning Conflict</vt:lpstr>
      <vt:lpstr>Wet/Dry Zoning Conflict</vt:lpstr>
      <vt:lpstr>Baked Product Cooler</vt:lpstr>
      <vt:lpstr>Condensation – pooling and corrosion </vt:lpstr>
      <vt:lpstr>Poor Sanitary Design – Fiberglass and Wood</vt:lpstr>
      <vt:lpstr>Poor Sanitary Design – Hollow Rollers</vt:lpstr>
      <vt:lpstr>Corrective Action Plan</vt:lpstr>
      <vt:lpstr>Environmental Mitigation</vt:lpstr>
      <vt:lpstr>Corrective Action Plan</vt:lpstr>
      <vt:lpstr>Common Deficiencies – Allergens</vt:lpstr>
      <vt:lpstr>Wet Sanitation Process</vt:lpstr>
      <vt:lpstr>Micro Control</vt:lpstr>
      <vt:lpstr>Common Deficiencies – Micro Control</vt:lpstr>
      <vt:lpstr>Water Control – Drainage</vt:lpstr>
      <vt:lpstr>Keys to Success</vt:lpstr>
      <vt:lpstr>Objectives Met?</vt:lpstr>
      <vt:lpstr>Thank You!  Questions?</vt:lpstr>
      <vt:lpstr>Resources</vt:lpstr>
      <vt:lpstr>Poor Sanitary Design – Wet/Dry Interface</vt:lpstr>
      <vt:lpstr>Poor Sanitary Design – Wet/Dry Interface</vt:lpstr>
      <vt:lpstr>New Sanitary Design</vt:lpstr>
      <vt:lpstr>Physical Hazard: Foreign Material Control</vt:lpstr>
      <vt:lpstr>Common Deficiencies – Foreign Material Control</vt:lpstr>
      <vt:lpstr>Swarf  </vt:lpstr>
      <vt:lpstr>Pest Control</vt:lpstr>
      <vt:lpstr>Common Deficiencies – Pest Control</vt:lpstr>
      <vt:lpstr>Periodic Clean – Remove Soil &amp; Water </vt:lpstr>
    </vt:vector>
  </TitlesOfParts>
  <Company>General Mills,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Supplier_School_Full_Deck v3</dc:title>
  <dc:creator>Rob Cherry</dc:creator>
  <cp:lastModifiedBy>Karl Thorson</cp:lastModifiedBy>
  <cp:revision>300</cp:revision>
  <dcterms:created xsi:type="dcterms:W3CDTF">2011-03-18T13:12:41Z</dcterms:created>
  <dcterms:modified xsi:type="dcterms:W3CDTF">2014-06-16T18:59:27Z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0x0101006A4D6AF3B3841D44AA11647D8FF8D0DF</vt:lpwstr>
  </property>
  <property fmtid="{D5CDD505-2E9C-101B-9397-08002B2CF9AE}" pid="3" name="_dlc_DocIdItemGuid">
    <vt:lpwstr>cf30e00c-3e8f-4af2-b72f-00e6bbdae1c9</vt:lpwstr>
  </property>
  <property fmtid="{D5CDD505-2E9C-101B-9397-08002B2CF9AE}" pid="4" name="Order">
    <vt:r8>900</vt:r8>
  </property>
  <property fmtid="{D5CDD505-2E9C-101B-9397-08002B2CF9AE}" pid="5" name="xd_ProgID">
    <vt:lpwstr/>
  </property>
  <property fmtid="{D5CDD505-2E9C-101B-9397-08002B2CF9AE}" pid="6" name="_CopySource">
    <vt:lpwstr/>
  </property>
  <property fmtid="{D5CDD505-2E9C-101B-9397-08002B2CF9AE}" pid="7" name="TemplateUrl">
    <vt:lpwstr/>
  </property>
  <property fmtid="{D5CDD505-2E9C-101B-9397-08002B2CF9AE}" pid="8" name="Year">
    <vt:lpwstr>2011</vt:lpwstr>
  </property>
  <property fmtid="{D5CDD505-2E9C-101B-9397-08002B2CF9AE}" pid="9" name="Event">
    <vt:lpwstr>Supplier School</vt:lpwstr>
  </property>
</Properties>
</file>